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279" r:id="rId4"/>
    <p:sldId id="257" r:id="rId5"/>
    <p:sldId id="258" r:id="rId6"/>
    <p:sldId id="259" r:id="rId7"/>
    <p:sldId id="260" r:id="rId8"/>
    <p:sldId id="261" r:id="rId9"/>
    <p:sldId id="263" r:id="rId10"/>
    <p:sldId id="264" r:id="rId11"/>
    <p:sldId id="262" r:id="rId12"/>
    <p:sldId id="266" r:id="rId13"/>
    <p:sldId id="265" r:id="rId14"/>
    <p:sldId id="268" r:id="rId15"/>
    <p:sldId id="270" r:id="rId16"/>
    <p:sldId id="269" r:id="rId17"/>
    <p:sldId id="267" r:id="rId18"/>
    <p:sldId id="273" r:id="rId19"/>
    <p:sldId id="272" r:id="rId20"/>
    <p:sldId id="271" r:id="rId21"/>
    <p:sldId id="274" r:id="rId22"/>
    <p:sldId id="275" r:id="rId23"/>
    <p:sldId id="277" r:id="rId24"/>
    <p:sldId id="280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1" autoAdjust="0"/>
    <p:restoredTop sz="94660"/>
  </p:normalViewPr>
  <p:slideViewPr>
    <p:cSldViewPr snapToGrid="0">
      <p:cViewPr varScale="1">
        <p:scale>
          <a:sx n="83" d="100"/>
          <a:sy n="83" d="100"/>
        </p:scale>
        <p:origin x="1176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B34A4-CA59-4D16-9A79-2A953E6B0138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778E1-702B-4F5B-8C5B-2B693D654E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6596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B34A4-CA59-4D16-9A79-2A953E6B0138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778E1-702B-4F5B-8C5B-2B693D654E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1367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B34A4-CA59-4D16-9A79-2A953E6B0138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778E1-702B-4F5B-8C5B-2B693D654E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342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B34A4-CA59-4D16-9A79-2A953E6B0138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778E1-702B-4F5B-8C5B-2B693D654E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9026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B34A4-CA59-4D16-9A79-2A953E6B0138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778E1-702B-4F5B-8C5B-2B693D654E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2371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B34A4-CA59-4D16-9A79-2A953E6B0138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778E1-702B-4F5B-8C5B-2B693D654E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8700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B34A4-CA59-4D16-9A79-2A953E6B0138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778E1-702B-4F5B-8C5B-2B693D654E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395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B34A4-CA59-4D16-9A79-2A953E6B0138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778E1-702B-4F5B-8C5B-2B693D654E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907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B34A4-CA59-4D16-9A79-2A953E6B0138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778E1-702B-4F5B-8C5B-2B693D654E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793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B34A4-CA59-4D16-9A79-2A953E6B0138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778E1-702B-4F5B-8C5B-2B693D654E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3968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B34A4-CA59-4D16-9A79-2A953E6B0138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778E1-702B-4F5B-8C5B-2B693D654E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1101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B34A4-CA59-4D16-9A79-2A953E6B0138}" type="datetimeFigureOut">
              <a:rPr lang="ru-RU" smtClean="0"/>
              <a:pPr/>
              <a:t>17.03.2019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778E1-702B-4F5B-8C5B-2B693D654E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503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ртюшенкоИ\Desktop\Безымянный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767426"/>
            <a:ext cx="9144000" cy="109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АртюшенкоИ\Desktop\Макеты\Лого\Полный новый лого\Лого АПО ПОЛНЫЙ_вертикаль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9444" y="1556792"/>
            <a:ext cx="5387911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3946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5129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Клинический случай №2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489841"/>
            <a:ext cx="7886700" cy="468712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Лейкоцитарная формула: нейтрофилы: </a:t>
            </a:r>
            <a:r>
              <a:rPr lang="ru-RU" dirty="0" err="1"/>
              <a:t>палочкоядерные</a:t>
            </a:r>
            <a:r>
              <a:rPr lang="ru-RU" dirty="0"/>
              <a:t> 1%; сегментоядерные 26%; </a:t>
            </a:r>
            <a:r>
              <a:rPr lang="ru-RU" dirty="0" err="1"/>
              <a:t>лим-фоциты</a:t>
            </a:r>
            <a:r>
              <a:rPr lang="ru-RU" dirty="0"/>
              <a:t> 69%; моноциты 4%. Морфология  лейкоцитов без особенностей. </a:t>
            </a:r>
          </a:p>
          <a:p>
            <a:r>
              <a:rPr lang="ru-RU" dirty="0"/>
              <a:t>Описание картины красной крови:</a:t>
            </a:r>
          </a:p>
          <a:p>
            <a:pPr marL="0" indent="0">
              <a:buNone/>
            </a:pPr>
            <a:r>
              <a:rPr lang="ru-RU" dirty="0" err="1"/>
              <a:t>анизоцитоз</a:t>
            </a:r>
            <a:r>
              <a:rPr lang="ru-RU" dirty="0"/>
              <a:t> – не выявлен</a:t>
            </a:r>
          </a:p>
          <a:p>
            <a:pPr marL="0" indent="0">
              <a:buNone/>
            </a:pPr>
            <a:r>
              <a:rPr lang="ru-RU" dirty="0" err="1"/>
              <a:t>Пойкилоцитоз</a:t>
            </a:r>
            <a:r>
              <a:rPr lang="ru-RU" dirty="0"/>
              <a:t> – не выявлен</a:t>
            </a:r>
          </a:p>
          <a:p>
            <a:pPr marL="0" indent="0">
              <a:buNone/>
            </a:pPr>
            <a:r>
              <a:rPr lang="ru-RU" dirty="0" err="1"/>
              <a:t>Базофильная</a:t>
            </a:r>
            <a:r>
              <a:rPr lang="ru-RU" dirty="0"/>
              <a:t> </a:t>
            </a:r>
            <a:r>
              <a:rPr lang="ru-RU" dirty="0" err="1"/>
              <a:t>пуктация</a:t>
            </a:r>
            <a:r>
              <a:rPr lang="ru-RU" dirty="0"/>
              <a:t> – не обнаружена</a:t>
            </a:r>
          </a:p>
          <a:p>
            <a:pPr marL="0" indent="0">
              <a:buNone/>
            </a:pPr>
            <a:r>
              <a:rPr lang="ru-RU" dirty="0"/>
              <a:t>Тельца </a:t>
            </a:r>
            <a:r>
              <a:rPr lang="ru-RU" dirty="0" err="1"/>
              <a:t>Жолли</a:t>
            </a:r>
            <a:r>
              <a:rPr lang="ru-RU" dirty="0"/>
              <a:t> – не обнаружена.</a:t>
            </a:r>
          </a:p>
          <a:p>
            <a:pPr marL="0" indent="0">
              <a:buNone/>
            </a:pPr>
            <a:r>
              <a:rPr lang="ru-RU" dirty="0" err="1"/>
              <a:t>Полихроматофилия</a:t>
            </a:r>
            <a:r>
              <a:rPr lang="ru-RU" dirty="0"/>
              <a:t> –  не обнаружена.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56734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5129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Клинический случай №2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489841"/>
            <a:ext cx="7886700" cy="468712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Биохимическое исследование крови:</a:t>
            </a:r>
          </a:p>
          <a:p>
            <a:pPr marL="0" indent="0">
              <a:buNone/>
            </a:pPr>
            <a:r>
              <a:rPr lang="ru-RU" dirty="0"/>
              <a:t>Билирубин общий – 14,1 </a:t>
            </a:r>
            <a:r>
              <a:rPr lang="ru-RU" dirty="0" err="1"/>
              <a:t>мкмоль</a:t>
            </a:r>
            <a:r>
              <a:rPr lang="ru-RU" dirty="0"/>
              <a:t>/л (верхний </a:t>
            </a:r>
            <a:r>
              <a:rPr lang="ru-RU" dirty="0" err="1"/>
              <a:t>референсный</a:t>
            </a:r>
            <a:r>
              <a:rPr lang="ru-RU" dirty="0"/>
              <a:t> предел –  21 </a:t>
            </a:r>
            <a:r>
              <a:rPr lang="ru-RU" dirty="0" err="1"/>
              <a:t>мкмоль</a:t>
            </a:r>
            <a:r>
              <a:rPr lang="ru-RU" dirty="0"/>
              <a:t>/л), прямой билирубин – 3,2 </a:t>
            </a:r>
            <a:r>
              <a:rPr lang="ru-RU" dirty="0" err="1"/>
              <a:t>мкмоль</a:t>
            </a:r>
            <a:r>
              <a:rPr lang="ru-RU" dirty="0"/>
              <a:t>/л.</a:t>
            </a:r>
          </a:p>
          <a:p>
            <a:pPr marL="0" indent="0">
              <a:buNone/>
            </a:pPr>
            <a:r>
              <a:rPr lang="ru-RU" dirty="0"/>
              <a:t>ЛДГ 250 </a:t>
            </a:r>
            <a:r>
              <a:rPr lang="ru-RU" dirty="0" err="1"/>
              <a:t>Ед</a:t>
            </a:r>
            <a:r>
              <a:rPr lang="ru-RU" dirty="0"/>
              <a:t>/л (норма до 450 </a:t>
            </a:r>
            <a:r>
              <a:rPr lang="ru-RU" dirty="0" err="1"/>
              <a:t>Ед</a:t>
            </a:r>
            <a:r>
              <a:rPr lang="ru-RU" dirty="0"/>
              <a:t>/л)</a:t>
            </a:r>
          </a:p>
          <a:p>
            <a:pPr marL="0" indent="0">
              <a:buNone/>
            </a:pPr>
            <a:r>
              <a:rPr lang="ru-RU" dirty="0"/>
              <a:t>Сывороточное железо – 19,9 </a:t>
            </a:r>
            <a:r>
              <a:rPr lang="ru-RU" dirty="0" err="1"/>
              <a:t>мкмоль</a:t>
            </a:r>
            <a:r>
              <a:rPr lang="ru-RU" dirty="0"/>
              <a:t>/л (норма 9,0 – 30,4 </a:t>
            </a:r>
            <a:r>
              <a:rPr lang="ru-RU" dirty="0" err="1"/>
              <a:t>мкмоль</a:t>
            </a:r>
            <a:r>
              <a:rPr lang="ru-RU" dirty="0"/>
              <a:t>/л)</a:t>
            </a:r>
          </a:p>
          <a:p>
            <a:pPr marL="0" indent="0">
              <a:buNone/>
            </a:pPr>
            <a:r>
              <a:rPr lang="ru-RU" dirty="0" err="1"/>
              <a:t>Ферритин</a:t>
            </a:r>
            <a:r>
              <a:rPr lang="ru-RU" dirty="0"/>
              <a:t> сыворотки – 57 мкг/л (норма 12 – 150 мкг/л).</a:t>
            </a:r>
          </a:p>
          <a:p>
            <a:r>
              <a:rPr lang="ru-RU" dirty="0"/>
              <a:t>Терапевтом направлен на консультацию к гематологу.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0192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5129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Клинический случай №2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489841"/>
            <a:ext cx="7886700" cy="4687122"/>
          </a:xfrm>
        </p:spPr>
        <p:txBody>
          <a:bodyPr>
            <a:normAutofit/>
          </a:bodyPr>
          <a:lstStyle/>
          <a:p>
            <a:r>
              <a:rPr lang="ru-RU" dirty="0"/>
              <a:t>Гематолог назначил ряд дополнительных исследований.</a:t>
            </a:r>
          </a:p>
          <a:p>
            <a:r>
              <a:rPr lang="ru-RU" dirty="0"/>
              <a:t>В </a:t>
            </a:r>
            <a:r>
              <a:rPr lang="ru-RU" dirty="0" err="1"/>
              <a:t>трепанобиоптате</a:t>
            </a:r>
            <a:r>
              <a:rPr lang="ru-RU" dirty="0"/>
              <a:t> подвздошной кости практически весь объем </a:t>
            </a:r>
            <a:r>
              <a:rPr lang="ru-RU" dirty="0" err="1"/>
              <a:t>межбалочных</a:t>
            </a:r>
            <a:r>
              <a:rPr lang="ru-RU" dirty="0"/>
              <a:t> про-</a:t>
            </a:r>
            <a:r>
              <a:rPr lang="ru-RU" dirty="0" err="1"/>
              <a:t>странств</a:t>
            </a:r>
            <a:r>
              <a:rPr lang="ru-RU" dirty="0"/>
              <a:t> заполнен жировой тканью, среди клеток которой встречаются лимфоциты, плазматические клетки, единичные тучные клетки и макрофаги, обнаружены единичные очаги, содержащие кроветворные клетки. Мегакариоциты не найдены.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48969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5129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Клинический случай №2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489841"/>
            <a:ext cx="7886700" cy="4687122"/>
          </a:xfrm>
        </p:spPr>
        <p:txBody>
          <a:bodyPr>
            <a:normAutofit/>
          </a:bodyPr>
          <a:lstStyle/>
          <a:p>
            <a:r>
              <a:rPr lang="ru-RU" dirty="0"/>
              <a:t>Задание. Оцените полученные результаты исследований.  Ваш диагноз. Какие возможные причины развития данного заболевания у пациента?</a:t>
            </a:r>
          </a:p>
        </p:txBody>
      </p:sp>
    </p:spTree>
    <p:extLst>
      <p:ext uri="{BB962C8B-B14F-4D97-AF65-F5344CB8AC3E}">
        <p14:creationId xmlns:p14="http://schemas.microsoft.com/office/powerpoint/2010/main" val="606606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5129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Клинический случай №3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489841"/>
            <a:ext cx="7886700" cy="4687122"/>
          </a:xfrm>
        </p:spPr>
        <p:txBody>
          <a:bodyPr>
            <a:normAutofit/>
          </a:bodyPr>
          <a:lstStyle/>
          <a:p>
            <a:r>
              <a:rPr lang="ru-RU" dirty="0"/>
              <a:t>Мальчик 6 лет, поступил в гематологическое отделение с жалобами на выраженную слабость, головокружение, головную боль, одышку, небольшой кашель, боли в костях. Субфебрильная температура в течение недели до поступления в клинику. На </a:t>
            </a:r>
            <a:r>
              <a:rPr lang="ru-RU" dirty="0" err="1"/>
              <a:t>догоспитальном</a:t>
            </a:r>
            <a:r>
              <a:rPr lang="ru-RU" dirty="0"/>
              <a:t> этапе выявлено при УЗИ увеличение селезенки. При осмотре небольшая бледность кожных покровов и видимых слизистых. Лимфатические узлы небольших размеров, безболезненные, не спаяны друг с другом. Селезенка +3 см.</a:t>
            </a:r>
          </a:p>
        </p:txBody>
      </p:sp>
    </p:spTree>
    <p:extLst>
      <p:ext uri="{BB962C8B-B14F-4D97-AF65-F5344CB8AC3E}">
        <p14:creationId xmlns:p14="http://schemas.microsoft.com/office/powerpoint/2010/main" val="41515018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5129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Клинический случай №3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489841"/>
            <a:ext cx="7886700" cy="4687122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Гемограмма.</a:t>
            </a:r>
          </a:p>
          <a:p>
            <a:pPr marL="0" indent="0">
              <a:buNone/>
            </a:pPr>
            <a:r>
              <a:rPr lang="ru-RU" dirty="0"/>
              <a:t>Гемоглобин –  99 г/л</a:t>
            </a:r>
          </a:p>
          <a:p>
            <a:pPr marL="0" indent="0">
              <a:buNone/>
            </a:pPr>
            <a:r>
              <a:rPr lang="ru-RU" dirty="0"/>
              <a:t>Эритроциты – 3,53×10</a:t>
            </a:r>
            <a:r>
              <a:rPr lang="ru-RU" baseline="30000" dirty="0"/>
              <a:t>12</a:t>
            </a:r>
            <a:r>
              <a:rPr lang="ru-RU" dirty="0"/>
              <a:t>/л</a:t>
            </a:r>
          </a:p>
          <a:p>
            <a:pPr marL="0" indent="0">
              <a:buNone/>
            </a:pPr>
            <a:r>
              <a:rPr lang="ru-RU" dirty="0"/>
              <a:t>Гематокрит – 28,6%</a:t>
            </a:r>
          </a:p>
          <a:p>
            <a:pPr marL="0" indent="0">
              <a:buNone/>
            </a:pPr>
            <a:r>
              <a:rPr lang="ru-RU" dirty="0"/>
              <a:t>МС</a:t>
            </a:r>
            <a:r>
              <a:rPr lang="en-US" dirty="0"/>
              <a:t>H = 28 </a:t>
            </a:r>
            <a:r>
              <a:rPr lang="ru-RU" dirty="0" err="1"/>
              <a:t>пг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MCV = 80,9 </a:t>
            </a:r>
            <a:r>
              <a:rPr lang="ru-RU" dirty="0" err="1"/>
              <a:t>фл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Лейкоциты – 15,1×10</a:t>
            </a:r>
            <a:r>
              <a:rPr lang="ru-RU" baseline="30000" dirty="0"/>
              <a:t>9</a:t>
            </a:r>
            <a:r>
              <a:rPr lang="ru-RU" dirty="0"/>
              <a:t>/л</a:t>
            </a:r>
          </a:p>
          <a:p>
            <a:pPr marL="0" indent="0">
              <a:buNone/>
            </a:pPr>
            <a:r>
              <a:rPr lang="ru-RU" dirty="0"/>
              <a:t>Тромбоциты - 109×10</a:t>
            </a:r>
            <a:r>
              <a:rPr lang="ru-RU" baseline="30000" dirty="0"/>
              <a:t>9</a:t>
            </a:r>
            <a:r>
              <a:rPr lang="ru-RU" dirty="0"/>
              <a:t>/л</a:t>
            </a:r>
          </a:p>
          <a:p>
            <a:pPr marL="0" indent="0">
              <a:buNone/>
            </a:pPr>
            <a:r>
              <a:rPr lang="ru-RU" dirty="0"/>
              <a:t>СОЭ – 19 мм/час.</a:t>
            </a:r>
          </a:p>
          <a:p>
            <a:r>
              <a:rPr lang="ru-RU" dirty="0"/>
              <a:t>Лейкоцитарная формула: </a:t>
            </a:r>
            <a:r>
              <a:rPr lang="ru-RU" dirty="0" err="1"/>
              <a:t>бласты</a:t>
            </a:r>
            <a:r>
              <a:rPr lang="ru-RU" dirty="0"/>
              <a:t> 60%, нейтрофилы: </a:t>
            </a:r>
            <a:r>
              <a:rPr lang="ru-RU" dirty="0" err="1"/>
              <a:t>палочкоядерные</a:t>
            </a:r>
            <a:r>
              <a:rPr lang="ru-RU" dirty="0"/>
              <a:t> 2%; сегментоядерные 2%; лимфоциты 34%; моноциты 2%.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08097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5129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Клинический случай №3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489841"/>
            <a:ext cx="7886700" cy="4687122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Миелограмма</a:t>
            </a:r>
            <a:r>
              <a:rPr lang="ru-RU" dirty="0"/>
              <a:t>: </a:t>
            </a:r>
            <a:r>
              <a:rPr lang="ru-RU" dirty="0" err="1"/>
              <a:t>пунктат</a:t>
            </a:r>
            <a:r>
              <a:rPr lang="ru-RU" dirty="0"/>
              <a:t> чрезмерно богат </a:t>
            </a:r>
            <a:r>
              <a:rPr lang="ru-RU" dirty="0" err="1"/>
              <a:t>миелокариоцитами</a:t>
            </a:r>
            <a:r>
              <a:rPr lang="ru-RU" dirty="0"/>
              <a:t>. Состав мономорфный. </a:t>
            </a:r>
            <a:r>
              <a:rPr lang="ru-RU" dirty="0" err="1"/>
              <a:t>Бласты</a:t>
            </a:r>
            <a:r>
              <a:rPr lang="ru-RU" dirty="0"/>
              <a:t> составляют 84,2%. </a:t>
            </a:r>
            <a:r>
              <a:rPr lang="ru-RU" dirty="0" err="1"/>
              <a:t>Бластные</a:t>
            </a:r>
            <a:r>
              <a:rPr lang="ru-RU" dirty="0"/>
              <a:t> клетки средних размеров, ядра округлые, ядерно-цитоплазматическое отношение высокое, хроматин нежный, </a:t>
            </a:r>
            <a:r>
              <a:rPr lang="ru-RU" dirty="0" err="1"/>
              <a:t>тонкопетлистый</a:t>
            </a:r>
            <a:r>
              <a:rPr lang="ru-RU" dirty="0"/>
              <a:t>, </a:t>
            </a:r>
            <a:r>
              <a:rPr lang="ru-RU" dirty="0" err="1"/>
              <a:t>цитоплаз-ма</a:t>
            </a:r>
            <a:r>
              <a:rPr lang="ru-RU" dirty="0"/>
              <a:t> умеренно </a:t>
            </a:r>
            <a:r>
              <a:rPr lang="ru-RU" dirty="0" err="1"/>
              <a:t>базофильная</a:t>
            </a:r>
            <a:r>
              <a:rPr lang="ru-RU" dirty="0"/>
              <a:t>, без вакуолизации, </a:t>
            </a:r>
            <a:r>
              <a:rPr lang="ru-RU" dirty="0" err="1"/>
              <a:t>азурофильная</a:t>
            </a:r>
            <a:r>
              <a:rPr lang="ru-RU" dirty="0"/>
              <a:t> зернистость и палочки Ауэра не обнаружены. В ряде </a:t>
            </a:r>
            <a:r>
              <a:rPr lang="ru-RU" dirty="0" err="1"/>
              <a:t>бластов</a:t>
            </a:r>
            <a:r>
              <a:rPr lang="ru-RU" dirty="0"/>
              <a:t> обнаруживаются </a:t>
            </a:r>
            <a:r>
              <a:rPr lang="ru-RU" dirty="0" err="1"/>
              <a:t>нуклеолы</a:t>
            </a:r>
            <a:r>
              <a:rPr lang="ru-RU" dirty="0"/>
              <a:t>. </a:t>
            </a:r>
            <a:r>
              <a:rPr lang="ru-RU" dirty="0" err="1"/>
              <a:t>Гранулоцитарный</a:t>
            </a:r>
            <a:r>
              <a:rPr lang="ru-RU" dirty="0"/>
              <a:t> и </a:t>
            </a:r>
            <a:r>
              <a:rPr lang="ru-RU" dirty="0" err="1"/>
              <a:t>эритро-идный</a:t>
            </a:r>
            <a:r>
              <a:rPr lang="ru-RU" dirty="0"/>
              <a:t> ростки резко сужены. Мегакариоциты не найдены. </a:t>
            </a:r>
          </a:p>
        </p:txBody>
      </p:sp>
    </p:spTree>
    <p:extLst>
      <p:ext uri="{BB962C8B-B14F-4D97-AF65-F5344CB8AC3E}">
        <p14:creationId xmlns:p14="http://schemas.microsoft.com/office/powerpoint/2010/main" val="25961823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5129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Клинический случай №3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489841"/>
            <a:ext cx="7886700" cy="4687122"/>
          </a:xfrm>
        </p:spPr>
        <p:txBody>
          <a:bodyPr>
            <a:normAutofit/>
          </a:bodyPr>
          <a:lstStyle/>
          <a:p>
            <a:r>
              <a:rPr lang="ru-RU" dirty="0"/>
              <a:t>Цитохимическое исследование: реакция на </a:t>
            </a:r>
            <a:r>
              <a:rPr lang="ru-RU" dirty="0" err="1"/>
              <a:t>миелопероксидазу</a:t>
            </a:r>
            <a:r>
              <a:rPr lang="ru-RU" dirty="0"/>
              <a:t> в </a:t>
            </a:r>
            <a:r>
              <a:rPr lang="ru-RU" dirty="0" err="1"/>
              <a:t>бластах</a:t>
            </a:r>
            <a:r>
              <a:rPr lang="ru-RU" dirty="0"/>
              <a:t> отрицательная, реакция на липиды, неспецифическую </a:t>
            </a:r>
            <a:r>
              <a:rPr lang="ru-RU" dirty="0" err="1"/>
              <a:t>эстеразу</a:t>
            </a:r>
            <a:r>
              <a:rPr lang="ru-RU" dirty="0"/>
              <a:t> – отрицательная., не подавляется фторидом натрия. PAS-реакция слабо-положительная в гранулярной форме (в 7% </a:t>
            </a:r>
            <a:r>
              <a:rPr lang="ru-RU" dirty="0" err="1"/>
              <a:t>бластов</a:t>
            </a:r>
            <a:r>
              <a:rPr lang="ru-RU" dirty="0"/>
              <a:t>). </a:t>
            </a:r>
          </a:p>
          <a:p>
            <a:r>
              <a:rPr lang="ru-RU" dirty="0" err="1"/>
              <a:t>Иммунофенотипирование</a:t>
            </a:r>
            <a:r>
              <a:rPr lang="ru-RU" dirty="0"/>
              <a:t> клеток костного мозга: </a:t>
            </a:r>
            <a:r>
              <a:rPr lang="ru-RU" dirty="0" err="1"/>
              <a:t>иммунофенотип</a:t>
            </a:r>
            <a:r>
              <a:rPr lang="ru-RU" dirty="0"/>
              <a:t> </a:t>
            </a:r>
            <a:r>
              <a:rPr lang="ru-RU" dirty="0" err="1"/>
              <a:t>бластных</a:t>
            </a:r>
            <a:r>
              <a:rPr lang="ru-RU" dirty="0"/>
              <a:t> клеток: CD34-HLA-DR-CD5+CD3+CD38+TdT+CD4-CD8-</a:t>
            </a:r>
          </a:p>
        </p:txBody>
      </p:sp>
    </p:spTree>
    <p:extLst>
      <p:ext uri="{BB962C8B-B14F-4D97-AF65-F5344CB8AC3E}">
        <p14:creationId xmlns:p14="http://schemas.microsoft.com/office/powerpoint/2010/main" val="16578439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5129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Клинический случай №3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489841"/>
            <a:ext cx="7886700" cy="4687122"/>
          </a:xfrm>
        </p:spPr>
        <p:txBody>
          <a:bodyPr>
            <a:normAutofit/>
          </a:bodyPr>
          <a:lstStyle/>
          <a:p>
            <a:r>
              <a:rPr lang="ru-RU" dirty="0"/>
              <a:t>Оцените полученные результаты исследований.  Ваш диагноз.</a:t>
            </a:r>
          </a:p>
        </p:txBody>
      </p:sp>
    </p:spTree>
    <p:extLst>
      <p:ext uri="{BB962C8B-B14F-4D97-AF65-F5344CB8AC3E}">
        <p14:creationId xmlns:p14="http://schemas.microsoft.com/office/powerpoint/2010/main" val="34486890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5129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Клинический случай №4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489841"/>
            <a:ext cx="7886700" cy="468712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Ребенок, 6 лет.</a:t>
            </a:r>
          </a:p>
          <a:p>
            <a:pPr marL="0" indent="0">
              <a:buNone/>
            </a:pPr>
            <a:r>
              <a:rPr lang="ru-RU" dirty="0"/>
              <a:t>Поступил в гематологическое отделение с жалобами на резкую слабость, </a:t>
            </a:r>
            <a:r>
              <a:rPr lang="ru-RU" dirty="0" err="1"/>
              <a:t>анорек</a:t>
            </a:r>
            <a:r>
              <a:rPr lang="ru-RU" dirty="0"/>
              <a:t>-сию, боли в костях, наиболее интенсивные в тазобедренном суставе и бедренной кости слева. На </a:t>
            </a:r>
            <a:r>
              <a:rPr lang="ru-RU" dirty="0" err="1"/>
              <a:t>догоспитальном</a:t>
            </a:r>
            <a:r>
              <a:rPr lang="ru-RU" dirty="0"/>
              <a:t> этапе выявлено увеличение шейных и подмышечных лимфоузлов, по данным УЗИ органов брюшной полости обнаружена </a:t>
            </a:r>
            <a:r>
              <a:rPr lang="ru-RU" dirty="0" err="1"/>
              <a:t>гепатоспленомегалия</a:t>
            </a:r>
            <a:r>
              <a:rPr lang="ru-RU" dirty="0"/>
              <a:t>. Лейкоцитоз - 37х /л. При осмотре кожные покровы и видимые слизистые бледные. На коже </a:t>
            </a:r>
            <a:r>
              <a:rPr lang="ru-RU" dirty="0" err="1"/>
              <a:t>петехиальные</a:t>
            </a:r>
            <a:r>
              <a:rPr lang="ru-RU" dirty="0"/>
              <a:t> высыпания. Лимфоузлы безболезненны. Селезенка +6 см, печень +4 см.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3409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844824"/>
          </a:xfrm>
        </p:spPr>
        <p:txBody>
          <a:bodyPr>
            <a:normAutofit/>
          </a:bodyPr>
          <a:lstStyle/>
          <a:p>
            <a:pPr>
              <a:defRPr/>
            </a:pP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Levenim MT" panose="02010502060101010101" pitchFamily="2" charset="-79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179512" y="2235732"/>
            <a:ext cx="8784976" cy="4138242"/>
          </a:xfrm>
        </p:spPr>
        <p:txBody>
          <a:bodyPr anchor="ctr">
            <a:noAutofit/>
          </a:bodyPr>
          <a:lstStyle/>
          <a:p>
            <a:pPr marL="0" indent="0" algn="ctr">
              <a:spcBef>
                <a:spcPts val="0"/>
              </a:spcBef>
              <a:buFontTx/>
              <a:buNone/>
              <a:defRPr/>
            </a:pPr>
            <a:r>
              <a:rPr lang="ru-RU" sz="2600" b="1" spc="50" dirty="0">
                <a:ln w="12700" cmpd="sng">
                  <a:solidFill>
                    <a:srgbClr val="009900"/>
                  </a:solidFill>
                  <a:prstDash val="solid"/>
                </a:ln>
                <a:solidFill>
                  <a:srgbClr val="4F81BD">
                    <a:lumMod val="50000"/>
                  </a:srgbClr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Цикл ПК 144 для лиц с </a:t>
            </a:r>
            <a:r>
              <a:rPr lang="ru-RU" sz="2600" b="1" spc="50">
                <a:ln w="12700" cmpd="sng">
                  <a:solidFill>
                    <a:srgbClr val="009900"/>
                  </a:solidFill>
                  <a:prstDash val="solid"/>
                </a:ln>
                <a:solidFill>
                  <a:srgbClr val="4F81BD">
                    <a:lumMod val="50000"/>
                  </a:srgbClr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высшим образованием</a:t>
            </a:r>
            <a:endParaRPr lang="en-US" sz="20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4F81BD">
                      <a:tint val="40000"/>
                      <a:satMod val="250000"/>
                    </a:srgbClr>
                  </a:gs>
                  <a:gs pos="9000">
                    <a:srgbClr val="4F81BD">
                      <a:tint val="52000"/>
                      <a:satMod val="300000"/>
                    </a:srgbClr>
                  </a:gs>
                  <a:gs pos="50000">
                    <a:srgbClr val="4F81BD">
                      <a:shade val="20000"/>
                      <a:satMod val="300000"/>
                    </a:srgbClr>
                  </a:gs>
                  <a:gs pos="79000">
                    <a:srgbClr val="4F81BD">
                      <a:tint val="52000"/>
                      <a:satMod val="300000"/>
                    </a:srgbClr>
                  </a:gs>
                  <a:gs pos="100000">
                    <a:srgbClr val="4F81BD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8" name="Заголовок 3"/>
          <p:cNvSpPr txBox="1">
            <a:spLocks/>
          </p:cNvSpPr>
          <p:nvPr/>
        </p:nvSpPr>
        <p:spPr>
          <a:xfrm>
            <a:off x="468313" y="260350"/>
            <a:ext cx="8229600" cy="706438"/>
          </a:xfrm>
          <a:prstGeom prst="rect">
            <a:avLst/>
          </a:prstGeom>
        </p:spPr>
        <p:txBody>
          <a:bodyPr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Содержимое 5"/>
          <p:cNvSpPr txBox="1">
            <a:spLocks/>
          </p:cNvSpPr>
          <p:nvPr/>
        </p:nvSpPr>
        <p:spPr>
          <a:xfrm>
            <a:off x="467544" y="6094884"/>
            <a:ext cx="8496944" cy="558180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/>
          <a:p>
            <a:pPr marL="342900" indent="-342900" algn="r">
              <a:lnSpc>
                <a:spcPts val="1200"/>
              </a:lnSpc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ru-RU" sz="1600" b="1" dirty="0">
                <a:ln w="1905"/>
                <a:solidFill>
                  <a:srgbClr val="006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</a:t>
            </a:r>
            <a:endParaRPr lang="ru-RU" sz="1600" b="1" dirty="0">
              <a:ln w="1905"/>
              <a:solidFill>
                <a:srgbClr val="0066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7055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5129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Клинический случай №4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489841"/>
            <a:ext cx="7886700" cy="4687122"/>
          </a:xfrm>
        </p:spPr>
        <p:txBody>
          <a:bodyPr>
            <a:normAutofit/>
          </a:bodyPr>
          <a:lstStyle/>
          <a:p>
            <a:r>
              <a:rPr lang="ru-RU" dirty="0"/>
              <a:t>Гемограмма.</a:t>
            </a:r>
          </a:p>
          <a:p>
            <a:pPr marL="0" indent="0">
              <a:buNone/>
            </a:pPr>
            <a:r>
              <a:rPr lang="ru-RU" dirty="0"/>
              <a:t>Гемоглобин –  91 г/л</a:t>
            </a:r>
          </a:p>
          <a:p>
            <a:pPr marL="0" indent="0">
              <a:buNone/>
            </a:pPr>
            <a:r>
              <a:rPr lang="ru-RU" dirty="0"/>
              <a:t>Эритроциты – 3,23×10</a:t>
            </a:r>
            <a:r>
              <a:rPr lang="ru-RU" baseline="30000" dirty="0"/>
              <a:t>12</a:t>
            </a:r>
            <a:r>
              <a:rPr lang="ru-RU" dirty="0"/>
              <a:t>/л</a:t>
            </a:r>
          </a:p>
          <a:p>
            <a:pPr marL="0" indent="0">
              <a:buNone/>
            </a:pPr>
            <a:r>
              <a:rPr lang="ru-RU" dirty="0"/>
              <a:t>Гематокрит – 29,9%</a:t>
            </a:r>
          </a:p>
          <a:p>
            <a:pPr marL="0" indent="0">
              <a:buNone/>
            </a:pPr>
            <a:r>
              <a:rPr lang="ru-RU" dirty="0"/>
              <a:t>МС</a:t>
            </a:r>
            <a:r>
              <a:rPr lang="en-US" dirty="0"/>
              <a:t>H = 27,9 </a:t>
            </a:r>
            <a:r>
              <a:rPr lang="ru-RU" dirty="0" err="1"/>
              <a:t>пг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MCV = 81 </a:t>
            </a:r>
            <a:r>
              <a:rPr lang="ru-RU" dirty="0" err="1"/>
              <a:t>фл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Лейкоциты – 44×10</a:t>
            </a:r>
            <a:r>
              <a:rPr lang="ru-RU" baseline="30000" dirty="0"/>
              <a:t>9</a:t>
            </a:r>
            <a:r>
              <a:rPr lang="ru-RU" dirty="0"/>
              <a:t>/л</a:t>
            </a:r>
          </a:p>
          <a:p>
            <a:pPr marL="0" indent="0">
              <a:buNone/>
            </a:pPr>
            <a:r>
              <a:rPr lang="ru-RU" dirty="0"/>
              <a:t>Тромбоциты - 32×10</a:t>
            </a:r>
            <a:r>
              <a:rPr lang="ru-RU" baseline="30000" dirty="0"/>
              <a:t>9</a:t>
            </a:r>
            <a:r>
              <a:rPr lang="ru-RU" dirty="0"/>
              <a:t>/л</a:t>
            </a:r>
          </a:p>
          <a:p>
            <a:pPr marL="0" indent="0">
              <a:buNone/>
            </a:pPr>
            <a:r>
              <a:rPr lang="ru-RU" dirty="0"/>
              <a:t>СОЭ – 22 мм/час.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59814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5129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Клинический случай №4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489841"/>
            <a:ext cx="7886700" cy="468712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Лейкоцитарная формула: </a:t>
            </a:r>
            <a:r>
              <a:rPr lang="ru-RU" dirty="0" err="1"/>
              <a:t>бласты</a:t>
            </a:r>
            <a:r>
              <a:rPr lang="ru-RU" dirty="0"/>
              <a:t> 66%, нейтрофилы: </a:t>
            </a:r>
            <a:r>
              <a:rPr lang="ru-RU" dirty="0" err="1"/>
              <a:t>палочкоядерные</a:t>
            </a:r>
            <a:r>
              <a:rPr lang="ru-RU" dirty="0"/>
              <a:t> 1%; </a:t>
            </a:r>
            <a:r>
              <a:rPr lang="ru-RU" dirty="0" err="1"/>
              <a:t>сегмен-тоядерные</a:t>
            </a:r>
            <a:r>
              <a:rPr lang="ru-RU" dirty="0"/>
              <a:t> 7%; лимфоциты 25%; моноциты 1%. </a:t>
            </a:r>
          </a:p>
          <a:p>
            <a:r>
              <a:rPr lang="ru-RU" dirty="0" err="1"/>
              <a:t>Миелограмма</a:t>
            </a:r>
            <a:r>
              <a:rPr lang="ru-RU" dirty="0"/>
              <a:t>: </a:t>
            </a:r>
            <a:r>
              <a:rPr lang="ru-RU" dirty="0" err="1"/>
              <a:t>пунктат</a:t>
            </a:r>
            <a:r>
              <a:rPr lang="ru-RU" dirty="0"/>
              <a:t> чрезмерно богат </a:t>
            </a:r>
            <a:r>
              <a:rPr lang="ru-RU" dirty="0" err="1"/>
              <a:t>миелокариоцитами</a:t>
            </a:r>
            <a:r>
              <a:rPr lang="ru-RU" dirty="0"/>
              <a:t>. Состав мономорфный. </a:t>
            </a:r>
            <a:r>
              <a:rPr lang="ru-RU" dirty="0" err="1"/>
              <a:t>Бласты</a:t>
            </a:r>
            <a:r>
              <a:rPr lang="ru-RU" dirty="0"/>
              <a:t> составляют 74%. </a:t>
            </a:r>
            <a:r>
              <a:rPr lang="ru-RU" dirty="0" err="1"/>
              <a:t>Бластные</a:t>
            </a:r>
            <a:r>
              <a:rPr lang="ru-RU" dirty="0"/>
              <a:t> клетки небольших размеров, с узким ободком </a:t>
            </a:r>
            <a:r>
              <a:rPr lang="ru-RU" dirty="0" err="1"/>
              <a:t>базо-фильной</a:t>
            </a:r>
            <a:r>
              <a:rPr lang="ru-RU" dirty="0"/>
              <a:t> цитоплазмы, выражена в клетках гипертрофия ядра, </a:t>
            </a:r>
            <a:r>
              <a:rPr lang="ru-RU" dirty="0" err="1"/>
              <a:t>нуклеолы</a:t>
            </a:r>
            <a:r>
              <a:rPr lang="ru-RU" dirty="0"/>
              <a:t> не определяются. Зернистость отсутствует. </a:t>
            </a:r>
            <a:r>
              <a:rPr lang="ru-RU" dirty="0" err="1"/>
              <a:t>Гранулоцитарный</a:t>
            </a:r>
            <a:r>
              <a:rPr lang="ru-RU" dirty="0"/>
              <a:t> и </a:t>
            </a:r>
            <a:r>
              <a:rPr lang="ru-RU" dirty="0" err="1"/>
              <a:t>эритроидный</a:t>
            </a:r>
            <a:r>
              <a:rPr lang="ru-RU" dirty="0"/>
              <a:t> ростки резко сужены. Мега-</a:t>
            </a:r>
            <a:r>
              <a:rPr lang="ru-RU" dirty="0" err="1"/>
              <a:t>кариоциты</a:t>
            </a:r>
            <a:r>
              <a:rPr lang="ru-RU" dirty="0"/>
              <a:t> не найдены.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24677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5129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Клинический случай №4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489841"/>
            <a:ext cx="7886700" cy="4687122"/>
          </a:xfrm>
        </p:spPr>
        <p:txBody>
          <a:bodyPr>
            <a:normAutofit/>
          </a:bodyPr>
          <a:lstStyle/>
          <a:p>
            <a:r>
              <a:rPr lang="ru-RU" dirty="0"/>
              <a:t>Цитохимическое исследование: реакция на </a:t>
            </a:r>
            <a:r>
              <a:rPr lang="ru-RU" dirty="0" err="1"/>
              <a:t>миелопероксидазу</a:t>
            </a:r>
            <a:r>
              <a:rPr lang="ru-RU" dirty="0"/>
              <a:t> в </a:t>
            </a:r>
            <a:r>
              <a:rPr lang="ru-RU" dirty="0" err="1"/>
              <a:t>бластах</a:t>
            </a:r>
            <a:r>
              <a:rPr lang="ru-RU" dirty="0"/>
              <a:t> </a:t>
            </a:r>
            <a:r>
              <a:rPr lang="ru-RU" dirty="0" err="1"/>
              <a:t>отрица</a:t>
            </a:r>
            <a:r>
              <a:rPr lang="ru-RU" dirty="0"/>
              <a:t>-тельная, реакция на липиды – отрицательная. Неспецифическая </a:t>
            </a:r>
            <a:r>
              <a:rPr lang="ru-RU" dirty="0" err="1"/>
              <a:t>эстераза</a:t>
            </a:r>
            <a:r>
              <a:rPr lang="ru-RU" dirty="0"/>
              <a:t> положительна в 30% </a:t>
            </a:r>
            <a:r>
              <a:rPr lang="ru-RU" dirty="0" err="1"/>
              <a:t>бластов</a:t>
            </a:r>
            <a:r>
              <a:rPr lang="ru-RU" dirty="0"/>
              <a:t>, не подавляется фторидом натрия. В 37% </a:t>
            </a:r>
            <a:r>
              <a:rPr lang="ru-RU" dirty="0" err="1"/>
              <a:t>бластах</a:t>
            </a:r>
            <a:r>
              <a:rPr lang="ru-RU" dirty="0"/>
              <a:t> выявлено ШИК-позитивное вещество в виде гранул.</a:t>
            </a:r>
          </a:p>
          <a:p>
            <a:r>
              <a:rPr lang="ru-RU" dirty="0" err="1"/>
              <a:t>Иммунофенотипирование</a:t>
            </a:r>
            <a:r>
              <a:rPr lang="ru-RU" dirty="0"/>
              <a:t> клеток костного мозга: </a:t>
            </a:r>
            <a:r>
              <a:rPr lang="ru-RU" dirty="0" err="1"/>
              <a:t>иммунофенотип</a:t>
            </a:r>
            <a:r>
              <a:rPr lang="ru-RU" dirty="0"/>
              <a:t> </a:t>
            </a:r>
            <a:r>
              <a:rPr lang="ru-RU" dirty="0" err="1"/>
              <a:t>бластных</a:t>
            </a:r>
            <a:r>
              <a:rPr lang="ru-RU" dirty="0"/>
              <a:t> клеток: CD34+CD38+HLA-DR+CD19+CD10+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74022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5129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Клинический случай №4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489841"/>
            <a:ext cx="7886700" cy="4687122"/>
          </a:xfrm>
        </p:spPr>
        <p:txBody>
          <a:bodyPr>
            <a:normAutofit/>
          </a:bodyPr>
          <a:lstStyle/>
          <a:p>
            <a:r>
              <a:rPr lang="ru-RU" dirty="0"/>
              <a:t>Оцените полученные результаты исследований.  Ваш диагноз.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99708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45217"/>
          </a:xfrm>
        </p:spPr>
        <p:txBody>
          <a:bodyPr/>
          <a:lstStyle/>
          <a:p>
            <a:r>
              <a:rPr lang="ru-RU" dirty="0"/>
              <a:t>Ответы к клиническим случаям: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423851"/>
            <a:ext cx="7886700" cy="4753112"/>
          </a:xfrm>
        </p:spPr>
        <p:txBody>
          <a:bodyPr>
            <a:normAutofit fontScale="92500" lnSpcReduction="20000"/>
          </a:bodyPr>
          <a:lstStyle/>
          <a:p>
            <a:r>
              <a:rPr lang="ru-RU" b="1" i="1" dirty="0"/>
              <a:t>Случай №1.</a:t>
            </a:r>
          </a:p>
          <a:p>
            <a:pPr>
              <a:buNone/>
            </a:pPr>
            <a:r>
              <a:rPr lang="ru-RU" i="1" dirty="0"/>
              <a:t>Тромботическая тромбоцитопеническая пурпура.</a:t>
            </a:r>
          </a:p>
          <a:p>
            <a:r>
              <a:rPr lang="ru-RU" b="1" i="1" dirty="0"/>
              <a:t>Случай №2.</a:t>
            </a:r>
          </a:p>
          <a:p>
            <a:pPr>
              <a:buNone/>
            </a:pPr>
            <a:r>
              <a:rPr lang="ru-RU" i="1" dirty="0" err="1"/>
              <a:t>Апластическая</a:t>
            </a:r>
            <a:r>
              <a:rPr lang="ru-RU" i="1" dirty="0"/>
              <a:t> анемия. </a:t>
            </a:r>
            <a:r>
              <a:rPr lang="ru-RU" i="1" dirty="0" err="1"/>
              <a:t>Нейтропения</a:t>
            </a:r>
            <a:r>
              <a:rPr lang="ru-RU" i="1" dirty="0"/>
              <a:t> – 0,84х109  /л; </a:t>
            </a:r>
            <a:r>
              <a:rPr lang="ru-RU" i="1" dirty="0" err="1"/>
              <a:t>тромбоцититопения</a:t>
            </a:r>
            <a:r>
              <a:rPr lang="ru-RU" i="1" dirty="0"/>
              <a:t>. Возможная причина – воздействие вируса гепатита на клетки-предшественники костного мозга.</a:t>
            </a:r>
          </a:p>
          <a:p>
            <a:r>
              <a:rPr lang="ru-RU" b="1" i="1" dirty="0"/>
              <a:t>Случай №3.</a:t>
            </a:r>
          </a:p>
          <a:p>
            <a:pPr>
              <a:buNone/>
            </a:pPr>
            <a:r>
              <a:rPr lang="ru-RU" i="1" dirty="0" err="1"/>
              <a:t>Иммунофенотип</a:t>
            </a:r>
            <a:r>
              <a:rPr lang="ru-RU" i="1" dirty="0"/>
              <a:t> соответствует </a:t>
            </a:r>
            <a:r>
              <a:rPr lang="ru-RU" i="1" dirty="0" err="1"/>
              <a:t>пре-Т</a:t>
            </a:r>
            <a:r>
              <a:rPr lang="ru-RU" i="1" dirty="0"/>
              <a:t> клеточному </a:t>
            </a:r>
            <a:r>
              <a:rPr lang="ru-RU" i="1" dirty="0" err="1"/>
              <a:t>подварианту</a:t>
            </a:r>
            <a:r>
              <a:rPr lang="ru-RU" i="1" dirty="0"/>
              <a:t> ОЛЛ</a:t>
            </a:r>
          </a:p>
          <a:p>
            <a:r>
              <a:rPr lang="ru-RU" b="1" i="1" dirty="0"/>
              <a:t>Случай №4</a:t>
            </a:r>
          </a:p>
          <a:p>
            <a:pPr>
              <a:buNone/>
            </a:pPr>
            <a:r>
              <a:rPr lang="ru-RU" i="1" dirty="0"/>
              <a:t>Пре-пре </a:t>
            </a:r>
            <a:r>
              <a:rPr lang="ru-RU" i="1" dirty="0" err="1"/>
              <a:t>В-иммуноподвариант</a:t>
            </a:r>
            <a:r>
              <a:rPr lang="ru-RU" i="1" dirty="0"/>
              <a:t> ОЛЛ.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ru-RU" sz="2000" dirty="0"/>
            </a:br>
            <a:br>
              <a:rPr lang="ru-RU" sz="2000" dirty="0"/>
            </a:br>
            <a:br>
              <a:rPr lang="ru-RU" sz="2000" dirty="0"/>
            </a:br>
            <a:r>
              <a:rPr lang="ru-RU" sz="2700" b="1" dirty="0">
                <a:solidFill>
                  <a:srgbClr val="00B050"/>
                </a:solidFill>
              </a:rPr>
              <a:t>2. Гематологические исследования. Разбор клинических случаев и интерпретация результатов гематологических исследованиях.</a:t>
            </a:r>
            <a:br>
              <a:rPr lang="ru-RU" sz="2700" b="1" dirty="0">
                <a:solidFill>
                  <a:srgbClr val="00B050"/>
                </a:solidFill>
              </a:rPr>
            </a:br>
            <a:endParaRPr lang="ru-RU" sz="2700" b="1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2800" b="1" dirty="0"/>
              <a:t>Доцент Соколова Наталья Александровна,</a:t>
            </a:r>
          </a:p>
          <a:p>
            <a:r>
              <a:rPr lang="ru-RU" sz="2800" b="1" dirty="0"/>
              <a:t>Москва, 2018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0881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91164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Клинический случай №1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3682" y="1300655"/>
            <a:ext cx="7821667" cy="4876308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Пациентка, 45 лет. Поступила в отделение интенсивной неврологии в состоянии сопора. </a:t>
            </a:r>
            <a:r>
              <a:rPr lang="ru-RU" dirty="0" err="1"/>
              <a:t>Парапарез</a:t>
            </a:r>
            <a:r>
              <a:rPr lang="ru-RU" dirty="0"/>
              <a:t> справа. При осмотре выявлено наличие </a:t>
            </a:r>
            <a:r>
              <a:rPr lang="ru-RU" dirty="0" err="1"/>
              <a:t>петехиально</a:t>
            </a:r>
            <a:r>
              <a:rPr lang="ru-RU" dirty="0"/>
              <a:t>-пятнистой сыпи. Высокая лихорадка – 39-40 С</a:t>
            </a:r>
            <a:r>
              <a:rPr lang="ru-RU" baseline="30000" dirty="0"/>
              <a:t>0</a:t>
            </a:r>
            <a:r>
              <a:rPr lang="ru-RU" dirty="0"/>
              <a:t>. </a:t>
            </a:r>
          </a:p>
          <a:p>
            <a:r>
              <a:rPr lang="ru-RU" dirty="0"/>
              <a:t>Клинический анализ крови.</a:t>
            </a:r>
          </a:p>
          <a:p>
            <a:r>
              <a:rPr lang="ru-RU" dirty="0"/>
              <a:t>Лейкоциты – 7,9х10</a:t>
            </a:r>
            <a:r>
              <a:rPr lang="ru-RU" baseline="30000" dirty="0"/>
              <a:t>9</a:t>
            </a:r>
            <a:r>
              <a:rPr lang="ru-RU" dirty="0"/>
              <a:t>/л; </a:t>
            </a:r>
          </a:p>
          <a:p>
            <a:r>
              <a:rPr lang="ru-RU" dirty="0"/>
              <a:t>Эритроциты 1,79х10</a:t>
            </a:r>
            <a:r>
              <a:rPr lang="ru-RU" baseline="30000" dirty="0"/>
              <a:t>12</a:t>
            </a:r>
            <a:r>
              <a:rPr lang="ru-RU" dirty="0"/>
              <a:t>/л;</a:t>
            </a:r>
          </a:p>
          <a:p>
            <a:r>
              <a:rPr lang="ru-RU" dirty="0"/>
              <a:t>Гемоглобин – 57 г/л;</a:t>
            </a:r>
          </a:p>
          <a:p>
            <a:r>
              <a:rPr lang="ru-RU" dirty="0"/>
              <a:t>Гематокрит – 16,0%</a:t>
            </a:r>
          </a:p>
          <a:p>
            <a:r>
              <a:rPr lang="ru-RU" dirty="0"/>
              <a:t>МСV  –  94,5 </a:t>
            </a:r>
            <a:r>
              <a:rPr lang="ru-RU" dirty="0" err="1"/>
              <a:t>фл</a:t>
            </a:r>
            <a:r>
              <a:rPr lang="ru-RU" dirty="0"/>
              <a:t>;</a:t>
            </a:r>
          </a:p>
          <a:p>
            <a:r>
              <a:rPr lang="ru-RU" dirty="0"/>
              <a:t>МСН – 32 </a:t>
            </a:r>
            <a:r>
              <a:rPr lang="ru-RU" dirty="0" err="1"/>
              <a:t>пг</a:t>
            </a:r>
            <a:r>
              <a:rPr lang="ru-RU" dirty="0"/>
              <a:t>;</a:t>
            </a:r>
          </a:p>
          <a:p>
            <a:r>
              <a:rPr lang="ru-RU" dirty="0"/>
              <a:t>МСНС – 338 г/л;</a:t>
            </a:r>
          </a:p>
          <a:p>
            <a:r>
              <a:rPr lang="ru-RU" dirty="0"/>
              <a:t>RDW – 18,8%;</a:t>
            </a:r>
          </a:p>
          <a:p>
            <a:r>
              <a:rPr lang="ru-RU" dirty="0"/>
              <a:t>Тромбоциты – 10х10</a:t>
            </a:r>
            <a:r>
              <a:rPr lang="ru-RU" baseline="30000" dirty="0"/>
              <a:t>9</a:t>
            </a:r>
            <a:r>
              <a:rPr lang="ru-RU" dirty="0"/>
              <a:t>/л;</a:t>
            </a:r>
          </a:p>
          <a:p>
            <a:r>
              <a:rPr lang="ru-RU" dirty="0" err="1"/>
              <a:t>Ретикулоциты</a:t>
            </a:r>
            <a:r>
              <a:rPr lang="ru-RU" dirty="0"/>
              <a:t> – 12%.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314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5129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Клинический случай №1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489841"/>
            <a:ext cx="7886700" cy="4687122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Лейкоцитарная формула: нейтрофилы: </a:t>
            </a:r>
            <a:r>
              <a:rPr lang="ru-RU" dirty="0" err="1"/>
              <a:t>палочкоядерные</a:t>
            </a:r>
            <a:r>
              <a:rPr lang="ru-RU" dirty="0"/>
              <a:t> 10%; сегментоядерные 66%; лимфоциты 20%; моноциты 4%. Морфология лейкоцитов без особенностей. </a:t>
            </a:r>
          </a:p>
          <a:p>
            <a:r>
              <a:rPr lang="ru-RU" dirty="0"/>
              <a:t>Описание картины красной крови:</a:t>
            </a:r>
          </a:p>
          <a:p>
            <a:pPr marL="0" indent="0">
              <a:buNone/>
            </a:pPr>
            <a:r>
              <a:rPr lang="ru-RU" dirty="0" err="1"/>
              <a:t>анизоцитоз</a:t>
            </a:r>
            <a:r>
              <a:rPr lang="ru-RU" dirty="0"/>
              <a:t> – не выявлен</a:t>
            </a:r>
          </a:p>
          <a:p>
            <a:pPr marL="0" indent="0">
              <a:buNone/>
            </a:pPr>
            <a:r>
              <a:rPr lang="ru-RU" dirty="0" err="1"/>
              <a:t>Пойкилоцитоз</a:t>
            </a:r>
            <a:r>
              <a:rPr lang="ru-RU" dirty="0"/>
              <a:t>: </a:t>
            </a:r>
            <a:r>
              <a:rPr lang="ru-RU" dirty="0" err="1"/>
              <a:t>шизоциты</a:t>
            </a:r>
            <a:r>
              <a:rPr lang="ru-RU" dirty="0"/>
              <a:t> – 3%.</a:t>
            </a:r>
          </a:p>
          <a:p>
            <a:pPr marL="0" indent="0">
              <a:buNone/>
            </a:pPr>
            <a:r>
              <a:rPr lang="ru-RU" dirty="0" err="1"/>
              <a:t>Базофильная</a:t>
            </a:r>
            <a:r>
              <a:rPr lang="ru-RU" dirty="0"/>
              <a:t> </a:t>
            </a:r>
            <a:r>
              <a:rPr lang="ru-RU" dirty="0" err="1"/>
              <a:t>пуктация</a:t>
            </a:r>
            <a:r>
              <a:rPr lang="ru-RU" dirty="0"/>
              <a:t> – единичные в препарате</a:t>
            </a:r>
          </a:p>
          <a:p>
            <a:pPr marL="0" indent="0">
              <a:buNone/>
            </a:pPr>
            <a:r>
              <a:rPr lang="ru-RU" dirty="0"/>
              <a:t>Тельца </a:t>
            </a:r>
            <a:r>
              <a:rPr lang="ru-RU" dirty="0" err="1"/>
              <a:t>Жолли</a:t>
            </a:r>
            <a:r>
              <a:rPr lang="ru-RU" dirty="0"/>
              <a:t> – не обнаружены.</a:t>
            </a:r>
          </a:p>
          <a:p>
            <a:pPr marL="0" indent="0">
              <a:buNone/>
            </a:pPr>
            <a:r>
              <a:rPr lang="ru-RU" dirty="0" err="1"/>
              <a:t>Полихроматофилия</a:t>
            </a:r>
            <a:r>
              <a:rPr lang="ru-RU" dirty="0"/>
              <a:t> – 0-1-2 в поле/зрения.</a:t>
            </a:r>
          </a:p>
          <a:p>
            <a:pPr marL="0" indent="0">
              <a:buNone/>
            </a:pPr>
            <a:r>
              <a:rPr lang="ru-RU" dirty="0"/>
              <a:t>Нормобласты – 2:100L.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7132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5129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Клинический случай №1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489841"/>
            <a:ext cx="7886700" cy="46871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Биохимическое исследование крови:</a:t>
            </a:r>
          </a:p>
          <a:p>
            <a:r>
              <a:rPr lang="ru-RU" dirty="0"/>
              <a:t>Билирубин общий – 12,1 </a:t>
            </a:r>
            <a:r>
              <a:rPr lang="ru-RU" dirty="0" err="1"/>
              <a:t>мкмоль</a:t>
            </a:r>
            <a:r>
              <a:rPr lang="ru-RU" dirty="0"/>
              <a:t>/л (верхний </a:t>
            </a:r>
            <a:r>
              <a:rPr lang="ru-RU" dirty="0" err="1"/>
              <a:t>референсный</a:t>
            </a:r>
            <a:r>
              <a:rPr lang="ru-RU" dirty="0"/>
              <a:t> предел –  21 </a:t>
            </a:r>
            <a:r>
              <a:rPr lang="ru-RU" dirty="0" err="1"/>
              <a:t>мкмоль</a:t>
            </a:r>
            <a:r>
              <a:rPr lang="ru-RU" dirty="0"/>
              <a:t>/л), прямой билирубин – 3,1 </a:t>
            </a:r>
            <a:r>
              <a:rPr lang="ru-RU" dirty="0" err="1"/>
              <a:t>мкмоль</a:t>
            </a:r>
            <a:r>
              <a:rPr lang="ru-RU" dirty="0"/>
              <a:t>/л.</a:t>
            </a:r>
          </a:p>
          <a:p>
            <a:r>
              <a:rPr lang="ru-RU" dirty="0"/>
              <a:t>ЛДГ 725 </a:t>
            </a:r>
            <a:r>
              <a:rPr lang="ru-RU" dirty="0" err="1"/>
              <a:t>Ед</a:t>
            </a:r>
            <a:r>
              <a:rPr lang="ru-RU" dirty="0"/>
              <a:t>/л (норма до 450 </a:t>
            </a:r>
            <a:r>
              <a:rPr lang="ru-RU" dirty="0" err="1"/>
              <a:t>Ед</a:t>
            </a:r>
            <a:r>
              <a:rPr lang="ru-RU" dirty="0"/>
              <a:t>/л)</a:t>
            </a:r>
          </a:p>
          <a:p>
            <a:r>
              <a:rPr lang="ru-RU" dirty="0"/>
              <a:t>Свободный гемоглобин плазмы – 6,4 г/л (норма до 3 г/л)</a:t>
            </a:r>
          </a:p>
          <a:p>
            <a:pPr marL="0" indent="0">
              <a:buNone/>
            </a:pPr>
            <a:r>
              <a:rPr lang="ru-RU" dirty="0"/>
              <a:t>Проба </a:t>
            </a:r>
            <a:r>
              <a:rPr lang="ru-RU" dirty="0" err="1"/>
              <a:t>Кумбса</a:t>
            </a:r>
            <a:r>
              <a:rPr lang="ru-RU" dirty="0"/>
              <a:t> (прямая и непрямая) – отрицательные.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2050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5129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Клинический случай №1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489841"/>
            <a:ext cx="7886700" cy="4687122"/>
          </a:xfrm>
        </p:spPr>
        <p:txBody>
          <a:bodyPr>
            <a:normAutofit/>
          </a:bodyPr>
          <a:lstStyle/>
          <a:p>
            <a:r>
              <a:rPr lang="ru-RU" dirty="0"/>
              <a:t>Задание:</a:t>
            </a:r>
          </a:p>
          <a:p>
            <a:pPr marL="0" indent="0">
              <a:buNone/>
            </a:pPr>
            <a:r>
              <a:rPr lang="ru-RU" dirty="0"/>
              <a:t>Диагноз данной пациентки.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3868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5129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Клинический случай №2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489841"/>
            <a:ext cx="7886700" cy="468712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Пациент, 37 лет. Перенес острый вирусный гепатит 8 месяцев назад. Обратился к терапевту в связи с нарастающей слабостью, одышкой при физической нагрузке. Обратил внимание, что несколько раз перенес «инфекцию» после гепатита, но за медицинской помощью не обращался.</a:t>
            </a:r>
          </a:p>
          <a:p>
            <a:r>
              <a:rPr lang="ru-RU" dirty="0"/>
              <a:t>При осмотре: не было обнаружено увеличения печени, селезенки, периферических лимфоузлов. Но присутствовали геморрагические высыпания в виде петехий на коже.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5543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5129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Клинический случай №2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489841"/>
            <a:ext cx="7886700" cy="4687122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Клинический анализ крови.</a:t>
            </a:r>
          </a:p>
          <a:p>
            <a:r>
              <a:rPr lang="ru-RU" dirty="0"/>
              <a:t>Лейкоциты – 3,1х10</a:t>
            </a:r>
            <a:r>
              <a:rPr lang="ru-RU" baseline="30000" dirty="0"/>
              <a:t>9</a:t>
            </a:r>
            <a:r>
              <a:rPr lang="ru-RU" dirty="0"/>
              <a:t>/л; </a:t>
            </a:r>
          </a:p>
          <a:p>
            <a:r>
              <a:rPr lang="ru-RU" dirty="0"/>
              <a:t>Эритроциты 2,8х10</a:t>
            </a:r>
            <a:r>
              <a:rPr lang="ru-RU" baseline="30000" dirty="0"/>
              <a:t>12</a:t>
            </a:r>
            <a:r>
              <a:rPr lang="ru-RU" dirty="0"/>
              <a:t>/л;</a:t>
            </a:r>
          </a:p>
          <a:p>
            <a:r>
              <a:rPr lang="ru-RU" dirty="0"/>
              <a:t>Гемоглобин – 67 г/л;</a:t>
            </a:r>
          </a:p>
          <a:p>
            <a:r>
              <a:rPr lang="ru-RU" dirty="0"/>
              <a:t>Гематокрит – 20,5%</a:t>
            </a:r>
          </a:p>
          <a:p>
            <a:r>
              <a:rPr lang="ru-RU" dirty="0"/>
              <a:t>МСV  –  86,3 </a:t>
            </a:r>
            <a:r>
              <a:rPr lang="ru-RU" dirty="0" err="1"/>
              <a:t>фл</a:t>
            </a:r>
            <a:r>
              <a:rPr lang="ru-RU" dirty="0"/>
              <a:t>;</a:t>
            </a:r>
          </a:p>
          <a:p>
            <a:r>
              <a:rPr lang="ru-RU" dirty="0"/>
              <a:t>МСН – 28,4 </a:t>
            </a:r>
            <a:r>
              <a:rPr lang="ru-RU" dirty="0" err="1"/>
              <a:t>пг</a:t>
            </a:r>
            <a:r>
              <a:rPr lang="ru-RU" dirty="0"/>
              <a:t>;</a:t>
            </a:r>
          </a:p>
          <a:p>
            <a:r>
              <a:rPr lang="ru-RU" dirty="0"/>
              <a:t>МСНС – 329 г/л;</a:t>
            </a:r>
          </a:p>
          <a:p>
            <a:r>
              <a:rPr lang="ru-RU" dirty="0"/>
              <a:t>RDW – 14,7%;</a:t>
            </a:r>
          </a:p>
          <a:p>
            <a:r>
              <a:rPr lang="ru-RU" dirty="0"/>
              <a:t>Тромбоциты – 45х10</a:t>
            </a:r>
            <a:r>
              <a:rPr lang="ru-RU" baseline="30000" dirty="0"/>
              <a:t>9</a:t>
            </a:r>
            <a:r>
              <a:rPr lang="ru-RU" dirty="0"/>
              <a:t>/л;</a:t>
            </a:r>
          </a:p>
          <a:p>
            <a:r>
              <a:rPr lang="ru-RU" dirty="0" err="1"/>
              <a:t>Ретикулоциты</a:t>
            </a:r>
            <a:r>
              <a:rPr lang="ru-RU" dirty="0"/>
              <a:t> – 0,2%.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64225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1223</Words>
  <Application>Microsoft Office PowerPoint</Application>
  <PresentationFormat>Экран (4:3)</PresentationFormat>
  <Paragraphs>121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Century Gothic</vt:lpstr>
      <vt:lpstr>Тема Office</vt:lpstr>
      <vt:lpstr>Презентация PowerPoint</vt:lpstr>
      <vt:lpstr>Презентация PowerPoint</vt:lpstr>
      <vt:lpstr>   2. Гематологические исследования. Разбор клинических случаев и интерпретация результатов гематологических исследованиях. </vt:lpstr>
      <vt:lpstr>Клинический случай №1</vt:lpstr>
      <vt:lpstr>Клинический случай №1</vt:lpstr>
      <vt:lpstr>Клинический случай №1</vt:lpstr>
      <vt:lpstr>Клинический случай №1</vt:lpstr>
      <vt:lpstr>Клинический случай №2</vt:lpstr>
      <vt:lpstr>Клинический случай №2</vt:lpstr>
      <vt:lpstr>Клинический случай №2</vt:lpstr>
      <vt:lpstr>Клинический случай №2</vt:lpstr>
      <vt:lpstr>Клинический случай №2</vt:lpstr>
      <vt:lpstr>Клинический случай №2</vt:lpstr>
      <vt:lpstr>Клинический случай №3</vt:lpstr>
      <vt:lpstr>Клинический случай №3</vt:lpstr>
      <vt:lpstr>Клинический случай №3</vt:lpstr>
      <vt:lpstr>Клинический случай №3</vt:lpstr>
      <vt:lpstr>Клинический случай №3</vt:lpstr>
      <vt:lpstr>Клинический случай №4</vt:lpstr>
      <vt:lpstr>Клинический случай №4</vt:lpstr>
      <vt:lpstr>Клинический случай №4</vt:lpstr>
      <vt:lpstr>Клинический случай №4</vt:lpstr>
      <vt:lpstr>Клинический случай №4</vt:lpstr>
      <vt:lpstr>Ответы к клиническим случаям: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Nataliya</dc:creator>
  <cp:lastModifiedBy>ideapad lenovo</cp:lastModifiedBy>
  <cp:revision>13</cp:revision>
  <dcterms:created xsi:type="dcterms:W3CDTF">2018-10-25T19:49:20Z</dcterms:created>
  <dcterms:modified xsi:type="dcterms:W3CDTF">2019-03-17T19:33:27Z</dcterms:modified>
  <cp:contentStatus>Окончательное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