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7" r:id="rId3"/>
    <p:sldId id="348" r:id="rId4"/>
    <p:sldId id="257" r:id="rId5"/>
    <p:sldId id="258" r:id="rId6"/>
    <p:sldId id="259" r:id="rId7"/>
    <p:sldId id="261" r:id="rId8"/>
    <p:sldId id="262" r:id="rId9"/>
    <p:sldId id="263" r:id="rId10"/>
    <p:sldId id="265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7" r:id="rId20"/>
    <p:sldId id="278" r:id="rId21"/>
    <p:sldId id="280" r:id="rId22"/>
    <p:sldId id="281" r:id="rId23"/>
    <p:sldId id="282" r:id="rId24"/>
    <p:sldId id="283" r:id="rId25"/>
    <p:sldId id="284" r:id="rId26"/>
    <p:sldId id="285" r:id="rId27"/>
    <p:sldId id="335" r:id="rId28"/>
    <p:sldId id="337" r:id="rId29"/>
    <p:sldId id="338" r:id="rId30"/>
    <p:sldId id="339" r:id="rId31"/>
    <p:sldId id="287" r:id="rId32"/>
    <p:sldId id="289" r:id="rId33"/>
    <p:sldId id="290" r:id="rId34"/>
    <p:sldId id="292" r:id="rId35"/>
    <p:sldId id="296" r:id="rId36"/>
    <p:sldId id="30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19" r:id="rId45"/>
    <p:sldId id="321" r:id="rId46"/>
    <p:sldId id="322" r:id="rId47"/>
    <p:sldId id="317" r:id="rId48"/>
    <p:sldId id="318" r:id="rId49"/>
    <p:sldId id="310" r:id="rId50"/>
    <p:sldId id="311" r:id="rId51"/>
    <p:sldId id="312" r:id="rId52"/>
    <p:sldId id="308" r:id="rId53"/>
    <p:sldId id="309" r:id="rId54"/>
    <p:sldId id="341" r:id="rId55"/>
    <p:sldId id="315" r:id="rId56"/>
    <p:sldId id="323" r:id="rId57"/>
    <p:sldId id="325" r:id="rId58"/>
    <p:sldId id="326" r:id="rId59"/>
    <p:sldId id="327" r:id="rId60"/>
    <p:sldId id="329" r:id="rId61"/>
    <p:sldId id="333" r:id="rId62"/>
    <p:sldId id="345" r:id="rId63"/>
    <p:sldId id="343" r:id="rId64"/>
    <p:sldId id="294" r:id="rId65"/>
    <p:sldId id="349" r:id="rId66"/>
    <p:sldId id="295" r:id="rId6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1" autoAdjust="0"/>
    <p:restoredTop sz="94676"/>
  </p:normalViewPr>
  <p:slideViewPr>
    <p:cSldViewPr snapToGrid="0">
      <p:cViewPr varScale="1">
        <p:scale>
          <a:sx n="106" d="100"/>
          <a:sy n="106" d="100"/>
        </p:scale>
        <p:origin x="8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8F5F-DAA8-4372-8911-0FA7524831F7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4D3-A6A1-4367-8A73-F8A911B65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843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8F5F-DAA8-4372-8911-0FA7524831F7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4D3-A6A1-4367-8A73-F8A911B65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168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8F5F-DAA8-4372-8911-0FA7524831F7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4D3-A6A1-4367-8A73-F8A911B65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08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8F5F-DAA8-4372-8911-0FA7524831F7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4D3-A6A1-4367-8A73-F8A911B65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90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8F5F-DAA8-4372-8911-0FA7524831F7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4D3-A6A1-4367-8A73-F8A911B65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408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8F5F-DAA8-4372-8911-0FA7524831F7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4D3-A6A1-4367-8A73-F8A911B65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16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8F5F-DAA8-4372-8911-0FA7524831F7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4D3-A6A1-4367-8A73-F8A911B65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14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8F5F-DAA8-4372-8911-0FA7524831F7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4D3-A6A1-4367-8A73-F8A911B65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54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8F5F-DAA8-4372-8911-0FA7524831F7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4D3-A6A1-4367-8A73-F8A911B65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43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8F5F-DAA8-4372-8911-0FA7524831F7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4D3-A6A1-4367-8A73-F8A911B65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661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8F5F-DAA8-4372-8911-0FA7524831F7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4D3-A6A1-4367-8A73-F8A911B65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42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8F5F-DAA8-4372-8911-0FA7524831F7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4B4D3-A6A1-4367-8A73-F8A911B65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5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jpeg"/><Relationship Id="rId4" Type="http://schemas.openxmlformats.org/officeDocument/2006/relationships/image" Target="../media/image6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6"/>
                </a:solidFill>
              </a:rPr>
              <a:t>Пациент и возраст: новая парадигма непрерывного медицинского образования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065337"/>
          </a:xfrm>
        </p:spPr>
        <p:txBody>
          <a:bodyPr>
            <a:normAutofit/>
          </a:bodyPr>
          <a:lstStyle/>
          <a:p>
            <a:r>
              <a:rPr lang="be-BY" dirty="0"/>
              <a:t>А.Н.Ильн</a:t>
            </a:r>
            <a:r>
              <a:rPr lang="ru-RU" dirty="0" err="1"/>
              <a:t>ицки</a:t>
            </a:r>
            <a:r>
              <a:rPr lang="be-BY" dirty="0"/>
              <a:t>й</a:t>
            </a:r>
          </a:p>
          <a:p>
            <a:endParaRPr lang="be-BY" dirty="0"/>
          </a:p>
          <a:p>
            <a:endParaRPr lang="ru-RU" dirty="0"/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5342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ru-RU" sz="40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ru-RU" sz="4000" b="1" dirty="0">
                <a:solidFill>
                  <a:srgbClr val="00B050"/>
                </a:solidFill>
              </a:rPr>
              <a:t>ВИТАЛЬНОСТЬ/ВОЗРАСТНАЯ АНОРЕКСИЯ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050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Возрастная анорексия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снижение аппетита и/или потребления пищи у пожилых людей;</a:t>
            </a:r>
          </a:p>
          <a:p>
            <a:r>
              <a:rPr lang="ru-RU" dirty="0"/>
              <a:t>признана гериатрическим синдромом;</a:t>
            </a:r>
          </a:p>
          <a:p>
            <a:r>
              <a:rPr lang="ru-RU" dirty="0"/>
              <a:t>аппетиту и потреблению пищи уделяется мало внимания в профилактических мероприятиях в области общественного здравоохранения;</a:t>
            </a:r>
          </a:p>
          <a:p>
            <a:r>
              <a:rPr lang="ru-RU" dirty="0"/>
              <a:t>возрастная анорексия и мальнутриция используются взаимозаменяемо;</a:t>
            </a:r>
          </a:p>
          <a:p>
            <a:r>
              <a:rPr lang="ru-RU" dirty="0"/>
              <a:t>большинство усилий по скринингу сосредоточены на мальнутриции;</a:t>
            </a:r>
          </a:p>
          <a:p>
            <a:r>
              <a:rPr lang="ru-RU" dirty="0"/>
              <a:t>возрастная анорексия - предвестник мальнутриции, может привести к резкой потере веса, предварительный скрининг на аппетит и потребление пищи с последующим ранним вмешательством может предотвратить </a:t>
            </a:r>
            <a:r>
              <a:rPr lang="ru-RU" dirty="0" err="1"/>
              <a:t>мальнутрицию</a:t>
            </a:r>
            <a:r>
              <a:rPr lang="ru-RU" dirty="0"/>
              <a:t>.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2418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Эпидемиология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от 30 % среди пожилых людей, проживающих в общинах, до 85 % среди жителей домов престарелых;</a:t>
            </a:r>
          </a:p>
          <a:p>
            <a:r>
              <a:rPr lang="ru-RU" dirty="0"/>
              <a:t>преобладают женщины;</a:t>
            </a:r>
          </a:p>
          <a:p>
            <a:r>
              <a:rPr lang="ru-RU" dirty="0"/>
              <a:t>отсутствие продовольственной безопасности и рост числа одиноких пожилых людей - дальнейшее увеличение распространенности;</a:t>
            </a:r>
          </a:p>
          <a:p>
            <a:r>
              <a:rPr lang="ru-RU" dirty="0"/>
              <a:t>ассоциируется со многими негативными последствиями, включая потерю веса и слабость, саркопению, снижение физических и когнитивных функций, </a:t>
            </a:r>
            <a:r>
              <a:rPr lang="ru-RU" dirty="0" err="1"/>
              <a:t>мальнутрицию</a:t>
            </a:r>
            <a:r>
              <a:rPr lang="ru-RU" dirty="0"/>
              <a:t>, снижение костной массы, дефицит питательных микроэлементов, снижение качества жизни и увеличение смертности.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03752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Возраст как этиология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стимуляция и подавление аппетита - дугообразное ядро в гипоталамусе (центр контроля аппетита), пептиды кишечника, </a:t>
            </a:r>
            <a:r>
              <a:rPr lang="ru-RU" dirty="0" err="1"/>
              <a:t>грелин</a:t>
            </a:r>
            <a:r>
              <a:rPr lang="ru-RU" dirty="0"/>
              <a:t>, лептин и инсулин;</a:t>
            </a:r>
          </a:p>
          <a:p>
            <a:r>
              <a:rPr lang="ru-RU" dirty="0"/>
              <a:t>с возрастом - нарушение регуляции периферического гормонального выброса;</a:t>
            </a:r>
          </a:p>
          <a:p>
            <a:r>
              <a:rPr lang="ru-RU" dirty="0"/>
              <a:t>высвобождение гормонов насыщения, таких как </a:t>
            </a:r>
            <a:r>
              <a:rPr lang="ru-RU" dirty="0" err="1"/>
              <a:t>холецистокинин</a:t>
            </a:r>
            <a:r>
              <a:rPr lang="ru-RU" dirty="0"/>
              <a:t>, </a:t>
            </a:r>
            <a:r>
              <a:rPr lang="ru-RU" dirty="0" err="1"/>
              <a:t>глюкагоноподобный</a:t>
            </a:r>
            <a:r>
              <a:rPr lang="ru-RU" dirty="0"/>
              <a:t> пептид-1 (GLP-1) и пептид YY (PYY), в ответ на определенную пищу подавляет аппетит через гипоталамус и задерживает опорожнение желудка;</a:t>
            </a:r>
          </a:p>
          <a:p>
            <a:r>
              <a:rPr lang="ru-RU" dirty="0"/>
              <a:t>более высокие значения </a:t>
            </a:r>
            <a:r>
              <a:rPr lang="ru-RU" dirty="0" err="1"/>
              <a:t>холецистокинина</a:t>
            </a:r>
            <a:r>
              <a:rPr lang="ru-RU" dirty="0"/>
              <a:t> натощак и стойкое повышение после приема пищи в пожилом возрасте;</a:t>
            </a:r>
          </a:p>
          <a:p>
            <a:r>
              <a:rPr lang="ru-RU" dirty="0"/>
              <a:t>уровень </a:t>
            </a:r>
            <a:r>
              <a:rPr lang="ru-RU" dirty="0" err="1"/>
              <a:t>глюкагонопептидного</a:t>
            </a:r>
            <a:r>
              <a:rPr lang="ru-RU" dirty="0"/>
              <a:t> пептида-1 после приема пищи значительно выше у пожилых людей, вызывает раннее насыщение и уменьшая чувство голода. 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53046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Возраст как этиология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уровень пептида YY повышается в поздней </a:t>
            </a:r>
            <a:r>
              <a:rPr lang="ru-RU" dirty="0" err="1"/>
              <a:t>постпрандиальной</a:t>
            </a:r>
            <a:r>
              <a:rPr lang="ru-RU" dirty="0"/>
              <a:t> фазе у пожилых людей;</a:t>
            </a:r>
          </a:p>
          <a:p>
            <a:r>
              <a:rPr lang="ru-RU" dirty="0" err="1"/>
              <a:t>грелин</a:t>
            </a:r>
            <a:r>
              <a:rPr lang="ru-RU" dirty="0"/>
              <a:t> секретируется клетками желудка, повышается в состоянии натощак и быстро падает после приема пищи, лептин выделяется жировой тканью, проникает через гематоэнцефалический барьер и активирует </a:t>
            </a:r>
            <a:r>
              <a:rPr lang="ru-RU" dirty="0" err="1"/>
              <a:t>анорексигенные</a:t>
            </a:r>
            <a:r>
              <a:rPr lang="ru-RU" dirty="0"/>
              <a:t> нейроны в гипоталамусе, подавляя аппетит;</a:t>
            </a:r>
          </a:p>
          <a:p>
            <a:r>
              <a:rPr lang="ru-RU" dirty="0"/>
              <a:t>в пожилом возрасте - более низкие уровни </a:t>
            </a:r>
            <a:r>
              <a:rPr lang="ru-RU" dirty="0" err="1"/>
              <a:t>грелина</a:t>
            </a:r>
            <a:r>
              <a:rPr lang="ru-RU" dirty="0"/>
              <a:t> и несбалансированный уровень </a:t>
            </a:r>
            <a:r>
              <a:rPr lang="ru-RU" dirty="0" err="1"/>
              <a:t>постпрандиального</a:t>
            </a:r>
            <a:r>
              <a:rPr lang="ru-RU" dirty="0"/>
              <a:t> лептина, </a:t>
            </a:r>
            <a:r>
              <a:rPr lang="ru-RU" dirty="0" err="1"/>
              <a:t>грелина</a:t>
            </a:r>
            <a:r>
              <a:rPr lang="ru-RU" dirty="0"/>
              <a:t> и инсулина;</a:t>
            </a:r>
          </a:p>
          <a:p>
            <a:r>
              <a:rPr lang="ru-RU" dirty="0"/>
              <a:t>инсулин подавляет аппетит за счет воздействия на дугообразное ядро и латеральную область гипоталамуса, а также косвенно за счет усиления </a:t>
            </a:r>
            <a:r>
              <a:rPr lang="ru-RU" dirty="0" err="1"/>
              <a:t>анорексигенной</a:t>
            </a:r>
            <a:r>
              <a:rPr lang="ru-RU" dirty="0"/>
              <a:t> сигнализации лептина;</a:t>
            </a:r>
          </a:p>
          <a:p>
            <a:r>
              <a:rPr lang="ru-RU" dirty="0" err="1"/>
              <a:t>микробиота</a:t>
            </a:r>
            <a:r>
              <a:rPr lang="ru-RU" dirty="0"/>
              <a:t> кишечника участвуют в развитии возрастной анорексии через сигнальный путь лептина, </a:t>
            </a:r>
            <a:r>
              <a:rPr lang="ru-RU" dirty="0" err="1"/>
              <a:t>грелина</a:t>
            </a:r>
            <a:r>
              <a:rPr lang="ru-RU" dirty="0"/>
              <a:t> и другие гормоны, подавляя чувство голода и вызывающий раннее насыщение.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0482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Клиника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нарушение регуляции аппетита, гормональные нарушения, физиологические изменения с возрастом (снижение эластичности  дна желудка, замедление моторики кишечника, снижение восприятия запахов, вкуса и зрения);</a:t>
            </a:r>
          </a:p>
          <a:p>
            <a:r>
              <a:rPr lang="ru-RU" dirty="0"/>
              <a:t>сопутствующие заболевания, включая нейрогенеративные заболевания, лекарства, в том числе те, которые задерживают опорожнение желудка, усиливают сухость во рту и/или подавляют аппетит;</a:t>
            </a:r>
          </a:p>
          <a:p>
            <a:r>
              <a:rPr lang="ru-RU" dirty="0"/>
              <a:t>социальные факторы (одиночество, бедность, снижение доступа к пище).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5047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Краткий опросник аппетита (</a:t>
            </a:r>
            <a:r>
              <a:rPr lang="en-US" b="1" dirty="0">
                <a:solidFill>
                  <a:srgbClr val="00B050"/>
                </a:solidFill>
              </a:rPr>
              <a:t>SNAQ)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00B050"/>
                </a:solidFill>
              </a:rPr>
              <a:t>аппетит</a:t>
            </a:r>
            <a:r>
              <a:rPr lang="ru-RU" dirty="0"/>
              <a:t> – а) очень плохой, б) плохой, в) средний, г) хороший, д) очень хороший;</a:t>
            </a:r>
          </a:p>
          <a:p>
            <a:r>
              <a:rPr lang="ru-RU" dirty="0">
                <a:solidFill>
                  <a:srgbClr val="00B050"/>
                </a:solidFill>
              </a:rPr>
              <a:t>вкусовые ощущения </a:t>
            </a:r>
            <a:r>
              <a:rPr lang="ru-RU" dirty="0"/>
              <a:t>– а) почти отсутствуют, б) плохие, в) средние, 7) хорошие, д) очень хорошие;</a:t>
            </a:r>
          </a:p>
          <a:p>
            <a:r>
              <a:rPr lang="ru-RU" dirty="0">
                <a:solidFill>
                  <a:srgbClr val="00B050"/>
                </a:solidFill>
              </a:rPr>
              <a:t>когда я употребляю пищу </a:t>
            </a:r>
            <a:r>
              <a:rPr lang="ru-RU" dirty="0"/>
              <a:t>– а) наедаюсь несколькими ложками; б) сыт после употребления третьей части обычной для всех порции; в) половины порции; г) после практически всех порции; д) редко бываю сыт;</a:t>
            </a:r>
          </a:p>
          <a:p>
            <a:r>
              <a:rPr lang="ru-RU" dirty="0">
                <a:solidFill>
                  <a:srgbClr val="00B050"/>
                </a:solidFill>
              </a:rPr>
              <a:t>обычно я кушаю </a:t>
            </a:r>
            <a:r>
              <a:rPr lang="ru-RU" dirty="0"/>
              <a:t>(в день) – а) перекусываю чем придется; б) одно блюдо; в) два блюда; г) три блюда; д) более трех блюд.</a:t>
            </a:r>
          </a:p>
          <a:p>
            <a:pPr marL="0" indent="0">
              <a:buNone/>
            </a:pPr>
            <a:r>
              <a:rPr lang="ru-RU" dirty="0"/>
              <a:t>а = 1, б = 2, в = 3, г = 4, д = 5, 14 баллов и меньше – риск мальнутриции</a:t>
            </a: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3722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ru-RU" sz="40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ru-RU" sz="4000" b="1" dirty="0">
                <a:solidFill>
                  <a:srgbClr val="00B050"/>
                </a:solidFill>
              </a:rPr>
              <a:t>КОГНИТИВНЫЙ ДОМЕН</a:t>
            </a: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2469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Когнитивный континуум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доклиническая стадия болезни Альцгеймера: небольшие изменения когнитивных и поведенческих функций в конце, функциональность в норме;</a:t>
            </a:r>
          </a:p>
          <a:p>
            <a:r>
              <a:rPr lang="ru-RU" dirty="0"/>
              <a:t>умеренные когнитивные нарушения: небольшие нарушения (например, при расчете в магазине), могут присоединяться депрессия и тревога, функциональность в норме;</a:t>
            </a:r>
          </a:p>
          <a:p>
            <a:r>
              <a:rPr lang="ru-RU" dirty="0"/>
              <a:t>деменция (умеренная, средней степени тяжести и тяжелая): постепенное ухудшение когнитивных, поведенческих и функциональных способностей. </a:t>
            </a: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02743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6"/>
                </a:solidFill>
              </a:rPr>
              <a:t>Факторы риска деменции </a:t>
            </a:r>
            <a:br>
              <a:rPr lang="ru-RU" b="1" dirty="0">
                <a:solidFill>
                  <a:schemeClr val="accent6"/>
                </a:solidFill>
              </a:rPr>
            </a:br>
            <a:r>
              <a:rPr lang="ru-RU" b="1" dirty="0">
                <a:solidFill>
                  <a:schemeClr val="accent6"/>
                </a:solidFill>
              </a:rPr>
              <a:t>на протяжении жизненного цикла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молодой возраст (до 45 лет): обучение и образование;</a:t>
            </a:r>
          </a:p>
          <a:p>
            <a:r>
              <a:rPr lang="ru-RU" dirty="0"/>
              <a:t>средний возраст (45 – 65 лет): артериальная гипертензия, ожирение, снижение слуха, повторные черепно-мозговые травмы и злоупотребление алкоголем;</a:t>
            </a:r>
          </a:p>
          <a:p>
            <a:r>
              <a:rPr lang="ru-RU" dirty="0"/>
              <a:t>поздний возраст (65 лет и старше): курение, депрессия, гиподинамия, социальная изоляция, сахарный диабет и загрязнение воздуха;</a:t>
            </a:r>
          </a:p>
          <a:p>
            <a:r>
              <a:rPr lang="ru-RU" dirty="0"/>
              <a:t>некоторые факторы, такие как депрессия, возможно, оказывают двунаправленное воздействие и являются частью продрома деменции.</a:t>
            </a: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92013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Актуальность проблемы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последние десятилетия «рывком» увеличилась продолжительность жизни и появились новые заболевания и клинические состояния, ассоциированные с возрастом;</a:t>
            </a:r>
          </a:p>
          <a:p>
            <a:r>
              <a:rPr lang="ru-RU" dirty="0"/>
              <a:t>синдром старческой астении, возрастная анорексия, первичная (возраст-ассоциированная) саркопения и пр.;</a:t>
            </a:r>
          </a:p>
          <a:p>
            <a:r>
              <a:rPr lang="ru-RU" dirty="0"/>
              <a:t> подходы к диагностике новой патологии в состоянии изучения: отсутствуют патогномоничные лабораторные маркеры, имеются лишь отдельные доказанные инструментальные методы диагностики (при саркопении);   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310245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6"/>
                </a:solidFill>
              </a:rPr>
              <a:t>Профилактика деменции </a:t>
            </a:r>
            <a:br>
              <a:rPr lang="ru-RU" b="1" dirty="0">
                <a:solidFill>
                  <a:schemeClr val="accent6"/>
                </a:solidFill>
              </a:rPr>
            </a:br>
            <a:r>
              <a:rPr lang="ru-RU" b="1" dirty="0">
                <a:solidFill>
                  <a:schemeClr val="accent6"/>
                </a:solidFill>
              </a:rPr>
              <a:t>на индивидуальном уровне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прием </a:t>
            </a:r>
            <a:r>
              <a:rPr lang="ru-RU" dirty="0" err="1"/>
              <a:t>антигипертензивных</a:t>
            </a:r>
            <a:r>
              <a:rPr lang="ru-RU" dirty="0"/>
              <a:t> препаратов и достижение уровня САД&lt;130 мм рт. ст. в среднем возрасте;</a:t>
            </a:r>
          </a:p>
          <a:p>
            <a:r>
              <a:rPr lang="ru-RU" dirty="0"/>
              <a:t>слуховые аппараты при потере слуха, помощь адаптироваться к слуховым аппаратам, поскольку многие считают их неприемлемыми, слишком трудными в использовании или неэффективными;</a:t>
            </a:r>
          </a:p>
          <a:p>
            <a:r>
              <a:rPr lang="ru-RU" dirty="0"/>
              <a:t>прием алкоголя в объеме не более 21 единиц в неделю;</a:t>
            </a:r>
          </a:p>
          <a:p>
            <a:r>
              <a:rPr lang="ru-RU" dirty="0"/>
              <a:t>профилактика травм головы (актуально для людей, находящихся в группе профессионального риска);</a:t>
            </a:r>
          </a:p>
          <a:p>
            <a:r>
              <a:rPr lang="ru-RU" dirty="0"/>
              <a:t>отказ от курения независимо от возраста;</a:t>
            </a:r>
          </a:p>
          <a:p>
            <a:r>
              <a:rPr lang="ru-RU" dirty="0"/>
              <a:t>нормализация индекса массы тела, профилактика ожирения и сахарного диабета за счет здорового питания и физической активности;</a:t>
            </a:r>
          </a:p>
          <a:p>
            <a:r>
              <a:rPr lang="ru-RU" dirty="0"/>
              <a:t>поддержание уровня физической активности в среднем и, что особенно важно, в позднем возрасте.</a:t>
            </a: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2594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ru-RU" sz="40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ru-RU" sz="4000" b="1" dirty="0">
                <a:solidFill>
                  <a:srgbClr val="00B050"/>
                </a:solidFill>
              </a:rPr>
              <a:t>ДВИГАТЕЛЬНЫЙ ДОМЕН/САРКОПЕНИЯ</a:t>
            </a:r>
          </a:p>
        </p:txBody>
      </p:sp>
      <p:pic>
        <p:nvPicPr>
          <p:cNvPr id="4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45959" y="6165304"/>
            <a:ext cx="846041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3229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Саркопения: определение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   Саркопения – это синдром, который характеризуется прогрессивной </a:t>
            </a:r>
            <a:r>
              <a:rPr lang="ru-RU" dirty="0" err="1"/>
              <a:t>генерализованной</a:t>
            </a:r>
            <a:r>
              <a:rPr lang="ru-RU" dirty="0"/>
              <a:t> потерей мышечной массы и силы. Бывает:</a:t>
            </a:r>
          </a:p>
          <a:p>
            <a:pPr>
              <a:buFontTx/>
              <a:buChar char="-"/>
            </a:pPr>
            <a:r>
              <a:rPr lang="ru-RU" dirty="0"/>
              <a:t>первичный и вторичный;</a:t>
            </a:r>
          </a:p>
          <a:p>
            <a:pPr>
              <a:buFontTx/>
              <a:buChar char="-"/>
            </a:pPr>
            <a:r>
              <a:rPr lang="ru-RU" dirty="0"/>
              <a:t>острый и хронический (6 месяцев);</a:t>
            </a:r>
          </a:p>
          <a:p>
            <a:pPr>
              <a:buFontTx/>
              <a:buChar char="-"/>
            </a:pPr>
            <a:r>
              <a:rPr lang="en-US" dirty="0"/>
              <a:t>European Working Group Sarcopenia in Older People - 2, 2018 </a:t>
            </a:r>
            <a:r>
              <a:rPr lang="ru-RU" dirty="0"/>
              <a:t>год, октябрь, Берлин. </a:t>
            </a:r>
          </a:p>
        </p:txBody>
      </p:sp>
      <p:pic>
        <p:nvPicPr>
          <p:cNvPr id="5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87681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Скрининг саркопении</a:t>
            </a:r>
          </a:p>
        </p:txBody>
      </p:sp>
      <p:pic>
        <p:nvPicPr>
          <p:cNvPr id="7" name="Содержимое 6" descr="SARC-F-Screen-for-Sarcopeni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8349" y="1357299"/>
            <a:ext cx="7572428" cy="4714907"/>
          </a:xfrm>
        </p:spPr>
      </p:pic>
      <p:pic>
        <p:nvPicPr>
          <p:cNvPr id="6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9875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Диагностика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B050"/>
                </a:solidFill>
              </a:rPr>
              <a:t>мышечная сила менее 16 кг для женщин и менее 27 кг для мужчин (по данным кистевой динамометрии) или уровень физической работоспособности 8 или менее пунктов по данным теста </a:t>
            </a:r>
            <a:r>
              <a:rPr lang="en-US" dirty="0">
                <a:solidFill>
                  <a:srgbClr val="00B050"/>
                </a:solidFill>
              </a:rPr>
              <a:t>Short Physical Performance Battery</a:t>
            </a:r>
            <a:r>
              <a:rPr lang="ru-RU" dirty="0">
                <a:solidFill>
                  <a:srgbClr val="00B050"/>
                </a:solidFill>
              </a:rPr>
              <a:t> </a:t>
            </a:r>
          </a:p>
          <a:p>
            <a:r>
              <a:rPr lang="ru-RU" dirty="0"/>
              <a:t>мышечная масса/рост2 – менее 5,5 кг/м2 для женщин и менее 7,26 кг/м2 для мужчин (по данным </a:t>
            </a:r>
            <a:r>
              <a:rPr lang="ru-RU" dirty="0" err="1"/>
              <a:t>двухфотонной</a:t>
            </a:r>
            <a:r>
              <a:rPr lang="ru-RU" dirty="0"/>
              <a:t> рентгеновской </a:t>
            </a:r>
            <a:r>
              <a:rPr lang="ru-RU" dirty="0" err="1"/>
              <a:t>абсорбциометрии</a:t>
            </a:r>
            <a:r>
              <a:rPr lang="ru-RU" dirty="0"/>
              <a:t>);</a:t>
            </a:r>
          </a:p>
          <a:p>
            <a:endParaRPr lang="ru-RU" dirty="0"/>
          </a:p>
        </p:txBody>
      </p:sp>
      <p:pic>
        <p:nvPicPr>
          <p:cNvPr id="5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45673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0" y="642919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645150" algn="l"/>
              </a:tabLst>
            </a:pPr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Просто, но достоверно</a:t>
            </a: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5645150" algn="l"/>
              </a:tabLst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5645150" algn="l"/>
              </a:tabLst>
            </a:pPr>
            <a:r>
              <a:rPr lang="ru-RU" sz="3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окружность руки – 3,14 * толщину кожно-мышечной складки трицепса.</a:t>
            </a: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5645150" algn="l"/>
              </a:tabLst>
            </a:pPr>
            <a:endParaRPr lang="ru-RU" sz="3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08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645150" algn="l"/>
              </a:tabLst>
            </a:pPr>
            <a:r>
              <a:rPr lang="ru-RU" sz="36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Низкая мышечная масса </a:t>
            </a: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5645150" algn="l"/>
              </a:tabLst>
            </a:pPr>
            <a:endParaRPr lang="ru-RU" sz="3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5645150" algn="l"/>
              </a:tabLst>
            </a:pPr>
            <a:r>
              <a:rPr lang="ru-RU" sz="3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&lt;</a:t>
            </a:r>
            <a:r>
              <a:rPr lang="ru-RU" sz="3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21,1 см для мужчин</a:t>
            </a:r>
            <a:endParaRPr lang="en-US" sz="3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5645150" algn="l"/>
              </a:tabLst>
            </a:pPr>
            <a:r>
              <a:rPr lang="en-US" sz="3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&lt; </a:t>
            </a:r>
            <a:r>
              <a:rPr lang="ru-RU" sz="3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19,2 см для женщин. </a:t>
            </a: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5645150" algn="l"/>
              </a:tabLst>
            </a:pPr>
            <a:r>
              <a:rPr lang="ru-RU" sz="3600" i="1" dirty="0"/>
              <a:t>                                          </a:t>
            </a:r>
            <a:r>
              <a:rPr lang="en-US" sz="3600" i="1" dirty="0"/>
              <a:t>F, </a:t>
            </a:r>
            <a:r>
              <a:rPr lang="en-US" sz="3600" i="1" dirty="0" err="1"/>
              <a:t>Landi</a:t>
            </a:r>
            <a:r>
              <a:rPr lang="en-US" sz="3600" i="1" dirty="0"/>
              <a:t> et al.</a:t>
            </a:r>
            <a:r>
              <a:rPr lang="ru-RU" sz="3600" i="1" dirty="0"/>
              <a:t>, 2013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655849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Алгоритм диагностики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1). Скрининг </a:t>
            </a:r>
            <a:r>
              <a:rPr lang="en-US" dirty="0"/>
              <a:t>SARC-F</a:t>
            </a:r>
          </a:p>
          <a:p>
            <a:pPr>
              <a:buNone/>
            </a:pPr>
            <a:r>
              <a:rPr lang="en-US" dirty="0"/>
              <a:t>2)</a:t>
            </a:r>
            <a:r>
              <a:rPr lang="ru-RU" dirty="0"/>
              <a:t>. Определение мышечной силы (динамометрия)</a:t>
            </a:r>
          </a:p>
          <a:p>
            <a:pPr>
              <a:buNone/>
            </a:pPr>
            <a:r>
              <a:rPr lang="ru-RU" dirty="0"/>
              <a:t>3). Определение мышечной массы – после выполнения этих ступеней выполняется заключение о наличии саркопении</a:t>
            </a:r>
          </a:p>
          <a:p>
            <a:pPr>
              <a:buNone/>
            </a:pPr>
            <a:r>
              <a:rPr lang="ru-RU" dirty="0"/>
              <a:t>4). Тесты на физическую работоспособность – проводится в заключении диагностики для оценки тяжести саркопении</a:t>
            </a:r>
          </a:p>
          <a:p>
            <a:pPr>
              <a:buNone/>
            </a:pPr>
            <a:r>
              <a:rPr lang="ru-RU" dirty="0"/>
              <a:t> </a:t>
            </a:r>
          </a:p>
        </p:txBody>
      </p:sp>
      <p:pic>
        <p:nvPicPr>
          <p:cNvPr id="5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188173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Нутритивная поддержка 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при саркопении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протеины и эссенциальные аминокислоты;</a:t>
            </a:r>
          </a:p>
          <a:p>
            <a:r>
              <a:rPr lang="ru-RU" dirty="0" err="1"/>
              <a:t>бета-гидрокси</a:t>
            </a:r>
            <a:r>
              <a:rPr lang="ru-RU" dirty="0"/>
              <a:t> бета-метилбутират;</a:t>
            </a:r>
          </a:p>
          <a:p>
            <a:r>
              <a:rPr lang="ru-RU" dirty="0"/>
              <a:t>орнитин альфа-кетоглютарат;</a:t>
            </a:r>
          </a:p>
          <a:p>
            <a:r>
              <a:rPr lang="ru-RU" dirty="0"/>
              <a:t>витамин </a:t>
            </a:r>
            <a:r>
              <a:rPr lang="en-US" dirty="0"/>
              <a:t>D</a:t>
            </a:r>
            <a:r>
              <a:rPr lang="ru-RU" dirty="0"/>
              <a:t>;</a:t>
            </a:r>
          </a:p>
          <a:p>
            <a:r>
              <a:rPr lang="ru-RU" dirty="0"/>
              <a:t>креатин моногидрат;</a:t>
            </a:r>
          </a:p>
          <a:p>
            <a:r>
              <a:rPr lang="ru-RU" dirty="0"/>
              <a:t>антиоксиданты и полиненасыщенные жирные кислоты;</a:t>
            </a:r>
          </a:p>
          <a:p>
            <a:r>
              <a:rPr lang="ru-RU" dirty="0" err="1"/>
              <a:t>урзоловая</a:t>
            </a:r>
            <a:r>
              <a:rPr lang="ru-RU" dirty="0"/>
              <a:t> кислота;</a:t>
            </a:r>
          </a:p>
          <a:p>
            <a:r>
              <a:rPr lang="ru-RU" dirty="0"/>
              <a:t>нитраты;</a:t>
            </a:r>
          </a:p>
          <a:p>
            <a:r>
              <a:rPr lang="ru-RU" dirty="0" err="1"/>
              <a:t>пребиотики</a:t>
            </a:r>
            <a:r>
              <a:rPr lang="ru-RU" dirty="0"/>
              <a:t>, </a:t>
            </a:r>
            <a:r>
              <a:rPr lang="ru-RU" dirty="0" err="1"/>
              <a:t>пробиотики</a:t>
            </a:r>
            <a:r>
              <a:rPr lang="ru-RU" dirty="0"/>
              <a:t>, </a:t>
            </a:r>
            <a:r>
              <a:rPr lang="ru-RU" dirty="0" err="1"/>
              <a:t>симбиотики</a:t>
            </a:r>
            <a:r>
              <a:rPr lang="ru-RU" dirty="0"/>
              <a:t>, </a:t>
            </a:r>
            <a:r>
              <a:rPr lang="ru-RU" dirty="0" err="1"/>
              <a:t>метабиотики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pic>
        <p:nvPicPr>
          <p:cNvPr id="4" name="Picture 2" descr="http://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6176963"/>
            <a:ext cx="785786" cy="6433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6579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Протеины и эссенциальные аминокислоты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стимулируют продукцию мышцами собственных белков и ингибируют их деградацию;</a:t>
            </a:r>
          </a:p>
          <a:p>
            <a:r>
              <a:rPr lang="ru-RU" dirty="0"/>
              <a:t>положительная связь между применением протеинов и эссенциальных аминокислот с силой и объемом мышц;</a:t>
            </a:r>
          </a:p>
          <a:p>
            <a:r>
              <a:rPr lang="ru-RU" dirty="0"/>
              <a:t>причина дефицита: возрастная анорексия, нарушения глотания и экономические проблемы (не могут на пенсию купить качественную пищу);      </a:t>
            </a:r>
          </a:p>
        </p:txBody>
      </p:sp>
      <p:pic>
        <p:nvPicPr>
          <p:cNvPr id="4" name="Picture 2" descr="http://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6176963"/>
            <a:ext cx="785786" cy="6433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85282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Протеины и эссенциальные аминокислоты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после 65 лет – для поддержания нормального метаболизма мышц необходимо применение 1 – 1,2 г/кг массы тела (исследования </a:t>
            </a:r>
            <a:r>
              <a:rPr lang="en-US" dirty="0"/>
              <a:t>PROT-AGE </a:t>
            </a:r>
            <a:r>
              <a:rPr lang="ru-RU" dirty="0"/>
              <a:t>и </a:t>
            </a:r>
            <a:r>
              <a:rPr lang="en-US" dirty="0"/>
              <a:t>ESPEN)</a:t>
            </a:r>
            <a:r>
              <a:rPr lang="ru-RU" dirty="0"/>
              <a:t>;</a:t>
            </a:r>
          </a:p>
          <a:p>
            <a:r>
              <a:rPr lang="ru-RU" dirty="0"/>
              <a:t>при выраженной патологии почек без диализной терапии – 0,8 г/кг массы тела;</a:t>
            </a:r>
          </a:p>
          <a:p>
            <a:r>
              <a:rPr lang="ru-RU" dirty="0"/>
              <a:t>в связи с неудовлетворительным стоматологическим здоровьем –дефицит потребления мяса, а растительные источники белка менее эффективны в связи с более низким содержанием лейцина (один из основных миостимуляторов);       </a:t>
            </a:r>
          </a:p>
        </p:txBody>
      </p:sp>
      <p:pic>
        <p:nvPicPr>
          <p:cNvPr id="4" name="Picture 2" descr="http://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214" y="6176963"/>
            <a:ext cx="785786" cy="6433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5735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Актуальность проблемы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нозоспецифические подходы к терапии находятся на разной стадии клинических испытаний и перспективы их внедрения пока не определенны;</a:t>
            </a:r>
          </a:p>
          <a:p>
            <a:r>
              <a:rPr lang="ru-RU" dirty="0"/>
              <a:t>например, при синдроме старческой астении – ламицил В (клеточные технологии регенеративной медицины);</a:t>
            </a:r>
          </a:p>
          <a:p>
            <a:r>
              <a:rPr lang="ru-RU" dirty="0"/>
              <a:t> активно изучаются неспецифические меры терапии, которые по данным разных исследований, являются эффективными при простоте применения;</a:t>
            </a:r>
          </a:p>
          <a:p>
            <a:r>
              <a:rPr lang="ru-RU" dirty="0"/>
              <a:t>питание и физическая активность – как лекарства.</a:t>
            </a:r>
          </a:p>
          <a:p>
            <a:pPr marL="0" indent="0">
              <a:buNone/>
            </a:pPr>
            <a:r>
              <a:rPr lang="ru-RU" dirty="0"/>
              <a:t>  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45753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Протеины и эссенциальные аминокислоты 3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биологический смысл нутритивной поддержки белками – они метаболизируются до короткоцепочечных жирных кислот (пропионат, бутират, ацетат), которые стимулируют мышечный анаболизм и обладают противовоспалительным эффектом;</a:t>
            </a:r>
          </a:p>
          <a:p>
            <a:r>
              <a:rPr lang="ru-RU" dirty="0"/>
              <a:t>биологический смысл нутритивной поддержки эссенциальными аминокислотами (лейцин) – активация рапамицина (</a:t>
            </a:r>
            <a:r>
              <a:rPr lang="en-US" dirty="0"/>
              <a:t>mTOR) </a:t>
            </a:r>
            <a:r>
              <a:rPr lang="ru-RU" dirty="0"/>
              <a:t>и ингибирование протеосомного окисления;</a:t>
            </a:r>
          </a:p>
          <a:p>
            <a:r>
              <a:rPr lang="ru-RU" dirty="0"/>
              <a:t>дозировка лейцина – 3 грамма, аминокислот – 10 – 15 грамм/сутки. </a:t>
            </a:r>
          </a:p>
        </p:txBody>
      </p:sp>
      <p:pic>
        <p:nvPicPr>
          <p:cNvPr id="4" name="Picture 2" descr="http://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6176963"/>
            <a:ext cx="785786" cy="6433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71382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ru-RU" sz="40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ru-RU" sz="4000" b="1" dirty="0">
                <a:solidFill>
                  <a:srgbClr val="00B050"/>
                </a:solidFill>
              </a:rPr>
              <a:t>СЕНСОРНЫЙ ДОМЕН/ОБОНЯНИЕ. АНОСМИЯ КАК КЛИНИЧЕСКАЯ ПРОБЛЕМА</a:t>
            </a:r>
          </a:p>
        </p:txBody>
      </p:sp>
      <p:pic>
        <p:nvPicPr>
          <p:cNvPr id="4" name="Picture 2" descr="http://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214" y="6214638"/>
            <a:ext cx="785786" cy="6433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861567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Обоняние и возраст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снижение обоняния с возрастом (особенно после 70 лет) – </a:t>
            </a:r>
            <a:r>
              <a:rPr lang="ru-RU" dirty="0" err="1"/>
              <a:t>пресбиосмия</a:t>
            </a:r>
            <a:r>
              <a:rPr lang="ru-RU" dirty="0"/>
              <a:t>, профилактике не поддается, но можно снизить степень выраженности;</a:t>
            </a:r>
          </a:p>
          <a:p>
            <a:r>
              <a:rPr lang="ru-RU" dirty="0"/>
              <a:t>снижение плотности нервных окончаний и снижение выработки слизи в носовых ходах;</a:t>
            </a:r>
          </a:p>
          <a:p>
            <a:r>
              <a:rPr lang="ru-RU" dirty="0"/>
              <a:t>развивается постепенно, усиливается при </a:t>
            </a:r>
            <a:r>
              <a:rPr lang="ru-RU" dirty="0" err="1"/>
              <a:t>полипрагмазии</a:t>
            </a:r>
            <a:r>
              <a:rPr lang="ru-RU" dirty="0"/>
              <a:t> (некоторые антибиотики и антигистаминные препараты), синдроме возрастного рта, курении, </a:t>
            </a:r>
            <a:r>
              <a:rPr lang="ru-RU" dirty="0" err="1"/>
              <a:t>полипозе</a:t>
            </a:r>
            <a:r>
              <a:rPr lang="ru-RU" dirty="0"/>
              <a:t>, при ОРВИ;</a:t>
            </a:r>
          </a:p>
          <a:p>
            <a:r>
              <a:rPr lang="ru-RU" dirty="0"/>
              <a:t>часто первый признак болезни Альцгеймера и Паркинсона;</a:t>
            </a:r>
          </a:p>
          <a:p>
            <a:r>
              <a:rPr lang="ru-RU" dirty="0"/>
              <a:t>важна дифференциальная диагностика с нормальным старением и патологией (например, злокачественные новообразования головного мозга). </a:t>
            </a: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79356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Обоняние и возраст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проблема безопасности – обоняние это источник информации;</a:t>
            </a:r>
          </a:p>
          <a:p>
            <a:r>
              <a:rPr lang="ru-RU" dirty="0"/>
              <a:t>свежая на вид пища может плохо пахнуть – сигнал об </a:t>
            </a:r>
            <a:r>
              <a:rPr lang="ru-RU" dirty="0" err="1"/>
              <a:t>опансности</a:t>
            </a:r>
            <a:r>
              <a:rPr lang="ru-RU" dirty="0"/>
              <a:t> – при снижении обоняния увеличивается вероятность пищевой </a:t>
            </a:r>
            <a:r>
              <a:rPr lang="ru-RU" dirty="0" err="1"/>
              <a:t>токсикоинфекции</a:t>
            </a:r>
            <a:r>
              <a:rPr lang="ru-RU" dirty="0"/>
              <a:t>;</a:t>
            </a:r>
          </a:p>
          <a:p>
            <a:r>
              <a:rPr lang="ru-RU" dirty="0"/>
              <a:t>снижение обоняния приводит к снижению аппетита – развивается синдром мальнутриции и запускает гериатрический каскад;</a:t>
            </a:r>
          </a:p>
          <a:p>
            <a:r>
              <a:rPr lang="ru-RU" dirty="0"/>
              <a:t>непроизвольное увеличение потребления соленой или сладкой пищи – увеличение массы тела;</a:t>
            </a:r>
          </a:p>
          <a:p>
            <a:r>
              <a:rPr lang="ru-RU" dirty="0"/>
              <a:t>снижение тревоги </a:t>
            </a:r>
            <a:r>
              <a:rPr lang="ru-RU" dirty="0" err="1"/>
              <a:t>вследствии</a:t>
            </a:r>
            <a:r>
              <a:rPr lang="ru-RU" dirty="0"/>
              <a:t> дыма от пожара, утечки газа, присутствие токсических химических веществ;</a:t>
            </a:r>
          </a:p>
          <a:p>
            <a:r>
              <a:rPr lang="ru-RU" dirty="0"/>
              <a:t>увеличение риска депрессии (обоняние связано с миндальной, </a:t>
            </a:r>
            <a:r>
              <a:rPr lang="ru-RU" dirty="0" err="1"/>
              <a:t>гиппокампом</a:t>
            </a:r>
            <a:r>
              <a:rPr lang="ru-RU" dirty="0"/>
              <a:t>, </a:t>
            </a:r>
            <a:r>
              <a:rPr lang="ru-RU" dirty="0" err="1"/>
              <a:t>орбитофронтальной</a:t>
            </a:r>
            <a:r>
              <a:rPr lang="ru-RU" dirty="0"/>
              <a:t> корой, которые регулируют эмоции, память и обучение).</a:t>
            </a: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5524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Стимуляционная терапия при аносмии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дважды в день сеансы ароматерапии с 4-мя ароматами на протяжении 16 недель;</a:t>
            </a:r>
          </a:p>
          <a:p>
            <a:r>
              <a:rPr lang="ru-RU" dirty="0"/>
              <a:t>роза, эвкалипт, лимон, гвоздика;</a:t>
            </a:r>
          </a:p>
          <a:p>
            <a:r>
              <a:rPr lang="ru-RU" dirty="0"/>
              <a:t>достоверное улучшение обоняния на 2/3 после инфекционного заболевания и на 1/3 после перенесенной травмы. 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548402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5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ru-RU" sz="45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ru-RU" sz="4500" b="1" dirty="0">
                <a:solidFill>
                  <a:srgbClr val="00B050"/>
                </a:solidFill>
              </a:rPr>
              <a:t>ПСИХОЛОГИЧЕСКИЙ ДОМЕН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17100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Возрастная динамика 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мужской и женской смертности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987" y="1690688"/>
            <a:ext cx="10106025" cy="4752975"/>
          </a:xfrm>
          <a:prstGeom prst="rect">
            <a:avLst/>
          </a:prstGeom>
        </p:spPr>
      </p:pic>
      <p:pic>
        <p:nvPicPr>
          <p:cNvPr id="5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53800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87076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Современная модель маскулинности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маскулинность – социальная и общественная конструкция, которая определяет принципы и нормы поведения мужчин от первых игрушек до глубокой старости;</a:t>
            </a:r>
          </a:p>
          <a:p>
            <a:r>
              <a:rPr lang="ru-RU" dirty="0"/>
              <a:t>в настоящее время индустриальная модель маскулинности, которую характеризуют как «</a:t>
            </a:r>
            <a:r>
              <a:rPr lang="ru-RU" dirty="0" err="1"/>
              <a:t>менбокс</a:t>
            </a:r>
            <a:r>
              <a:rPr lang="ru-RU" dirty="0"/>
              <a:t>» (</a:t>
            </a:r>
            <a:r>
              <a:rPr lang="ru-RU" dirty="0" err="1"/>
              <a:t>Д.Дэвид</a:t>
            </a:r>
            <a:r>
              <a:rPr lang="ru-RU" dirty="0"/>
              <a:t>, </a:t>
            </a:r>
            <a:r>
              <a:rPr lang="ru-RU" dirty="0" err="1"/>
              <a:t>Р.Брэннон</a:t>
            </a:r>
            <a:r>
              <a:rPr lang="ru-RU" dirty="0"/>
              <a:t>, 1976);</a:t>
            </a:r>
          </a:p>
          <a:p>
            <a:r>
              <a:rPr lang="ru-RU" dirty="0" err="1"/>
              <a:t>менбокс</a:t>
            </a:r>
            <a:r>
              <a:rPr lang="ru-RU" dirty="0"/>
              <a:t> – термин, отражающий доминирующую версию маскулинности (склонность к власти, насилию, действию, но при этом утаиванию эмоций) и показывающий как она навязывает мужчинам определенные черты поведения.    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040146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500" b="1" dirty="0">
                <a:solidFill>
                  <a:srgbClr val="00B050"/>
                </a:solidFill>
              </a:rPr>
              <a:t>Последствия менбокса – хронический стресс в связи с утаиванием эмоций (стадион как место, где эмоции «напоказ»)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912" y="1825624"/>
            <a:ext cx="5544175" cy="4632325"/>
          </a:xfrm>
        </p:spPr>
      </p:pic>
      <p:pic>
        <p:nvPicPr>
          <p:cNvPr id="5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53800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18668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Последствия менбокса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крайних формах склонность к нападениям, насилию, в том числе аутоагрессии;</a:t>
            </a:r>
          </a:p>
          <a:p>
            <a:r>
              <a:rPr lang="ru-RU" dirty="0"/>
              <a:t>в США от 75 до 80% жертв убийств составляют мужчины;</a:t>
            </a:r>
          </a:p>
          <a:p>
            <a:r>
              <a:rPr lang="ru-RU" dirty="0"/>
              <a:t>большая часть убийств и насильственных преступлений совершается мужчинами (до 90%);</a:t>
            </a:r>
          </a:p>
          <a:p>
            <a:r>
              <a:rPr lang="ru-RU" dirty="0"/>
              <a:t>у мужчин в 1,8 раза чаще по сравнению с женщинами регистрируются самоубийства, они выбирают более действенные способы суицида (например, огнестрельное оружие вместо передозировки лекарственных препаратов);</a:t>
            </a:r>
          </a:p>
          <a:p>
            <a:endParaRPr lang="ru-RU" dirty="0"/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48372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6"/>
                </a:solidFill>
              </a:rPr>
              <a:t>Новый пересмотр Международной классификации болезней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классификация причин смерти и болезней восходит к </a:t>
            </a:r>
            <a:r>
              <a:rPr lang="en-US" dirty="0"/>
              <a:t>XVIII</a:t>
            </a:r>
            <a:r>
              <a:rPr lang="ru-RU" dirty="0"/>
              <a:t> веку;</a:t>
            </a:r>
          </a:p>
          <a:p>
            <a:r>
              <a:rPr lang="ru-RU" dirty="0"/>
              <a:t>Международный статистический институт принял первую международную классификацию болезней в 1893 году;</a:t>
            </a:r>
          </a:p>
          <a:p>
            <a:r>
              <a:rPr lang="ru-RU" dirty="0"/>
              <a:t>после 1948 года ВОЗ взяла на себя ответственность за публикацию Международной классификации болезней (МКБ) в качестве глобального многоязычного каталога известных заболеваний человека, медицинских состояний и психических расстройств для стандартизации диагностики заболеваний;</a:t>
            </a:r>
          </a:p>
          <a:p>
            <a:r>
              <a:rPr lang="ru-RU" dirty="0"/>
              <a:t>11-я редакция (МКБ-11) была запущена 1 января 2022 года;</a:t>
            </a:r>
          </a:p>
          <a:p>
            <a:r>
              <a:rPr lang="ru-RU" dirty="0"/>
              <a:t>платформа для систематического сбора статистических данных, которые анализируются и интерпретируются для сравнения причин смертности и заболеваемости в разных странах или регионах мира с течением времени;</a:t>
            </a:r>
          </a:p>
          <a:p>
            <a:r>
              <a:rPr lang="ru-RU" dirty="0"/>
              <a:t>большое влияние на функционирование глобальных систем здравоохранения. 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67655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Последствия менбокса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 приветствуется выражение чувств или их глубокий анализ, поощряется выдержка и умение «играть, превознемогая боль» - ларвированные депрессии (синдром зависимости от психоактивных веществ);</a:t>
            </a:r>
          </a:p>
          <a:p>
            <a:r>
              <a:rPr lang="ru-RU" dirty="0"/>
              <a:t>стиль поведения, склонный к травмам (хроническая травматическая энцефалопатия и риск нейродегенеративных деменций);</a:t>
            </a:r>
          </a:p>
          <a:p>
            <a:r>
              <a:rPr lang="ru-RU" dirty="0"/>
              <a:t>мужчины достоверно чаще женщин тонут (в 4 раза), погибают в ДТП (в 2 раза), получают летальную производственную травму (в18 раз).     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593077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Последствия менбокса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курение как зависимость развивается у мужчин с более раннего возраста;</a:t>
            </a:r>
          </a:p>
          <a:p>
            <a:r>
              <a:rPr lang="ru-RU" dirty="0"/>
              <a:t>чаще встречается рак ротовой полости и губ (в 4 раза чаще по сравнению с женщинами);</a:t>
            </a:r>
          </a:p>
          <a:p>
            <a:r>
              <a:rPr lang="ru-RU" dirty="0"/>
              <a:t>желание казаться неуязвимым и создать впечатление, что «все под контролем – реже обращаются за медицинской помощью, состояние здоровья хуже, чем у женщин;</a:t>
            </a:r>
          </a:p>
          <a:p>
            <a:r>
              <a:rPr lang="ru-RU" dirty="0"/>
              <a:t>стандарты мужского здоровья изменились (нормальная масса тела с развитой мускулатурой без абдоминального ожирения) – несоответствие своего образа с публичным приводит к телесному </a:t>
            </a:r>
            <a:r>
              <a:rPr lang="ru-RU" dirty="0" err="1"/>
              <a:t>дисморфическому</a:t>
            </a:r>
            <a:r>
              <a:rPr lang="ru-RU" dirty="0"/>
              <a:t> расстройству.  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92374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Последствия менбокса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склонность к более раннему развитию хронических неинфекционных заболеваний, в основном сердечно-сосудистых;</a:t>
            </a:r>
          </a:p>
          <a:p>
            <a:r>
              <a:rPr lang="ru-RU" dirty="0"/>
              <a:t>важные факторы – хронический психологический стресс;</a:t>
            </a:r>
          </a:p>
          <a:p>
            <a:r>
              <a:rPr lang="ru-RU" dirty="0"/>
              <a:t>прооксидантная активация и воспаление;</a:t>
            </a:r>
          </a:p>
          <a:p>
            <a:r>
              <a:rPr lang="ru-RU" dirty="0"/>
              <a:t>важность смягчения модели маскулинности в доступном для здравоохранения диапазоне – правильное питание (гендерно-нейтральное, то есть необходимое любому человеку) и грамотный уровень физической активности;</a:t>
            </a:r>
          </a:p>
          <a:p>
            <a:r>
              <a:rPr lang="ru-RU" dirty="0"/>
              <a:t>акцент на охрану психического здоровья. 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8308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5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ru-RU" sz="35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ru-RU" sz="3500" b="1" dirty="0">
                <a:solidFill>
                  <a:srgbClr val="00B050"/>
                </a:solidFill>
              </a:rPr>
              <a:t>СОМАТИЧЕСКИЙ ДОМЕН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08783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5119862"/>
              </p:ext>
            </p:extLst>
          </p:nvPr>
        </p:nvGraphicFramePr>
        <p:xfrm>
          <a:off x="1733551" y="1412876"/>
          <a:ext cx="9673206" cy="4892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r:id="rId3" imgW="8230313" imgH="4523624" progId="Excel.Sheet.8">
                  <p:embed/>
                </p:oleObj>
              </mc:Choice>
              <mc:Fallback>
                <p:oleObj r:id="rId3" imgW="8230313" imgH="4523624" progId="Excel.Sheet.8">
                  <p:embed/>
                  <p:pic>
                    <p:nvPicPr>
                      <p:cNvPr id="1026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1" y="1412876"/>
                        <a:ext cx="9673206" cy="489267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000" b="1" dirty="0">
                <a:solidFill>
                  <a:srgbClr val="00B050"/>
                </a:solidFill>
              </a:rPr>
              <a:t>Медицинские проблемы пожилых людей</a:t>
            </a:r>
            <a:br>
              <a:rPr lang="ru-RU" sz="3000" b="1" dirty="0">
                <a:solidFill>
                  <a:srgbClr val="00B050"/>
                </a:solidFill>
              </a:rPr>
            </a:br>
            <a:r>
              <a:rPr lang="ru-RU" sz="3000" b="1" dirty="0">
                <a:solidFill>
                  <a:srgbClr val="00B050"/>
                </a:solidFill>
              </a:rPr>
              <a:t>(цит. </a:t>
            </a:r>
            <a:r>
              <a:rPr lang="en-US" sz="3000" b="1" dirty="0" err="1">
                <a:solidFill>
                  <a:srgbClr val="00B050"/>
                </a:solidFill>
              </a:rPr>
              <a:t>H.Zavazalova</a:t>
            </a:r>
            <a:r>
              <a:rPr lang="en-US" sz="3000" b="1" dirty="0">
                <a:solidFill>
                  <a:srgbClr val="00B050"/>
                </a:solidFill>
              </a:rPr>
              <a:t>, 20</a:t>
            </a:r>
            <a:r>
              <a:rPr lang="ru-RU" sz="3000" b="1" dirty="0">
                <a:solidFill>
                  <a:srgbClr val="00B050"/>
                </a:solidFill>
              </a:rPr>
              <a:t>21</a:t>
            </a:r>
            <a:r>
              <a:rPr lang="en-US" sz="3000" b="1" dirty="0">
                <a:solidFill>
                  <a:srgbClr val="00B050"/>
                </a:solidFill>
              </a:rPr>
              <a:t>)</a:t>
            </a:r>
            <a:endParaRPr lang="ru-RU" sz="3000" b="1" dirty="0">
              <a:solidFill>
                <a:srgbClr val="00B050"/>
              </a:solidFill>
            </a:endParaRPr>
          </a:p>
        </p:txBody>
      </p:sp>
      <p:pic>
        <p:nvPicPr>
          <p:cNvPr id="5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78132248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Проблема полипрагмазии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1) </a:t>
            </a:r>
            <a:r>
              <a:rPr lang="ru-RU" b="1" dirty="0">
                <a:solidFill>
                  <a:srgbClr val="00B050"/>
                </a:solidFill>
              </a:rPr>
              <a:t>по количественному признаку</a:t>
            </a:r>
          </a:p>
          <a:p>
            <a:r>
              <a:rPr lang="ru-RU" dirty="0"/>
              <a:t>малая = одновременное назначение 2 – 4 лекарств;</a:t>
            </a:r>
          </a:p>
          <a:p>
            <a:r>
              <a:rPr lang="ru-RU" dirty="0"/>
              <a:t>большая = 5 – 9 лекарств;</a:t>
            </a:r>
          </a:p>
          <a:p>
            <a:r>
              <a:rPr lang="ru-RU" dirty="0"/>
              <a:t>чрезмерная = одновременное назначение 10 и более лекарств</a:t>
            </a:r>
          </a:p>
          <a:p>
            <a:pPr>
              <a:buNone/>
            </a:pPr>
            <a:r>
              <a:rPr lang="ru-RU" dirty="0"/>
              <a:t>2) </a:t>
            </a:r>
            <a:r>
              <a:rPr lang="ru-RU" b="1" dirty="0">
                <a:solidFill>
                  <a:srgbClr val="00B050"/>
                </a:solidFill>
              </a:rPr>
              <a:t>по качественному признаку</a:t>
            </a:r>
          </a:p>
          <a:p>
            <a:r>
              <a:rPr lang="ru-RU" dirty="0"/>
              <a:t>обоснованная (после кардиохирургических операций, комбинированная противотуберкулезная терапия);</a:t>
            </a:r>
          </a:p>
          <a:p>
            <a:r>
              <a:rPr lang="ru-RU" dirty="0"/>
              <a:t>необоснованная (самолечение).</a:t>
            </a:r>
          </a:p>
        </p:txBody>
      </p:sp>
      <p:pic>
        <p:nvPicPr>
          <p:cNvPr id="5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56871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Распространенность полипрагмазии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назначение 5 и более препаратов за последние 5 лет увеличилось с 11,5% до 20,8%;</a:t>
            </a:r>
          </a:p>
          <a:p>
            <a:r>
              <a:rPr lang="ru-RU" dirty="0"/>
              <a:t>назначение 10 и более препаратов за последние 5 лет увеличилось с 1,7% до 5,8%;</a:t>
            </a:r>
          </a:p>
          <a:p>
            <a:r>
              <a:rPr lang="ru-RU" dirty="0"/>
              <a:t>от 17 до 23% комбинаций лекарственных препаратов потенциально опасны;</a:t>
            </a:r>
          </a:p>
          <a:p>
            <a:r>
              <a:rPr lang="ru-RU" dirty="0"/>
              <a:t>в гериатрической практике – в 64% случаев возникают </a:t>
            </a:r>
            <a:r>
              <a:rPr lang="ru-RU" b="1" dirty="0">
                <a:solidFill>
                  <a:srgbClr val="00B050"/>
                </a:solidFill>
              </a:rPr>
              <a:t>нежелательные побочные реакции</a:t>
            </a:r>
            <a:r>
              <a:rPr lang="ru-RU" dirty="0"/>
              <a:t>;</a:t>
            </a:r>
          </a:p>
          <a:p>
            <a:r>
              <a:rPr lang="ru-RU" dirty="0"/>
              <a:t>распространенность полипрагмазии в возрасте 60 – 69 лет – до 28,5% случаев, 80 лет и старше – до 51,8%.  </a:t>
            </a:r>
          </a:p>
        </p:txBody>
      </p:sp>
      <p:pic>
        <p:nvPicPr>
          <p:cNvPr id="5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241565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Парадигма гериатрии и </a:t>
            </a:r>
            <a:r>
              <a:rPr lang="ru-RU" b="1" dirty="0" err="1">
                <a:solidFill>
                  <a:srgbClr val="00B050"/>
                </a:solidFill>
              </a:rPr>
              <a:t>депрескрайбинг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нозоспецифические подходы к терапии находятся на разной стадии клинических испытаний и перспективы их внедрения пока не определенны;</a:t>
            </a:r>
          </a:p>
          <a:p>
            <a:r>
              <a:rPr lang="ru-RU" dirty="0"/>
              <a:t>например, при синдроме старческой астении – ламицил В (клеточные технологии регенеративной медицины);</a:t>
            </a:r>
          </a:p>
          <a:p>
            <a:r>
              <a:rPr lang="ru-RU" dirty="0"/>
              <a:t> активно изучаются неспецифические меры терапии, которые по данным разных исследований, являются эффективными при простоте применения;</a:t>
            </a:r>
          </a:p>
          <a:p>
            <a:r>
              <a:rPr lang="ru-RU" dirty="0"/>
              <a:t>питание и физическая активность – как лекарства;</a:t>
            </a:r>
          </a:p>
          <a:p>
            <a:r>
              <a:rPr lang="ru-RU" dirty="0"/>
              <a:t>лекарства как частая причина ятрогенных расстройств, включая синдром падений.</a:t>
            </a:r>
          </a:p>
          <a:p>
            <a:pPr marL="0" indent="0">
              <a:buNone/>
            </a:pPr>
            <a:r>
              <a:rPr lang="ru-RU" dirty="0"/>
              <a:t>  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096764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Депрескрайбинг как технология в гериатрии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комплексная гериатрическая оценка;</a:t>
            </a:r>
          </a:p>
          <a:p>
            <a:r>
              <a:rPr lang="ru-RU" dirty="0"/>
              <a:t>ревизия лекарственной терапии;</a:t>
            </a:r>
          </a:p>
          <a:p>
            <a:r>
              <a:rPr lang="ru-RU" dirty="0"/>
              <a:t>отмена, замена или коррекция дозы препаратов;</a:t>
            </a:r>
          </a:p>
          <a:p>
            <a:r>
              <a:rPr lang="ru-RU" dirty="0"/>
              <a:t>комплексный подход к ведению пациента – питание и движение как лекарство;</a:t>
            </a:r>
          </a:p>
          <a:p>
            <a:r>
              <a:rPr lang="ru-RU" dirty="0"/>
              <a:t>комплексная гериатрическая оценка в динамике. </a:t>
            </a:r>
          </a:p>
          <a:p>
            <a:endParaRPr lang="ru-RU" dirty="0"/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869113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6"/>
                </a:solidFill>
              </a:rPr>
              <a:t>Компоненты питания (нутриенты), </a:t>
            </a:r>
            <a:br>
              <a:rPr lang="ru-RU" b="1" dirty="0">
                <a:solidFill>
                  <a:schemeClr val="accent6"/>
                </a:solidFill>
              </a:rPr>
            </a:br>
            <a:r>
              <a:rPr lang="ru-RU" b="1" dirty="0">
                <a:solidFill>
                  <a:schemeClr val="accent6"/>
                </a:solidFill>
              </a:rPr>
              <a:t>потребление которых необходимо снизить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жирное мясо (говядина, свинина, ягнятина), а также продукты ежедневного потребления с высоким содержанием насыщенных жиров (масло, сыр, мороженое), некоторые масла (кокосовое, пальмовое) – снижают когнитивные способности, активируют развитие болезни Альцгеймера (активность </a:t>
            </a:r>
            <a:r>
              <a:rPr lang="en-US" dirty="0"/>
              <a:t>BACE1)</a:t>
            </a:r>
            <a:r>
              <a:rPr lang="ru-RU" dirty="0"/>
              <a:t>;</a:t>
            </a:r>
          </a:p>
          <a:p>
            <a:r>
              <a:rPr lang="ru-RU" dirty="0"/>
              <a:t>красное мясо, кукуруза, подсолнечник – источник омега-6 – соотношение с омега-3 должно составлять 2:1 (улучшение когнитивных способностей и настроения);</a:t>
            </a:r>
          </a:p>
          <a:p>
            <a:r>
              <a:rPr lang="ru-RU" dirty="0"/>
              <a:t>простые карбогидраты – конфеты, сладкие жидкости (кока-кола), сахар – снижают когнитивные способности и способствуют развитию болезни Альцгеймера.  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0011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Почему «старость» исключили из МКБ-11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старение не является патологическим процессом, это нормальное свойство человека;</a:t>
            </a:r>
          </a:p>
          <a:p>
            <a:r>
              <a:rPr lang="ru-RU" dirty="0"/>
              <a:t>возраст - фактор риска многих заболеваний, в некоторых случаях – этиология;</a:t>
            </a:r>
          </a:p>
          <a:p>
            <a:r>
              <a:rPr lang="ru-RU" dirty="0"/>
              <a:t>хронологический возраст имеет ограниченное применение для индивидуальной диагностики, прогнозирования и лечения;</a:t>
            </a:r>
          </a:p>
          <a:p>
            <a:r>
              <a:rPr lang="ru-RU" dirty="0"/>
              <a:t>опасность эйджизма - десятилетия скрытой предвзятости в форме общественного эйджизма были открыто выражены во время пандемии COVID-19;</a:t>
            </a:r>
          </a:p>
          <a:p>
            <a:r>
              <a:rPr lang="ru-RU" dirty="0"/>
              <a:t>согласно докладу ВОЗ об эйджизме, опубликованному в марте 2021 года, во всем мире каждый второй человек имеет дискриминационные взгляды в отношении пожилых людей.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013900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6"/>
                </a:solidFill>
              </a:rPr>
              <a:t>Компоненты питания (нутриенты), </a:t>
            </a:r>
            <a:br>
              <a:rPr lang="ru-RU" b="1" dirty="0">
                <a:solidFill>
                  <a:schemeClr val="accent6"/>
                </a:solidFill>
              </a:rPr>
            </a:br>
            <a:r>
              <a:rPr lang="ru-RU" b="1" dirty="0">
                <a:solidFill>
                  <a:schemeClr val="accent6"/>
                </a:solidFill>
              </a:rPr>
              <a:t>потребление которых необходимо увеличить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тунец, лосось, форель, скумбрия, сельдь, масла (в том числе рапс, льняное), орехи – источник омега-3 – улучшение когнитивных способностей и профилактика нейродегенеративных деменций;</a:t>
            </a:r>
          </a:p>
          <a:p>
            <a:r>
              <a:rPr lang="ru-RU" dirty="0"/>
              <a:t>сложные карбогидраты </a:t>
            </a:r>
            <a:r>
              <a:rPr lang="en-US" dirty="0"/>
              <a:t>– </a:t>
            </a:r>
            <a:r>
              <a:rPr lang="ru-RU" dirty="0"/>
              <a:t>рис, хлеб грубого помола, лебеда, овощи;</a:t>
            </a:r>
          </a:p>
          <a:p>
            <a:r>
              <a:rPr lang="ru-RU" dirty="0"/>
              <a:t>полифенолы и антиоксиданты (фрукты и овощи, оливковое масло, красное вино, чай и кофе, темный шоколад) и антиоксиданты – снижение нейровоспаления, оксидативного фона, улучшение когнитивного статуса, снижение продукции тау-протеина. </a:t>
            </a:r>
          </a:p>
        </p:txBody>
      </p:sp>
      <p:pic>
        <p:nvPicPr>
          <p:cNvPr id="5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24770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00B050"/>
                </a:solidFill>
              </a:rPr>
              <a:t>ОЛИВКОВОЕ МАСЛО – 2 СТОЛОВЫХ ЛОЖКИ В ДЕНЬ ДОСТОВЕРНО УЛУЧШАЕТ ФОН НАСТРОЕНИЯ И ПРЕДУПРЕЖДАЕТ РАЗВИТИЕ СИНДРОМА СТАРЧЕСКОЙ АСТЕНИИ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029971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Двигаться – это личная гигиена, как чистить зубы каждый день!</a:t>
            </a:r>
          </a:p>
        </p:txBody>
      </p:sp>
      <p:pic>
        <p:nvPicPr>
          <p:cNvPr id="4" name="Содержимое 3" descr="starost-v-radost-975x60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3009" y="1600201"/>
            <a:ext cx="7305983" cy="4525963"/>
          </a:xfrm>
        </p:spPr>
      </p:pic>
      <p:pic>
        <p:nvPicPr>
          <p:cNvPr id="5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4108592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Регулярная физическая активность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регулярная физическая активность обеспечивает поддержание когнитивных способностей, снижает уровень тревоги и депрессии, профилактирует когнитивное снижение и деменцию;</a:t>
            </a:r>
          </a:p>
          <a:p>
            <a:r>
              <a:rPr lang="ru-RU" dirty="0"/>
              <a:t>если пожилой человек находится в сидячем положении больше 10 часов в день, у него отмечается повышение риска смертности, развития сердечно-сосудистых, метаболических заболеваний (сахарный диабет </a:t>
            </a:r>
            <a:r>
              <a:rPr lang="en-US" dirty="0"/>
              <a:t>II </a:t>
            </a:r>
            <a:r>
              <a:rPr lang="ru-RU" dirty="0"/>
              <a:t>типа), онкологической патологии;</a:t>
            </a:r>
          </a:p>
          <a:p>
            <a:r>
              <a:rPr lang="ru-RU" dirty="0"/>
              <a:t>при госпитализации, во время которой отмечается снижение уровня двигательной активности, у 46% пациентов в возрасте после 70 лет имеет место значительное снижение активности в повседневной жизни (</a:t>
            </a:r>
            <a:r>
              <a:rPr lang="en-US" dirty="0"/>
              <a:t>ADL)$</a:t>
            </a:r>
          </a:p>
          <a:p>
            <a:r>
              <a:rPr lang="ru-RU" b="1" dirty="0">
                <a:solidFill>
                  <a:srgbClr val="00B050"/>
                </a:solidFill>
              </a:rPr>
              <a:t>«постоянно двигаться - это как откладывать деньги на черный день»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358353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Прогнозирование 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преждевременного старения в цифрах: 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роль физической активности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«400 на 15» - инвалидизирующее снижение уровня двигательной активности в том случае, если за 15 минут пациент не может преодолеть расстояние в 400 метров;</a:t>
            </a:r>
          </a:p>
          <a:p>
            <a:r>
              <a:rPr lang="ru-RU" dirty="0"/>
              <a:t> тест «встань и иди» – возрастная разница в норме, до 79 лет – 14 секунд, 80 лет и старше – 16 секунд;</a:t>
            </a:r>
          </a:p>
          <a:p>
            <a:r>
              <a:rPr lang="ru-RU" dirty="0"/>
              <a:t>учет возрастного двигательного континуума: норма - кратопения – динапения – саркопения.  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4837656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e-BY" b="1" dirty="0">
                <a:solidFill>
                  <a:srgbClr val="00B050"/>
                </a:solidFill>
              </a:rPr>
              <a:t>С чего начать?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e-BY" dirty="0"/>
              <a:t>«браться за себя» лучше нач</a:t>
            </a:r>
            <a:r>
              <a:rPr lang="ru-RU" dirty="0" err="1"/>
              <a:t>инать</a:t>
            </a:r>
            <a:r>
              <a:rPr lang="ru-RU" dirty="0"/>
              <a:t> с нагрузок анаэробного характера – упражнений на сопротивление;</a:t>
            </a:r>
          </a:p>
          <a:p>
            <a:r>
              <a:rPr lang="ru-RU" dirty="0"/>
              <a:t>затем подключать аэробные упражнения в объемах не меньших, чем указано в предыдущих слайдах;</a:t>
            </a:r>
          </a:p>
          <a:p>
            <a:r>
              <a:rPr lang="ru-RU" dirty="0"/>
              <a:t>после устойчивых занятий с нагрузками на сопротивление и аэробными физическими упражнениями можно добавить упражнения на растяжки (стретчинг), для профилактики синдрома падений рекомендованы упражнения на баланс (например, гимнастика тай-ши);</a:t>
            </a:r>
          </a:p>
          <a:p>
            <a:r>
              <a:rPr lang="ru-RU" dirty="0"/>
              <a:t>современный принцип – организовать время так, чтобы малейшие паузы заполнялись физической активностью (ни минуты покоя).   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89451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5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ru-RU" sz="3500" b="1" dirty="0">
                <a:solidFill>
                  <a:srgbClr val="00B050"/>
                </a:solidFill>
              </a:rPr>
              <a:t>НОВАЯ ПАДИГМА ГЕРИАТРИИ – КЛАССИКА МЕДИЦИНЫ: </a:t>
            </a:r>
          </a:p>
          <a:p>
            <a:pPr marL="0" indent="0" algn="ctr">
              <a:buNone/>
            </a:pPr>
            <a:r>
              <a:rPr lang="ru-RU" sz="3500" b="1" dirty="0">
                <a:solidFill>
                  <a:srgbClr val="00B050"/>
                </a:solidFill>
              </a:rPr>
              <a:t>СДВИГ В СТОРОНУ РАННЕЙ ДИАГНОСТИКИ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067103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Интегрированная помощь пожилым людям (</a:t>
            </a:r>
            <a:r>
              <a:rPr lang="en-US" b="1" dirty="0">
                <a:solidFill>
                  <a:srgbClr val="00B050"/>
                </a:solidFill>
              </a:rPr>
              <a:t>ICOPE)</a:t>
            </a:r>
            <a:r>
              <a:rPr lang="ru-RU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endParaRPr lang="ru-RU" dirty="0"/>
          </a:p>
          <a:p>
            <a:pPr marL="514350" indent="-514350">
              <a:buAutoNum type="arabicParenR"/>
            </a:pPr>
            <a:r>
              <a:rPr lang="ru-RU" dirty="0"/>
              <a:t>бывают ли у человека выраженные нарушения памяти и ориентации, например, когда он не помнит где кто находится или какой сейчас день недели; </a:t>
            </a:r>
            <a:endParaRPr lang="en-US" dirty="0"/>
          </a:p>
          <a:p>
            <a:pPr marL="514350" indent="-514350">
              <a:buAutoNum type="arabicParenR"/>
            </a:pPr>
            <a:r>
              <a:rPr lang="ru-RU" dirty="0"/>
              <a:t>назвать три слова, затем спросить какой сегодня день недели, где находится человек, где сейчас его близкие, а затем попросить повторить названные три слова;</a:t>
            </a: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026060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Интегрированная помощь 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пожилым людям (</a:t>
            </a:r>
            <a:r>
              <a:rPr lang="en-US" b="1" dirty="0">
                <a:solidFill>
                  <a:srgbClr val="00B050"/>
                </a:solidFill>
              </a:rPr>
              <a:t>ICOPE)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3) уточнить потерял ли человек в весе более 3 кг на протяжении трёх месяцев, а также есть ли у него немотивированное снижение аппетита; </a:t>
            </a:r>
            <a:endParaRPr lang="en-US" dirty="0"/>
          </a:p>
          <a:p>
            <a:pPr>
              <a:buNone/>
            </a:pPr>
            <a:r>
              <a:rPr lang="ru-RU" dirty="0"/>
              <a:t>4) уточнить имеются ли у человека проблемы со зрением, свободно ли он читает, а также есть ли болезни, которые могут привести к снижению зрения, например, сахарный диабет или артериальная гипертензия; </a:t>
            </a: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904904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Интегрированная помощь 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пожилым людям (</a:t>
            </a:r>
            <a:r>
              <a:rPr lang="en-US" b="1" dirty="0">
                <a:solidFill>
                  <a:srgbClr val="00B050"/>
                </a:solidFill>
              </a:rPr>
              <a:t>ICOPE)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5) шепотная речь – произнести на каждое ухо по пять – шесть слов, уточнить может ли испытуемый повторить три слова и более; </a:t>
            </a:r>
            <a:endParaRPr lang="en-US" dirty="0"/>
          </a:p>
          <a:p>
            <a:pPr>
              <a:buNone/>
            </a:pPr>
            <a:r>
              <a:rPr lang="ru-RU" dirty="0"/>
              <a:t>6) спросить каким было настроение на протяжении последних двух недель, испытывал ли человек ощущение безнадёжности, разочарования; </a:t>
            </a:r>
            <a:endParaRPr lang="en-US" dirty="0"/>
          </a:p>
          <a:p>
            <a:pPr>
              <a:buNone/>
            </a:pPr>
            <a:r>
              <a:rPr lang="ru-RU" dirty="0"/>
              <a:t>7) выполнить тест «встань и иди», норма – до 14 секунд.</a:t>
            </a: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9118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Какие были варианты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(1) “сенесценция” - биологический термин, характеризующий процесс ухудшения деятельности с возрастом, клетки подвергаются старению на протяжении всей жизни, но этот процесс усиливается с возрастом;</a:t>
            </a:r>
          </a:p>
          <a:p>
            <a:r>
              <a:rPr lang="ru-RU" dirty="0"/>
              <a:t>(2) “старение, определяемое по доменам индивидуальной жизнеспособности” - это термин, который признает биологические, физиологические и психологические процессы старения и их влияние на жизнедеятельность человека; </a:t>
            </a:r>
          </a:p>
          <a:p>
            <a:r>
              <a:rPr lang="ru-RU" dirty="0"/>
              <a:t>(3) “старческая астения, уязвимость или хрупкость (</a:t>
            </a:r>
            <a:r>
              <a:rPr lang="en-US" dirty="0"/>
              <a:t>frailty)</a:t>
            </a:r>
            <a:r>
              <a:rPr lang="ru-RU" dirty="0"/>
              <a:t>” - это мера повышенного риска развития состояния, связанного с возрастом, который обусловлен снижением резервов многих физиологических систем и снижением устойчивости к ежедневным стрессорам.</a:t>
            </a:r>
            <a:r>
              <a:rPr lang="en-US" dirty="0"/>
              <a:t> </a:t>
            </a:r>
            <a:r>
              <a:rPr lang="ru-RU" dirty="0"/>
              <a:t>Предиктор смертности, независимо от возраста, пола, мультиморбидности и функционального статуса.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463507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500" b="1" dirty="0">
                <a:solidFill>
                  <a:srgbClr val="00B050"/>
                </a:solidFill>
              </a:rPr>
              <a:t>Кузбасс: проект по оптимизации геронтопрофилактики в системе социальной защиты на доменной основе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750" y="1690687"/>
            <a:ext cx="6200775" cy="4911279"/>
          </a:xfrm>
        </p:spPr>
      </p:pic>
      <p:pic>
        <p:nvPicPr>
          <p:cNvPr id="7" name="Picture 6" descr="http://www.gerontolog.info/image/fon/emblema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7977765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Терапевтическая среда в якутской тайге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2048669"/>
            <a:ext cx="5143500" cy="3905250"/>
          </a:xfrm>
        </p:spPr>
      </p:pic>
      <p:pic>
        <p:nvPicPr>
          <p:cNvPr id="5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06757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6278203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scontent-frt3-1.xx.fbcdn.net/hphotos-xaf1/v/t1.0-9/11045444_722811054506825_7746515255215187042_n.jpg?oh=f905a9d2865b3ad02731904322cbc963&amp;oe=578199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604" y="-857280"/>
            <a:ext cx="5143500" cy="9144001"/>
          </a:xfrm>
          <a:prstGeom prst="rect">
            <a:avLst/>
          </a:prstGeom>
          <a:noFill/>
        </p:spPr>
      </p:pic>
      <p:pic>
        <p:nvPicPr>
          <p:cNvPr id="6" name="Picture 5" descr="http://www.gerontolog.info/image/fon/emblema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06757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445778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500" b="1" dirty="0">
                <a:solidFill>
                  <a:srgbClr val="00B050"/>
                </a:solidFill>
              </a:rPr>
              <a:t>Специальная сессия ВОЗ по профилактике деменции</a:t>
            </a:r>
          </a:p>
        </p:txBody>
      </p:sp>
      <p:pic>
        <p:nvPicPr>
          <p:cNvPr id="4" name="Содержимое 3" descr="14581291_1043366155784645_4952033150251875471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2922" y="1600201"/>
            <a:ext cx="8046156" cy="4525963"/>
          </a:xfrm>
        </p:spPr>
      </p:pic>
      <p:pic>
        <p:nvPicPr>
          <p:cNvPr id="6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71870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«Архитектура возраста»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119" y="1911096"/>
            <a:ext cx="2786313" cy="441655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911096"/>
            <a:ext cx="2743200" cy="4416552"/>
          </a:xfrm>
          <a:prstGeom prst="rect">
            <a:avLst/>
          </a:prstGeom>
        </p:spPr>
      </p:pic>
      <p:pic>
        <p:nvPicPr>
          <p:cNvPr id="6" name="Picture 5" descr="http://www.gerontolog.info/image/fon/emblema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995705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Перспективы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развитие новых профилактических направлений на междисциплинарной основе;</a:t>
            </a:r>
          </a:p>
          <a:p>
            <a:r>
              <a:rPr lang="ru-RU" dirty="0"/>
              <a:t>учет новой номенклатуры научных специальностей;</a:t>
            </a:r>
          </a:p>
          <a:p>
            <a:r>
              <a:rPr lang="ru-RU" dirty="0"/>
              <a:t>5.12.2 Междисциплинарные исследования мозга;</a:t>
            </a:r>
          </a:p>
          <a:p>
            <a:r>
              <a:rPr lang="ru-RU" dirty="0"/>
              <a:t>1.5.20 Биологические ресурсы;</a:t>
            </a:r>
          </a:p>
          <a:p>
            <a:r>
              <a:rPr lang="ru-RU" dirty="0"/>
              <a:t>рассмотрение вопроса открытия диссертационного совета по новым научным специальностям для повышения привлекательности Академии и репрезентации ее высокого научного потенциала.  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158075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ru-RU" sz="4000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ru-RU" sz="4000" b="1" dirty="0">
                <a:solidFill>
                  <a:schemeClr val="accent6"/>
                </a:solidFill>
              </a:rPr>
              <a:t>СПАСИБО ЗА ВНИМАНИЕ!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487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Результат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рекомендована Всемирной организацией здравоохранения к использованию с 1 января 2022 года с переходным периодом до 2027 года;</a:t>
            </a:r>
          </a:p>
          <a:p>
            <a:r>
              <a:rPr lang="ru-RU" dirty="0"/>
              <a:t>новые главы, в частности по народной (традиционной) медицине Японии и Китая;</a:t>
            </a:r>
          </a:p>
          <a:p>
            <a:r>
              <a:rPr lang="ru-RU" dirty="0"/>
              <a:t>отдельную рубрику </a:t>
            </a:r>
            <a:r>
              <a:rPr lang="en-US" dirty="0"/>
              <a:t>MG</a:t>
            </a:r>
            <a:r>
              <a:rPr lang="ru-RU" dirty="0"/>
              <a:t>2</a:t>
            </a:r>
            <a:r>
              <a:rPr lang="en-US" dirty="0"/>
              <a:t>A </a:t>
            </a:r>
            <a:r>
              <a:rPr lang="ru-RU" dirty="0"/>
              <a:t>займет старение, определяемое по доменам индивидуальной жизнеспособности (соматический, когнитивный, двигательный, психологический, витальный/питание и сенсорный);</a:t>
            </a:r>
          </a:p>
          <a:p>
            <a:r>
              <a:rPr lang="ru-RU" dirty="0"/>
              <a:t>доменный подход – конкретизация ранней диагностики в гериатрии, раннего профилактического вмешательства, что мы называем «Архитектура возраста». </a:t>
            </a:r>
            <a:endParaRPr lang="en-US" dirty="0"/>
          </a:p>
          <a:p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7504" y="6190405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5353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Индивидуальная жизнеспособность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endParaRPr lang="ru-RU" dirty="0"/>
          </a:p>
          <a:p>
            <a:pPr marL="514350" indent="-514350">
              <a:buAutoNum type="arabicParenR"/>
            </a:pPr>
            <a:r>
              <a:rPr lang="ru-RU" dirty="0"/>
              <a:t>Когнитивный домен (память, самоконтроль, способность решать проблемы, ориентация в пространстве, способность к усвоению новых навыков  и пр.);</a:t>
            </a:r>
          </a:p>
          <a:p>
            <a:pPr marL="514350" indent="-514350">
              <a:buAutoNum type="arabicParenR"/>
            </a:pPr>
            <a:r>
              <a:rPr lang="ru-RU" dirty="0"/>
              <a:t>Двигательный домен (баланс, походка, мышечная масса и сила – в современном понимании саркопения); </a:t>
            </a:r>
          </a:p>
        </p:txBody>
      </p:sp>
      <p:pic>
        <p:nvPicPr>
          <p:cNvPr id="5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68275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Индивидуальная жизнеспособность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3) Психологический домен (настроение, установки, эмоциональный фон);</a:t>
            </a:r>
          </a:p>
          <a:p>
            <a:pPr>
              <a:buNone/>
            </a:pPr>
            <a:r>
              <a:rPr lang="ru-RU" dirty="0"/>
              <a:t>4) Сенсорный домен (зрение, слух, обоняние, осязание);</a:t>
            </a:r>
          </a:p>
          <a:p>
            <a:pPr>
              <a:buNone/>
            </a:pPr>
            <a:r>
              <a:rPr lang="ru-RU" dirty="0"/>
              <a:t>5) Соматический домен (кардиореспираторные проблемы, нейроиммуноэндокринный фон, гормональный статус, полипрагмазия и пр.).</a:t>
            </a:r>
          </a:p>
        </p:txBody>
      </p:sp>
      <p:pic>
        <p:nvPicPr>
          <p:cNvPr id="5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58409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3614</Words>
  <Application>Microsoft Macintosh PowerPoint</Application>
  <PresentationFormat>Широкоэкранный</PresentationFormat>
  <Paragraphs>288</Paragraphs>
  <Slides>66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66</vt:i4>
      </vt:variant>
    </vt:vector>
  </HeadingPairs>
  <TitlesOfParts>
    <vt:vector size="72" baseType="lpstr">
      <vt:lpstr>Arial</vt:lpstr>
      <vt:lpstr>Calibri</vt:lpstr>
      <vt:lpstr>Calibri Light</vt:lpstr>
      <vt:lpstr>Times New Roman</vt:lpstr>
      <vt:lpstr>Office Theme</vt:lpstr>
      <vt:lpstr>Excel.Sheet.8</vt:lpstr>
      <vt:lpstr>Пациент и возраст: новая парадигма непрерывного медицинского образования</vt:lpstr>
      <vt:lpstr>Актуальность проблемы 1</vt:lpstr>
      <vt:lpstr>Актуальность проблемы 2</vt:lpstr>
      <vt:lpstr>Новый пересмотр Международной классификации болезней</vt:lpstr>
      <vt:lpstr>Почему «старость» исключили из МКБ-11</vt:lpstr>
      <vt:lpstr>Какие были варианты</vt:lpstr>
      <vt:lpstr>Результат</vt:lpstr>
      <vt:lpstr>Индивидуальная жизнеспособность 1</vt:lpstr>
      <vt:lpstr>Индивидуальная жизнеспособность 2</vt:lpstr>
      <vt:lpstr>Презентация PowerPoint</vt:lpstr>
      <vt:lpstr>Возрастная анорексия</vt:lpstr>
      <vt:lpstr>Эпидемиология </vt:lpstr>
      <vt:lpstr>Возраст как этиология</vt:lpstr>
      <vt:lpstr>Возраст как этиология</vt:lpstr>
      <vt:lpstr>Клиника </vt:lpstr>
      <vt:lpstr>Краткий опросник аппетита (SNAQ)</vt:lpstr>
      <vt:lpstr>Презентация PowerPoint</vt:lpstr>
      <vt:lpstr>Когнитивный континуум</vt:lpstr>
      <vt:lpstr>Факторы риска деменции  на протяжении жизненного цикла</vt:lpstr>
      <vt:lpstr>Профилактика деменции  на индивидуальном уровне</vt:lpstr>
      <vt:lpstr>Презентация PowerPoint</vt:lpstr>
      <vt:lpstr>Саркопения: определение</vt:lpstr>
      <vt:lpstr>Скрининг саркопении</vt:lpstr>
      <vt:lpstr>Диагностика</vt:lpstr>
      <vt:lpstr>Презентация PowerPoint</vt:lpstr>
      <vt:lpstr>Алгоритм диагностики</vt:lpstr>
      <vt:lpstr>Нутритивная поддержка  при саркопении</vt:lpstr>
      <vt:lpstr>Протеины и эссенциальные аминокислоты 1</vt:lpstr>
      <vt:lpstr>Протеины и эссенциальные аминокислоты 2</vt:lpstr>
      <vt:lpstr>Протеины и эссенциальные аминокислоты 3</vt:lpstr>
      <vt:lpstr>Презентация PowerPoint</vt:lpstr>
      <vt:lpstr>Обоняние и возраст 1</vt:lpstr>
      <vt:lpstr>Обоняние и возраст 2</vt:lpstr>
      <vt:lpstr>Стимуляционная терапия при аносмии</vt:lpstr>
      <vt:lpstr>Презентация PowerPoint</vt:lpstr>
      <vt:lpstr>Возрастная динамика  мужской и женской смертности</vt:lpstr>
      <vt:lpstr>Современная модель маскулинности</vt:lpstr>
      <vt:lpstr>Последствия менбокса – хронический стресс в связи с утаиванием эмоций (стадион как место, где эмоции «напоказ»)</vt:lpstr>
      <vt:lpstr>Последствия менбокса 1</vt:lpstr>
      <vt:lpstr>Последствия менбокса 2</vt:lpstr>
      <vt:lpstr>Последствия менбокса 3</vt:lpstr>
      <vt:lpstr>Последствия менбокса 4</vt:lpstr>
      <vt:lpstr>Презентация PowerPoint</vt:lpstr>
      <vt:lpstr>Медицинские проблемы пожилых людей (цит. H.Zavazalova, 2021)</vt:lpstr>
      <vt:lpstr>Проблема полипрагмазии</vt:lpstr>
      <vt:lpstr>Распространенность полипрагмазии</vt:lpstr>
      <vt:lpstr>Парадигма гериатрии и депрескрайбинг</vt:lpstr>
      <vt:lpstr>Депрескрайбинг как технология в гериатрии</vt:lpstr>
      <vt:lpstr>Компоненты питания (нутриенты),  потребление которых необходимо снизить</vt:lpstr>
      <vt:lpstr>Компоненты питания (нутриенты),  потребление которых необходимо увеличить</vt:lpstr>
      <vt:lpstr>Презентация PowerPoint</vt:lpstr>
      <vt:lpstr>Двигаться – это личная гигиена, как чистить зубы каждый день!</vt:lpstr>
      <vt:lpstr>Регулярная физическая активность</vt:lpstr>
      <vt:lpstr>Прогнозирование  преждевременного старения в цифрах:  роль физической активности</vt:lpstr>
      <vt:lpstr>С чего начать?</vt:lpstr>
      <vt:lpstr>Презентация PowerPoint</vt:lpstr>
      <vt:lpstr>Интегрированная помощь пожилым людям (ICOPE) </vt:lpstr>
      <vt:lpstr>Интегрированная помощь  пожилым людям (ICOPE) </vt:lpstr>
      <vt:lpstr>Интегрированная помощь  пожилым людям (ICOPE) </vt:lpstr>
      <vt:lpstr>Кузбасс: проект по оптимизации геронтопрофилактики в системе социальной защиты на доменной основе</vt:lpstr>
      <vt:lpstr>Терапевтическая среда в якутской тайге</vt:lpstr>
      <vt:lpstr>Презентация PowerPoint</vt:lpstr>
      <vt:lpstr>Специальная сессия ВОЗ по профилактике деменции</vt:lpstr>
      <vt:lpstr>«Архитектура возраста»</vt:lpstr>
      <vt:lpstr>Перспективы</vt:lpstr>
      <vt:lpstr>Презентация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ВИТАМИН D</dc:title>
  <dc:creator>Пользователь</dc:creator>
  <cp:lastModifiedBy>Ирина Носкова</cp:lastModifiedBy>
  <cp:revision>75</cp:revision>
  <dcterms:created xsi:type="dcterms:W3CDTF">2022-03-21T19:16:09Z</dcterms:created>
  <dcterms:modified xsi:type="dcterms:W3CDTF">2024-04-07T17:36:23Z</dcterms:modified>
</cp:coreProperties>
</file>