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22" r:id="rId3"/>
    <p:sldId id="321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06" r:id="rId20"/>
    <p:sldId id="305" r:id="rId21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071B-FB0A-43AA-82BE-1802D800C774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BF468-772B-4D4C-B324-071CD01B4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ova_ov@inbo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hyperlink" Target="mailto:kedova.anna@gmail.com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do.medprofedu.ru/" TargetMode="External"/><Relationship Id="rId5" Type="http://schemas.openxmlformats.org/officeDocument/2006/relationships/hyperlink" Target="http://www.medprofedu.ru/" TargetMode="External"/><Relationship Id="rId4" Type="http://schemas.openxmlformats.org/officeDocument/2006/relationships/hyperlink" Target="mailto:opk@medprofedu.r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юшенкоИ\Desktop\Безымянн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426"/>
            <a:ext cx="91440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ртюшенкоИ\Desktop\Макеты\Лого\Полный новый лого\Лого АПО ПОЛНЫЙ_вертикаль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623" y="290085"/>
            <a:ext cx="4282755" cy="221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FAF2CDE5-65DA-4564-94E5-2C5B4152735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435280" cy="327322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Кафедра клинической лабораторной диагностики и патологической анатомии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800" b="1" dirty="0">
                <a:solidFill>
                  <a:schemeClr val="accent2">
                    <a:lumMod val="75000"/>
                  </a:schemeClr>
                </a:solidFill>
              </a:rPr>
              <a:t>Самоконтроль по теме «Исследование мочи»</a:t>
            </a:r>
          </a:p>
          <a:p>
            <a:pPr marL="0" indent="0" algn="ctr">
              <a:buNone/>
            </a:pPr>
            <a:endParaRPr lang="ru-RU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Кулешова Светлана Вячеславовна </a:t>
            </a:r>
          </a:p>
          <a:p>
            <a:pPr marL="0" indent="0" algn="ctr">
              <a:buNone/>
            </a:pPr>
            <a:endParaRPr lang="ru-RU" sz="2600" dirty="0"/>
          </a:p>
          <a:p>
            <a:pPr marL="0" indent="0" algn="ctr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Москва, версия 10-2022</a:t>
            </a:r>
          </a:p>
        </p:txBody>
      </p:sp>
    </p:spTree>
    <p:extLst>
      <p:ext uri="{BB962C8B-B14F-4D97-AF65-F5344CB8AC3E}">
        <p14:creationId xmlns:p14="http://schemas.microsoft.com/office/powerpoint/2010/main" val="37639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642194"/>
          </a:xfrm>
        </p:spPr>
        <p:txBody>
          <a:bodyPr>
            <a:noAutofit/>
          </a:bodyPr>
          <a:lstStyle/>
          <a:p>
            <a:r>
              <a:rPr lang="ru-RU" sz="3200" dirty="0"/>
              <a:t>9. Как называется такой осадок? Клетки, которые представляют данный осадок, относят к организованному или неорганизованному осадку?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3056" y="2204864"/>
            <a:ext cx="2191072" cy="446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86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10. Перечислите клетки мочевого осадка.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5224" y="1628800"/>
            <a:ext cx="5273551" cy="477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6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11. Моча. Увеличение большое (10х40). Препарат </a:t>
            </a:r>
            <a:r>
              <a:rPr lang="ru-RU" sz="3600" dirty="0" err="1"/>
              <a:t>нативный</a:t>
            </a:r>
            <a:r>
              <a:rPr lang="ru-RU" sz="3600" dirty="0"/>
              <a:t>. Что вы укажете при описании данного поля зрения?  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2132856"/>
            <a:ext cx="462555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037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 fontScale="90000"/>
          </a:bodyPr>
          <a:lstStyle/>
          <a:p>
            <a:r>
              <a:rPr lang="ru-RU" dirty="0"/>
              <a:t>12. При обнаружении в осадке мочи эритроцитов 5-10 в поле зрения, какой анализ целесообразно провести (должен назначить клиницист) и почему?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по Нечипоренко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Нетребко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</a:t>
            </a:r>
            <a:r>
              <a:rPr lang="ru-RU" dirty="0" err="1"/>
              <a:t>Пытелю</a:t>
            </a:r>
            <a:r>
              <a:rPr lang="ru-RU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</a:t>
            </a:r>
            <a:r>
              <a:rPr lang="ru-RU" dirty="0" err="1"/>
              <a:t>Фуше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9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ru-RU" dirty="0"/>
              <a:t>13. Цвет мочи темно-красный, почти коричневый. При микроскопии осадка эритроциты не обнаружены. Это возможная ситуация? Если да, то чем ее можно объяснить?</a:t>
            </a:r>
          </a:p>
        </p:txBody>
      </p:sp>
    </p:spTree>
    <p:extLst>
      <p:ext uri="{BB962C8B-B14F-4D97-AF65-F5344CB8AC3E}">
        <p14:creationId xmlns:p14="http://schemas.microsoft.com/office/powerpoint/2010/main" val="1834573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dirty="0"/>
              <a:t>14. Есть ли у относительной плотности единицы измерения? </a:t>
            </a:r>
          </a:p>
        </p:txBody>
      </p:sp>
    </p:spTree>
    <p:extLst>
      <p:ext uri="{BB962C8B-B14F-4D97-AF65-F5344CB8AC3E}">
        <p14:creationId xmlns:p14="http://schemas.microsoft.com/office/powerpoint/2010/main" val="2972523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dirty="0"/>
              <a:t>15. Как мы описываем количество найденных нами элементов в осадке мочи? </a:t>
            </a:r>
          </a:p>
        </p:txBody>
      </p:sp>
    </p:spTree>
    <p:extLst>
      <p:ext uri="{BB962C8B-B14F-4D97-AF65-F5344CB8AC3E}">
        <p14:creationId xmlns:p14="http://schemas.microsoft.com/office/powerpoint/2010/main" val="3238576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dirty="0"/>
              <a:t>16. Общий анализ мочи является количественным методом? </a:t>
            </a:r>
          </a:p>
        </p:txBody>
      </p:sp>
    </p:spTree>
    <p:extLst>
      <p:ext uri="{BB962C8B-B14F-4D97-AF65-F5344CB8AC3E}">
        <p14:creationId xmlns:p14="http://schemas.microsoft.com/office/powerpoint/2010/main" val="944422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dirty="0"/>
              <a:t>17. Влияет ли размер покровного стекла, объем взятой для исследования мочи, сила окуляров на количество клеток в поле зрения? </a:t>
            </a:r>
          </a:p>
        </p:txBody>
      </p:sp>
    </p:spTree>
    <p:extLst>
      <p:ext uri="{BB962C8B-B14F-4D97-AF65-F5344CB8AC3E}">
        <p14:creationId xmlns:p14="http://schemas.microsoft.com/office/powerpoint/2010/main" val="692639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u="sng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Ждем от курсантов собственных ФОТО И ИНТЕРЕСНЫХ НАХОДОК!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ru-RU" dirty="0">
                <a:solidFill>
                  <a:srgbClr val="0000FF"/>
                </a:solidFill>
                <a:hlinkClick r:id="rId2"/>
              </a:rPr>
              <a:t>denisova_ov@inbox.ru</a:t>
            </a:r>
            <a:endParaRPr lang="en-US" altLang="ru-RU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solidFill>
                  <a:schemeClr val="accent2">
                    <a:lumMod val="75000"/>
                  </a:schemeClr>
                </a:solidFill>
              </a:rPr>
              <a:t>Денисова Ольга Владимировна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altLang="ru-RU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solidFill>
                  <a:schemeClr val="accent2">
                    <a:lumMod val="75000"/>
                  </a:schemeClr>
                </a:solidFill>
              </a:rPr>
              <a:t>ЗДОРОВЬЯ И УСПЕХОВ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dirty="0"/>
              <a:t>1. Что можно обнаружить при микроскопии осадка нормальной мочи с рН 6,0?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лейкоциты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цилиндры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клетки поверхностного эпителия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эритроциты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элементы гриба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цилиндроиды</a:t>
            </a:r>
          </a:p>
        </p:txBody>
      </p:sp>
    </p:spTree>
    <p:extLst>
      <p:ext uri="{BB962C8B-B14F-4D97-AF65-F5344CB8AC3E}">
        <p14:creationId xmlns:p14="http://schemas.microsoft.com/office/powerpoint/2010/main" val="2325548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Рисунок 11">
            <a:extLst>
              <a:ext uri="{FF2B5EF4-FFF2-40B4-BE49-F238E27FC236}">
                <a16:creationId xmlns:a16="http://schemas.microsoft.com/office/drawing/2014/main" id="{F65163BD-7C7A-467F-A33B-FFAD04125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8438"/>
            <a:ext cx="9134475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7" name="Рисунок 10">
            <a:extLst>
              <a:ext uri="{FF2B5EF4-FFF2-40B4-BE49-F238E27FC236}">
                <a16:creationId xmlns:a16="http://schemas.microsoft.com/office/drawing/2014/main" id="{B7EC84FF-AE58-4DB5-9C88-F10B50825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1" t="10706" r="27187" b="82242"/>
          <a:stretch>
            <a:fillRect/>
          </a:stretch>
        </p:blipFill>
        <p:spPr bwMode="auto">
          <a:xfrm>
            <a:off x="746125" y="1084263"/>
            <a:ext cx="460851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26DAE3A9-B096-45FE-B7EC-3E79A9C0F05A}"/>
              </a:ext>
            </a:extLst>
          </p:cNvPr>
          <p:cNvSpPr txBox="1"/>
          <p:nvPr/>
        </p:nvSpPr>
        <p:spPr>
          <a:xfrm>
            <a:off x="4467225" y="2205038"/>
            <a:ext cx="3862388" cy="879475"/>
          </a:xfrm>
          <a:prstGeom prst="rect">
            <a:avLst/>
          </a:prstGeom>
        </p:spPr>
        <p:txBody>
          <a:bodyPr lIns="0" tIns="10861" rIns="0" bIns="0">
            <a:spAutoFit/>
          </a:bodyPr>
          <a:lstStyle/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r>
              <a:rPr lang="ru-RU" sz="1881" kern="0" spc="-128" dirty="0">
                <a:solidFill>
                  <a:srgbClr val="00B050"/>
                </a:solidFill>
                <a:latin typeface="Arial"/>
                <a:ea typeface="+mj-ea"/>
                <a:cs typeface="Arial"/>
              </a:rPr>
              <a:t>Кафедра Клинической лабораторной диагностики и патологической анатомии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F7819B30-A8DF-49A7-B243-630D7882EF36}"/>
              </a:ext>
            </a:extLst>
          </p:cNvPr>
          <p:cNvSpPr txBox="1">
            <a:spLocks/>
          </p:cNvSpPr>
          <p:nvPr/>
        </p:nvSpPr>
        <p:spPr bwMode="auto">
          <a:xfrm>
            <a:off x="360363" y="2473325"/>
            <a:ext cx="3756025" cy="431800"/>
          </a:xfrm>
          <a:prstGeom prst="rect">
            <a:avLst/>
          </a:prstGeom>
          <a:noFill/>
          <a:ln>
            <a:noFill/>
          </a:ln>
        </p:spPr>
        <p:txBody>
          <a:bodyPr lIns="0" tIns="10861" rIns="0" bIns="0" anchor="b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61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r>
              <a:rPr lang="ru-RU" sz="1368" b="1" dirty="0">
                <a:solidFill>
                  <a:srgbClr val="00B050"/>
                </a:solidFill>
              </a:rPr>
              <a:t>Отдел повышения квалификации, ординатуры и образовательных технологий</a:t>
            </a:r>
            <a:endParaRPr lang="ru-RU" sz="1368" kern="0" spc="-128" dirty="0">
              <a:solidFill>
                <a:srgbClr val="00B050"/>
              </a:solidFill>
              <a:cs typeface="Arial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9DB69403-25B0-47B4-8011-5480EBCD5233}"/>
              </a:ext>
            </a:extLst>
          </p:cNvPr>
          <p:cNvSpPr txBox="1"/>
          <p:nvPr/>
        </p:nvSpPr>
        <p:spPr>
          <a:xfrm>
            <a:off x="1279524" y="3275013"/>
            <a:ext cx="2716411" cy="3160163"/>
          </a:xfrm>
          <a:prstGeom prst="rect">
            <a:avLst/>
          </a:prstGeom>
        </p:spPr>
        <p:txBody>
          <a:bodyPr wrap="square" lIns="0" tIns="10861" rIns="0" bIns="0">
            <a:spAutoFit/>
          </a:bodyPr>
          <a:lstStyle>
            <a:lvl1pPr marL="174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86"/>
              </a:spcBef>
              <a:defRPr/>
            </a:pPr>
            <a:r>
              <a:rPr lang="ru-RU" altLang="ru-RU" sz="2052" b="1" dirty="0">
                <a:solidFill>
                  <a:srgbClr val="0070C0"/>
                </a:solidFill>
                <a:cs typeface="Calibri" panose="020F0502020204030204" pitchFamily="34" charset="0"/>
              </a:rPr>
              <a:t>(495) 601 91 79</a:t>
            </a:r>
            <a:r>
              <a:rPr lang="ru-RU" sz="2052" b="1" dirty="0">
                <a:solidFill>
                  <a:srgbClr val="0070C0"/>
                </a:solidFill>
              </a:rPr>
              <a:t> ;</a:t>
            </a:r>
            <a:br>
              <a:rPr lang="ru-RU" sz="2052" b="1" dirty="0">
                <a:solidFill>
                  <a:srgbClr val="0070C0"/>
                </a:solidFill>
              </a:rPr>
            </a:br>
            <a:r>
              <a:rPr lang="ru-RU" sz="2052" b="1" dirty="0">
                <a:solidFill>
                  <a:srgbClr val="0070C0"/>
                </a:solidFill>
              </a:rPr>
              <a:t> (495) 491-35-27</a:t>
            </a:r>
            <a:endParaRPr lang="ru-RU" sz="2052" b="1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>
              <a:spcBef>
                <a:spcPts val="86"/>
              </a:spcBef>
              <a:defRPr/>
            </a:pPr>
            <a:r>
              <a:rPr lang="ru-RU" altLang="ru-RU" sz="2052" b="1" dirty="0" err="1">
                <a:solidFill>
                  <a:srgbClr val="006FB8"/>
                </a:solidFill>
                <a:cs typeface="Calibri" panose="020F0502020204030204" pitchFamily="34" charset="0"/>
                <a:hlinkClick r:id="rId4"/>
              </a:rPr>
              <a:t>opk@medprofedu.ru</a:t>
            </a:r>
            <a:endParaRPr lang="ru-RU" altLang="ru-RU" sz="2052" dirty="0">
              <a:cs typeface="Calibri" panose="020F0502020204030204" pitchFamily="34" charset="0"/>
            </a:endParaRPr>
          </a:p>
          <a:p>
            <a:pPr eaLnBrk="1" hangingPunct="1">
              <a:spcBef>
                <a:spcPts val="1903"/>
              </a:spcBef>
              <a:defRPr/>
            </a:pP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  <a:hlinkClick r:id="rId5"/>
              </a:rPr>
              <a:t>www.medprofedu.ru</a:t>
            </a: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, </a:t>
            </a:r>
            <a:r>
              <a:rPr lang="en-US" altLang="ru-RU" sz="2052" b="1" dirty="0">
                <a:solidFill>
                  <a:srgbClr val="006FB8"/>
                </a:solidFill>
                <a:cs typeface="Calibri" panose="020F0502020204030204" pitchFamily="34" charset="0"/>
                <a:hlinkClick r:id="rId6"/>
              </a:rPr>
              <a:t>www.sdo.medprofedu.ru</a:t>
            </a:r>
            <a:endParaRPr lang="en-US" altLang="ru-RU" sz="2052" b="1" dirty="0">
              <a:solidFill>
                <a:srgbClr val="006FB8"/>
              </a:solidFill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lang="ru-RU" altLang="ru-RU" sz="213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1689"/>
              </a:lnSpc>
              <a:defRPr/>
            </a:pP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Москва, </a:t>
            </a:r>
            <a:b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</a:b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Волоколамское  шоссе, д. 91</a:t>
            </a:r>
            <a:endParaRPr lang="ru-RU" altLang="ru-RU" sz="2052" dirty="0">
              <a:cs typeface="Calibri" panose="020F0502020204030204" pitchFamily="34" charset="0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DC7E9A24-35F7-4C3A-A932-A0D1ADBAA63A}"/>
              </a:ext>
            </a:extLst>
          </p:cNvPr>
          <p:cNvSpPr txBox="1"/>
          <p:nvPr/>
        </p:nvSpPr>
        <p:spPr>
          <a:xfrm>
            <a:off x="4572000" y="3275013"/>
            <a:ext cx="2382838" cy="2183806"/>
          </a:xfrm>
          <a:prstGeom prst="rect">
            <a:avLst/>
          </a:prstGeom>
        </p:spPr>
        <p:txBody>
          <a:bodyPr lIns="0" tIns="10861" rIns="0" bIns="0">
            <a:spAutoFit/>
          </a:bodyPr>
          <a:lstStyle/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Телефон +7-985-644-80-90</a:t>
            </a:r>
          </a:p>
          <a:p>
            <a:pPr marL="10861" eaLnBrk="1" fontAlgn="auto" hangingPunct="1">
              <a:spcBef>
                <a:spcPts val="86"/>
              </a:spcBef>
              <a:spcAft>
                <a:spcPts val="0"/>
              </a:spcAft>
              <a:defRPr/>
            </a:pPr>
            <a:endParaRPr lang="ru-RU" sz="1026" dirty="0"/>
          </a:p>
          <a:p>
            <a:pPr marL="19550" eaLnBrk="1" fontAlgn="auto" hangingPunct="1">
              <a:spcBef>
                <a:spcPts val="1599"/>
              </a:spcBef>
              <a:spcAft>
                <a:spcPts val="0"/>
              </a:spcAft>
              <a:defRPr/>
            </a:pPr>
            <a:r>
              <a:rPr lang="en-US" altLang="ru-RU" sz="2052" b="1" dirty="0">
                <a:solidFill>
                  <a:srgbClr val="006FB8"/>
                </a:solidFill>
                <a:cs typeface="Calibri" panose="020F0502020204030204" pitchFamily="34" charset="0"/>
                <a:hlinkClick r:id="rId7"/>
              </a:rPr>
              <a:t>email.com</a:t>
            </a:r>
            <a:r>
              <a:rPr lang="ru-RU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 </a:t>
            </a:r>
            <a:r>
              <a:rPr lang="en-US" altLang="ru-RU" sz="2052" b="1" dirty="0">
                <a:solidFill>
                  <a:srgbClr val="006FB8"/>
                </a:solidFill>
                <a:cs typeface="Calibri" panose="020F0502020204030204" pitchFamily="34" charset="0"/>
              </a:rPr>
              <a:t>denisova_ov@inbox.ru</a:t>
            </a:r>
            <a:endParaRPr lang="ru-RU" altLang="ru-RU" sz="428" b="1" dirty="0">
              <a:solidFill>
                <a:srgbClr val="006FB8"/>
              </a:solidFill>
              <a:cs typeface="Calibri" panose="020F0502020204030204" pitchFamily="34" charset="0"/>
              <a:hlinkClick r:id="rId5"/>
            </a:endParaRPr>
          </a:p>
          <a:p>
            <a:pPr eaLnBrk="1" hangingPunct="1">
              <a:lnSpc>
                <a:spcPts val="1689"/>
              </a:lnSpc>
              <a:spcAft>
                <a:spcPts val="1026"/>
              </a:spcAft>
              <a:defRPr/>
            </a:pPr>
            <a:endParaRPr lang="ru-RU" altLang="ru-RU" sz="2052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dirty="0"/>
              <a:t>2. Моча. Увеличение 10х40. Опишите элементы в поле зрения.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7" y="2204864"/>
            <a:ext cx="621216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8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/>
              <a:t>3. Что можно обнаружить при микроскопии осадка мочи с рН 9,0?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лейкоциты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цилиндроиды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цилиндры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эритроциты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элементы гриба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клетки почечного эпителия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97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dirty="0"/>
              <a:t>4. Что можно обнаружить при микроскопии осадка нормальной мочи с рН 6,0?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лейкоциты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цилиндры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кристаллы </a:t>
            </a:r>
            <a:r>
              <a:rPr lang="ru-RU" dirty="0" err="1"/>
              <a:t>трипельфосфатов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эритроциты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кристаллы мочевой кислоты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оксалаты кальция</a:t>
            </a:r>
          </a:p>
        </p:txBody>
      </p:sp>
    </p:spTree>
    <p:extLst>
      <p:ext uri="{BB962C8B-B14F-4D97-AF65-F5344CB8AC3E}">
        <p14:creationId xmlns:p14="http://schemas.microsoft.com/office/powerpoint/2010/main" val="476153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5. Что можно обнаружить при микроскопии осадка мочи с рН 8,0?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лейкоциты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цилиндры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кристаллы </a:t>
            </a:r>
            <a:r>
              <a:rPr lang="ru-RU" dirty="0" err="1"/>
              <a:t>трипельфосфатов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эритроциты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кристаллы мочевой кислоты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оксалаты кальция</a:t>
            </a:r>
          </a:p>
        </p:txBody>
      </p:sp>
    </p:spTree>
    <p:extLst>
      <p:ext uri="{BB962C8B-B14F-4D97-AF65-F5344CB8AC3E}">
        <p14:creationId xmlns:p14="http://schemas.microsoft.com/office/powerpoint/2010/main" val="2727801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/>
              <a:t>6. При каком рН мочи возможна такая микроскопическая картина? Перечислите элементы осадка.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2132855"/>
            <a:ext cx="4968552" cy="441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4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7. Какие кристаллы в поле зрения?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712" y="1700808"/>
            <a:ext cx="5184576" cy="463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8. Какие клетки преобладают в осадке мочи?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628800"/>
            <a:ext cx="5472608" cy="492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71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420</Words>
  <Application>Microsoft Office PowerPoint</Application>
  <PresentationFormat>Экран (4:3)</PresentationFormat>
  <Paragraphs>68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Презентация PowerPoint</vt:lpstr>
      <vt:lpstr>1. Что можно обнаружить при микроскопии осадка нормальной мочи с рН 6,0?</vt:lpstr>
      <vt:lpstr>2. Моча. Увеличение 10х40. Опишите элементы в поле зрения. </vt:lpstr>
      <vt:lpstr>3. Что можно обнаружить при микроскопии осадка мочи с рН 9,0?</vt:lpstr>
      <vt:lpstr>4. Что можно обнаружить при микроскопии осадка нормальной мочи с рН 6,0?</vt:lpstr>
      <vt:lpstr>5. Что можно обнаружить при микроскопии осадка мочи с рН 8,0?</vt:lpstr>
      <vt:lpstr>6. При каком рН мочи возможна такая микроскопическая картина? Перечислите элементы осадка. </vt:lpstr>
      <vt:lpstr>7. Какие кристаллы в поле зрения?</vt:lpstr>
      <vt:lpstr>8. Какие клетки преобладают в осадке мочи?</vt:lpstr>
      <vt:lpstr>9. Как называется такой осадок? Клетки, которые представляют данный осадок, относят к организованному или неорганизованному осадку?</vt:lpstr>
      <vt:lpstr>10. Перечислите клетки мочевого осадка.</vt:lpstr>
      <vt:lpstr>11. Моча. Увеличение большое (10х40). Препарат нативный. Что вы укажете при описании данного поля зрения?   </vt:lpstr>
      <vt:lpstr>12. При обнаружении в осадке мочи эритроцитов 5-10 в поле зрения, какой анализ целесообразно провести (должен назначить клиницист) и почему? </vt:lpstr>
      <vt:lpstr>13. Цвет мочи темно-красный, почти коричневый. При микроскопии осадка эритроциты не обнаружены. Это возможная ситуация? Если да, то чем ее можно объяснить?</vt:lpstr>
      <vt:lpstr>14. Есть ли у относительной плотности единицы измерения? </vt:lpstr>
      <vt:lpstr>15. Как мы описываем количество найденных нами элементов в осадке мочи? </vt:lpstr>
      <vt:lpstr>16. Общий анализ мочи является количественным методом? </vt:lpstr>
      <vt:lpstr>17. Влияет ли размер покровного стекла, объем взятой для исследования мочи, сила окуляров на количество клеток в поле зрения? </vt:lpstr>
      <vt:lpstr>Спасибо за внимание!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 самостоятельная работа</dc:title>
  <dc:creator>Poliklinika</dc:creator>
  <cp:lastModifiedBy>Ольга Денисова</cp:lastModifiedBy>
  <cp:revision>17</cp:revision>
  <dcterms:created xsi:type="dcterms:W3CDTF">2020-05-04T07:30:46Z</dcterms:created>
  <dcterms:modified xsi:type="dcterms:W3CDTF">2022-11-08T08:04:52Z</dcterms:modified>
</cp:coreProperties>
</file>