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894" r:id="rId5"/>
  </p:sldMasterIdLst>
  <p:notesMasterIdLst>
    <p:notesMasterId r:id="rId35"/>
  </p:notesMasterIdLst>
  <p:sldIdLst>
    <p:sldId id="361" r:id="rId6"/>
    <p:sldId id="394" r:id="rId7"/>
    <p:sldId id="393" r:id="rId8"/>
    <p:sldId id="378" r:id="rId9"/>
    <p:sldId id="395" r:id="rId10"/>
    <p:sldId id="397" r:id="rId11"/>
    <p:sldId id="396" r:id="rId12"/>
    <p:sldId id="391" r:id="rId13"/>
    <p:sldId id="392" r:id="rId14"/>
    <p:sldId id="299" r:id="rId15"/>
    <p:sldId id="300" r:id="rId16"/>
    <p:sldId id="331" r:id="rId17"/>
    <p:sldId id="399" r:id="rId18"/>
    <p:sldId id="398" r:id="rId19"/>
    <p:sldId id="383" r:id="rId20"/>
    <p:sldId id="335" r:id="rId21"/>
    <p:sldId id="336" r:id="rId22"/>
    <p:sldId id="384" r:id="rId23"/>
    <p:sldId id="385" r:id="rId24"/>
    <p:sldId id="386" r:id="rId25"/>
    <p:sldId id="387" r:id="rId26"/>
    <p:sldId id="388" r:id="rId27"/>
    <p:sldId id="390" r:id="rId28"/>
    <p:sldId id="337" r:id="rId29"/>
    <p:sldId id="379" r:id="rId30"/>
    <p:sldId id="380" r:id="rId31"/>
    <p:sldId id="381" r:id="rId32"/>
    <p:sldId id="400" r:id="rId33"/>
    <p:sldId id="330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66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31" autoAdjust="0"/>
    <p:restoredTop sz="94750" autoAdjust="0"/>
  </p:normalViewPr>
  <p:slideViewPr>
    <p:cSldViewPr>
      <p:cViewPr>
        <p:scale>
          <a:sx n="82" d="100"/>
          <a:sy n="82" d="100"/>
        </p:scale>
        <p:origin x="-1734" y="-612"/>
      </p:cViewPr>
      <p:guideLst>
        <p:guide orient="horz" pos="2160"/>
        <p:guide pos="204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6" d="100"/>
        <a:sy n="106" d="100"/>
      </p:scale>
      <p:origin x="0" y="1806"/>
    </p:cViewPr>
  </p:sorterViewPr>
  <p:notesViewPr>
    <p:cSldViewPr>
      <p:cViewPr varScale="1">
        <p:scale>
          <a:sx n="57" d="100"/>
          <a:sy n="57" d="100"/>
        </p:scale>
        <p:origin x="-1848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8.xml"/><Relationship Id="rId13" Type="http://schemas.openxmlformats.org/officeDocument/2006/relationships/slide" Target="slides/slide24.xml"/><Relationship Id="rId3" Type="http://schemas.openxmlformats.org/officeDocument/2006/relationships/slide" Target="slides/slide7.xml"/><Relationship Id="rId7" Type="http://schemas.openxmlformats.org/officeDocument/2006/relationships/slide" Target="slides/slide17.xml"/><Relationship Id="rId12" Type="http://schemas.openxmlformats.org/officeDocument/2006/relationships/slide" Target="slides/slide23.xml"/><Relationship Id="rId2" Type="http://schemas.openxmlformats.org/officeDocument/2006/relationships/slide" Target="slides/slide6.xml"/><Relationship Id="rId1" Type="http://schemas.openxmlformats.org/officeDocument/2006/relationships/slide" Target="slides/slide5.xml"/><Relationship Id="rId6" Type="http://schemas.openxmlformats.org/officeDocument/2006/relationships/slide" Target="slides/slide15.xml"/><Relationship Id="rId11" Type="http://schemas.openxmlformats.org/officeDocument/2006/relationships/slide" Target="slides/slide22.xml"/><Relationship Id="rId5" Type="http://schemas.openxmlformats.org/officeDocument/2006/relationships/slide" Target="slides/slide9.xml"/><Relationship Id="rId10" Type="http://schemas.openxmlformats.org/officeDocument/2006/relationships/slide" Target="slides/slide21.xml"/><Relationship Id="rId4" Type="http://schemas.openxmlformats.org/officeDocument/2006/relationships/slide" Target="slides/slide8.xml"/><Relationship Id="rId9" Type="http://schemas.openxmlformats.org/officeDocument/2006/relationships/slide" Target="slides/slide2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&#1050;&#1085;&#1080;&#1075;&#1072;2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6"/>
  <c:clrMapOvr bg1="lt1" tx1="dk1" bg2="lt2" tx2="dk2" accent1="accent1" accent2="accent2" accent3="accent3" accent4="accent4" accent5="accent5" accent6="accent6" hlink="hlink" folHlink="folHlink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5.2915117442330829E-2"/>
          <c:y val="2.694815395481449E-2"/>
          <c:w val="0.92385806239815971"/>
          <c:h val="0.73090567239355086"/>
        </c:manualLayout>
      </c:layout>
      <c:bar3DChart>
        <c:barDir val="col"/>
        <c:grouping val="clustered"/>
        <c:ser>
          <c:idx val="0"/>
          <c:order val="0"/>
          <c:dLbls>
            <c:showVal val="1"/>
          </c:dLbls>
          <c:cat>
            <c:strRef>
              <c:f>Лист1!$E$8:$E$14</c:f>
              <c:strCache>
                <c:ptCount val="7"/>
                <c:pt idx="0">
                  <c:v>АГ</c:v>
                </c:pt>
                <c:pt idx="1">
                  <c:v>алкоголь</c:v>
                </c:pt>
                <c:pt idx="2">
                  <c:v>курение</c:v>
                </c:pt>
                <c:pt idx="3">
                  <c:v>гипер-ХС</c:v>
                </c:pt>
                <c:pt idx="4">
                  <c:v>ИМТ</c:v>
                </c:pt>
                <c:pt idx="5">
                  <c:v>нерац питание</c:v>
                </c:pt>
                <c:pt idx="6">
                  <c:v>гиподинамия </c:v>
                </c:pt>
              </c:strCache>
            </c:strRef>
          </c:cat>
          <c:val>
            <c:numRef>
              <c:f>Лист1!$F$8:$F$14</c:f>
              <c:numCache>
                <c:formatCode>General</c:formatCode>
                <c:ptCount val="7"/>
                <c:pt idx="0">
                  <c:v>17</c:v>
                </c:pt>
                <c:pt idx="1">
                  <c:v>16</c:v>
                </c:pt>
                <c:pt idx="2">
                  <c:v>14.2</c:v>
                </c:pt>
                <c:pt idx="3">
                  <c:v>12</c:v>
                </c:pt>
                <c:pt idx="4">
                  <c:v>10</c:v>
                </c:pt>
                <c:pt idx="5">
                  <c:v>8</c:v>
                </c:pt>
                <c:pt idx="6">
                  <c:v>6</c:v>
                </c:pt>
              </c:numCache>
            </c:numRef>
          </c:val>
        </c:ser>
        <c:gapWidth val="75"/>
        <c:shape val="box"/>
        <c:axId val="115964928"/>
        <c:axId val="116597120"/>
        <c:axId val="0"/>
      </c:bar3DChart>
      <c:catAx>
        <c:axId val="115964928"/>
        <c:scaling>
          <c:orientation val="minMax"/>
        </c:scaling>
        <c:axPos val="b"/>
        <c:majorTickMark val="none"/>
        <c:tickLblPos val="nextTo"/>
        <c:crossAx val="116597120"/>
        <c:crosses val="autoZero"/>
        <c:auto val="1"/>
        <c:lblAlgn val="ctr"/>
        <c:lblOffset val="100"/>
      </c:catAx>
      <c:valAx>
        <c:axId val="116597120"/>
        <c:scaling>
          <c:orientation val="minMax"/>
        </c:scaling>
        <c:axPos val="l"/>
        <c:majorGridlines>
          <c:spPr>
            <a:ln>
              <a:solidFill>
                <a:schemeClr val="accent6">
                  <a:lumMod val="40000"/>
                  <a:lumOff val="60000"/>
                </a:schemeClr>
              </a:solidFill>
            </a:ln>
          </c:spPr>
        </c:majorGridlines>
        <c:numFmt formatCode="General" sourceLinked="1"/>
        <c:majorTickMark val="none"/>
        <c:tickLblPos val="nextTo"/>
        <c:spPr>
          <a:ln w="9525">
            <a:noFill/>
          </a:ln>
        </c:spPr>
        <c:crossAx val="11596492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0.23014</cdr:x>
      <cdr:y>0.88696</cdr:y>
    </cdr:from>
    <cdr:to>
      <cdr:x>0.45238</cdr:x>
      <cdr:y>0.97306</cdr:y>
    </cdr:to>
    <cdr:sp macro="" textlink="">
      <cdr:nvSpPr>
        <cdr:cNvPr id="4" name="TextBox 3"/>
        <cdr:cNvSpPr txBox="1"/>
      </cdr:nvSpPr>
      <cdr:spPr>
        <a:xfrm xmlns:a="http://schemas.openxmlformats.org/drawingml/2006/main" rot="600430">
          <a:off x="2013352" y="5428768"/>
          <a:ext cx="1944258" cy="5269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ФАКТОРЫ РИСКА</a:t>
          </a:r>
          <a:endParaRPr lang="ru-RU" sz="1800" dirty="0"/>
        </a:p>
      </cdr:txBody>
    </cdr:sp>
  </cdr:relSizeAnchor>
  <cdr:relSizeAnchor xmlns:cdr="http://schemas.openxmlformats.org/drawingml/2006/chartDrawing">
    <cdr:from>
      <cdr:x>0.01792</cdr:x>
      <cdr:y>0.32941</cdr:y>
    </cdr:from>
    <cdr:to>
      <cdr:x>0.07816</cdr:x>
      <cdr:y>0.48235</cdr:y>
    </cdr:to>
    <cdr:sp macro="" textlink="">
      <cdr:nvSpPr>
        <cdr:cNvPr id="5" name="TextBox 4"/>
        <cdr:cNvSpPr txBox="1"/>
      </cdr:nvSpPr>
      <cdr:spPr>
        <a:xfrm xmlns:a="http://schemas.openxmlformats.org/drawingml/2006/main" rot="16200000">
          <a:off x="-47778" y="2220769"/>
          <a:ext cx="936097" cy="527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ГОДЫ</a:t>
          </a:r>
          <a:endParaRPr lang="ru-RU" sz="18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02945AF-C710-47E8-929E-70623C93F76D}" type="datetimeFigureOut">
              <a:rPr lang="ru-RU"/>
              <a:pPr>
                <a:defRPr/>
              </a:pPr>
              <a:t>02.12.2022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6AE07C7-0395-42CB-B4AC-56FEB3651E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A82DE6-99AB-4562-B9B1-9F792EEB0E7C}" type="slidenum">
              <a:rPr lang="ru-RU" smtClean="0"/>
              <a:pPr>
                <a:defRPr/>
              </a:pPr>
              <a:t>4</a:t>
            </a:fld>
            <a:endParaRPr lang="ru-RU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25519D-0829-4456-8AC7-B252A9DB00BB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D1BD7C-53E8-482A-B3A7-6AA1F139B829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48A73D-357C-4D77-9DCB-A7795A4B0576}" type="slidenum">
              <a:rPr lang="ru-RU"/>
              <a:pPr>
                <a:defRPr/>
              </a:pPr>
              <a:t>7</a:t>
            </a:fld>
            <a:endParaRPr lang="ru-RU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AF19E5-0E63-4C2C-9148-D22259912971}" type="slidenum">
              <a:rPr lang="ru-RU"/>
              <a:pPr>
                <a:defRPr/>
              </a:pPr>
              <a:t>8</a:t>
            </a:fld>
            <a:endParaRPr lang="ru-RU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DA79B0-F8FA-4BAB-BA14-1EA67CC91576}" type="slidenum">
              <a:rPr lang="ru-RU"/>
              <a:pPr>
                <a:defRPr/>
              </a:pPr>
              <a:t>9</a:t>
            </a:fld>
            <a:endParaRPr lang="ru-RU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>
                <a:latin typeface="Arial" pitchFamily="34" charset="0"/>
              </a:rPr>
              <a:t>Наличие ФР приводит к потерям здоровой жизни и, следовательно, к огромному невосполнимому социально-экономическому урону обществу. Семь ведущих ФР развития НИЗ, ответственных за потери здоровой жизни, представлены на  слайде. Длительные проспективные наблюдения за жителями Москвы и Санкт-Петербурга показали, что продолжительность жизни мужчин и женщин с ФР НИЗ короче, чем без ФР: с высокими уровнями систолического АД на 12,2 года, курящих – на 10,5 и 6 лет соответственно, употребляющих избыточно алкоголь – соответственно на 5 лет и 8,6 года.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>
                <a:latin typeface="Arial" pitchFamily="34" charset="0"/>
              </a:rPr>
              <a:t>ПРИМЕЧАНИЕ: нерациональное питание= недостаток фруктов и овощей в рационе. Оганов Р.Г., Масленникова Г.Я. «Эффективные стратегии длительного контроля неинфекционных заболеваний в России». Профилактика и укрепление здоровья. 1, 2004, 3-6.</a:t>
            </a:r>
          </a:p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" pitchFamily="34" charset="0"/>
            </a:endParaRPr>
          </a:p>
        </p:txBody>
      </p:sp>
      <p:sp>
        <p:nvSpPr>
          <p:cNvPr id="113668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202ABF2-2F2F-47CC-8BB2-A53453191BA0}" type="slidenum">
              <a:rPr lang="ru-RU" altLang="ru-RU" sz="1200"/>
              <a:pPr algn="r"/>
              <a:t>11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601F69-4435-450B-9269-63AA24ACD12F}" type="slidenum">
              <a:rPr lang="ru-RU" smtClean="0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ru-RU" smtClean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EE1D1-F5B1-4C40-939D-1147247A3400}" type="datetimeFigureOut">
              <a:rPr lang="ru-RU"/>
              <a:pPr>
                <a:defRPr/>
              </a:pPr>
              <a:t>02.12.2022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7E881-A535-43D6-A9EF-59BB34BB3E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A9228-1F04-44DB-94FC-19F3AB23B1A0}" type="datetimeFigureOut">
              <a:rPr lang="ru-RU"/>
              <a:pPr>
                <a:defRPr/>
              </a:pPr>
              <a:t>02.12.2022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4C56B-DDB0-4F0F-B2A2-A002270032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533400"/>
            <a:ext cx="20955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533400"/>
            <a:ext cx="61341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EA1B1-AF86-44D6-A710-6B0C0272C655}" type="datetimeFigureOut">
              <a:rPr lang="ru-RU"/>
              <a:pPr>
                <a:defRPr/>
              </a:pPr>
              <a:t>02.12.2022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69D95-875A-4C27-AD69-7535BF4685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3BF5E-722D-4B34-BB73-5FCBFC509F2C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F4817-BB0D-4DAB-8126-DAF051FDBCC6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52261-DE14-4B4B-87E4-292B8212841F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5240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5240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08991-F465-4A4C-832B-00C0A79EFDD8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7BF26-E6CC-4F98-B452-1F94A8568DFD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74B36-742C-4EED-9448-D0BC302E778C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C9A9A-23F7-4246-AFCA-1F3499A33C8F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18DFA-753B-4682-8DF1-AD8DB2695838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DD5AF-618E-4D93-AF43-46F7077B64B1}" type="datetimeFigureOut">
              <a:rPr lang="ru-RU"/>
              <a:pPr>
                <a:defRPr/>
              </a:pPr>
              <a:t>02.12.2022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25190-EC98-4AAD-BB70-71DD8D92A0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M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9D621-E227-4C54-B96D-03B2EA1C0962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54350-3C2E-42EC-8CC0-51772351CB55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381000"/>
            <a:ext cx="205740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601980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26E1A-996A-4CB8-8EF1-5726DC79946E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3B1C5-A25E-4726-BD6E-A5E82DB7E6AF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7C271-A258-4B2C-AD04-4E581B0F0347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6C142-D994-499A-AD87-424880EAC8B6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5240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5240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F63C2-832F-4213-83BF-7D8483DB570A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94DC3-E15F-4B29-858E-F969A6C175CF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AD961-318F-4797-A956-5275C67DEA5E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B3033-D808-4486-80B8-3EDB322B688E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68DC4-8925-4E3F-AA18-CC285E67BF7D}" type="datetimeFigureOut">
              <a:rPr lang="ru-RU"/>
              <a:pPr>
                <a:defRPr/>
              </a:pPr>
              <a:t>02.12.2022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3AB1D-82F0-4B30-A4C6-9775F4B1C6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DD9CB-A1FF-4C44-A213-760C69577AAF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M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F59BC-2BC8-43DE-9B3B-BF9B6B138BFB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641B0-D5F8-4D86-B253-BE607A16E67A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381000"/>
            <a:ext cx="205740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601980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D68E1-B3BE-4648-A7B0-946B9D58E4DB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4042B-D0F1-46DC-9EF5-CE2A6BE41865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7E861-5984-4E44-996F-63A9E5898D07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4E210-84BB-49B4-ACC6-DA43872668B5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BEBB1-C939-4FE6-9607-387A8FCE11EC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FD1A5-01B5-4E00-B28E-F414DC4088ED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CA20D-78F1-4237-B376-4183BB64F403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6800" y="4572000"/>
            <a:ext cx="1866900" cy="137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96100" y="4572000"/>
            <a:ext cx="1866900" cy="137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A372F-FA20-4DD4-BEA4-535B2CF0F175}" type="datetimeFigureOut">
              <a:rPr lang="ru-RU"/>
              <a:pPr>
                <a:defRPr/>
              </a:pPr>
              <a:t>02.12.2022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FA003-23F9-4F0F-B151-E88AFB08C5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7C894-1974-43DB-AC44-3B1C9AD169C3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3362D-D3AB-41F5-82CE-42DAA35DA6C8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M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C38A8-7536-4EA7-B7DF-E6545E6405B6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0C12C-DA76-4B1B-8ED1-2EDBDAA63475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38FA1-9CE5-4BC4-B57F-F9F2314136AD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CF0DC-5945-40BF-AF9A-8638F0E32E52}" type="datetimeFigureOut">
              <a:rPr lang="ru-RU"/>
              <a:pPr>
                <a:defRPr/>
              </a:pPr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3205D-0152-4443-9CF1-7E027D1145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A6A37-6F93-4183-B8CB-AA0FADD68107}" type="datetimeFigureOut">
              <a:rPr lang="ru-RU"/>
              <a:pPr>
                <a:defRPr/>
              </a:pPr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C78EE-0BEF-46C1-ADD1-A6A26D8635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2A98E-251E-4D83-B0D9-6D7D39F42E3B}" type="datetimeFigureOut">
              <a:rPr lang="ru-RU"/>
              <a:pPr>
                <a:defRPr/>
              </a:pPr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ACD99-B7A4-4D21-94E1-D2C60CA7EE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BA3C9-8CE4-46A3-AD21-9904AD14C886}" type="datetimeFigureOut">
              <a:rPr lang="ru-RU"/>
              <a:pPr>
                <a:defRPr/>
              </a:pPr>
              <a:t>02.12.2022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48C2C-14E7-498D-953D-BCA1B84CF0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30D6A-6EFC-4340-9D4E-74801A15815B}" type="datetimeFigureOut">
              <a:rPr lang="ru-RU"/>
              <a:pPr>
                <a:defRPr/>
              </a:pPr>
              <a:t>02.12.2022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36F29-50EB-43A7-88E5-02A8D7FB67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1F8CB-B037-4C6D-8222-157D7DC0DE54}" type="datetimeFigureOut">
              <a:rPr lang="ru-RU"/>
              <a:pPr>
                <a:defRPr/>
              </a:pPr>
              <a:t>02.12.2022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D635C-75D6-493F-8857-410DC961A4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B7752-050F-4FB6-BE77-29627A73955E}" type="datetimeFigureOut">
              <a:rPr lang="ru-RU"/>
              <a:pPr>
                <a:defRPr/>
              </a:pPr>
              <a:t>02.12.2022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13E4A-FD50-40BC-9335-F0FB57EDCA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48020-5D5F-4B4C-80A9-DF6BC7E710DC}" type="datetimeFigureOut">
              <a:rPr lang="ru-RU"/>
              <a:pPr>
                <a:defRPr/>
              </a:pPr>
              <a:t>02.12.2022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89D9B-AE15-498A-9E18-C2F460EC61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FD8E4-2CA1-49A3-BBA6-87D275609339}" type="datetimeFigureOut">
              <a:rPr lang="ru-RU"/>
              <a:pPr>
                <a:defRPr/>
              </a:pPr>
              <a:t>02.12.2022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D49F6-5A62-4C7F-AB6B-EB16BFC085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E6C8F-566E-4D99-942E-EF369B2746DA}" type="datetimeFigureOut">
              <a:rPr lang="ru-RU"/>
              <a:pPr>
                <a:defRPr/>
              </a:pPr>
              <a:t>02.12.2022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A1FE5-BEF2-43E5-BB9B-3BB6BF1A07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3772F-1C9A-45E3-B925-14003A7F2D68}" type="datetimeFigureOut">
              <a:rPr lang="ru-RU"/>
              <a:pPr>
                <a:defRPr/>
              </a:pPr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EE5C6-C462-4B3D-BEDD-0CC156CBAD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9F27A-D08A-423A-A020-EDC681CCFDC7}" type="datetimeFigureOut">
              <a:rPr lang="ru-RU"/>
              <a:pPr>
                <a:defRPr/>
              </a:pPr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4D3E9-5765-408C-A91A-FD65141A7A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" name="Rounded Rectangle 7"/>
          <p:cNvSpPr/>
          <p:nvPr/>
        </p:nvSpPr>
        <p:spPr>
          <a:xfrm>
            <a:off x="92075" y="0"/>
            <a:ext cx="8959850" cy="683577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48503-3F98-43A9-8D7E-34D758E158B0}" type="datetimeFigureOut">
              <a:rPr lang="ru-RU"/>
              <a:pPr>
                <a:defRPr/>
              </a:pPr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41AFD-4E34-42AD-A233-57F07C7FA7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DD2DA-0975-48E0-A569-A42E2E1424D3}" type="datetimeFigureOut">
              <a:rPr lang="ru-RU"/>
              <a:pPr>
                <a:defRPr/>
              </a:pPr>
              <a:t>02.12.2022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464FB-E73D-40A8-B0F8-778B1007EF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B1953-478B-4AC0-8E5F-6353142B0F80}" type="datetimeFigureOut">
              <a:rPr lang="ru-RU"/>
              <a:pPr>
                <a:defRPr/>
              </a:pPr>
              <a:t>02.12.2022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AC66F-D80E-4CE7-91B4-E7E14BEB67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79AEE-652C-4F27-B4AB-5553C5C1DDDE}" type="datetimeFigureOut">
              <a:rPr lang="ru-RU"/>
              <a:pPr>
                <a:defRPr/>
              </a:pPr>
              <a:t>02.12.2022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BC958-5357-4228-8F38-EA171E150E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M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4AB50-B98A-4C40-98B2-FBB513EF4F13}" type="datetimeFigureOut">
              <a:rPr lang="ru-RU"/>
              <a:pPr>
                <a:defRPr/>
              </a:pPr>
              <a:t>02.12.2022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7F9EA-33B2-444B-A6A4-39B2B54955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76800" y="4572000"/>
            <a:ext cx="3886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Place Your </a:t>
            </a:r>
          </a:p>
          <a:p>
            <a:pPr lvl="0"/>
            <a:r>
              <a:rPr lang="en-US" smtClean="0"/>
              <a:t>Subtitle Here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6B52B59-8FE9-49BD-861A-92196D0555AB}" type="datetimeFigureOut">
              <a:rPr lang="ru-RU"/>
              <a:pPr>
                <a:defRPr/>
              </a:pPr>
              <a:t>02.12.2022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15247A5-DF59-4941-B3F0-5B2A4CAEE3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5334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Science Template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83" r:id="rId1"/>
    <p:sldLayoutId id="2147484984" r:id="rId2"/>
    <p:sldLayoutId id="2147484985" r:id="rId3"/>
    <p:sldLayoutId id="2147484986" r:id="rId4"/>
    <p:sldLayoutId id="2147484987" r:id="rId5"/>
    <p:sldLayoutId id="2147484988" r:id="rId6"/>
    <p:sldLayoutId id="2147484989" r:id="rId7"/>
    <p:sldLayoutId id="2147484990" r:id="rId8"/>
    <p:sldLayoutId id="2147484991" r:id="rId9"/>
    <p:sldLayoutId id="2147484992" r:id="rId10"/>
    <p:sldLayoutId id="2147484993" r:id="rId11"/>
  </p:sldLayoutIdLst>
  <p:transition spd="slow">
    <p:pu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75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500">
          <a:solidFill>
            <a:schemeClr val="bg1"/>
          </a:solidFill>
          <a:latin typeface="HeliosCond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500">
          <a:solidFill>
            <a:schemeClr val="bg1"/>
          </a:solidFill>
          <a:latin typeface="HeliosCond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500">
          <a:solidFill>
            <a:schemeClr val="bg1"/>
          </a:solidFill>
          <a:latin typeface="HeliosCond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500">
          <a:solidFill>
            <a:schemeClr val="bg1"/>
          </a:solidFill>
          <a:latin typeface="HeliosCond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7500">
          <a:solidFill>
            <a:schemeClr val="bg1"/>
          </a:solidFill>
          <a:latin typeface="HeliosCond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7500">
          <a:solidFill>
            <a:schemeClr val="bg1"/>
          </a:solidFill>
          <a:latin typeface="HeliosCond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7500">
          <a:solidFill>
            <a:schemeClr val="bg1"/>
          </a:solidFill>
          <a:latin typeface="HeliosCond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7500">
          <a:solidFill>
            <a:schemeClr val="bg1"/>
          </a:solidFill>
          <a:latin typeface="HeliosCondBlack" pitchFamily="34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81000"/>
            <a:ext cx="5867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3333CC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Place Your Topic Here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524000"/>
            <a:ext cx="8229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Your Description Goes Here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D71899F-6286-48EE-B271-0769F7CD3A95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94" r:id="rId1"/>
    <p:sldLayoutId id="2147484995" r:id="rId2"/>
    <p:sldLayoutId id="2147484996" r:id="rId3"/>
    <p:sldLayoutId id="2147484997" r:id="rId4"/>
    <p:sldLayoutId id="2147484998" r:id="rId5"/>
    <p:sldLayoutId id="2147484999" r:id="rId6"/>
    <p:sldLayoutId id="2147485000" r:id="rId7"/>
    <p:sldLayoutId id="2147485001" r:id="rId8"/>
    <p:sldLayoutId id="2147485002" r:id="rId9"/>
    <p:sldLayoutId id="2147485003" r:id="rId10"/>
    <p:sldLayoutId id="214748500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3FC1802-2331-427D-B59D-7A3ECB10C6A4}" type="slidenum">
              <a:rPr lang="en-MY"/>
              <a:pPr>
                <a:defRPr/>
              </a:pPr>
              <a:t>‹#›</a:t>
            </a:fld>
            <a:endParaRPr lang="en-MY"/>
          </a:p>
        </p:txBody>
      </p:sp>
      <p:sp>
        <p:nvSpPr>
          <p:cNvPr id="3077" name="Rectangle 2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81000"/>
            <a:ext cx="5867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hlink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Place Your Topic Here</a:t>
            </a:r>
          </a:p>
        </p:txBody>
      </p:sp>
      <p:sp>
        <p:nvSpPr>
          <p:cNvPr id="3078" name="Rectangle 3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524000"/>
            <a:ext cx="8229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Your Description Goes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05" r:id="rId1"/>
    <p:sldLayoutId id="2147485006" r:id="rId2"/>
    <p:sldLayoutId id="2147485007" r:id="rId3"/>
    <p:sldLayoutId id="2147485008" r:id="rId4"/>
    <p:sldLayoutId id="2147485009" r:id="rId5"/>
    <p:sldLayoutId id="2147485010" r:id="rId6"/>
    <p:sldLayoutId id="2147485011" r:id="rId7"/>
    <p:sldLayoutId id="2147485012" r:id="rId8"/>
    <p:sldLayoutId id="2147485013" r:id="rId9"/>
    <p:sldLayoutId id="2147485014" r:id="rId10"/>
    <p:sldLayoutId id="2147485015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CC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156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0D03E5F-B6E3-46C7-8541-D9EBB6A3C806}" type="slidenum">
              <a:rPr lang="en-MY"/>
              <a:pPr>
                <a:defRPr/>
              </a:pPr>
              <a:t>‹#›</a:t>
            </a:fld>
            <a:endParaRPr lang="en-MY"/>
          </a:p>
        </p:txBody>
      </p:sp>
      <p:sp>
        <p:nvSpPr>
          <p:cNvPr id="410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953000" y="4343400"/>
            <a:ext cx="3657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Transitional Page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16" r:id="rId1"/>
    <p:sldLayoutId id="2147485017" r:id="rId2"/>
    <p:sldLayoutId id="2147485018" r:id="rId3"/>
    <p:sldLayoutId id="2147485019" r:id="rId4"/>
    <p:sldLayoutId id="2147485020" r:id="rId5"/>
    <p:sldLayoutId id="2147485021" r:id="rId6"/>
    <p:sldLayoutId id="2147485022" r:id="rId7"/>
    <p:sldLayoutId id="2147485023" r:id="rId8"/>
    <p:sldLayoutId id="2147485024" r:id="rId9"/>
    <p:sldLayoutId id="2147485025" r:id="rId10"/>
    <p:sldLayoutId id="21474850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>
          <a:solidFill>
            <a:srgbClr val="CC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rgbClr val="CCFFFF"/>
          </a:solidFill>
          <a:latin typeface="HeliosCond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rgbClr val="CCFFFF"/>
          </a:solidFill>
          <a:latin typeface="HeliosCond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rgbClr val="CCFFFF"/>
          </a:solidFill>
          <a:latin typeface="HeliosCond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rgbClr val="CCFFFF"/>
          </a:solidFill>
          <a:latin typeface="HeliosCond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CCFFFF"/>
          </a:solidFill>
          <a:latin typeface="HeliosCond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CCFFFF"/>
          </a:solidFill>
          <a:latin typeface="HeliosCond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CCFFFF"/>
          </a:solidFill>
          <a:latin typeface="HeliosCond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CCFFFF"/>
          </a:solidFill>
          <a:latin typeface="HeliosCondBlack" pitchFamily="34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45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544E842-DD2D-4E16-A07D-DFC70EA6C799}" type="datetimeFigureOut">
              <a:rPr lang="ru-RU"/>
              <a:pPr>
                <a:defRPr/>
              </a:pPr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B7C0ED5-0D1C-4640-97DB-A055B701CE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7" r:id="rId1"/>
    <p:sldLayoutId id="2147485028" r:id="rId2"/>
    <p:sldLayoutId id="2147485029" r:id="rId3"/>
    <p:sldLayoutId id="2147485030" r:id="rId4"/>
    <p:sldLayoutId id="2147485031" r:id="rId5"/>
    <p:sldLayoutId id="2147485032" r:id="rId6"/>
    <p:sldLayoutId id="2147485033" r:id="rId7"/>
    <p:sldLayoutId id="2147485034" r:id="rId8"/>
    <p:sldLayoutId id="2147485035" r:id="rId9"/>
    <p:sldLayoutId id="2147485036" r:id="rId10"/>
    <p:sldLayoutId id="2147485037" r:id="rId11"/>
    <p:sldLayoutId id="2147485038" r:id="rId12"/>
    <p:sldLayoutId id="2147485040" r:id="rId13"/>
  </p:sldLayoutIdLst>
  <p:transition spd="slow">
    <p:pu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3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4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1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/>
          </p:nvPr>
        </p:nvSpPr>
        <p:spPr>
          <a:xfrm>
            <a:off x="323850" y="2130425"/>
            <a:ext cx="8569325" cy="1470025"/>
          </a:xfrm>
        </p:spPr>
        <p:txBody>
          <a:bodyPr/>
          <a:lstStyle/>
          <a:p>
            <a:r>
              <a:rPr lang="ru-RU" altLang="ru-RU" sz="4000" b="1" dirty="0" smtClean="0"/>
              <a:t>Острая цереброваскулярная </a:t>
            </a:r>
            <a:r>
              <a:rPr lang="ru-RU" altLang="ru-RU" sz="4000" b="1" dirty="0" smtClean="0"/>
              <a:t>патология (этиология, механизмы патогенеза,  постинсультная деменция)</a:t>
            </a:r>
            <a:endParaRPr lang="ru-RU" altLang="ru-RU" sz="4000" b="1" dirty="0" smtClean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2"/>
          <p:cNvSpPr>
            <a:spLocks noGrp="1"/>
          </p:cNvSpPr>
          <p:nvPr>
            <p:ph idx="4294967295"/>
          </p:nvPr>
        </p:nvSpPr>
        <p:spPr>
          <a:xfrm>
            <a:off x="468313" y="0"/>
            <a:ext cx="8675687" cy="6159500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Bef>
                <a:spcPct val="0"/>
              </a:spcBef>
              <a:spcAft>
                <a:spcPts val="2000"/>
              </a:spcAft>
              <a:buFont typeface="Arial" pitchFamily="34" charset="0"/>
              <a:buNone/>
              <a:defRPr/>
            </a:pPr>
            <a:r>
              <a:rPr altLang="ru-RU" sz="2000" smtClean="0"/>
              <a:t>По статистике , перенесшие инсульт и оставшиеся живыми,  часто становятся инвалидами -</a:t>
            </a:r>
            <a:r>
              <a:rPr altLang="ru-RU" sz="2000" smtClean="0">
                <a:solidFill>
                  <a:srgbClr val="FF0000"/>
                </a:solidFill>
              </a:rPr>
              <a:t> </a:t>
            </a:r>
            <a:r>
              <a:rPr altLang="ru-RU" smtClean="0">
                <a:solidFill>
                  <a:srgbClr val="FF0000"/>
                </a:solidFill>
              </a:rPr>
              <a:t>70-80%. </a:t>
            </a:r>
            <a:r>
              <a:rPr altLang="ru-RU" sz="2000" smtClean="0"/>
              <a:t/>
            </a:r>
            <a:br>
              <a:rPr altLang="ru-RU" sz="2000" smtClean="0"/>
            </a:br>
            <a:r>
              <a:rPr altLang="ru-RU" sz="1600" smtClean="0"/>
              <a:t>20-30% требуется постоянная помощь и уход</a:t>
            </a:r>
            <a:r>
              <a:rPr lang="ru-RU" altLang="ru-RU" sz="1600" dirty="0" smtClean="0"/>
              <a:t>, в том числе  из-за когнитивного  дефицита</a:t>
            </a:r>
            <a:r>
              <a:rPr altLang="ru-RU" sz="1600" smtClean="0"/>
              <a:t>.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2000"/>
              </a:spcAft>
              <a:buFont typeface="Arial" pitchFamily="34" charset="0"/>
              <a:buNone/>
              <a:defRPr/>
            </a:pPr>
            <a:r>
              <a:rPr altLang="ru-RU" sz="2000" smtClean="0"/>
              <a:t>В Российской Федерации у перенесших инсульт  тяжелой инвалидности способствует малое количество экстренно госпитализированных больных (</a:t>
            </a:r>
            <a:r>
              <a:rPr altLang="ru-RU" sz="1600" smtClean="0"/>
              <a:t>не более 15—30%).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2000"/>
              </a:spcAft>
              <a:buFont typeface="Arial" pitchFamily="34" charset="0"/>
              <a:buNone/>
              <a:defRPr/>
            </a:pPr>
            <a:r>
              <a:rPr altLang="ru-RU" sz="2000" smtClean="0"/>
              <a:t>В неврологических отделениях многих стационаров отсутствуют палаты интенсивной терапии. 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2000"/>
              </a:spcAft>
              <a:buFont typeface="Arial" pitchFamily="34" charset="0"/>
              <a:buNone/>
              <a:defRPr/>
            </a:pPr>
            <a:r>
              <a:rPr altLang="ru-RU" sz="2000" smtClean="0"/>
              <a:t>Недостаточно учитывается необходимость активной реабилитации больных </a:t>
            </a:r>
            <a:r>
              <a:rPr altLang="ru-RU" sz="1600" smtClean="0"/>
              <a:t> (в реабилитационные отделения и центры переводятся лишь 15—20% перенесших инсульт).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2000"/>
              </a:spcAft>
              <a:buFont typeface="Arial" pitchFamily="34" charset="0"/>
              <a:buNone/>
              <a:defRPr/>
            </a:pPr>
            <a:r>
              <a:rPr altLang="ru-RU" sz="2000" smtClean="0"/>
              <a:t>Летальность у больных с инсультами во многом зависит от условий лечения в остром периоде.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1000"/>
              </a:spcAft>
              <a:buFont typeface="Arial" pitchFamily="34" charset="0"/>
              <a:buNone/>
              <a:defRPr/>
            </a:pPr>
            <a:r>
              <a:rPr altLang="ru-RU" sz="2000" smtClean="0"/>
              <a:t>Ранняя </a:t>
            </a:r>
            <a:r>
              <a:rPr altLang="ru-RU" sz="2000" b="1" smtClean="0"/>
              <a:t>30-дневная летальность </a:t>
            </a:r>
            <a:r>
              <a:rPr altLang="ru-RU" sz="2000" smtClean="0"/>
              <a:t>после инсульта составляет </a:t>
            </a:r>
            <a:r>
              <a:rPr altLang="ru-RU" smtClean="0">
                <a:solidFill>
                  <a:srgbClr val="FF0000"/>
                </a:solidFill>
              </a:rPr>
              <a:t>35%. 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1000"/>
              </a:spcAft>
              <a:buFont typeface="Arial" pitchFamily="34" charset="0"/>
              <a:buNone/>
              <a:defRPr/>
            </a:pPr>
            <a:r>
              <a:rPr altLang="ru-RU" sz="2000" smtClean="0"/>
              <a:t>В стационарах </a:t>
            </a:r>
            <a:r>
              <a:rPr altLang="ru-RU" sz="2000" b="1" smtClean="0"/>
              <a:t>летальность</a:t>
            </a:r>
            <a:r>
              <a:rPr altLang="ru-RU" sz="2000" smtClean="0"/>
              <a:t> составляет</a:t>
            </a:r>
            <a:r>
              <a:rPr altLang="ru-RU" sz="2000" smtClean="0">
                <a:solidFill>
                  <a:srgbClr val="FF0000"/>
                </a:solidFill>
              </a:rPr>
              <a:t> </a:t>
            </a:r>
            <a:r>
              <a:rPr altLang="ru-RU" smtClean="0">
                <a:solidFill>
                  <a:srgbClr val="FF0000"/>
                </a:solidFill>
              </a:rPr>
              <a:t>24%, </a:t>
            </a:r>
            <a:r>
              <a:rPr altLang="ru-RU" sz="2000" smtClean="0"/>
              <a:t>а у лечившихся дома — </a:t>
            </a:r>
            <a:r>
              <a:rPr altLang="ru-RU" smtClean="0">
                <a:solidFill>
                  <a:srgbClr val="FF0000"/>
                </a:solidFill>
              </a:rPr>
              <a:t>43%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2000"/>
              </a:spcAft>
              <a:buFont typeface="Arial" pitchFamily="34" charset="0"/>
              <a:buNone/>
              <a:defRPr/>
            </a:pPr>
            <a:r>
              <a:rPr altLang="ru-RU" sz="2000" smtClean="0"/>
              <a:t> В течение года умирает около </a:t>
            </a:r>
            <a:r>
              <a:rPr altLang="ru-RU" smtClean="0">
                <a:solidFill>
                  <a:srgbClr val="FF0000"/>
                </a:solidFill>
              </a:rPr>
              <a:t>50%</a:t>
            </a:r>
            <a:r>
              <a:rPr altLang="ru-RU" sz="2000" smtClean="0"/>
              <a:t> больных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85685" y="0"/>
            <a:ext cx="553998" cy="6661654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+mn-cs"/>
              </a:rPr>
              <a:t>Анализ заболеваемости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Рисунок 8"/>
          <p:cNvGraphicFramePr>
            <a:graphicFrameLocks noGrp="1"/>
          </p:cNvGraphicFramePr>
          <p:nvPr>
            <p:ph type="pic" idx="4294967295"/>
          </p:nvPr>
        </p:nvGraphicFramePr>
        <p:xfrm>
          <a:off x="395288" y="93662"/>
          <a:ext cx="8748712" cy="612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459" name="TextBox 14"/>
          <p:cNvSpPr txBox="1">
            <a:spLocks noChangeArrowheads="1"/>
          </p:cNvSpPr>
          <p:nvPr/>
        </p:nvSpPr>
        <p:spPr bwMode="auto">
          <a:xfrm>
            <a:off x="6804025" y="188913"/>
            <a:ext cx="2001838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600" b="1"/>
              <a:t>Потерянные годы ЗДОРОВОЙ ЖИЗНИ, обусловленные факторами риска  </a:t>
            </a:r>
            <a:r>
              <a:rPr lang="ru-RU" altLang="ru-RU" sz="1400" b="1"/>
              <a:t>(Россия, 2013)</a:t>
            </a:r>
            <a:endParaRPr lang="ru-RU" altLang="ru-RU" sz="1400" b="1" i="1"/>
          </a:p>
        </p:txBody>
      </p:sp>
      <p:cxnSp>
        <p:nvCxnSpPr>
          <p:cNvPr id="17" name="Прямая со стрелкой 16"/>
          <p:cNvCxnSpPr/>
          <p:nvPr/>
        </p:nvCxnSpPr>
        <p:spPr>
          <a:xfrm flipH="1" flipV="1">
            <a:off x="1042988" y="1052513"/>
            <a:ext cx="73025" cy="3097212"/>
          </a:xfrm>
          <a:prstGeom prst="straightConnector1">
            <a:avLst/>
          </a:prstGeom>
          <a:ln w="381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1763713" y="5207000"/>
            <a:ext cx="3384550" cy="647700"/>
          </a:xfrm>
          <a:prstGeom prst="straightConnector1">
            <a:avLst/>
          </a:prstGeom>
          <a:ln w="381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2" name="TextBox 1"/>
          <p:cNvSpPr txBox="1">
            <a:spLocks noChangeArrowheads="1"/>
          </p:cNvSpPr>
          <p:nvPr/>
        </p:nvSpPr>
        <p:spPr bwMode="auto">
          <a:xfrm>
            <a:off x="7451725" y="5854700"/>
            <a:ext cx="13684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ru-RU" altLang="ru-RU" sz="1600" i="1"/>
              <a:t>Оганов, Р.Г.</a:t>
            </a:r>
          </a:p>
          <a:p>
            <a:endParaRPr lang="ru-RU" altLang="ru-RU" sz="1600"/>
          </a:p>
        </p:txBody>
      </p:sp>
      <p:sp>
        <p:nvSpPr>
          <p:cNvPr id="2" name="Прямоугольник 1"/>
          <p:cNvSpPr/>
          <p:nvPr/>
        </p:nvSpPr>
        <p:spPr>
          <a:xfrm>
            <a:off x="6659563" y="44450"/>
            <a:ext cx="2376487" cy="18716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388" y="34925"/>
          <a:ext cx="8569325" cy="6492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69325"/>
              </a:tblGrid>
              <a:tr h="7296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b="1" spc="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</a:rPr>
                        <a:t>Основные причины инсульта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5" marB="45715"/>
                </a:tc>
              </a:tr>
              <a:tr h="57631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1.  Атеросклероз  (5-22%)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2.  Артериальная гипертония  (2-9%)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3.  Кардиогенные эмболии   (14-35%)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4.  Расслаивающая гематома стенки церебральных сосудов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(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диссекция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) 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(5-20%)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5.  Болезнь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Мойя-мойя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 (0,1-4%)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6.  Фибромускулярная дисплазия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7.  Мигрень  (1,2-19%, ср. – 7%)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8. 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Гиперкоагуляционные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 состояния  (2-7%)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9.  Антифосфолипидный синдром  (до 20%)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10.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Васкулиты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 при инфекционных заболеваниях и диффузных заболеваниях соединительной ткани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11. Острая и хроническая алкогольная интоксикация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 (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2-9%)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12. Употребление кокаина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13. Спазм церебральных артерий после разрыва аневризмы сосудов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головного мозга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14. Наследственные нарушения</a:t>
                      </a:r>
                    </a:p>
                    <a:p>
                      <a:endParaRPr lang="ru-RU" sz="1800" dirty="0"/>
                    </a:p>
                  </a:txBody>
                  <a:tcPr marL="91444" marR="91444" marT="45715" marB="45715"/>
                </a:tc>
              </a:tr>
            </a:tbl>
          </a:graphicData>
        </a:graphic>
      </p:graphicFrame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1703387"/>
          </a:xfrm>
        </p:spPr>
        <p:txBody>
          <a:bodyPr/>
          <a:lstStyle/>
          <a:p>
            <a:r>
              <a:rPr lang="ru-RU" sz="3600" smtClean="0"/>
              <a:t>Частота встречаемости подтипов ишемического инсульта в зависимости от этиопатогенетических факторов</a:t>
            </a:r>
            <a:br>
              <a:rPr lang="ru-RU" sz="3600" smtClean="0"/>
            </a:br>
            <a:r>
              <a:rPr lang="ru-RU" sz="2000" smtClean="0"/>
              <a:t>( НЦ неврологии РАМН)</a:t>
            </a:r>
          </a:p>
        </p:txBody>
      </p:sp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-1044575" y="1989138"/>
          <a:ext cx="10188575" cy="5549900"/>
        </p:xfrm>
        <a:graphic>
          <a:graphicData uri="http://schemas.openxmlformats.org/presentationml/2006/ole">
            <p:oleObj spid="_x0000_s25603" name="Диаграмма" r:id="rId3" imgW="7448702" imgH="5010302" progId="MSGraph.Chart.8">
              <p:embed followColorScheme="full"/>
            </p:oleObj>
          </a:graphicData>
        </a:graphic>
      </p:graphicFrame>
      <p:sp>
        <p:nvSpPr>
          <p:cNvPr id="256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2349500"/>
            <a:ext cx="8686800" cy="47244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800" i="1" smtClean="0">
                <a:latin typeface="Arial CYR" pitchFamily="34" charset="0"/>
                <a:cs typeface="Times New Roman" pitchFamily="18" charset="0"/>
              </a:rPr>
              <a:t> </a:t>
            </a:r>
            <a:endParaRPr lang="ru-RU" sz="2800" smtClean="0"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341438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Arial CYR" charset="-52"/>
              </a:rPr>
              <a:t>Мозговой кровоток и ишемические границы</a:t>
            </a: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Arial CYR" charset="-52"/>
              </a:rPr>
              <a:t> </a:t>
            </a:r>
            <a:endParaRPr lang="ru-RU" sz="3600" b="1" dirty="0" smtClean="0">
              <a:solidFill>
                <a:schemeClr val="bg2">
                  <a:lumMod val="1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839200" cy="51816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 sz="3600" i="1" dirty="0" smtClean="0">
                <a:latin typeface="Arial CYR" charset="-52"/>
              </a:rPr>
              <a:t>   </a:t>
            </a:r>
            <a:r>
              <a:rPr lang="ru-RU" sz="3600" i="1" dirty="0" smtClean="0">
                <a:cs typeface="Times New Roman" pitchFamily="18" charset="0"/>
              </a:rPr>
              <a:t> </a:t>
            </a:r>
            <a:r>
              <a:rPr lang="ru-RU" sz="3600" i="1" dirty="0" smtClean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-</a:t>
            </a:r>
            <a:r>
              <a:rPr lang="ru-RU" sz="3600" i="1" dirty="0" smtClean="0">
                <a:solidFill>
                  <a:schemeClr val="bg2">
                    <a:lumMod val="10000"/>
                  </a:schemeClr>
                </a:solidFill>
              </a:rPr>
              <a:t>   Нормальный мозговой кровоток составляет   </a:t>
            </a:r>
            <a:r>
              <a:rPr lang="ru-RU" sz="3600" i="1" dirty="0" smtClean="0">
                <a:solidFill>
                  <a:srgbClr val="FF0000"/>
                </a:solidFill>
              </a:rPr>
              <a:t>55-60 мл/100 г/мин </a:t>
            </a:r>
            <a:r>
              <a:rPr lang="ru-RU" sz="3600" i="1" dirty="0" smtClean="0">
                <a:solidFill>
                  <a:schemeClr val="bg2">
                    <a:lumMod val="10000"/>
                  </a:schemeClr>
                </a:solidFill>
              </a:rPr>
              <a:t>и изменяется по различным  областям     мозга</a:t>
            </a:r>
          </a:p>
          <a:p>
            <a:pPr>
              <a:buFontTx/>
              <a:buNone/>
              <a:defRPr/>
            </a:pPr>
            <a:r>
              <a:rPr lang="ru-RU" sz="3600" i="1" dirty="0" smtClean="0">
                <a:solidFill>
                  <a:schemeClr val="bg2">
                    <a:lumMod val="10000"/>
                  </a:schemeClr>
                </a:solidFill>
              </a:rPr>
              <a:t>	  Мозговой кровоток  </a:t>
            </a:r>
            <a:r>
              <a:rPr lang="ru-RU" sz="3600" i="1" dirty="0" smtClean="0">
                <a:solidFill>
                  <a:srgbClr val="FF0000"/>
                </a:solidFill>
              </a:rPr>
              <a:t>20-30мл/ 100г/ мин </a:t>
            </a:r>
            <a:r>
              <a:rPr lang="ru-RU" sz="3600" i="1" dirty="0" smtClean="0">
                <a:solidFill>
                  <a:schemeClr val="bg2">
                    <a:lumMod val="10000"/>
                  </a:schemeClr>
                </a:solidFill>
              </a:rPr>
              <a:t>-            потеря электрической деятельности</a:t>
            </a:r>
          </a:p>
          <a:p>
            <a:pPr>
              <a:buFontTx/>
              <a:buNone/>
              <a:defRPr/>
            </a:pPr>
            <a:r>
              <a:rPr lang="ru-RU" sz="3600" i="1" dirty="0" smtClean="0">
                <a:solidFill>
                  <a:schemeClr val="bg2">
                    <a:lumMod val="10000"/>
                  </a:schemeClr>
                </a:solidFill>
              </a:rPr>
              <a:t>		  Мозговой кровоток </a:t>
            </a:r>
            <a:r>
              <a:rPr lang="en-US" sz="3600" i="1" dirty="0" smtClean="0">
                <a:solidFill>
                  <a:srgbClr val="FF0000"/>
                </a:solidFill>
              </a:rPr>
              <a:t>&lt;10 </a:t>
            </a:r>
            <a:r>
              <a:rPr lang="ru-RU" sz="3600" i="1" dirty="0" smtClean="0">
                <a:solidFill>
                  <a:srgbClr val="FF0000"/>
                </a:solidFill>
              </a:rPr>
              <a:t>мл</a:t>
            </a:r>
            <a:r>
              <a:rPr lang="en-US" sz="3600" i="1" dirty="0" smtClean="0">
                <a:solidFill>
                  <a:srgbClr val="FF0000"/>
                </a:solidFill>
              </a:rPr>
              <a:t>/100</a:t>
            </a:r>
            <a:r>
              <a:rPr lang="ru-RU" sz="3600" i="1" dirty="0" smtClean="0">
                <a:solidFill>
                  <a:srgbClr val="FF0000"/>
                </a:solidFill>
              </a:rPr>
              <a:t>г</a:t>
            </a:r>
            <a:r>
              <a:rPr lang="en-US" sz="3600" i="1" dirty="0" smtClean="0">
                <a:solidFill>
                  <a:srgbClr val="FF0000"/>
                </a:solidFill>
              </a:rPr>
              <a:t>/</a:t>
            </a:r>
            <a:r>
              <a:rPr lang="ru-RU" sz="3600" i="1" dirty="0" smtClean="0">
                <a:solidFill>
                  <a:srgbClr val="FF0000"/>
                </a:solidFill>
              </a:rPr>
              <a:t>мин</a:t>
            </a:r>
            <a:r>
              <a:rPr lang="ru-RU" sz="3600" i="1" dirty="0" smtClean="0">
                <a:solidFill>
                  <a:schemeClr val="bg2">
                    <a:lumMod val="10000"/>
                  </a:schemeClr>
                </a:solidFill>
              </a:rPr>
              <a:t>- </a:t>
            </a:r>
            <a:r>
              <a:rPr lang="ru-RU" sz="3600" i="1" dirty="0" err="1" smtClean="0">
                <a:solidFill>
                  <a:schemeClr val="bg2">
                    <a:lumMod val="10000"/>
                  </a:schemeClr>
                </a:solidFill>
              </a:rPr>
              <a:t>нейрональная</a:t>
            </a:r>
            <a:r>
              <a:rPr lang="ru-RU" sz="3600" i="1" dirty="0" smtClean="0">
                <a:solidFill>
                  <a:schemeClr val="bg2">
                    <a:lumMod val="10000"/>
                  </a:schemeClr>
                </a:solidFill>
              </a:rPr>
              <a:t> смерть.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1143000"/>
          </a:xfrm>
        </p:spPr>
        <p:txBody>
          <a:bodyPr/>
          <a:lstStyle/>
          <a:p>
            <a:pPr eaLnBrk="1" hangingPunct="1">
              <a:lnSpc>
                <a:spcPct val="75000"/>
              </a:lnSpc>
            </a:pPr>
            <a:r>
              <a:rPr lang="ru-RU" sz="3600" b="1" smtClean="0"/>
              <a:t>Критические уровни мозгового кровотока</a:t>
            </a:r>
            <a:br>
              <a:rPr lang="ru-RU" sz="3600" b="1" smtClean="0"/>
            </a:br>
            <a:endParaRPr lang="ru-RU" sz="3600" b="1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268413"/>
            <a:ext cx="8610600" cy="5181600"/>
          </a:xfrm>
        </p:spPr>
        <p:txBody>
          <a:bodyPr/>
          <a:lstStyle/>
          <a:p>
            <a:pPr marL="658813" indent="-177800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ru-RU" sz="2800" b="1" smtClean="0">
                <a:solidFill>
                  <a:srgbClr val="00CCFF"/>
                </a:solidFill>
              </a:rPr>
              <a:t>Первый уровень</a:t>
            </a:r>
            <a:r>
              <a:rPr lang="ru-RU" sz="2800" smtClean="0">
                <a:solidFill>
                  <a:schemeClr val="bg1"/>
                </a:solidFill>
              </a:rPr>
              <a:t> </a:t>
            </a:r>
            <a:r>
              <a:rPr lang="ru-RU" sz="2800" smtClean="0"/>
              <a:t>(менее 50 мл/100г/мин) </a:t>
            </a:r>
          </a:p>
          <a:p>
            <a:pPr marL="658813" indent="-177800" eaLnBrk="1" hangingPunct="1">
              <a:lnSpc>
                <a:spcPct val="70000"/>
              </a:lnSpc>
            </a:pPr>
            <a:r>
              <a:rPr lang="ru-RU" sz="2800" smtClean="0"/>
              <a:t>снижение синтеза белков, экспрессия генов раннего реагирования</a:t>
            </a:r>
          </a:p>
          <a:p>
            <a:pPr marL="658813" indent="-177800" eaLnBrk="1" hangingPunct="1">
              <a:lnSpc>
                <a:spcPct val="70000"/>
              </a:lnSpc>
              <a:buFont typeface="Wingdings" pitchFamily="2" charset="2"/>
              <a:buNone/>
            </a:pPr>
            <a:endParaRPr lang="ru-RU" sz="2800" smtClean="0">
              <a:solidFill>
                <a:schemeClr val="bg1"/>
              </a:solidFill>
            </a:endParaRPr>
          </a:p>
          <a:p>
            <a:pPr marL="658813" indent="-177800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ru-RU" sz="2800" b="1" smtClean="0">
                <a:solidFill>
                  <a:srgbClr val="00CCFF"/>
                </a:solidFill>
              </a:rPr>
              <a:t>Второй уровень</a:t>
            </a:r>
            <a:r>
              <a:rPr lang="ru-RU" sz="2800" smtClean="0">
                <a:solidFill>
                  <a:schemeClr val="bg1"/>
                </a:solidFill>
              </a:rPr>
              <a:t> </a:t>
            </a:r>
            <a:r>
              <a:rPr lang="ru-RU" sz="2800" smtClean="0"/>
              <a:t>(до 35 мл/100г/мин) </a:t>
            </a:r>
          </a:p>
          <a:p>
            <a:pPr marL="658813" indent="-177800" eaLnBrk="1" hangingPunct="1">
              <a:lnSpc>
                <a:spcPct val="70000"/>
              </a:lnSpc>
            </a:pPr>
            <a:r>
              <a:rPr lang="ru-RU" sz="2800" smtClean="0"/>
              <a:t>активация анаэробного гликолиза</a:t>
            </a:r>
          </a:p>
          <a:p>
            <a:pPr marL="658813" indent="-177800" eaLnBrk="1" hangingPunct="1">
              <a:lnSpc>
                <a:spcPct val="70000"/>
              </a:lnSpc>
            </a:pPr>
            <a:r>
              <a:rPr lang="ru-RU" sz="2800" smtClean="0"/>
              <a:t>увеличение концентрации лактата</a:t>
            </a:r>
          </a:p>
          <a:p>
            <a:pPr marL="658813" indent="-177800" eaLnBrk="1" hangingPunct="1">
              <a:lnSpc>
                <a:spcPct val="70000"/>
              </a:lnSpc>
            </a:pPr>
            <a:r>
              <a:rPr lang="ru-RU" sz="2800" smtClean="0"/>
              <a:t>развитие ацидоза и цитотоксического отека мозга</a:t>
            </a:r>
          </a:p>
          <a:p>
            <a:pPr marL="658813" indent="-177800" eaLnBrk="1" hangingPunct="1">
              <a:lnSpc>
                <a:spcPct val="70000"/>
              </a:lnSpc>
              <a:buFont typeface="Wingdings" pitchFamily="2" charset="2"/>
              <a:buNone/>
            </a:pPr>
            <a:endParaRPr lang="ru-RU" sz="2800" smtClean="0"/>
          </a:p>
          <a:p>
            <a:pPr marL="658813" indent="-177800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ru-RU" sz="2800" b="1" smtClean="0">
                <a:solidFill>
                  <a:srgbClr val="00CCFF"/>
                </a:solidFill>
              </a:rPr>
              <a:t>Третий уровень</a:t>
            </a:r>
            <a:r>
              <a:rPr lang="ru-RU" sz="2800" smtClean="0">
                <a:solidFill>
                  <a:schemeClr val="bg1"/>
                </a:solidFill>
              </a:rPr>
              <a:t> </a:t>
            </a:r>
            <a:r>
              <a:rPr lang="ru-RU" sz="2800" smtClean="0"/>
              <a:t>(до 20 мл/100г/мин) </a:t>
            </a:r>
          </a:p>
          <a:p>
            <a:pPr marL="658813" indent="-177800" eaLnBrk="1" hangingPunct="1">
              <a:lnSpc>
                <a:spcPct val="70000"/>
              </a:lnSpc>
            </a:pPr>
            <a:r>
              <a:rPr lang="ru-RU" sz="2800" smtClean="0"/>
              <a:t>дестабилизация клеточных мембран</a:t>
            </a:r>
          </a:p>
          <a:p>
            <a:pPr marL="658813" indent="-177800" eaLnBrk="1" hangingPunct="1">
              <a:lnSpc>
                <a:spcPct val="70000"/>
              </a:lnSpc>
            </a:pPr>
            <a:r>
              <a:rPr lang="ru-RU" sz="2800" smtClean="0"/>
              <a:t>нарушение каналов ионного транспорта</a:t>
            </a:r>
          </a:p>
          <a:p>
            <a:pPr marL="658813" indent="-177800" eaLnBrk="1" hangingPunct="1">
              <a:lnSpc>
                <a:spcPct val="70000"/>
              </a:lnSpc>
            </a:pPr>
            <a:r>
              <a:rPr lang="ru-RU" sz="2800" smtClean="0"/>
              <a:t>избыточных выброс возбуждающих</a:t>
            </a:r>
            <a:r>
              <a:rPr lang="ru-RU" sz="2800" b="1" smtClean="0"/>
              <a:t> </a:t>
            </a:r>
            <a:r>
              <a:rPr lang="ru-RU" sz="2800" smtClean="0"/>
              <a:t>нейротрансмиттеров</a:t>
            </a:r>
          </a:p>
          <a:p>
            <a:pPr marL="658813" indent="-177800" eaLnBrk="1" hangingPunct="1"/>
            <a:endParaRPr lang="ru-RU" sz="2800" smtClean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00163" y="0"/>
            <a:ext cx="6399212" cy="52705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Ишемический каскад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563" y="628650"/>
            <a:ext cx="8351837" cy="549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795338" y="5656263"/>
            <a:ext cx="2909887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ru-RU" sz="1400">
                <a:latin typeface="Arial Narrow" pitchFamily="34" charset="0"/>
              </a:rPr>
              <a:t>CBF </a:t>
            </a:r>
            <a:r>
              <a:rPr lang="ru-RU" altLang="ru-RU" sz="1400">
                <a:latin typeface="Arial Narrow" pitchFamily="34" charset="0"/>
              </a:rPr>
              <a:t>= Церебральный кровоток</a:t>
            </a:r>
          </a:p>
          <a:p>
            <a:pPr eaLnBrk="0" hangingPunct="0"/>
            <a:r>
              <a:rPr lang="en-US" altLang="ru-RU" sz="1400">
                <a:latin typeface="Arial Narrow" pitchFamily="34" charset="0"/>
              </a:rPr>
              <a:t>CBV =</a:t>
            </a:r>
            <a:r>
              <a:rPr lang="ru-RU" altLang="ru-RU" sz="1400">
                <a:latin typeface="Arial Narrow" pitchFamily="34" charset="0"/>
              </a:rPr>
              <a:t> Объем церебрального кровотока</a:t>
            </a:r>
          </a:p>
          <a:p>
            <a:pPr eaLnBrk="0" hangingPunct="0"/>
            <a:r>
              <a:rPr lang="en-US" altLang="ru-RU" sz="1400">
                <a:latin typeface="Arial Narrow" pitchFamily="34" charset="0"/>
              </a:rPr>
              <a:t>GU</a:t>
            </a:r>
            <a:r>
              <a:rPr lang="ru-RU" altLang="ru-RU" sz="1400">
                <a:latin typeface="Arial Narrow" pitchFamily="34" charset="0"/>
              </a:rPr>
              <a:t> =  Использование глюкозы мозгом</a:t>
            </a:r>
          </a:p>
          <a:p>
            <a:pPr eaLnBrk="0" hangingPunct="0"/>
            <a:endParaRPr lang="ru-RU" altLang="ru-RU" sz="1400">
              <a:latin typeface="Arial Narrow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4211638" y="5516563"/>
            <a:ext cx="4752975" cy="1111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ru-RU" altLang="ru-RU" sz="1400">
                <a:latin typeface="Arial Narrow" pitchFamily="34" charset="0"/>
              </a:rPr>
              <a:t>О</a:t>
            </a:r>
            <a:r>
              <a:rPr lang="ru-RU" altLang="ru-RU" sz="1400" baseline="-25000">
                <a:latin typeface="Arial Narrow" pitchFamily="34" charset="0"/>
              </a:rPr>
              <a:t>2</a:t>
            </a:r>
            <a:r>
              <a:rPr lang="ru-RU" altLang="ru-RU" sz="1400">
                <a:latin typeface="Arial Narrow" pitchFamily="34" charset="0"/>
              </a:rPr>
              <a:t> = Извлечение кислорода мозгом</a:t>
            </a:r>
          </a:p>
          <a:p>
            <a:pPr eaLnBrk="0" hangingPunct="0">
              <a:lnSpc>
                <a:spcPct val="130000"/>
              </a:lnSpc>
            </a:pPr>
            <a:r>
              <a:rPr lang="en-US" altLang="ru-RU" sz="1400">
                <a:latin typeface="Arial Narrow" pitchFamily="34" charset="0"/>
              </a:rPr>
              <a:t>O</a:t>
            </a:r>
            <a:r>
              <a:rPr lang="en-US" altLang="ru-RU" sz="1400" baseline="-25000">
                <a:latin typeface="Arial Narrow" pitchFamily="34" charset="0"/>
              </a:rPr>
              <a:t>2</a:t>
            </a:r>
            <a:r>
              <a:rPr lang="en-US" altLang="ru-RU" sz="1400">
                <a:latin typeface="Arial Narrow" pitchFamily="34" charset="0"/>
              </a:rPr>
              <a:t>U = </a:t>
            </a:r>
            <a:r>
              <a:rPr lang="ru-RU" altLang="ru-RU" sz="1400">
                <a:latin typeface="Arial Narrow" pitchFamily="34" charset="0"/>
              </a:rPr>
              <a:t>Использование кислорода мозгом</a:t>
            </a:r>
          </a:p>
          <a:p>
            <a:pPr eaLnBrk="0" hangingPunct="0">
              <a:lnSpc>
                <a:spcPct val="110000"/>
              </a:lnSpc>
            </a:pPr>
            <a:r>
              <a:rPr lang="en-US" altLang="ru-RU" sz="1400">
                <a:latin typeface="Arial Narrow" pitchFamily="34" charset="0"/>
              </a:rPr>
              <a:t>VGCC</a:t>
            </a:r>
            <a:r>
              <a:rPr lang="ru-RU" altLang="ru-RU" sz="1400">
                <a:latin typeface="Arial Narrow" pitchFamily="34" charset="0"/>
              </a:rPr>
              <a:t> = управляемые электрическим потенциалом </a:t>
            </a:r>
          </a:p>
          <a:p>
            <a:pPr eaLnBrk="0" hangingPunct="0">
              <a:lnSpc>
                <a:spcPct val="110000"/>
              </a:lnSpc>
            </a:pPr>
            <a:r>
              <a:rPr lang="ru-RU" altLang="ru-RU" sz="1400">
                <a:latin typeface="Arial Narrow" pitchFamily="34" charset="0"/>
              </a:rPr>
              <a:t>кальциевые каналы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8" y="-1588"/>
            <a:ext cx="9129712" cy="69373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alt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Этапы ишемического каскада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686800" cy="52578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ru-RU" altLang="ru-RU" sz="2400" b="1" smtClean="0"/>
              <a:t>Снижение мозгового кровотока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ru-RU" altLang="ru-RU" sz="2400" b="1" smtClean="0"/>
              <a:t>Нарастание глутаматной  «эксайтотоксичности»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ru-RU" altLang="ru-RU" sz="2400" b="1" smtClean="0"/>
              <a:t>Накопление кальция и лактат ацидоз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ru-RU" altLang="ru-RU" sz="2400" b="1" smtClean="0"/>
              <a:t>Активация внутриклеточных ферментов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ru-RU" altLang="ru-RU" sz="2400" b="1" smtClean="0"/>
              <a:t>Активация местного и системного протеолиза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ru-RU" altLang="ru-RU" sz="2400" b="1" smtClean="0"/>
              <a:t>Возникновение и прогрессирование оксидантного стресса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ru-RU" altLang="ru-RU" sz="2400" b="1" smtClean="0"/>
              <a:t>Экспрессия генов раннего реагирования с развитием депрессии пластических белковых и снижением энергетических процессов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ru-RU" altLang="ru-RU" sz="2400" b="1" smtClean="0"/>
              <a:t>Отдалённые последствия ишемии (локальная воспалительная реакция, микроциркуляторные нарушения, повреждения ГЭБ)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ru-RU" altLang="ru-RU" sz="2400" b="1" smtClean="0"/>
              <a:t>Апоптоз- клеточная смерть</a:t>
            </a:r>
            <a:endParaRPr lang="ru-RU" altLang="ru-RU" sz="2400" smtClean="0"/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ru-RU" altLang="ru-RU" sz="2400" b="1" smtClean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04813"/>
            <a:ext cx="7772400" cy="647700"/>
          </a:xfrm>
        </p:spPr>
        <p:txBody>
          <a:bodyPr/>
          <a:lstStyle/>
          <a:p>
            <a:pPr eaLnBrk="1" hangingPunct="1">
              <a:lnSpc>
                <a:spcPct val="75000"/>
              </a:lnSpc>
              <a:tabLst>
                <a:tab pos="3435350" algn="l"/>
              </a:tabLst>
            </a:pPr>
            <a:r>
              <a:rPr lang="ru-RU" sz="4000" b="1" smtClean="0"/>
              <a:t>Глутаматная эксайтотоксичность –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3810000" cy="5305425"/>
          </a:xfrm>
          <a:solidFill>
            <a:srgbClr val="FFFF99">
              <a:alpha val="59999"/>
            </a:srgbClr>
          </a:solidFill>
        </p:spPr>
        <p:txBody>
          <a:bodyPr/>
          <a:lstStyle/>
          <a:p>
            <a:pPr algn="r" eaLnBrk="1" hangingPunct="1">
              <a:buFont typeface="Wingdings" pitchFamily="2" charset="2"/>
              <a:buNone/>
            </a:pPr>
            <a:r>
              <a:rPr lang="ru-RU" sz="2400" smtClean="0"/>
              <a:t>гиперстимуляция медиаторами возбуждения NDMA-рецепторов N-Метил-D-Аспартата, провоцирующая дилатацию кальциевых каналов, массивное поступление кальция в клетки, с последующей активацией протеаз и фосфолипаз </a:t>
            </a:r>
          </a:p>
        </p:txBody>
      </p:sp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4343400" y="1905000"/>
          <a:ext cx="4467225" cy="3322638"/>
        </p:xfrm>
        <a:graphic>
          <a:graphicData uri="http://schemas.openxmlformats.org/presentationml/2006/ole">
            <p:oleObj spid="_x0000_s30724" name="Bitmap Image" r:id="rId3" imgW="6657143" imgH="3858164" progId="PBrush">
              <p:embed/>
            </p:oleObj>
          </a:graphicData>
        </a:graphic>
      </p:graphicFrame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527050"/>
          </a:xfrm>
        </p:spPr>
        <p:txBody>
          <a:bodyPr/>
          <a:lstStyle/>
          <a:p>
            <a:pPr eaLnBrk="1" hangingPunct="1"/>
            <a:r>
              <a:rPr lang="ru-RU" smtClean="0"/>
              <a:t>Экзоцитотоксичность</a:t>
            </a:r>
            <a:endParaRPr lang="en-GB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43000"/>
            <a:ext cx="3733800" cy="3509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smtClean="0"/>
              <a:t>Нарушения взаимообмена </a:t>
            </a:r>
            <a:r>
              <a:rPr lang="ru-RU" sz="2000" u="sng" smtClean="0"/>
              <a:t>ионов </a:t>
            </a:r>
            <a:r>
              <a:rPr lang="lv-LV" sz="2000" u="sng" smtClean="0"/>
              <a:t>Na </a:t>
            </a:r>
            <a:r>
              <a:rPr lang="ru-RU" sz="2000" u="sng" smtClean="0"/>
              <a:t>и</a:t>
            </a:r>
            <a:r>
              <a:rPr lang="lv-LV" sz="2000" u="sng" smtClean="0"/>
              <a:t> Ca</a:t>
            </a:r>
            <a:r>
              <a:rPr lang="ru-RU" sz="2000" smtClean="0"/>
              <a:t> через клеточные каналы</a:t>
            </a:r>
            <a:endParaRPr lang="lv-LV" sz="2000" smtClean="0"/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ru-RU" sz="2000" u="sng" smtClean="0"/>
              <a:t>Массивный приток </a:t>
            </a:r>
            <a:r>
              <a:rPr lang="lv-LV" sz="2000" u="sng" smtClean="0"/>
              <a:t>Ca</a:t>
            </a:r>
            <a:r>
              <a:rPr lang="ru-RU" sz="2000" u="sng" smtClean="0"/>
              <a:t/>
            </a:r>
            <a:br>
              <a:rPr lang="ru-RU" sz="2000" u="sng" smtClean="0"/>
            </a:br>
            <a:r>
              <a:rPr lang="ru-RU" sz="2000" u="sng" smtClean="0"/>
              <a:t>в клетку</a:t>
            </a:r>
            <a:r>
              <a:rPr lang="ru-RU" sz="2000" smtClean="0"/>
              <a:t> с активизацией</a:t>
            </a:r>
            <a:r>
              <a:rPr lang="lv-LV" sz="2000" smtClean="0"/>
              <a:t> </a:t>
            </a:r>
            <a:r>
              <a:rPr lang="ru-RU" sz="2000" smtClean="0"/>
              <a:t>рецепторов </a:t>
            </a:r>
            <a:r>
              <a:rPr lang="lv-LV" sz="2000" smtClean="0"/>
              <a:t>NMDA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ru-RU" sz="2000" smtClean="0"/>
              <a:t>Раздражение рецепторов </a:t>
            </a:r>
            <a:r>
              <a:rPr lang="lv-LV" sz="2000" smtClean="0"/>
              <a:t>NMDA</a:t>
            </a: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в течение </a:t>
            </a:r>
            <a:r>
              <a:rPr lang="lv-LV" sz="2000" smtClean="0"/>
              <a:t>3</a:t>
            </a:r>
            <a:r>
              <a:rPr lang="ru-RU" sz="2000" smtClean="0"/>
              <a:t>–</a:t>
            </a:r>
            <a:r>
              <a:rPr lang="lv-LV" sz="2000" smtClean="0"/>
              <a:t>5 </a:t>
            </a:r>
            <a:r>
              <a:rPr lang="ru-RU" sz="2000" smtClean="0"/>
              <a:t>мин</a:t>
            </a:r>
            <a:r>
              <a:rPr lang="lv-LV" sz="2000" smtClean="0"/>
              <a:t> </a:t>
            </a:r>
            <a:r>
              <a:rPr lang="lv-LV" sz="2000" smtClean="0">
                <a:sym typeface="Symbol" pitchFamily="18" charset="2"/>
              </a:rPr>
              <a:t> </a:t>
            </a:r>
            <a:r>
              <a:rPr lang="ru-RU" sz="2000" smtClean="0">
                <a:sym typeface="Symbol" pitchFamily="18" charset="2"/>
              </a:rPr>
              <a:t>острая экзоцитотоксичность</a:t>
            </a:r>
            <a:endParaRPr lang="lv-LV" sz="2000" smtClean="0"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ru-RU" sz="2000" smtClean="0">
                <a:sym typeface="Symbol" pitchFamily="18" charset="2"/>
              </a:rPr>
              <a:t>Разражение рецепторов </a:t>
            </a:r>
            <a:r>
              <a:rPr lang="lv-LV" sz="2000" smtClean="0">
                <a:sym typeface="Symbol" pitchFamily="18" charset="2"/>
              </a:rPr>
              <a:t>AMPA, </a:t>
            </a:r>
            <a:r>
              <a:rPr lang="ru-RU" sz="2000" smtClean="0">
                <a:sym typeface="Symbol" pitchFamily="18" charset="2"/>
              </a:rPr>
              <a:t>каината </a:t>
            </a:r>
            <a:r>
              <a:rPr lang="lv-LV" sz="2000" smtClean="0">
                <a:sym typeface="Symbol" pitchFamily="18" charset="2"/>
              </a:rPr>
              <a:t> </a:t>
            </a:r>
            <a:r>
              <a:rPr lang="ru-RU" sz="2000" smtClean="0">
                <a:sym typeface="Symbol" pitchFamily="18" charset="2"/>
              </a:rPr>
              <a:t>более длительного периода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ru-RU" sz="2000" b="1" smtClean="0">
                <a:sym typeface="Symbol" pitchFamily="18" charset="2"/>
              </a:rPr>
              <a:t>Увеличение перикисного окисления липидов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ru-RU" sz="2000" b="1" smtClean="0">
                <a:sym typeface="Symbol" pitchFamily="18" charset="2"/>
              </a:rPr>
              <a:t>Провоцирует развитие оксидантного стресса</a:t>
            </a:r>
            <a:endParaRPr lang="en-GB" sz="2000" b="1" smtClean="0">
              <a:sym typeface="Symbol" pitchFamily="18" charset="2"/>
            </a:endParaRPr>
          </a:p>
        </p:txBody>
      </p:sp>
      <p:pic>
        <p:nvPicPr>
          <p:cNvPr id="31748" name="Picture 4" descr="3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067175" y="1412875"/>
            <a:ext cx="4821238" cy="4897438"/>
          </a:xfrm>
          <a:noFill/>
          <a:ln w="38100">
            <a:solidFill>
              <a:srgbClr val="FFFFFF"/>
            </a:solidFill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sz="2800" dirty="0" smtClean="0"/>
              <a:t>		</a:t>
            </a:r>
            <a:r>
              <a:rPr lang="ru-RU" sz="28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Цереброваскулярные болезни (ЦВБ)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   являются важнейшей  медико-социальной проблемой.  В России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 распространённость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 ЦВБ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составляет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 350-400 человек на 100 000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населения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. </a:t>
            </a:r>
            <a:endParaRPr lang="ru-RU" sz="2800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	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По данным статистики в мире ежегодно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 инсульт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 поражает около 6 </a:t>
            </a:r>
            <a:r>
              <a:rPr lang="ru-RU" sz="2800" dirty="0" err="1" smtClean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млн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 человек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 в Европе 2,5 миллиона,  в России- более 450 тыс.  т.е., каждые  1,5 мин кто-то из наших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с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оотечественников впервые переносит инсульт. </a:t>
            </a:r>
            <a:endParaRPr lang="ru-RU" sz="2800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		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В России проживает около 1 </a:t>
            </a:r>
            <a:r>
              <a:rPr lang="ru-RU" sz="2800" dirty="0" err="1" smtClean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млн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 человек, перенесших ОНМК, из них треть  лица трудоспособного возраста. </a:t>
            </a:r>
            <a:endParaRPr lang="ru-RU" sz="2800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		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Инсульт в России занимает 2-е место как причина стойкой утраты трудоспособности. </a:t>
            </a:r>
            <a:endParaRPr lang="ru-RU" sz="2800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		С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мертность от ЦВЗ в нашей стране  занимает 2 место в структуре общей смертности, не намного уступая смертности от кардиоваскулярных заболеваний.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77225" cy="1143000"/>
          </a:xfrm>
        </p:spPr>
        <p:txBody>
          <a:bodyPr/>
          <a:lstStyle/>
          <a:p>
            <a:pPr eaLnBrk="1" hangingPunct="1">
              <a:lnSpc>
                <a:spcPct val="75000"/>
              </a:lnSpc>
            </a:pPr>
            <a:r>
              <a:rPr lang="ru-RU" sz="3600" smtClean="0">
                <a:solidFill>
                  <a:srgbClr val="00CCFF"/>
                </a:solidFill>
              </a:rPr>
              <a:t/>
            </a:r>
            <a:br>
              <a:rPr lang="ru-RU" sz="3600" smtClean="0">
                <a:solidFill>
                  <a:srgbClr val="00CCFF"/>
                </a:solidFill>
              </a:rPr>
            </a:br>
            <a:r>
              <a:rPr lang="ru-RU" sz="4000" b="1" smtClean="0"/>
              <a:t>Накопление кальция и лактат ацидоз -</a:t>
            </a:r>
            <a:br>
              <a:rPr lang="ru-RU" sz="4000" b="1" smtClean="0"/>
            </a:br>
            <a:endParaRPr lang="ru-RU" sz="4000" b="1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844675"/>
            <a:ext cx="3567112" cy="3960813"/>
          </a:xfrm>
          <a:solidFill>
            <a:srgbClr val="FFFF99">
              <a:alpha val="56078"/>
            </a:srgbClr>
          </a:solidFill>
        </p:spPr>
        <p:txBody>
          <a:bodyPr/>
          <a:lstStyle/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/>
              <a:t>терминальная деполяризация и исчезновение возбудимости мембраны нейрона за счет дисфункции ионного насоса (нарастания внутриклеточных гипернатриемии и гиперкальциемии)</a:t>
            </a: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400" smtClean="0">
              <a:solidFill>
                <a:srgbClr val="000099"/>
              </a:solidFill>
            </a:endParaRP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/>
              <a:t> </a:t>
            </a:r>
          </a:p>
        </p:txBody>
      </p:sp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4191000" y="1905000"/>
          <a:ext cx="4419600" cy="3214688"/>
        </p:xfrm>
        <a:graphic>
          <a:graphicData uri="http://schemas.openxmlformats.org/presentationml/2006/ole">
            <p:oleObj spid="_x0000_s32772" name="Bitmap Image" r:id="rId3" imgW="4858428" imgH="3533333" progId="PBrush">
              <p:embed/>
            </p:oleObj>
          </a:graphicData>
        </a:graphic>
      </p:graphicFrame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75000"/>
              </a:lnSpc>
            </a:pPr>
            <a:r>
              <a:rPr lang="ru-RU" sz="3600" smtClean="0">
                <a:solidFill>
                  <a:srgbClr val="FF3300"/>
                </a:solidFill>
              </a:rPr>
              <a:t> </a:t>
            </a:r>
            <a:r>
              <a:rPr lang="ru-RU" sz="4000" b="1" smtClean="0"/>
              <a:t>Цитотоксический отек -</a:t>
            </a:r>
            <a:r>
              <a:rPr lang="ru-RU" sz="3600" smtClean="0"/>
              <a:t>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7772400" cy="4495800"/>
          </a:xfrm>
        </p:spPr>
        <p:txBody>
          <a:bodyPr/>
          <a:lstStyle/>
          <a:p>
            <a:pPr marL="374650" indent="-37465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mtClean="0"/>
              <a:t>первичное повреждение мембран и накопление жидкости в нейронах и глии вследствие развития осмотического градиента с циркулирующей кровью, приводящее к выходу воды из крови в мозговую ткань</a:t>
            </a:r>
          </a:p>
          <a:p>
            <a:pPr marL="374650" indent="-37465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/>
              <a:t>Цитотоксический отек начинается через несколько часов после инсульта, достигает максимума на 2-4 день и спадает в течение 7-14 дней) </a:t>
            </a:r>
          </a:p>
          <a:p>
            <a:pPr marL="374650" indent="-374650" algn="r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400" smtClean="0">
              <a:solidFill>
                <a:srgbClr val="FFCC00"/>
              </a:solidFill>
            </a:endParaRPr>
          </a:p>
          <a:p>
            <a:pPr marL="374650" indent="-374650"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smtClean="0"/>
              <a:t> 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9144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ru-RU" sz="4000" b="1" smtClean="0"/>
              <a:t>Оксидантный стресс -</a:t>
            </a:r>
            <a:r>
              <a:rPr lang="ru-RU" sz="3600" b="1" smtClean="0"/>
              <a:t>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229600" cy="3194050"/>
          </a:xfrm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mtClean="0"/>
              <a:t>избыточное внутриклеточное накопление свободных радикалов, активация процессов ПОЛ и избыточное накопление продуктов ПОЛ, усугубляющее перевозбуждение глутаматных рецепторов и усиливающее глутаматные экзайтоксические эффекты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>
              <a:lnSpc>
                <a:spcPct val="75000"/>
              </a:lnSpc>
            </a:pPr>
            <a:r>
              <a:rPr lang="ru-RU" sz="3600" smtClean="0"/>
              <a:t>Концепция ишемической «полутени»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772400" cy="50292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ru-RU" sz="2800" smtClean="0"/>
              <a:t>Мозговой кровоток с уровнем интенсивности между вторым и третьим критическими уровнями, порядка  20-25 мл</a:t>
            </a:r>
            <a:r>
              <a:rPr lang="en-US" sz="2800" smtClean="0"/>
              <a:t>/</a:t>
            </a:r>
            <a:r>
              <a:rPr lang="de-DE" sz="2800" smtClean="0"/>
              <a:t>100 </a:t>
            </a:r>
            <a:r>
              <a:rPr lang="ru-RU" sz="2800" smtClean="0"/>
              <a:t>г</a:t>
            </a:r>
            <a:r>
              <a:rPr lang="en-US" sz="2800" smtClean="0"/>
              <a:t>/</a:t>
            </a:r>
            <a:r>
              <a:rPr lang="ru-RU" sz="2800" smtClean="0"/>
              <a:t>мин, приводит к образованию пенумбуры (ишемической «полутени»)  - состояния клеток, при котором их физическая целостность сохранена, но синаптическая активность подавлена и эта зона находится в грубой депрессии энергетического метаболизма.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2800" smtClean="0"/>
              <a:t>Время перехода зоны пенумбуры в зону инфаркта составляет от 3 до 6 часов.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Text Box 2"/>
          <p:cNvSpPr txBox="1">
            <a:spLocks noChangeArrowheads="1"/>
          </p:cNvSpPr>
          <p:nvPr/>
        </p:nvSpPr>
        <p:spPr bwMode="auto">
          <a:xfrm>
            <a:off x="1143000" y="188913"/>
            <a:ext cx="6324600" cy="830262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Ишемический каскад </a:t>
            </a:r>
            <a:r>
              <a:rPr lang="lv-LV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Оргорозо</a:t>
            </a:r>
            <a:r>
              <a:rPr lang="lv-LV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1999</a:t>
            </a:r>
          </a:p>
          <a:p>
            <a:pPr algn="ctr"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Редукция потока крови</a:t>
            </a:r>
            <a:r>
              <a:rPr lang="lv-LV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  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lv-LV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lv-LV" sz="2400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и</a:t>
            </a:r>
            <a:r>
              <a:rPr lang="lv-LV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глюкозы</a:t>
            </a:r>
            <a:r>
              <a:rPr lang="lv-LV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282700" y="1373188"/>
            <a:ext cx="6154738" cy="39687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smtClean="0">
                <a:solidFill>
                  <a:schemeClr val="bg1"/>
                </a:solidFill>
              </a:rPr>
              <a:t>Истощение запасов клеточной энергии</a:t>
            </a:r>
            <a:r>
              <a:rPr lang="lv-LV" altLang="ru-RU" sz="2000" b="1" smtClean="0">
                <a:solidFill>
                  <a:schemeClr val="bg1"/>
                </a:solidFill>
              </a:rPr>
              <a:t> (   AT</a:t>
            </a:r>
            <a:r>
              <a:rPr lang="ru-RU" altLang="ru-RU" sz="2000" b="1" smtClean="0">
                <a:solidFill>
                  <a:schemeClr val="bg1"/>
                </a:solidFill>
              </a:rPr>
              <a:t>Ф</a:t>
            </a:r>
            <a:r>
              <a:rPr lang="lv-LV" altLang="ru-RU" sz="2000" b="1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6868" name="Line 4"/>
          <p:cNvSpPr>
            <a:spLocks noChangeShapeType="1"/>
          </p:cNvSpPr>
          <p:nvPr/>
        </p:nvSpPr>
        <p:spPr bwMode="auto">
          <a:xfrm>
            <a:off x="4343400" y="101917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288925" y="2130425"/>
            <a:ext cx="3702050" cy="39687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000" b="1" smtClean="0">
                <a:solidFill>
                  <a:schemeClr val="bg1"/>
                </a:solidFill>
              </a:rPr>
              <a:t>Повреждения </a:t>
            </a:r>
            <a:r>
              <a:rPr lang="lv-LV" altLang="ru-RU" sz="2000" b="1" smtClean="0">
                <a:solidFill>
                  <a:schemeClr val="bg1"/>
                </a:solidFill>
              </a:rPr>
              <a:t>Na</a:t>
            </a:r>
            <a:r>
              <a:rPr lang="lv-LV" altLang="ru-RU" sz="2000" b="1" baseline="30000" smtClean="0">
                <a:solidFill>
                  <a:schemeClr val="bg1"/>
                </a:solidFill>
              </a:rPr>
              <a:t>+</a:t>
            </a:r>
            <a:r>
              <a:rPr lang="lv-LV" altLang="ru-RU" sz="2000" b="1" smtClean="0">
                <a:solidFill>
                  <a:schemeClr val="bg1"/>
                </a:solidFill>
              </a:rPr>
              <a:t>/K</a:t>
            </a:r>
            <a:r>
              <a:rPr lang="lv-LV" altLang="ru-RU" sz="2000" b="1" baseline="30000" smtClean="0">
                <a:solidFill>
                  <a:schemeClr val="bg1"/>
                </a:solidFill>
              </a:rPr>
              <a:t>+</a:t>
            </a:r>
            <a:r>
              <a:rPr lang="ru-RU" altLang="ru-RU" sz="2000" b="1" smtClean="0">
                <a:solidFill>
                  <a:schemeClr val="bg1"/>
                </a:solidFill>
              </a:rPr>
              <a:t> насоса</a:t>
            </a:r>
            <a:endParaRPr lang="lv-LV" altLang="ru-RU" sz="2000" b="1" smtClean="0">
              <a:solidFill>
                <a:schemeClr val="bg1"/>
              </a:solidFill>
            </a:endParaRP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4457700" y="2130425"/>
            <a:ext cx="1123950" cy="39687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000" b="1" smtClean="0">
                <a:solidFill>
                  <a:schemeClr val="bg1"/>
                </a:solidFill>
              </a:rPr>
              <a:t>Ацидоз</a:t>
            </a:r>
            <a:endParaRPr lang="lv-LV" altLang="ru-RU" sz="2000" b="1" smtClean="0">
              <a:solidFill>
                <a:schemeClr val="bg1"/>
              </a:solidFill>
            </a:endParaRP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7467600" y="2130425"/>
            <a:ext cx="1739900" cy="39687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000" b="1" smtClean="0">
                <a:solidFill>
                  <a:schemeClr val="bg1"/>
                </a:solidFill>
              </a:rPr>
              <a:t>Реперфузия</a:t>
            </a:r>
            <a:endParaRPr lang="lv-LV" altLang="ru-RU" sz="2000" b="1" smtClean="0">
              <a:solidFill>
                <a:schemeClr val="bg1"/>
              </a:solidFill>
            </a:endParaRPr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>
            <a:off x="4343400" y="1752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>
            <a:off x="1143000" y="19050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>
            <a:off x="1143000" y="1905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>
            <a:off x="4953000" y="1905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34925" y="2633663"/>
            <a:ext cx="4864100" cy="40005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chemeClr val="bg1"/>
                </a:solidFill>
              </a:rPr>
              <a:t>Деполяризация клеточных мембран</a:t>
            </a:r>
            <a:endParaRPr lang="lv-LV" altLang="ru-RU" sz="2000" b="1" dirty="0" smtClean="0">
              <a:solidFill>
                <a:schemeClr val="bg1"/>
              </a:solidFill>
            </a:endParaRPr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>
            <a:off x="1116013" y="24923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34925" y="3281363"/>
            <a:ext cx="3206750" cy="40005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 err="1" smtClean="0">
                <a:solidFill>
                  <a:schemeClr val="bg1"/>
                </a:solidFill>
              </a:rPr>
              <a:t>Инфлюкс</a:t>
            </a:r>
            <a:r>
              <a:rPr lang="ru-RU" altLang="ru-RU" sz="2000" b="1" dirty="0" smtClean="0">
                <a:solidFill>
                  <a:schemeClr val="bg1"/>
                </a:solidFill>
              </a:rPr>
              <a:t> </a:t>
            </a:r>
            <a:r>
              <a:rPr lang="lv-LV" altLang="ru-RU" sz="2000" b="1" dirty="0" smtClean="0">
                <a:solidFill>
                  <a:schemeClr val="bg1"/>
                </a:solidFill>
              </a:rPr>
              <a:t>Ca</a:t>
            </a:r>
            <a:r>
              <a:rPr lang="lv-LV" altLang="ru-RU" sz="2000" b="1" baseline="30000" dirty="0" smtClean="0">
                <a:solidFill>
                  <a:schemeClr val="bg1"/>
                </a:solidFill>
              </a:rPr>
              <a:t>++</a:t>
            </a:r>
            <a:r>
              <a:rPr lang="ru-RU" altLang="ru-RU" sz="2000" b="1" dirty="0" smtClean="0">
                <a:solidFill>
                  <a:schemeClr val="bg1"/>
                </a:solidFill>
              </a:rPr>
              <a:t> в клетку</a:t>
            </a:r>
            <a:endParaRPr lang="lv-LV" altLang="ru-RU" sz="2000" b="1" dirty="0" smtClean="0">
              <a:solidFill>
                <a:schemeClr val="bg1"/>
              </a:solidFill>
            </a:endParaRPr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3276600" y="3209925"/>
            <a:ext cx="3743325" cy="40005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chemeClr val="bg1"/>
                </a:solidFill>
              </a:rPr>
              <a:t>Высвобождение </a:t>
            </a:r>
            <a:r>
              <a:rPr lang="ru-RU" altLang="ru-RU" sz="2000" b="1" dirty="0" err="1" smtClean="0">
                <a:solidFill>
                  <a:schemeClr val="bg1"/>
                </a:solidFill>
              </a:rPr>
              <a:t>глютамата</a:t>
            </a:r>
            <a:endParaRPr lang="lv-LV" altLang="ru-RU" sz="2000" b="1" dirty="0" smtClean="0">
              <a:solidFill>
                <a:schemeClr val="bg1"/>
              </a:solidFill>
            </a:endParaRPr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>
            <a:off x="5003800" y="2565400"/>
            <a:ext cx="0" cy="617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6881" name="Line 17"/>
          <p:cNvSpPr>
            <a:spLocks noChangeShapeType="1"/>
          </p:cNvSpPr>
          <p:nvPr/>
        </p:nvSpPr>
        <p:spPr bwMode="auto">
          <a:xfrm>
            <a:off x="1116013" y="30686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407988" y="4073525"/>
            <a:ext cx="2957512" cy="646113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 smtClean="0">
                <a:solidFill>
                  <a:schemeClr val="bg1"/>
                </a:solidFill>
              </a:rPr>
              <a:t>Прирост</a:t>
            </a:r>
          </a:p>
          <a:p>
            <a:pPr algn="ctr" eaLnBrk="1" hangingPunct="1">
              <a:defRPr/>
            </a:pPr>
            <a:r>
              <a:rPr lang="ru-RU" altLang="ru-RU" b="1" dirty="0" smtClean="0">
                <a:solidFill>
                  <a:schemeClr val="bg1"/>
                </a:solidFill>
              </a:rPr>
              <a:t>внутриклеточного</a:t>
            </a:r>
            <a:r>
              <a:rPr lang="lv-LV" altLang="ru-RU" b="1" dirty="0" smtClean="0">
                <a:solidFill>
                  <a:schemeClr val="bg1"/>
                </a:solidFill>
              </a:rPr>
              <a:t> Ca</a:t>
            </a:r>
            <a:r>
              <a:rPr lang="lv-LV" altLang="ru-RU" b="1" baseline="30000" dirty="0" smtClean="0">
                <a:solidFill>
                  <a:schemeClr val="bg1"/>
                </a:solidFill>
              </a:rPr>
              <a:t>++</a:t>
            </a:r>
            <a:r>
              <a:rPr lang="lv-LV" altLang="ru-RU" b="1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3635375" y="4073525"/>
            <a:ext cx="3384550" cy="58420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dirty="0" err="1" smtClean="0">
                <a:solidFill>
                  <a:schemeClr val="bg1"/>
                </a:solidFill>
              </a:rPr>
              <a:t>активатия</a:t>
            </a:r>
            <a:r>
              <a:rPr lang="ru-RU" altLang="ru-RU" sz="1600" b="1" dirty="0" smtClean="0">
                <a:solidFill>
                  <a:schemeClr val="bg1"/>
                </a:solidFill>
              </a:rPr>
              <a:t> </a:t>
            </a:r>
            <a:r>
              <a:rPr lang="lv-LV" altLang="ru-RU" sz="1600" b="1" dirty="0" smtClean="0">
                <a:solidFill>
                  <a:schemeClr val="bg1"/>
                </a:solidFill>
              </a:rPr>
              <a:t>NMDA</a:t>
            </a:r>
            <a:r>
              <a:rPr lang="ru-RU" altLang="ru-RU" sz="1600" b="1" dirty="0" smtClean="0">
                <a:solidFill>
                  <a:schemeClr val="bg1"/>
                </a:solidFill>
              </a:rPr>
              <a:t> и </a:t>
            </a:r>
            <a:r>
              <a:rPr lang="lv-LV" altLang="ru-RU" sz="1600" b="1" dirty="0" smtClean="0">
                <a:solidFill>
                  <a:schemeClr val="bg1"/>
                </a:solidFill>
              </a:rPr>
              <a:t>AMPA</a:t>
            </a:r>
            <a:r>
              <a:rPr lang="ru-RU" altLang="ru-RU" sz="1600" b="1" dirty="0" smtClean="0">
                <a:solidFill>
                  <a:schemeClr val="bg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ru-RU" altLang="ru-RU" sz="1600" b="1" dirty="0" smtClean="0">
                <a:solidFill>
                  <a:schemeClr val="bg1"/>
                </a:solidFill>
              </a:rPr>
              <a:t>рецепторов</a:t>
            </a:r>
            <a:endParaRPr lang="lv-LV" altLang="ru-RU" sz="1600" b="1" dirty="0" smtClean="0">
              <a:solidFill>
                <a:schemeClr val="bg1"/>
              </a:solidFill>
            </a:endParaRPr>
          </a:p>
        </p:txBody>
      </p:sp>
      <p:sp>
        <p:nvSpPr>
          <p:cNvPr id="36884" name="Line 20"/>
          <p:cNvSpPr>
            <a:spLocks noChangeShapeType="1"/>
          </p:cNvSpPr>
          <p:nvPr/>
        </p:nvSpPr>
        <p:spPr bwMode="auto">
          <a:xfrm>
            <a:off x="5003800" y="3644900"/>
            <a:ext cx="0" cy="376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6885" name="Line 21"/>
          <p:cNvSpPr>
            <a:spLocks noChangeShapeType="1"/>
          </p:cNvSpPr>
          <p:nvPr/>
        </p:nvSpPr>
        <p:spPr bwMode="auto">
          <a:xfrm flipH="1">
            <a:off x="3276600" y="4437063"/>
            <a:ext cx="414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6886" name="Line 22"/>
          <p:cNvSpPr>
            <a:spLocks noChangeShapeType="1"/>
          </p:cNvSpPr>
          <p:nvPr/>
        </p:nvSpPr>
        <p:spPr bwMode="auto">
          <a:xfrm>
            <a:off x="1116013" y="371633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7671" name="Text Box 23"/>
          <p:cNvSpPr txBox="1">
            <a:spLocks noChangeArrowheads="1"/>
          </p:cNvSpPr>
          <p:nvPr/>
        </p:nvSpPr>
        <p:spPr bwMode="auto">
          <a:xfrm>
            <a:off x="7164388" y="4076700"/>
            <a:ext cx="1979612" cy="40005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smtClean="0">
                <a:solidFill>
                  <a:schemeClr val="bg1"/>
                </a:solidFill>
              </a:rPr>
              <a:t>Воспаление</a:t>
            </a:r>
            <a:endParaRPr lang="lv-LV" altLang="ru-RU" sz="2000" b="1" smtClean="0">
              <a:solidFill>
                <a:schemeClr val="bg1"/>
              </a:solidFill>
            </a:endParaRPr>
          </a:p>
        </p:txBody>
      </p:sp>
      <p:sp>
        <p:nvSpPr>
          <p:cNvPr id="36888" name="Line 24"/>
          <p:cNvSpPr>
            <a:spLocks noChangeShapeType="1"/>
          </p:cNvSpPr>
          <p:nvPr/>
        </p:nvSpPr>
        <p:spPr bwMode="auto">
          <a:xfrm flipH="1">
            <a:off x="8382000" y="25146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7673" name="Text Box 25"/>
          <p:cNvSpPr txBox="1">
            <a:spLocks noChangeArrowheads="1"/>
          </p:cNvSpPr>
          <p:nvPr/>
        </p:nvSpPr>
        <p:spPr bwMode="auto">
          <a:xfrm>
            <a:off x="388938" y="4795838"/>
            <a:ext cx="1341437" cy="338137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dirty="0" smtClean="0">
                <a:solidFill>
                  <a:schemeClr val="bg1"/>
                </a:solidFill>
              </a:rPr>
              <a:t>Активация</a:t>
            </a:r>
            <a:r>
              <a:rPr lang="lv-LV" altLang="ru-RU" sz="1600" b="1" dirty="0" smtClean="0">
                <a:solidFill>
                  <a:srgbClr val="FFFF66"/>
                </a:solidFill>
              </a:rPr>
              <a:t>:</a:t>
            </a:r>
          </a:p>
        </p:txBody>
      </p:sp>
      <p:sp>
        <p:nvSpPr>
          <p:cNvPr id="27674" name="Text Box 26"/>
          <p:cNvSpPr txBox="1">
            <a:spLocks noChangeArrowheads="1"/>
          </p:cNvSpPr>
          <p:nvPr/>
        </p:nvSpPr>
        <p:spPr bwMode="auto">
          <a:xfrm>
            <a:off x="531813" y="5167313"/>
            <a:ext cx="774700" cy="2762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200" b="1" smtClean="0">
                <a:solidFill>
                  <a:schemeClr val="bg1"/>
                </a:solidFill>
              </a:rPr>
              <a:t>Липазы</a:t>
            </a:r>
            <a:endParaRPr lang="lv-LV" altLang="ru-RU" sz="1200" b="1" smtClean="0">
              <a:solidFill>
                <a:schemeClr val="bg1"/>
              </a:solidFill>
            </a:endParaRPr>
          </a:p>
        </p:txBody>
      </p:sp>
      <p:sp>
        <p:nvSpPr>
          <p:cNvPr id="27675" name="Text Box 27"/>
          <p:cNvSpPr txBox="1">
            <a:spLocks noChangeArrowheads="1"/>
          </p:cNvSpPr>
          <p:nvPr/>
        </p:nvSpPr>
        <p:spPr bwMode="auto">
          <a:xfrm>
            <a:off x="531813" y="5492750"/>
            <a:ext cx="1519237" cy="27622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200" b="1" dirty="0" err="1" smtClean="0">
                <a:solidFill>
                  <a:schemeClr val="bg1"/>
                </a:solidFill>
              </a:rPr>
              <a:t>Синтетазы</a:t>
            </a:r>
            <a:r>
              <a:rPr lang="ru-RU" altLang="ru-RU" sz="1200" b="1" dirty="0" smtClean="0">
                <a:solidFill>
                  <a:schemeClr val="bg1"/>
                </a:solidFill>
              </a:rPr>
              <a:t> </a:t>
            </a:r>
            <a:r>
              <a:rPr lang="lv-LV" altLang="ru-RU" sz="1200" b="1" dirty="0" smtClean="0">
                <a:solidFill>
                  <a:schemeClr val="bg1"/>
                </a:solidFill>
              </a:rPr>
              <a:t>NO</a:t>
            </a:r>
          </a:p>
        </p:txBody>
      </p:sp>
      <p:sp>
        <p:nvSpPr>
          <p:cNvPr id="27676" name="Text Box 28"/>
          <p:cNvSpPr txBox="1">
            <a:spLocks noChangeArrowheads="1"/>
          </p:cNvSpPr>
          <p:nvPr/>
        </p:nvSpPr>
        <p:spPr bwMode="auto">
          <a:xfrm>
            <a:off x="2268538" y="5216525"/>
            <a:ext cx="1531937" cy="61595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dirty="0" smtClean="0">
                <a:solidFill>
                  <a:schemeClr val="bg1"/>
                </a:solidFill>
              </a:rPr>
              <a:t>Продукция</a:t>
            </a:r>
          </a:p>
          <a:p>
            <a:pPr algn="ctr" eaLnBrk="1" hangingPunct="1">
              <a:defRPr/>
            </a:pPr>
            <a:r>
              <a:rPr lang="lv-LV" altLang="ru-RU" b="1" dirty="0" smtClean="0">
                <a:solidFill>
                  <a:schemeClr val="bg1"/>
                </a:solidFill>
              </a:rPr>
              <a:t>NO</a:t>
            </a:r>
          </a:p>
        </p:txBody>
      </p:sp>
      <p:sp>
        <p:nvSpPr>
          <p:cNvPr id="27677" name="Text Box 29"/>
          <p:cNvSpPr txBox="1">
            <a:spLocks noChangeArrowheads="1"/>
          </p:cNvSpPr>
          <p:nvPr/>
        </p:nvSpPr>
        <p:spPr bwMode="auto">
          <a:xfrm>
            <a:off x="3990975" y="5370513"/>
            <a:ext cx="4319588" cy="369887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 smtClean="0">
                <a:solidFill>
                  <a:schemeClr val="bg1"/>
                </a:solidFill>
              </a:rPr>
              <a:t>Свободно радикальное окисление</a:t>
            </a:r>
            <a:endParaRPr lang="lv-LV" altLang="ru-RU" b="1" dirty="0" smtClean="0">
              <a:solidFill>
                <a:schemeClr val="bg1"/>
              </a:solidFill>
            </a:endParaRPr>
          </a:p>
        </p:txBody>
      </p:sp>
      <p:sp>
        <p:nvSpPr>
          <p:cNvPr id="27678" name="Text Box 30"/>
          <p:cNvSpPr txBox="1">
            <a:spLocks noChangeArrowheads="1"/>
          </p:cNvSpPr>
          <p:nvPr/>
        </p:nvSpPr>
        <p:spPr bwMode="auto">
          <a:xfrm>
            <a:off x="550863" y="5819775"/>
            <a:ext cx="936625" cy="2762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200" b="1" dirty="0" smtClean="0">
                <a:solidFill>
                  <a:schemeClr val="bg1"/>
                </a:solidFill>
              </a:rPr>
              <a:t>Протеазы</a:t>
            </a:r>
            <a:endParaRPr lang="lv-LV" altLang="ru-RU" sz="1200" b="1" dirty="0" smtClean="0">
              <a:solidFill>
                <a:schemeClr val="bg1"/>
              </a:solidFill>
            </a:endParaRPr>
          </a:p>
        </p:txBody>
      </p:sp>
      <p:sp>
        <p:nvSpPr>
          <p:cNvPr id="27679" name="Text Box 31"/>
          <p:cNvSpPr txBox="1">
            <a:spLocks noChangeArrowheads="1"/>
          </p:cNvSpPr>
          <p:nvPr/>
        </p:nvSpPr>
        <p:spPr bwMode="auto">
          <a:xfrm>
            <a:off x="454025" y="6172200"/>
            <a:ext cx="2190750" cy="27622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200" b="1" dirty="0" err="1" smtClean="0">
                <a:solidFill>
                  <a:schemeClr val="bg1"/>
                </a:solidFill>
              </a:rPr>
              <a:t>Эндонуклеазы</a:t>
            </a:r>
            <a:endParaRPr lang="lv-LV" altLang="ru-RU" sz="1200" b="1" dirty="0" smtClean="0">
              <a:solidFill>
                <a:schemeClr val="bg1"/>
              </a:solidFill>
            </a:endParaRPr>
          </a:p>
        </p:txBody>
      </p:sp>
      <p:sp>
        <p:nvSpPr>
          <p:cNvPr id="360480" name="Text Box 32"/>
          <p:cNvSpPr txBox="1">
            <a:spLocks noChangeArrowheads="1"/>
          </p:cNvSpPr>
          <p:nvPr/>
        </p:nvSpPr>
        <p:spPr bwMode="auto">
          <a:xfrm>
            <a:off x="6813550" y="6162675"/>
            <a:ext cx="2006600" cy="3968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Гибель клетки</a:t>
            </a:r>
            <a:endParaRPr lang="lv-LV" sz="2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897" name="Line 33"/>
          <p:cNvSpPr>
            <a:spLocks noChangeShapeType="1"/>
          </p:cNvSpPr>
          <p:nvPr/>
        </p:nvSpPr>
        <p:spPr bwMode="auto">
          <a:xfrm flipV="1">
            <a:off x="2016125" y="5659438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6898" name="Line 34"/>
          <p:cNvSpPr>
            <a:spLocks noChangeShapeType="1"/>
          </p:cNvSpPr>
          <p:nvPr/>
        </p:nvSpPr>
        <p:spPr bwMode="auto">
          <a:xfrm flipV="1">
            <a:off x="3800475" y="5629275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6899" name="Line 35"/>
          <p:cNvSpPr>
            <a:spLocks noChangeShapeType="1"/>
          </p:cNvSpPr>
          <p:nvPr/>
        </p:nvSpPr>
        <p:spPr bwMode="auto">
          <a:xfrm flipV="1">
            <a:off x="2644775" y="6361113"/>
            <a:ext cx="1566863" cy="20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6900" name="Line 36"/>
          <p:cNvSpPr>
            <a:spLocks noChangeShapeType="1"/>
          </p:cNvSpPr>
          <p:nvPr/>
        </p:nvSpPr>
        <p:spPr bwMode="auto">
          <a:xfrm>
            <a:off x="1462088" y="5832475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901" name="Line 39"/>
          <p:cNvSpPr>
            <a:spLocks noChangeShapeType="1"/>
          </p:cNvSpPr>
          <p:nvPr/>
        </p:nvSpPr>
        <p:spPr bwMode="auto">
          <a:xfrm>
            <a:off x="395288" y="5229225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902" name="Line 40"/>
          <p:cNvSpPr>
            <a:spLocks noChangeShapeType="1"/>
          </p:cNvSpPr>
          <p:nvPr/>
        </p:nvSpPr>
        <p:spPr bwMode="auto">
          <a:xfrm>
            <a:off x="395288" y="6219825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903" name="Line 41"/>
          <p:cNvSpPr>
            <a:spLocks noChangeShapeType="1"/>
          </p:cNvSpPr>
          <p:nvPr/>
        </p:nvSpPr>
        <p:spPr bwMode="auto">
          <a:xfrm>
            <a:off x="395288" y="522922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904" name="Line 42"/>
          <p:cNvSpPr>
            <a:spLocks noChangeShapeType="1"/>
          </p:cNvSpPr>
          <p:nvPr/>
        </p:nvSpPr>
        <p:spPr bwMode="auto">
          <a:xfrm>
            <a:off x="133350" y="5013325"/>
            <a:ext cx="0" cy="625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905" name="Line 43"/>
          <p:cNvSpPr>
            <a:spLocks noChangeShapeType="1"/>
          </p:cNvSpPr>
          <p:nvPr/>
        </p:nvSpPr>
        <p:spPr bwMode="auto">
          <a:xfrm>
            <a:off x="155575" y="501332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906" name="Line 44"/>
          <p:cNvSpPr>
            <a:spLocks noChangeShapeType="1"/>
          </p:cNvSpPr>
          <p:nvPr/>
        </p:nvSpPr>
        <p:spPr bwMode="auto">
          <a:xfrm>
            <a:off x="155575" y="5638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6907" name="Line 45"/>
          <p:cNvSpPr>
            <a:spLocks noChangeShapeType="1"/>
          </p:cNvSpPr>
          <p:nvPr/>
        </p:nvSpPr>
        <p:spPr bwMode="auto">
          <a:xfrm>
            <a:off x="1282700" y="5229225"/>
            <a:ext cx="3917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908" name="Line 46"/>
          <p:cNvSpPr>
            <a:spLocks noChangeShapeType="1"/>
          </p:cNvSpPr>
          <p:nvPr/>
        </p:nvSpPr>
        <p:spPr bwMode="auto">
          <a:xfrm>
            <a:off x="5200650" y="522922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6909" name="Line 47"/>
          <p:cNvSpPr>
            <a:spLocks noChangeShapeType="1"/>
          </p:cNvSpPr>
          <p:nvPr/>
        </p:nvSpPr>
        <p:spPr bwMode="auto">
          <a:xfrm>
            <a:off x="5105400" y="5724525"/>
            <a:ext cx="0" cy="43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6910" name="Line 48"/>
          <p:cNvSpPr>
            <a:spLocks noChangeShapeType="1"/>
          </p:cNvSpPr>
          <p:nvPr/>
        </p:nvSpPr>
        <p:spPr bwMode="auto">
          <a:xfrm>
            <a:off x="8382000" y="4476750"/>
            <a:ext cx="0" cy="552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911" name="Line 49"/>
          <p:cNvSpPr>
            <a:spLocks noChangeShapeType="1"/>
          </p:cNvSpPr>
          <p:nvPr/>
        </p:nvSpPr>
        <p:spPr bwMode="auto">
          <a:xfrm>
            <a:off x="4970463" y="620713"/>
            <a:ext cx="0" cy="3603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6912" name="Line 50"/>
          <p:cNvSpPr>
            <a:spLocks noChangeShapeType="1"/>
          </p:cNvSpPr>
          <p:nvPr/>
        </p:nvSpPr>
        <p:spPr bwMode="auto">
          <a:xfrm>
            <a:off x="7437438" y="1828800"/>
            <a:ext cx="0" cy="3016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36913" name="Line 51"/>
          <p:cNvSpPr>
            <a:spLocks noChangeShapeType="1"/>
          </p:cNvSpPr>
          <p:nvPr/>
        </p:nvSpPr>
        <p:spPr bwMode="auto">
          <a:xfrm flipH="1" flipV="1">
            <a:off x="1730375" y="5013325"/>
            <a:ext cx="6651625" cy="15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360500" name="Text Box 52"/>
          <p:cNvSpPr txBox="1">
            <a:spLocks noChangeArrowheads="1"/>
          </p:cNvSpPr>
          <p:nvPr/>
        </p:nvSpPr>
        <p:spPr bwMode="auto">
          <a:xfrm>
            <a:off x="4211638" y="6162675"/>
            <a:ext cx="1374775" cy="39687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Апоптоз</a:t>
            </a:r>
            <a:endParaRPr lang="lv-LV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6915" name="Line 53"/>
          <p:cNvSpPr>
            <a:spLocks noChangeShapeType="1"/>
          </p:cNvSpPr>
          <p:nvPr/>
        </p:nvSpPr>
        <p:spPr bwMode="auto">
          <a:xfrm flipV="1">
            <a:off x="5545138" y="6400800"/>
            <a:ext cx="1330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6149975" cy="965200"/>
          </a:xfrm>
        </p:spPr>
        <p:txBody>
          <a:bodyPr/>
          <a:lstStyle/>
          <a:p>
            <a:pPr eaLnBrk="1" hangingPunct="1"/>
            <a:r>
              <a:rPr lang="ru-RU" sz="3200" smtClean="0">
                <a:latin typeface="Arial" pitchFamily="34" charset="0"/>
              </a:rPr>
              <a:t>Некроз и апоптоз: цитологические признаки</a:t>
            </a:r>
          </a:p>
        </p:txBody>
      </p:sp>
      <p:pic>
        <p:nvPicPr>
          <p:cNvPr id="378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17500" y="1628775"/>
            <a:ext cx="4652963" cy="4892675"/>
          </a:xfrm>
          <a:noFill/>
        </p:spPr>
      </p:pic>
      <p:sp>
        <p:nvSpPr>
          <p:cNvPr id="37892" name="Line 4"/>
          <p:cNvSpPr>
            <a:spLocks noChangeShapeType="1"/>
          </p:cNvSpPr>
          <p:nvPr/>
        </p:nvSpPr>
        <p:spPr bwMode="auto">
          <a:xfrm>
            <a:off x="4572000" y="2708275"/>
            <a:ext cx="2327275" cy="0"/>
          </a:xfrm>
          <a:prstGeom prst="line">
            <a:avLst/>
          </a:prstGeom>
          <a:noFill/>
          <a:ln w="12700">
            <a:noFill/>
            <a:round/>
            <a:headEnd/>
            <a:tailEnd type="triangle" w="med" len="med"/>
          </a:ln>
        </p:spPr>
        <p:txBody>
          <a:bodyPr lIns="90487" tIns="44450" rIns="90487" bIns="44450">
            <a:spAutoFit/>
          </a:bodyPr>
          <a:lstStyle/>
          <a:p>
            <a:endParaRPr lang="ru-RU"/>
          </a:p>
        </p:txBody>
      </p:sp>
      <p:sp>
        <p:nvSpPr>
          <p:cNvPr id="37893" name="Line 5"/>
          <p:cNvSpPr>
            <a:spLocks noChangeShapeType="1"/>
          </p:cNvSpPr>
          <p:nvPr/>
        </p:nvSpPr>
        <p:spPr bwMode="auto">
          <a:xfrm flipH="1">
            <a:off x="4772025" y="2708275"/>
            <a:ext cx="1128713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90487" tIns="44450" rIns="90487" bIns="44450">
            <a:spAutoFit/>
          </a:bodyPr>
          <a:lstStyle/>
          <a:p>
            <a:endParaRPr lang="ru-RU"/>
          </a:p>
        </p:txBody>
      </p:sp>
      <p:sp>
        <p:nvSpPr>
          <p:cNvPr id="37894" name="Line 6"/>
          <p:cNvSpPr>
            <a:spLocks noChangeShapeType="1"/>
          </p:cNvSpPr>
          <p:nvPr/>
        </p:nvSpPr>
        <p:spPr bwMode="auto">
          <a:xfrm flipH="1">
            <a:off x="4772025" y="5373688"/>
            <a:ext cx="1128713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90487" tIns="44450" rIns="90487" bIns="44450">
            <a:spAutoFit/>
          </a:bodyPr>
          <a:lstStyle/>
          <a:p>
            <a:endParaRPr lang="ru-RU"/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6100763" y="2205038"/>
            <a:ext cx="2659062" cy="122396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0487" tIns="44450" rIns="90487" bIns="44450" anchor="ctr">
            <a:spAutoFit/>
          </a:bodyPr>
          <a:lstStyle/>
          <a:p>
            <a:endParaRPr lang="ru-RU"/>
          </a:p>
        </p:txBody>
      </p:sp>
      <p:sp>
        <p:nvSpPr>
          <p:cNvPr id="363528" name="Rectangle 8"/>
          <p:cNvSpPr>
            <a:spLocks noChangeArrowheads="1"/>
          </p:cNvSpPr>
          <p:nvPr/>
        </p:nvSpPr>
        <p:spPr bwMode="auto">
          <a:xfrm>
            <a:off x="6156325" y="1824038"/>
            <a:ext cx="2365375" cy="2305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b">
            <a:spAutoFit/>
          </a:bodyPr>
          <a:lstStyle/>
          <a:p>
            <a:pPr algn="ctr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Сморщивание и фрагментация (образование т.н. </a:t>
            </a:r>
            <a:r>
              <a:rPr lang="ru-RU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апоптозных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телец)</a:t>
            </a:r>
          </a:p>
        </p:txBody>
      </p:sp>
      <p:sp>
        <p:nvSpPr>
          <p:cNvPr id="363529" name="Rectangle 9"/>
          <p:cNvSpPr>
            <a:spLocks noChangeArrowheads="1"/>
          </p:cNvSpPr>
          <p:nvPr/>
        </p:nvSpPr>
        <p:spPr bwMode="auto">
          <a:xfrm>
            <a:off x="6299200" y="4576763"/>
            <a:ext cx="1862138" cy="1196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b">
            <a:spAutoFit/>
          </a:bodyPr>
          <a:lstStyle/>
          <a:p>
            <a:pPr algn="ctr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Набухание и разрыв мембраны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58112" cy="1152525"/>
          </a:xfrm>
        </p:spPr>
        <p:txBody>
          <a:bodyPr/>
          <a:lstStyle/>
          <a:p>
            <a:pPr eaLnBrk="1" hangingPunct="1"/>
            <a:r>
              <a:rPr lang="ru-RU" sz="2800" b="1" smtClean="0"/>
              <a:t>Механизмы некроза при инсульте. Теории эксайтотоксичности и осмолизиса.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412875"/>
            <a:ext cx="7737475" cy="3197225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FF0000"/>
                </a:solidFill>
              </a:rPr>
              <a:t>Эксайтотоксичность</a:t>
            </a:r>
            <a:r>
              <a:rPr lang="ru-RU" sz="2400" smtClean="0">
                <a:solidFill>
                  <a:srgbClr val="F8F8F8"/>
                </a:solidFill>
              </a:rPr>
              <a:t> </a:t>
            </a:r>
            <a:r>
              <a:rPr lang="ru-RU" sz="2400" smtClean="0"/>
              <a:t>(англ. </a:t>
            </a:r>
            <a:r>
              <a:rPr lang="en-US" sz="2400" smtClean="0"/>
              <a:t>to excite</a:t>
            </a:r>
            <a:r>
              <a:rPr lang="ru-RU" sz="2400" smtClean="0"/>
              <a:t> – возбуждать) – токсическое действие на нервные клетки возбуждающих аминокислот-медиаторов – глутаминовой и аспарагиновой, приводящее к резкому повышению концентрации кальция в цитоплазме и последующей активации кальцием ферментных систем, разрушающих клетку.</a:t>
            </a:r>
          </a:p>
          <a:p>
            <a:pPr eaLnBrk="1" hangingPunct="1"/>
            <a:r>
              <a:rPr lang="ru-RU" sz="2400" smtClean="0">
                <a:solidFill>
                  <a:srgbClr val="FF0000"/>
                </a:solidFill>
              </a:rPr>
              <a:t>Осмолитическое повреждение нейронов</a:t>
            </a:r>
            <a:r>
              <a:rPr lang="ru-RU" sz="2400" smtClean="0">
                <a:solidFill>
                  <a:srgbClr val="F8F8F8"/>
                </a:solidFill>
              </a:rPr>
              <a:t> </a:t>
            </a:r>
            <a:r>
              <a:rPr lang="ru-RU" sz="2400" smtClean="0"/>
              <a:t>– набухание и разрыв цитоплазматической и внутриклеточных мембран нейронов из-за проникновения по осмотическому градиенту избыточного количества воды из межклеточного пространства.</a:t>
            </a:r>
          </a:p>
        </p:txBody>
      </p:sp>
    </p:spTree>
  </p:cSld>
  <p:clrMapOvr>
    <a:masterClrMapping/>
  </p:clrMapOvr>
  <p:transition spd="slow">
    <p:push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188" y="620713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b="1" smtClean="0"/>
              <a:t>В течение первых 3 часов с момента острого нарушения мозгового кровообращения максимально выражен энергетический дефицит в ишемизированной ткани, через 3–6 часов – глутаматная эксайтотоксичность, нарушения кальциевого гомеостаза и лактат–ацидоз, угасающие к концу 1–х суток. Отдаленные последствия ишемии начинают проявляться на 2–3–м часу, становятся максимальными через 12–36 часов (оксидантный стресс и локальное воспаление) и на 2–3–и сутки (апоптоз), но сохраняются длительно (в течение нескольких месяцев), способствуя в постинсультном периоде прогрессированию процессов атерогенеза и диффузного повреждения ткани головного мозга (энцефалопатии)</a:t>
            </a:r>
            <a:r>
              <a:rPr lang="ru-RU" sz="2400" smtClean="0"/>
              <a:t> </a:t>
            </a:r>
          </a:p>
        </p:txBody>
      </p:sp>
    </p:spTree>
  </p:cSld>
  <p:clrMapOvr>
    <a:masterClrMapping/>
  </p:clrMapOvr>
  <p:transition spd="slow">
    <p:push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92150"/>
            <a:ext cx="9144000" cy="6408738"/>
          </a:xfrm>
        </p:spPr>
        <p:txBody>
          <a:bodyPr/>
          <a:lstStyle/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ru-RU" sz="2000" smtClean="0"/>
              <a:t>   </a:t>
            </a:r>
            <a:endParaRPr lang="ru-RU" smtClean="0"/>
          </a:p>
        </p:txBody>
      </p:sp>
      <p:pic>
        <p:nvPicPr>
          <p:cNvPr id="44036" name="Picture 2" descr="\\ckvg.local\root\mydocs\hozhenko_ev\Рабочий стол\дДЭП слайды Новая папка\ДЭП СЛАЙДЫ\IMG_19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908050"/>
            <a:ext cx="7392987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4" name="Picture 7" descr="505ff001838f0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1363663" y="1774825"/>
            <a:ext cx="2327275" cy="281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5" name="Прямоугольник 10"/>
          <p:cNvSpPr>
            <a:spLocks noChangeArrowheads="1"/>
          </p:cNvSpPr>
          <p:nvPr/>
        </p:nvSpPr>
        <p:spPr bwMode="auto">
          <a:xfrm>
            <a:off x="4211638" y="1916113"/>
            <a:ext cx="4248150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altLang="ru-RU" sz="4800"/>
              <a:t>БЛАГОДАРЮ </a:t>
            </a:r>
          </a:p>
          <a:p>
            <a:pPr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altLang="ru-RU" sz="4800"/>
              <a:t>ЗА ВНИМАНИЕ</a:t>
            </a:r>
          </a:p>
        </p:txBody>
      </p:sp>
    </p:spTree>
    <p:custDataLst>
      <p:tags r:id="rId1"/>
    </p:custData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28600" y="1066800"/>
            <a:ext cx="39624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40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endParaRPr lang="ru-RU" sz="2400">
              <a:solidFill>
                <a:srgbClr val="FFFF00"/>
              </a:solidFill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257800" y="1143000"/>
            <a:ext cx="31242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40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endParaRPr lang="ru-RU" sz="2400">
              <a:solidFill>
                <a:srgbClr val="FFFF00"/>
              </a:solidFill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667000" y="25908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400">
              <a:solidFill>
                <a:srgbClr val="FFFF00"/>
              </a:solidFill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33400" y="152400"/>
            <a:ext cx="8229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Сосудистые заболевания головного мозга 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(Е.В. Шмидт,1985)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827088" y="1341438"/>
            <a:ext cx="7921625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                        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ОСТРЫЕ НАРУШЕНИЯ МОЗГОВОГО КРОВООБРАЩЕНИЯ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ИНСУЛЬТ</a:t>
            </a:r>
          </a:p>
          <a:p>
            <a:pPr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         -ИШЕМИЧЕСКИЙ </a:t>
            </a:r>
          </a:p>
          <a:p>
            <a:pPr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         - ГЕМОРРАГИЧЕСКИЙ (ПАРЕНХИМАТОЗНОЕ КРОВОИЗЛИЯНИЕ, СУБАРАХНОИДАЛЬНОЕ КРОВООИЗЛИЯНИЕ)</a:t>
            </a:r>
          </a:p>
          <a:p>
            <a:pPr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                  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ПРЕХОДЯЩИЕ НАРУШЕНИЯ МОЗГОВОГО КРОВООБРАЩЕНИЯ </a:t>
            </a:r>
          </a:p>
          <a:p>
            <a:pPr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(ТИА , ГИПЕРТОНИЧЕСКИЕ ЦЕРЕБРАЛЬНЫЕ КРИЗЫ)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73025" y="1362075"/>
          <a:ext cx="9070975" cy="5495925"/>
        </p:xfrm>
        <a:graphic>
          <a:graphicData uri="http://schemas.openxmlformats.org/presentationml/2006/ole">
            <p:oleObj spid="_x0000_s12290" name="Диаграмма" r:id="rId4" imgW="6372296" imgH="3400425" progId="MSGraph.Chart.8">
              <p:embed followColorScheme="full"/>
            </p:oleObj>
          </a:graphicData>
        </a:graphic>
      </p:graphicFrame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rgbClr val="0033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>
                <a:solidFill>
                  <a:srgbClr val="FFFF00"/>
                </a:solidFill>
              </a:rPr>
              <a:t>Частота встречаемости различных видов инсульта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11188" y="692150"/>
            <a:ext cx="7772400" cy="5473700"/>
          </a:xfrm>
        </p:spPr>
        <p:txBody>
          <a:bodyPr/>
          <a:lstStyle/>
          <a:p>
            <a:pPr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Преходящие (транзиторные) церебральные ишемические приступы (атаки) и родственные синдромы (G45):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• G45.0 - Синдром вертебробазилярной артериальной системы </a:t>
            </a:r>
            <a:br>
              <a:rPr lang="ru-RU" sz="24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• G45.1 - Синдром сонной артерии (полушарный) </a:t>
            </a:r>
            <a:br>
              <a:rPr lang="ru-RU" sz="24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• G45.2 - Множественные и двусторонние синдромы церебральных артерий </a:t>
            </a:r>
            <a:br>
              <a:rPr lang="ru-RU" sz="24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• G45.3 -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Преходящая слепота </a:t>
            </a:r>
            <a:br>
              <a:rPr lang="ru-RU" sz="24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• G45.4 -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Транзиторная глобальная амнезия </a:t>
            </a:r>
            <a:br>
              <a:rPr lang="ru-RU" sz="24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• G45.8 - Другие транзиторные церебральные ишемические атаки и связанные с ними синдромы </a:t>
            </a:r>
            <a:br>
              <a:rPr lang="ru-RU" sz="24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• G45.9 - Транзиторная церебральная ишемическая атака неуточненная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I 67.4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Гипертензивная энцефалопатия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10000"/>
                  </a:schemeClr>
                </a:solidFill>
              </a:rPr>
            </a:b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11188" y="692150"/>
            <a:ext cx="7772400" cy="5473700"/>
          </a:xfrm>
        </p:spPr>
        <p:txBody>
          <a:bodyPr/>
          <a:lstStyle/>
          <a:p>
            <a:pPr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•  I63.0 - Инфаркт мозга, вызванный тромбозом </a:t>
            </a:r>
            <a:r>
              <a:rPr lang="ru-RU" sz="2400" b="1" dirty="0" err="1" smtClean="0">
                <a:solidFill>
                  <a:schemeClr val="bg2">
                    <a:lumMod val="10000"/>
                  </a:schemeClr>
                </a:solidFill>
              </a:rPr>
              <a:t>прецеребральных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 артерий</a:t>
            </a:r>
            <a:b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• I63.1 - Инфаркт мозга, вызванный эмболией </a:t>
            </a:r>
            <a:r>
              <a:rPr lang="ru-RU" sz="2400" b="1" dirty="0" err="1" smtClean="0">
                <a:solidFill>
                  <a:schemeClr val="bg2">
                    <a:lumMod val="10000"/>
                  </a:schemeClr>
                </a:solidFill>
              </a:rPr>
              <a:t>прецеребральных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 артерий </a:t>
            </a:r>
            <a:b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• I63.2 - Инфаркт мозга, вызванный неуточненной закупоркой или стенозом </a:t>
            </a:r>
            <a:r>
              <a:rPr lang="ru-RU" sz="2400" b="1" dirty="0" err="1" smtClean="0">
                <a:solidFill>
                  <a:schemeClr val="bg2">
                    <a:lumMod val="10000"/>
                  </a:schemeClr>
                </a:solidFill>
              </a:rPr>
              <a:t>прецеребральных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 артерий </a:t>
            </a:r>
            <a:b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• I63.3 - Инфаркт мозга, вызванный тромбозом мозговых артерий </a:t>
            </a:r>
            <a:b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• I63.4 - Инфаркт мозга, вызванный эмболией мозговых артерий </a:t>
            </a:r>
            <a:b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• I63.5 - Инфаркт мозга, вызванный неуточненной закупоркой или стенозом мозговых артерий </a:t>
            </a:r>
            <a:b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• I63.6 - Инфаркт мозга, вызванный тромбозом вен мозга, </a:t>
            </a:r>
            <a:r>
              <a:rPr lang="ru-RU" sz="2400" b="1" dirty="0" err="1" smtClean="0">
                <a:solidFill>
                  <a:schemeClr val="bg2">
                    <a:lumMod val="10000"/>
                  </a:schemeClr>
                </a:solidFill>
              </a:rPr>
              <a:t>непиогенный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b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• I63.8 -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Другой инфаркт мозга </a:t>
            </a:r>
            <a:b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• I63.9 -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Инфаркт мозга неуточненный </a:t>
            </a:r>
            <a:b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11188" y="692150"/>
            <a:ext cx="7772400" cy="5473700"/>
          </a:xfrm>
        </p:spPr>
        <p:txBody>
          <a:bodyPr/>
          <a:lstStyle/>
          <a:p>
            <a:pPr>
              <a:defRPr/>
            </a:pPr>
            <a:r>
              <a:rPr lang="ru-RU" sz="3600" b="1" dirty="0">
                <a:solidFill>
                  <a:schemeClr val="bg2">
                    <a:lumMod val="10000"/>
                  </a:schemeClr>
                </a:solidFill>
              </a:rPr>
              <a:t>I67.8</a:t>
            </a:r>
            <a:br>
              <a:rPr lang="ru-RU" sz="36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3600" b="1" dirty="0">
                <a:solidFill>
                  <a:schemeClr val="bg2">
                    <a:lumMod val="10000"/>
                  </a:schemeClr>
                </a:solidFill>
              </a:rPr>
              <a:t>Другие уточненные поражения сосудов мозга</a:t>
            </a:r>
            <a:br>
              <a:rPr lang="ru-RU" sz="36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</a:rPr>
              <a:t>Острая </a:t>
            </a:r>
            <a:r>
              <a:rPr lang="ru-RU" sz="3600" dirty="0">
                <a:solidFill>
                  <a:schemeClr val="bg2">
                    <a:lumMod val="10000"/>
                  </a:schemeClr>
                </a:solidFill>
              </a:rPr>
              <a:t>цереброваскулярная недостаточность БДУ</a:t>
            </a:r>
            <a:br>
              <a:rPr lang="ru-RU" sz="36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</a:rPr>
              <a:t>Ишемия </a:t>
            </a:r>
            <a:r>
              <a:rPr lang="ru-RU" sz="3600" dirty="0">
                <a:solidFill>
                  <a:schemeClr val="bg2">
                    <a:lumMod val="10000"/>
                  </a:schemeClr>
                </a:solidFill>
              </a:rPr>
              <a:t>мозга (хроническая)</a:t>
            </a:r>
            <a:br>
              <a:rPr lang="ru-RU" sz="36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11188" y="692150"/>
            <a:ext cx="7772400" cy="5473700"/>
          </a:xfrm>
        </p:spPr>
        <p:txBody>
          <a:bodyPr/>
          <a:lstStyle/>
          <a:p>
            <a:pPr>
              <a:defRPr/>
            </a:pP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</a:rPr>
              <a:t>Клинические рекомендации 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18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Ишемический инсульт и транзиторная ишемическая атака у взрослых – 2021 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28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800" dirty="0">
                <a:solidFill>
                  <a:schemeClr val="bg2">
                    <a:lumMod val="10000"/>
                  </a:schemeClr>
                </a:solidFill>
              </a:rPr>
              <a:t>Сокращённый вариант </a:t>
            </a:r>
            <a:br>
              <a:rPr lang="ru-RU" sz="18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800" dirty="0">
                <a:solidFill>
                  <a:schemeClr val="bg2">
                    <a:lumMod val="10000"/>
                  </a:schemeClr>
                </a:solidFill>
              </a:rPr>
              <a:t>Окончание действия </a:t>
            </a:r>
            <a:r>
              <a:rPr lang="ru-RU" sz="1800" b="1" dirty="0">
                <a:solidFill>
                  <a:schemeClr val="bg2">
                    <a:lumMod val="10000"/>
                  </a:schemeClr>
                </a:solidFill>
              </a:rPr>
              <a:t>2023 год 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18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800" b="1" i="1" dirty="0">
                <a:solidFill>
                  <a:schemeClr val="bg2">
                    <a:lumMod val="10000"/>
                  </a:schemeClr>
                </a:solidFill>
              </a:rPr>
              <a:t>Разработчик клинической рекомендации: 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18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800" dirty="0">
                <a:solidFill>
                  <a:schemeClr val="bg2">
                    <a:lumMod val="10000"/>
                  </a:schemeClr>
                </a:solidFill>
              </a:rPr>
              <a:t>• Всероссийское общество неврологов </a:t>
            </a:r>
            <a:br>
              <a:rPr lang="ru-RU" sz="18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800" dirty="0">
                <a:solidFill>
                  <a:schemeClr val="bg2">
                    <a:lumMod val="10000"/>
                  </a:schemeClr>
                </a:solidFill>
              </a:rPr>
              <a:t>• Национальная ассоциация по борьбе с инсультом </a:t>
            </a:r>
            <a:br>
              <a:rPr lang="ru-RU" sz="18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800" dirty="0">
                <a:solidFill>
                  <a:schemeClr val="bg2">
                    <a:lumMod val="10000"/>
                  </a:schemeClr>
                </a:solidFill>
              </a:rPr>
              <a:t>• Ассоциация нейрохирургов России </a:t>
            </a:r>
            <a:br>
              <a:rPr lang="ru-RU" sz="18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800" dirty="0">
                <a:solidFill>
                  <a:schemeClr val="bg2">
                    <a:lumMod val="10000"/>
                  </a:schemeClr>
                </a:solidFill>
              </a:rPr>
              <a:t>• Межрегиональная общественная организация "Объединение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</a:rPr>
              <a:t>нейроанестезиологов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</a:rPr>
              <a:t> и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</a:rPr>
              <a:t>нейрореаниматологов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</a:rPr>
              <a:t>" </a:t>
            </a:r>
            <a:br>
              <a:rPr lang="ru-RU" sz="18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800" dirty="0">
                <a:solidFill>
                  <a:schemeClr val="bg2">
                    <a:lumMod val="10000"/>
                  </a:schemeClr>
                </a:solidFill>
              </a:rPr>
              <a:t>• Общероссийская общественная организация "Союз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</a:rPr>
              <a:t>реабилитологов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</a:rPr>
              <a:t> России" </a:t>
            </a:r>
            <a:br>
              <a:rPr lang="ru-RU" sz="18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800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18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800" dirty="0">
                <a:solidFill>
                  <a:schemeClr val="bg2">
                    <a:lumMod val="10000"/>
                  </a:schemeClr>
                </a:solidFill>
              </a:rPr>
              <a:t>Одобрено Научно-практическим Советом Минздрава РФ 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04800"/>
            <a:ext cx="8686800" cy="2209800"/>
          </a:xfrm>
        </p:spPr>
        <p:txBody>
          <a:bodyPr/>
          <a:lstStyle/>
          <a:p>
            <a:r>
              <a:rPr lang="ru-RU" sz="540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0" y="38100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800" dirty="0">
                <a:solidFill>
                  <a:schemeClr val="bg2">
                    <a:lumMod val="10000"/>
                  </a:schemeClr>
                </a:solidFill>
              </a:rPr>
              <a:t>ИШЕМИЧЕСКИЙ ИНСУЛЬТ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3850" y="1204913"/>
            <a:ext cx="8640763" cy="5540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1.1 Определение заболевания </a:t>
            </a:r>
          </a:p>
          <a:p>
            <a:pPr>
              <a:defRPr/>
            </a:pPr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Ишемический инсульт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- эпизод неврологической дисфункции из-за фокального инфаркта головного мозга. </a:t>
            </a:r>
          </a:p>
          <a:p>
            <a:pPr>
              <a:defRPr/>
            </a:pPr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Инфаркт головного мозга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- фокальный ишемический некроз вещества головного мозга (ГМ). </a:t>
            </a:r>
          </a:p>
          <a:p>
            <a:pPr>
              <a:defRPr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Критерии: </a:t>
            </a:r>
          </a:p>
          <a:p>
            <a:pPr>
              <a:defRPr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1. Патологоанатомические,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</a:rPr>
              <a:t>нейровизуализационные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 или другие объективные данные, свидетельствующие о фокусе ишемии в сосудистом бассейне головного мозга или </a:t>
            </a:r>
          </a:p>
          <a:p>
            <a:pPr>
              <a:defRPr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2. Клинические данные, свидетельствующие о фокальной ишемии с симптоматикой ≥ 24 часов или до летального исхода, при исключении других причин. </a:t>
            </a:r>
          </a:p>
          <a:p>
            <a:pPr>
              <a:defRPr/>
            </a:pPr>
            <a:endParaRPr lang="ru-RU" sz="16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defRPr/>
            </a:pPr>
            <a:r>
              <a:rPr lang="ru-RU" sz="1600" b="1" dirty="0" err="1">
                <a:solidFill>
                  <a:schemeClr val="bg2">
                    <a:lumMod val="10000"/>
                  </a:schemeClr>
                </a:solidFill>
              </a:rPr>
              <a:t>Асимптомный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 («немой») инфаркт головного мозга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 -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</a:rPr>
              <a:t>нейровизуализационные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 или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</a:rPr>
              <a:t>патанатомические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 признаки инфаркта без острого неврологического дефицита, в 10 – 38% случаев. </a:t>
            </a:r>
          </a:p>
          <a:p>
            <a:pPr>
              <a:defRPr/>
            </a:pPr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Транзиторная ишемическая атака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– эпизод неврологической или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</a:rPr>
              <a:t>ретинальной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 дисфункции при фокальной ишемии ГМ без морфологических признаков инфаркта ГМ. </a:t>
            </a:r>
          </a:p>
          <a:p>
            <a:pPr>
              <a:defRPr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Инсульт, вызванный церебральным венозным тромбозом - инфаркт или кровоизлияние. </a:t>
            </a:r>
          </a:p>
          <a:p>
            <a:pPr>
              <a:defRPr/>
            </a:pPr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Злокачественный инфаркт мозга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- ишемический инсульт с дислокацией структур ГМ из-за отека инфарктной зоны с риском височно-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</a:rPr>
              <a:t>тенториального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 вклинения. </a:t>
            </a:r>
          </a:p>
          <a:p>
            <a:pPr>
              <a:defRPr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Область фокальной ишемии головного мозга – зона инфаркта и ишемической полутени (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</a:rPr>
              <a:t>пенубры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). 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heme/theme1.xml><?xml version="1.0" encoding="utf-8"?>
<a:theme xmlns:a="http://schemas.openxmlformats.org/drawingml/2006/main" name="11science">
  <a:themeElements>
    <a:clrScheme name="11scien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1science">
      <a:majorFont>
        <a:latin typeface="HeliosCondBlack"/>
        <a:ea typeface=""/>
        <a:cs typeface=""/>
      </a:majorFont>
      <a:minorFont>
        <a:latin typeface="HeliosCond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MY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MY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1scien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scien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scien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scien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scien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scien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scien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scien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scien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scien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scien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scien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HeliosCondBlack"/>
        <a:ea typeface=""/>
        <a:cs typeface=""/>
      </a:majorFont>
      <a:minorFont>
        <a:latin typeface="HeliosCond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MY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MY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HeliosCondBlack"/>
        <a:ea typeface=""/>
        <a:cs typeface=""/>
      </a:majorFont>
      <a:minorFont>
        <a:latin typeface="HeliosCond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MY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MY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HeliosCond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MY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MY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BoxedArt_Science</Template>
  <TotalTime>1037</TotalTime>
  <Words>1153</Words>
  <Application>Microsoft Office PowerPoint</Application>
  <PresentationFormat>Экран (4:3)</PresentationFormat>
  <Paragraphs>168</Paragraphs>
  <Slides>29</Slides>
  <Notes>8</Notes>
  <HiddenSlides>0</HiddenSlides>
  <MMClips>0</MMClips>
  <ScaleCrop>false</ScaleCrop>
  <HeadingPairs>
    <vt:vector size="6" baseType="variant"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11science</vt:lpstr>
      <vt:lpstr>Custom Design</vt:lpstr>
      <vt:lpstr>1_Custom Design</vt:lpstr>
      <vt:lpstr>1_Default Design</vt:lpstr>
      <vt:lpstr>Тема Office</vt:lpstr>
      <vt:lpstr>Диаграмма</vt:lpstr>
      <vt:lpstr>Bitmap Image</vt:lpstr>
      <vt:lpstr>Острая цереброваскулярная патология (этиология, механизмы патогенеза,  постинсультная деменция)</vt:lpstr>
      <vt:lpstr>Слайд 2</vt:lpstr>
      <vt:lpstr>Слайд 3</vt:lpstr>
      <vt:lpstr>Слайд 4</vt:lpstr>
      <vt:lpstr>Преходящие (транзиторные) церебральные ишемические приступы (атаки) и родственные синдромы (G45):  • G45.0 - Синдром вертебробазилярной артериальной системы  • G45.1 - Синдром сонной артерии (полушарный)  • G45.2 - Множественные и двусторонние синдромы церебральных артерий  • G45.3 - Преходящая слепота  • G45.4 - Транзиторная глобальная амнезия  • G45.8 - Другие транзиторные церебральные ишемические атаки и связанные с ними синдромы  • G45.9 - Транзиторная церебральная ишемическая атака неуточненная  I 67.4 Гипертензивная энцефалопатия </vt:lpstr>
      <vt:lpstr>  •  I63.0 - Инфаркт мозга, вызванный тромбозом прецеребральных артерий • I63.1 - Инфаркт мозга, вызванный эмболией прецеребральных артерий  • I63.2 - Инфаркт мозга, вызванный неуточненной закупоркой или стенозом прецеребральных артерий  • I63.3 - Инфаркт мозга, вызванный тромбозом мозговых артерий  • I63.4 - Инфаркт мозга, вызванный эмболией мозговых артерий  • I63.5 - Инфаркт мозга, вызванный неуточненной закупоркой или стенозом мозговых артерий  • I63.6 - Инфаркт мозга, вызванный тромбозом вен мозга, непиогенный  • I63.8 - Другой инфаркт мозга  • I63.9 - Инфаркт мозга неуточненный   </vt:lpstr>
      <vt:lpstr>I67.8 Другие уточненные поражения сосудов мозга  Острая цереброваскулярная недостаточность БДУ  Ишемия мозга (хроническая)    </vt:lpstr>
      <vt:lpstr> Клинические рекомендации  Ишемический инсульт и транзиторная ишемическая атака у взрослых – 2021  Сокращённый вариант  Окончание действия 2023 год  Разработчик клинической рекомендации:  • Всероссийское общество неврологов  • Национальная ассоциация по борьбе с инсультом  • Ассоциация нейрохирургов России  • Межрегиональная общественная организация "Объединение нейроанестезиологов и нейрореаниматологов"  • Общероссийская общественная организация "Союз реабилитологов России"   Одобрено Научно-практическим Советом Минздрава РФ </vt:lpstr>
      <vt:lpstr> </vt:lpstr>
      <vt:lpstr>Слайд 10</vt:lpstr>
      <vt:lpstr>Слайд 11</vt:lpstr>
      <vt:lpstr>Слайд 12</vt:lpstr>
      <vt:lpstr>Частота встречаемости подтипов ишемического инсульта в зависимости от этиопатогенетических факторов ( НЦ неврологии РАМН)</vt:lpstr>
      <vt:lpstr>Мозговой кровоток и ишемические границы </vt:lpstr>
      <vt:lpstr>Критические уровни мозгового кровотока </vt:lpstr>
      <vt:lpstr>Ишемический каскад</vt:lpstr>
      <vt:lpstr>Этапы ишемического каскада</vt:lpstr>
      <vt:lpstr>Глутаматная эксайтотоксичность –</vt:lpstr>
      <vt:lpstr>Экзоцитотоксичность</vt:lpstr>
      <vt:lpstr> Накопление кальция и лактат ацидоз - </vt:lpstr>
      <vt:lpstr> Цитотоксический отек - </vt:lpstr>
      <vt:lpstr>Оксидантный стресс - </vt:lpstr>
      <vt:lpstr>Концепция ишемической «полутени»</vt:lpstr>
      <vt:lpstr>Слайд 24</vt:lpstr>
      <vt:lpstr>Некроз и апоптоз: цитологические признаки</vt:lpstr>
      <vt:lpstr>Механизмы некроза при инсульте. Теории эксайтотоксичности и осмолизиса.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IEM User</dc:creator>
  <cp:lastModifiedBy>Елена</cp:lastModifiedBy>
  <cp:revision>144</cp:revision>
  <dcterms:created xsi:type="dcterms:W3CDTF">2016-03-22T06:19:48Z</dcterms:created>
  <dcterms:modified xsi:type="dcterms:W3CDTF">2022-12-02T16:28:49Z</dcterms:modified>
</cp:coreProperties>
</file>