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92" r:id="rId3"/>
    <p:sldId id="321" r:id="rId4"/>
    <p:sldId id="294" r:id="rId5"/>
    <p:sldId id="264" r:id="rId6"/>
    <p:sldId id="295" r:id="rId7"/>
    <p:sldId id="257" r:id="rId8"/>
    <p:sldId id="316" r:id="rId9"/>
    <p:sldId id="293" r:id="rId10"/>
    <p:sldId id="290" r:id="rId11"/>
    <p:sldId id="302" r:id="rId12"/>
    <p:sldId id="311" r:id="rId13"/>
    <p:sldId id="312" r:id="rId14"/>
    <p:sldId id="313" r:id="rId15"/>
    <p:sldId id="301" r:id="rId16"/>
    <p:sldId id="314" r:id="rId17"/>
    <p:sldId id="315" r:id="rId18"/>
    <p:sldId id="303" r:id="rId19"/>
    <p:sldId id="322" r:id="rId20"/>
    <p:sldId id="304" r:id="rId21"/>
    <p:sldId id="319" r:id="rId22"/>
    <p:sldId id="320" r:id="rId23"/>
    <p:sldId id="305" r:id="rId24"/>
    <p:sldId id="307" r:id="rId25"/>
    <p:sldId id="317" r:id="rId26"/>
    <p:sldId id="318" r:id="rId27"/>
    <p:sldId id="288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377"/>
    <a:srgbClr val="D9E9F7"/>
    <a:srgbClr val="C7DFF4"/>
    <a:srgbClr val="DCEBFF"/>
    <a:srgbClr val="1F325E"/>
    <a:srgbClr val="1F3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3979" autoAdjust="0"/>
  </p:normalViewPr>
  <p:slideViewPr>
    <p:cSldViewPr snapToGrid="0" snapToObjects="1">
      <p:cViewPr varScale="1">
        <p:scale>
          <a:sx n="103" d="100"/>
          <a:sy n="103" d="100"/>
        </p:scale>
        <p:origin x="10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BE3D-1E4F-EA40-A915-9853E90AA5F7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77FD-9B29-3244-98CD-B2FFD024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7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E77FD-9B29-3244-98CD-B2FFD0246E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9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62C9-8DF8-6A43-9E99-7B6BB5971426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941AF-F266-5F47-830C-4C42C749A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3085" cy="51767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9737" y="1772596"/>
            <a:ext cx="5467633" cy="526507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Принципы ранней диагностики, лечения и профилактики </a:t>
            </a:r>
            <a:r>
              <a:rPr lang="ru-RU" sz="1600" b="1" dirty="0" err="1" smtClean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онкозаболеваний</a:t>
            </a:r>
            <a:r>
              <a:rPr lang="ru-RU" sz="1600" b="1" dirty="0" smtClean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 пищеварительной системы</a:t>
            </a:r>
            <a:endParaRPr lang="en-US" sz="1600" b="1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4863" y="4487997"/>
            <a:ext cx="1590424" cy="457875"/>
          </a:xfrm>
        </p:spPr>
        <p:txBody>
          <a:bodyPr/>
          <a:lstStyle/>
          <a:p>
            <a:pPr algn="l"/>
            <a:r>
              <a:rPr lang="is-IS" sz="1600" dirty="0" smtClean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r>
              <a:rPr lang="ru-RU" sz="1600" dirty="0" smtClean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22г.</a:t>
            </a:r>
            <a:r>
              <a:rPr lang="is-IS" sz="1600" dirty="0" smtClean="0">
                <a:solidFill>
                  <a:srgbClr val="043377"/>
                </a:solidFill>
                <a:latin typeface="Arial" charset="0"/>
                <a:ea typeface="Arial" charset="0"/>
                <a:cs typeface="Arial" charset="0"/>
              </a:rPr>
              <a:t>, Москва</a:t>
            </a:r>
            <a:endParaRPr lang="is-IS" sz="16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0"/>
            <a:ext cx="4106795" cy="5143500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6795" h="5143500">
                <a:moveTo>
                  <a:pt x="0" y="5128510"/>
                </a:moveTo>
                <a:cubicBezTo>
                  <a:pt x="3923" y="3419528"/>
                  <a:pt x="7847" y="1710547"/>
                  <a:pt x="11770" y="1565"/>
                </a:cubicBezTo>
                <a:lnTo>
                  <a:pt x="4106795" y="0"/>
                </a:lnTo>
                <a:lnTo>
                  <a:pt x="2436527" y="5143500"/>
                </a:lnTo>
                <a:lnTo>
                  <a:pt x="0" y="5128510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5032397" y="3172454"/>
            <a:ext cx="2671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Лектор: доцент кафедры, </a:t>
            </a:r>
          </a:p>
          <a:p>
            <a:pPr>
              <a:spcBef>
                <a:spcPct val="50000"/>
              </a:spcBef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к.м.н. И.И</a:t>
            </a:r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Быков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671420" y="317245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Georgia" panose="02040502050405020303" pitchFamily="18" charset="0"/>
              </a:rPr>
              <a:t>Академии постдипломного образования </a:t>
            </a:r>
            <a:endParaRPr lang="ru-RU" sz="1000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  <a:latin typeface="Georgia" panose="02040502050405020303" pitchFamily="18" charset="0"/>
              </a:rPr>
              <a:t>ФГБУ </a:t>
            </a:r>
            <a:r>
              <a:rPr lang="ru-RU" sz="1000" dirty="0">
                <a:solidFill>
                  <a:schemeClr val="bg1"/>
                </a:solidFill>
                <a:latin typeface="Georgia" panose="02040502050405020303" pitchFamily="18" charset="0"/>
              </a:rPr>
              <a:t>ФНКЦ ФМБА России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fmba.gov.ru/local/templates/main_new/img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10" y="2208868"/>
            <a:ext cx="802317" cy="89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исследований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5650" y="918806"/>
            <a:ext cx="8780550" cy="3974281"/>
          </a:xfrm>
        </p:spPr>
        <p:txBody>
          <a:bodyPr>
            <a:noAutofit/>
          </a:bodyPr>
          <a:lstStyle/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Сбор жалоб ?,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Сбор анамнеза,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Осмотр ??,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Онкомаркеры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???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Инструментальные исследования: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Ультразвуковые (</a:t>
            </a: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трансабдоменальное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узи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эндоузи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Эндоскопические исследования (ЭГДС, </a:t>
            </a: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колоноскопия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прижизниннаямикроскопия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) + биопсия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МРТ, КТ, ПЭТ/КТ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Морфологические исследования: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ц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итологическое,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ф</a:t>
            </a:r>
            <a:r>
              <a:rPr lang="ru-RU" sz="1600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луорисцентная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гибридизация </a:t>
            </a:r>
            <a:r>
              <a:rPr lang="en-US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in situ (fish)</a:t>
            </a: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гистологическое,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ИГХ,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Молекулярные исследования</a:t>
            </a:r>
            <a:endParaRPr lang="ru-RU" sz="16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3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Аденокарцинома</a:t>
            </a:r>
            <a:r>
              <a:rPr lang="ru-RU" sz="2400" dirty="0" smtClean="0">
                <a:solidFill>
                  <a:schemeClr val="tx1"/>
                </a:solidFill>
              </a:rPr>
              <a:t> пищевода (АКП)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5650" y="918806"/>
            <a:ext cx="8780550" cy="397428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74912"/>
              </p:ext>
            </p:extLst>
          </p:nvPr>
        </p:nvGraphicFramePr>
        <p:xfrm>
          <a:off x="240852" y="972568"/>
          <a:ext cx="8725347" cy="401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9348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1917550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  <a:gridCol w="2908449">
                  <a:extLst>
                    <a:ext uri="{9D8B030D-6E8A-4147-A177-3AD203B41FA5}">
                      <a16:colId xmlns:a16="http://schemas.microsoft.com/office/drawing/2014/main" xmlns="" val="2112418929"/>
                    </a:ext>
                  </a:extLst>
                </a:gridCol>
              </a:tblGrid>
              <a:tr h="27194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720712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Гастроэзофагеальная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рефлюксная</a:t>
                      </a:r>
                      <a:r>
                        <a:rPr lang="ru-RU" dirty="0" smtClean="0"/>
                        <a:t> болезнь (ГЭРБ), которая может привести к формированию кишечной метаплазии слизистой оболочки пищевода — пищевод </a:t>
                      </a:r>
                      <a:r>
                        <a:rPr lang="ru-RU" dirty="0" err="1" smtClean="0"/>
                        <a:t>Барретта</a:t>
                      </a:r>
                      <a:r>
                        <a:rPr lang="ru-RU" dirty="0" smtClean="0"/>
                        <a:t> (ПБ). В</a:t>
                      </a:r>
                      <a:r>
                        <a:rPr lang="ru-RU" baseline="0" dirty="0" smtClean="0"/>
                        <a:t> свою очередь на</a:t>
                      </a:r>
                      <a:r>
                        <a:rPr lang="ru-RU" dirty="0" smtClean="0"/>
                        <a:t> фоне ПБ может развиться АКП пищевода, который повышает риск возникновения опухоли в 30–125 раз по сравнению с общей популяцией. </a:t>
                      </a:r>
                    </a:p>
                    <a:p>
                      <a:r>
                        <a:rPr lang="ru-RU" dirty="0" smtClean="0"/>
                        <a:t>У 0,4–0,6 % пациентов с ПБ ежегодно развивается АКП и дисплазия высокой степени. </a:t>
                      </a:r>
                    </a:p>
                    <a:p>
                      <a:r>
                        <a:rPr lang="ru-RU" dirty="0" smtClean="0"/>
                        <a:t>Другими факторами риска развития АКП являются мужской пол, возраст, </a:t>
                      </a:r>
                      <a:r>
                        <a:rPr lang="ru-RU" dirty="0" err="1" smtClean="0"/>
                        <a:t>табакокурение</a:t>
                      </a:r>
                      <a:r>
                        <a:rPr lang="ru-RU" dirty="0" smtClean="0"/>
                        <a:t>, европеоидная раса, ожирение, а также генетические факторы (мутации генов </a:t>
                      </a:r>
                      <a:r>
                        <a:rPr lang="en-US" dirty="0" smtClean="0"/>
                        <a:t>CRTC1, BARX1, FOXF1, FOXP1 </a:t>
                      </a:r>
                      <a:r>
                        <a:rPr lang="ru-RU" dirty="0" smtClean="0"/>
                        <a:t>и </a:t>
                      </a:r>
                      <a:r>
                        <a:rPr lang="en-US" dirty="0" smtClean="0"/>
                        <a:t>TBX5</a:t>
                      </a:r>
                      <a:r>
                        <a:rPr lang="ru-RU" dirty="0" smtClean="0"/>
                        <a:t>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Жалобы: изжога.</a:t>
                      </a:r>
                    </a:p>
                    <a:p>
                      <a:pPr algn="l"/>
                      <a:r>
                        <a:rPr lang="ru-RU" dirty="0" smtClean="0"/>
                        <a:t>Анамнез: </a:t>
                      </a:r>
                    </a:p>
                    <a:p>
                      <a:pPr algn="l"/>
                      <a:r>
                        <a:rPr lang="ru-RU" dirty="0" smtClean="0"/>
                        <a:t>курящие мужчины с ПБ старше 50 лет с повышенным ИМТ и/или абдоминальным ожирением. </a:t>
                      </a:r>
                    </a:p>
                    <a:p>
                      <a:pPr algn="l"/>
                      <a:r>
                        <a:rPr lang="ru-RU" dirty="0" smtClean="0"/>
                        <a:t>Пациенты длительно страдающие ГЭРБ и/или ПБ.</a:t>
                      </a:r>
                    </a:p>
                    <a:p>
                      <a:pPr algn="l"/>
                      <a:r>
                        <a:rPr lang="ru-RU" dirty="0" smtClean="0"/>
                        <a:t>Исследования: </a:t>
                      </a:r>
                      <a:r>
                        <a:rPr lang="ru-RU" dirty="0" err="1" smtClean="0"/>
                        <a:t>ЭГДС+биопсия</a:t>
                      </a:r>
                      <a:r>
                        <a:rPr lang="ru-RU" dirty="0" smtClean="0"/>
                        <a:t>, рентгенография</a:t>
                      </a:r>
                      <a:r>
                        <a:rPr lang="ru-RU" baseline="0" dirty="0" smtClean="0"/>
                        <a:t> пищевод с контрастированием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7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Алгоритм при подозрении на АКП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3898" t="24053" r="25058" b="15313"/>
          <a:stretch/>
        </p:blipFill>
        <p:spPr>
          <a:xfrm>
            <a:off x="1363577" y="793296"/>
            <a:ext cx="6416843" cy="428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7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Плоскоклеточный рак пищевода (ПРП)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5650" y="918806"/>
            <a:ext cx="8780550" cy="3974281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83579"/>
              </p:ext>
            </p:extLst>
          </p:nvPr>
        </p:nvGraphicFramePr>
        <p:xfrm>
          <a:off x="209325" y="794839"/>
          <a:ext cx="8725347" cy="4017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976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4516341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  <a:gridCol w="1365030">
                  <a:extLst>
                    <a:ext uri="{9D8B030D-6E8A-4147-A177-3AD203B41FA5}">
                      <a16:colId xmlns:a16="http://schemas.microsoft.com/office/drawing/2014/main" xmlns="" val="2112418929"/>
                    </a:ext>
                  </a:extLst>
                </a:gridCol>
              </a:tblGrid>
              <a:tr h="27194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720712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Предраковыми заболеваниями, приводящим к развитию ПРП, относятся </a:t>
                      </a:r>
                      <a:r>
                        <a:rPr lang="ru-RU" dirty="0" err="1" smtClean="0"/>
                        <a:t>ахалазия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кардии</a:t>
                      </a:r>
                      <a:r>
                        <a:rPr lang="ru-RU" dirty="0" smtClean="0"/>
                        <a:t>, дивертикулы пищевода, опухоли головы или шеи, химические и термические ожоги пищевода, ожирение. </a:t>
                      </a:r>
                    </a:p>
                    <a:p>
                      <a:r>
                        <a:rPr lang="ru-RU" dirty="0" smtClean="0"/>
                        <a:t>У 1–2 % пациентов с плоскоклеточным раком органов головы и шеи при более тщательном обследовании выявляют также рак пищевода. Развитию ПРП предшествует хроническое раздражение и воспаление слизистой оболочки стенки пищевода.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Жалобы: на</a:t>
                      </a:r>
                      <a:r>
                        <a:rPr lang="ru-RU" baseline="0" dirty="0" smtClean="0"/>
                        <a:t> диспепсию</a:t>
                      </a:r>
                      <a:r>
                        <a:rPr lang="ru-RU" dirty="0" smtClean="0"/>
                        <a:t>.</a:t>
                      </a:r>
                    </a:p>
                    <a:p>
                      <a:pPr algn="l"/>
                      <a:r>
                        <a:rPr lang="ru-RU" dirty="0" smtClean="0"/>
                        <a:t>Анамнез: </a:t>
                      </a:r>
                    </a:p>
                    <a:p>
                      <a:pPr algn="l"/>
                      <a:r>
                        <a:rPr lang="ru-RU" dirty="0" smtClean="0"/>
                        <a:t>в группу высокого риска развития ПРП включаются мужчины в возрасте от 45 до 70 лет, имеющие наследственную отягощенность по раку пищевода, предъявляющие диспепсические жалобы, особенно сопровождающиеся дисфагией, имеющие в анамнезе злоупотребление алкоголем, курение, перенесшие раньше (10–15 лет назад) термический ожог пищевода, а также пациенты с диагностированными ранее предраковыми заболеваниями (</a:t>
                      </a:r>
                      <a:r>
                        <a:rPr lang="ru-RU" dirty="0" err="1" smtClean="0"/>
                        <a:t>ахалазия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кардии</a:t>
                      </a:r>
                      <a:r>
                        <a:rPr lang="ru-RU" dirty="0" smtClean="0"/>
                        <a:t> и др.)</a:t>
                      </a:r>
                    </a:p>
                    <a:p>
                      <a:pPr algn="l"/>
                      <a:r>
                        <a:rPr lang="ru-RU" dirty="0" smtClean="0"/>
                        <a:t>Исследования: ЭГДС (</a:t>
                      </a:r>
                      <a:r>
                        <a:rPr lang="ru-RU" dirty="0" err="1" smtClean="0"/>
                        <a:t>узкоспектральная</a:t>
                      </a:r>
                      <a:r>
                        <a:rPr lang="ru-RU" dirty="0" smtClean="0"/>
                        <a:t>  (NBI), </a:t>
                      </a:r>
                      <a:r>
                        <a:rPr lang="ru-RU" dirty="0" err="1" smtClean="0"/>
                        <a:t>хромоэндоскопию</a:t>
                      </a:r>
                      <a:r>
                        <a:rPr lang="ru-RU" dirty="0" smtClean="0"/>
                        <a:t> (ЭГДС с окрашиванием слизистой оболочки желудка индигокармином) и эндоскопию с увеличением)+биопсия, </a:t>
                      </a:r>
                    </a:p>
                    <a:p>
                      <a:pPr algn="l"/>
                      <a:r>
                        <a:rPr lang="ru-RU" dirty="0" smtClean="0"/>
                        <a:t>рентгенография</a:t>
                      </a:r>
                      <a:r>
                        <a:rPr lang="ru-RU" baseline="0" dirty="0" smtClean="0"/>
                        <a:t> пищевод с контрастированием.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79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Алгоритм при подозрении на ПРП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123" t="26559" r="25263" b="34922"/>
          <a:stretch/>
        </p:blipFill>
        <p:spPr>
          <a:xfrm>
            <a:off x="82074" y="943915"/>
            <a:ext cx="9061926" cy="38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Рак желудка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72776"/>
              </p:ext>
            </p:extLst>
          </p:nvPr>
        </p:nvGraphicFramePr>
        <p:xfrm>
          <a:off x="248472" y="1097280"/>
          <a:ext cx="8692328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128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</a:tblGrid>
              <a:tr h="4459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Предраковые</a:t>
                      </a:r>
                      <a:r>
                        <a:rPr lang="ru-RU" baseline="0" dirty="0" smtClean="0"/>
                        <a:t> заболевания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 факторам риска, способствующим возникновению РЖ, относят наследственную предрасположенность, А(II) группу крови, низкий социально-экономический уровень, злоупотребление алкоголем и курение, недостаточное употребление свежих овощей и фруктов (дефицит витамина С), избыточное потребление поваренной соли, высокое содержание нитратов в продуктах питания, приводящих к образованию </a:t>
                      </a:r>
                      <a:r>
                        <a:rPr lang="ru-RU" dirty="0" err="1" smtClean="0"/>
                        <a:t>нитрозаминов</a:t>
                      </a:r>
                      <a:r>
                        <a:rPr lang="ru-RU" dirty="0" smtClean="0"/>
                        <a:t> из белков пищи и других канцерогенных веществ (например, 3,4-бензпиренов, выделяющихся при копчении мясных и рыбных продуктов). </a:t>
                      </a:r>
                    </a:p>
                    <a:p>
                      <a:r>
                        <a:rPr lang="ru-RU" dirty="0" smtClean="0"/>
                        <a:t>Однако самым важным фактором риска развития РЖ является инфекция </a:t>
                      </a:r>
                      <a:r>
                        <a:rPr lang="ru-RU" dirty="0" err="1" smtClean="0"/>
                        <a:t>Helicobacter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pylori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Хронический </a:t>
                      </a:r>
                      <a:r>
                        <a:rPr lang="ru-RU" dirty="0" err="1" smtClean="0"/>
                        <a:t>неатрофический</a:t>
                      </a:r>
                      <a:r>
                        <a:rPr lang="ru-RU" dirty="0" smtClean="0"/>
                        <a:t> H. </a:t>
                      </a:r>
                      <a:r>
                        <a:rPr lang="ru-RU" dirty="0" err="1" smtClean="0"/>
                        <a:t>рylori</a:t>
                      </a:r>
                      <a:r>
                        <a:rPr lang="ru-RU" dirty="0" smtClean="0"/>
                        <a:t> ассоциированный гастрит – риск</a:t>
                      </a:r>
                      <a:r>
                        <a:rPr lang="ru-RU" baseline="0" dirty="0" smtClean="0"/>
                        <a:t> РЖ 0,8%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Мультифокальный хронический атрофический гастрит</a:t>
                      </a:r>
                      <a:r>
                        <a:rPr lang="ru-RU" baseline="0" dirty="0" smtClean="0"/>
                        <a:t> – риск РЖ 1,8%.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Кишечная метаплазия – риск РЖ 4%</a:t>
                      </a:r>
                      <a:r>
                        <a:rPr lang="ru-RU" baseline="0" dirty="0" smtClean="0"/>
                        <a:t>.</a:t>
                      </a:r>
                    </a:p>
                    <a:p>
                      <a:r>
                        <a:rPr lang="ru-RU" baseline="0" dirty="0" err="1" smtClean="0"/>
                        <a:t>И</a:t>
                      </a:r>
                      <a:r>
                        <a:rPr lang="ru-RU" dirty="0" err="1" smtClean="0"/>
                        <a:t>нтраэпителиальная</a:t>
                      </a:r>
                      <a:r>
                        <a:rPr lang="ru-RU" dirty="0" smtClean="0"/>
                        <a:t> неоплазия низкой степени (дисплазию I–II степени)</a:t>
                      </a:r>
                      <a:r>
                        <a:rPr lang="ru-RU" baseline="0" dirty="0" smtClean="0"/>
                        <a:t> – риск РЖ 33%.</a:t>
                      </a:r>
                      <a:endParaRPr lang="ru-RU" dirty="0" smtClean="0"/>
                    </a:p>
                    <a:p>
                      <a:r>
                        <a:rPr lang="ru-RU" dirty="0" err="1" smtClean="0"/>
                        <a:t>Интраэпителиальную</a:t>
                      </a:r>
                      <a:r>
                        <a:rPr lang="ru-RU" dirty="0" smtClean="0"/>
                        <a:t> неоплазию высокой степени (дисплазию III степени)</a:t>
                      </a:r>
                      <a:r>
                        <a:rPr lang="ru-RU" baseline="0" dirty="0" smtClean="0"/>
                        <a:t> – является </a:t>
                      </a:r>
                      <a:r>
                        <a:rPr lang="ru-RU" dirty="0" err="1" smtClean="0"/>
                        <a:t>cancer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in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situ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К другим заболеваниям, на фоне которых чаще развивается РЖ, относятся аутоиммунный гастрит (часто у больных с В12-дефицитной анемией), </a:t>
                      </a:r>
                      <a:r>
                        <a:rPr lang="ru-RU" dirty="0" err="1" smtClean="0"/>
                        <a:t>полипоз</a:t>
                      </a:r>
                      <a:r>
                        <a:rPr lang="ru-RU" dirty="0" smtClean="0"/>
                        <a:t> желудка (особенно </a:t>
                      </a:r>
                      <a:r>
                        <a:rPr lang="ru-RU" dirty="0" err="1" smtClean="0"/>
                        <a:t>аденоматозные</a:t>
                      </a:r>
                      <a:r>
                        <a:rPr lang="ru-RU" dirty="0" smtClean="0"/>
                        <a:t> полипы); гастрит культи желудка у пациентов, перенесших операцию резекции желудка (обычно по поводу язвенной болезни).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06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Рак желудка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95298"/>
              </p:ext>
            </p:extLst>
          </p:nvPr>
        </p:nvGraphicFramePr>
        <p:xfrm>
          <a:off x="95416" y="806336"/>
          <a:ext cx="8937266" cy="4240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6513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1410753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</a:tblGrid>
              <a:tr h="445904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Жалобы: на диспепсию (боли и чувство жжения в </a:t>
                      </a:r>
                      <a:r>
                        <a:rPr lang="ru-RU" dirty="0" err="1" smtClean="0"/>
                        <a:t>эпигастрии</a:t>
                      </a:r>
                      <a:r>
                        <a:rPr lang="ru-RU" dirty="0" smtClean="0"/>
                        <a:t>, тяжесть и ощущение переполнения в подложечной области, усиливающиеся после еды, тошнота и отрыжка). У 1% пациентов</a:t>
                      </a:r>
                      <a:r>
                        <a:rPr lang="ru-RU" baseline="0" dirty="0" smtClean="0"/>
                        <a:t> с диспепсией выявляется РЖ.</a:t>
                      </a:r>
                    </a:p>
                    <a:p>
                      <a:r>
                        <a:rPr lang="ru-RU" baseline="0" dirty="0" smtClean="0"/>
                        <a:t>Анамнез: </a:t>
                      </a:r>
                      <a:r>
                        <a:rPr lang="ru-RU" dirty="0" smtClean="0"/>
                        <a:t>в группу высокого риска развития РЖ включаются пациенты старше 50 лет, имеющие наследственную отягощенность по РЖ, предъявляющие диспепсические жалобы; больные, перенесшие раньше (10–15 лет назад) операцию резекции желудка по поводу язвенной болезни, а также пациенты с диагностированными прежде предраковыми заболеваниями (аутоиммунный гастрит, </a:t>
                      </a:r>
                      <a:r>
                        <a:rPr lang="ru-RU" dirty="0" err="1" smtClean="0"/>
                        <a:t>полипоз</a:t>
                      </a:r>
                      <a:r>
                        <a:rPr lang="ru-RU" dirty="0" smtClean="0"/>
                        <a:t> желудка и др.).</a:t>
                      </a:r>
                    </a:p>
                    <a:p>
                      <a:r>
                        <a:rPr lang="ru-RU" dirty="0" smtClean="0"/>
                        <a:t>Исследования:</a:t>
                      </a:r>
                    </a:p>
                    <a:p>
                      <a:r>
                        <a:rPr lang="ru-RU" dirty="0" smtClean="0"/>
                        <a:t>Пациентам с высоким риском развития РЖ с целью его обнаружения на ранней стадии проводится ЭГДС, которая сопровождается взятием биопсии из пяти стандартных точек (малая и большая кривизна тела желудка, малая и большая кривизна </a:t>
                      </a:r>
                      <a:r>
                        <a:rPr lang="ru-RU" dirty="0" err="1" smtClean="0"/>
                        <a:t>антрального</a:t>
                      </a:r>
                      <a:r>
                        <a:rPr lang="ru-RU" dirty="0" smtClean="0"/>
                        <a:t> отдела, угол желудка), а также из других измененных участков слизистой оболочки с последующей морфологической оценкой выраженности атрофии и кишечной метаплазии, указывающей на степень риска развития опухоли. При наличии выраженной атрофии и кишечной метаплазии пациенты подлежат диспансерному наблюдению с ежегодным проведением ЭГДС, которая позволяет выявить РЖ на ранней стадии.</a:t>
                      </a:r>
                    </a:p>
                    <a:p>
                      <a:r>
                        <a:rPr lang="ru-RU" dirty="0" smtClean="0"/>
                        <a:t>Определение уровня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пипсиногена</a:t>
                      </a:r>
                      <a:r>
                        <a:rPr lang="ru-RU" baseline="0" dirty="0" smtClean="0"/>
                        <a:t> (ПГ) 1 и </a:t>
                      </a:r>
                      <a:r>
                        <a:rPr lang="ru-RU" baseline="0" dirty="0" err="1" smtClean="0"/>
                        <a:t>пипсиногена</a:t>
                      </a:r>
                      <a:r>
                        <a:rPr lang="ru-RU" baseline="0" dirty="0" smtClean="0"/>
                        <a:t> 2 и их соотношения.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3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Алгоритм при подозрении на РЖ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404" t="22193" r="27632" b="15429"/>
          <a:stretch/>
        </p:blipFill>
        <p:spPr>
          <a:xfrm>
            <a:off x="1728535" y="796861"/>
            <a:ext cx="5686927" cy="434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326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Рак поджелудочной железы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36436"/>
              </p:ext>
            </p:extLst>
          </p:nvPr>
        </p:nvGraphicFramePr>
        <p:xfrm>
          <a:off x="79514" y="875320"/>
          <a:ext cx="8962885" cy="416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586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6407306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  <a:gridCol w="818993">
                  <a:extLst>
                    <a:ext uri="{9D8B030D-6E8A-4147-A177-3AD203B41FA5}">
                      <a16:colId xmlns:a16="http://schemas.microsoft.com/office/drawing/2014/main" xmlns="" val="3267690925"/>
                    </a:ext>
                  </a:extLst>
                </a:gridCol>
              </a:tblGrid>
              <a:tr h="599508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Предрасполагаю-</a:t>
                      </a:r>
                      <a:r>
                        <a:rPr lang="ru-RU" dirty="0" err="1" smtClean="0"/>
                        <a:t>щие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Лече-ние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567072">
                <a:tc>
                  <a:txBody>
                    <a:bodyPr/>
                    <a:lstStyle/>
                    <a:p>
                      <a:r>
                        <a:rPr lang="ru-RU" dirty="0" smtClean="0"/>
                        <a:t>Наследственный (семейный) и тропический хронический панкреатит (ХП), </a:t>
                      </a:r>
                    </a:p>
                    <a:p>
                      <a:r>
                        <a:rPr lang="ru-RU" dirty="0" smtClean="0"/>
                        <a:t>сахарный диабет, </a:t>
                      </a:r>
                    </a:p>
                    <a:p>
                      <a:r>
                        <a:rPr lang="ru-RU" dirty="0" smtClean="0"/>
                        <a:t>отягощенный семейный анамнез по РПЖ, </a:t>
                      </a:r>
                    </a:p>
                    <a:p>
                      <a:r>
                        <a:rPr lang="ru-RU" dirty="0" smtClean="0"/>
                        <a:t>возраст старше 50 лет, </a:t>
                      </a:r>
                    </a:p>
                    <a:p>
                      <a:r>
                        <a:rPr lang="ru-RU" dirty="0" smtClean="0"/>
                        <a:t>курение, </a:t>
                      </a:r>
                    </a:p>
                    <a:p>
                      <a:r>
                        <a:rPr lang="ru-RU" dirty="0" smtClean="0"/>
                        <a:t>злоупотребление алкоголем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Жалобы: на</a:t>
                      </a:r>
                      <a:r>
                        <a:rPr lang="ru-RU" baseline="0" dirty="0" smtClean="0"/>
                        <a:t> диспепсию.</a:t>
                      </a:r>
                    </a:p>
                    <a:p>
                      <a:r>
                        <a:rPr lang="ru-RU" baseline="0" dirty="0" smtClean="0"/>
                        <a:t>Анамнез:</a:t>
                      </a:r>
                    </a:p>
                    <a:p>
                      <a:r>
                        <a:rPr lang="ru-RU" dirty="0" smtClean="0"/>
                        <a:t>• ХП с длительным анамнезом (более 10– 20 лет); • семейного анамнеза ХП (с возраста 20 лет в случае отсутствия данных за семейный ХП, вне зависимости от возраста — при наличии подтвержденного семейного ХП); • семейного анамнеза РПЖ (с возраста 30 лет при отсутствии курения); • синдромов </a:t>
                      </a:r>
                      <a:r>
                        <a:rPr lang="ru-RU" dirty="0" err="1" smtClean="0"/>
                        <a:t>Пейтца</a:t>
                      </a:r>
                      <a:r>
                        <a:rPr lang="ru-RU" dirty="0" smtClean="0"/>
                        <a:t>—</a:t>
                      </a:r>
                      <a:r>
                        <a:rPr lang="ru-RU" dirty="0" err="1" smtClean="0"/>
                        <a:t>Егерса</a:t>
                      </a:r>
                      <a:r>
                        <a:rPr lang="ru-RU" dirty="0" smtClean="0"/>
                        <a:t>, Линча, семейной атипичной множественной меланомы (FAMMM) и синдрома наследственного рака молочной железы и яичников, связанного с мутациями генов BRCA1/2, — с возраста 30 лет при отсутствии курения.</a:t>
                      </a:r>
                    </a:p>
                    <a:p>
                      <a:r>
                        <a:rPr lang="ru-RU" dirty="0" smtClean="0"/>
                        <a:t>Исследования:</a:t>
                      </a:r>
                    </a:p>
                    <a:p>
                      <a:r>
                        <a:rPr lang="ru-RU" dirty="0" smtClean="0"/>
                        <a:t>методами скрининга служат УЗИ органов брюшной полости, которое проводится 2–3 раза в год; исследование уровня </a:t>
                      </a:r>
                      <a:r>
                        <a:rPr lang="ru-RU" dirty="0" err="1" smtClean="0"/>
                        <a:t>онкомаркера</a:t>
                      </a:r>
                      <a:r>
                        <a:rPr lang="ru-RU" dirty="0" smtClean="0"/>
                        <a:t> СА 19-9 в крови (1 раз в год), КТ, </a:t>
                      </a:r>
                      <a:r>
                        <a:rPr lang="ru-RU" dirty="0" err="1" smtClean="0"/>
                        <a:t>эндосонография</a:t>
                      </a:r>
                      <a:r>
                        <a:rPr lang="ru-RU" dirty="0" smtClean="0"/>
                        <a:t> или МРТ поджелудочной железы (1–2 раза в год).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Хирур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гичес</a:t>
                      </a:r>
                      <a:r>
                        <a:rPr lang="ru-RU" dirty="0" smtClean="0"/>
                        <a:t>-кое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Алгоритм при подозрении на РПЖ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123" t="21569" r="25088" b="16989"/>
          <a:stretch/>
        </p:blipFill>
        <p:spPr>
          <a:xfrm>
            <a:off x="1684421" y="796861"/>
            <a:ext cx="6336632" cy="431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92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пищеварительной системы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99" y="848870"/>
            <a:ext cx="3358095" cy="42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1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Опухоли печени, желчных протоков и желчного пузыря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55712"/>
              </p:ext>
            </p:extLst>
          </p:nvPr>
        </p:nvGraphicFramePr>
        <p:xfrm>
          <a:off x="79514" y="914401"/>
          <a:ext cx="9008827" cy="4189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865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2806626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  <a:gridCol w="2751336">
                  <a:extLst>
                    <a:ext uri="{9D8B030D-6E8A-4147-A177-3AD203B41FA5}">
                      <a16:colId xmlns:a16="http://schemas.microsoft.com/office/drawing/2014/main" xmlns="" val="2112418929"/>
                    </a:ext>
                  </a:extLst>
                </a:gridCol>
              </a:tblGrid>
              <a:tr h="514804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 ГЦР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 ХЦК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 РЖП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674423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Хронический вирусный гепатита В, хронический вирусный гепатита С и ЦП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алкогольного ЦП многократно повышает вероятность возникновения ГЦК.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Применение пероральных контрацептивов и анаболических стероидов, курение, мембранозная обструкция нижней полой вены и ряд редких наследственных метаболических болезней, среди которых наиболее важным является наследственный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гемохроматоз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также</a:t>
                      </a:r>
                      <a:r>
                        <a:rPr lang="ru-RU" sz="13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повышают риск ГЦР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Способствую риску развития ГЦР сахарный диабет и ожирение. </a:t>
                      </a:r>
                      <a:endParaRPr lang="ru-RU" sz="13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Первичный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склерозирующий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холангит (ПСХ), который чаще развивается у мужчин и в большинстве случаев ассоциирован с воспалительным заболеванием кишечника.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Фоном</a:t>
                      </a:r>
                      <a:r>
                        <a:rPr lang="ru-RU" baseline="0" dirty="0" smtClean="0"/>
                        <a:t> для развития РЖП является наличие</a:t>
                      </a:r>
                      <a:r>
                        <a:rPr lang="ru-RU" dirty="0" smtClean="0"/>
                        <a:t> конкрементов в желчном пузыре. </a:t>
                      </a:r>
                    </a:p>
                    <a:p>
                      <a:r>
                        <a:rPr lang="ru-RU" dirty="0" smtClean="0"/>
                        <a:t>При выполнении </a:t>
                      </a:r>
                      <a:r>
                        <a:rPr lang="ru-RU" dirty="0" err="1" smtClean="0"/>
                        <a:t>холецистэктомии</a:t>
                      </a:r>
                      <a:r>
                        <a:rPr lang="ru-RU" dirty="0" smtClean="0"/>
                        <a:t> рак желчного пузыря обнаруживается в 1–3 % случаев.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Опухоли печени, желчных протоков и желчного пузыря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92217"/>
              </p:ext>
            </p:extLst>
          </p:nvPr>
        </p:nvGraphicFramePr>
        <p:xfrm>
          <a:off x="318052" y="1040264"/>
          <a:ext cx="8714629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4629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Диагностика: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Жалобы:</a:t>
                      </a:r>
                      <a:r>
                        <a:rPr lang="ru-RU" baseline="0" dirty="0" smtClean="0"/>
                        <a:t> соответствуют тем заболеваниям, на фоне которых развивается ЗНО</a:t>
                      </a:r>
                    </a:p>
                    <a:p>
                      <a:r>
                        <a:rPr lang="ru-RU" baseline="0" dirty="0" smtClean="0"/>
                        <a:t>Анамнез: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ЦП вирусной этиологии класса А/B по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Чайлду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—Пью;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хронический гепатит В без формирования ЦП с признаками активности гепатита или после проведения противовирусной терапии и наличием ГЦК у родственников первой линии;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хронический гепатит С на стадии выраженного фиброза (F3–F4 по METAVIR), в том числе у пациентов после успешного противовирусного лечения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пациенты азиатского происхождения, мужского пола — старше 40 и женского — старше 50 лет;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 алкогольной болезнью печени;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 болезнями накопления (болезнь Вильсона— Коновалова, наследственный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гемохроматоз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);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 неалкогольным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стеатогепатитом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ассоциированным с сахарным диабетом и ожирением;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с первичным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билиарным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ЦП.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Исследования:</a:t>
                      </a:r>
                    </a:p>
                    <a:p>
                      <a:r>
                        <a:rPr lang="ru-RU" baseline="0" dirty="0" smtClean="0"/>
                        <a:t>АФП,</a:t>
                      </a:r>
                    </a:p>
                    <a:p>
                      <a:r>
                        <a:rPr lang="ru-RU" baseline="0" dirty="0" smtClean="0"/>
                        <a:t>УЗИ,</a:t>
                      </a:r>
                    </a:p>
                    <a:p>
                      <a:r>
                        <a:rPr lang="ru-RU" baseline="0" dirty="0" smtClean="0"/>
                        <a:t>КТ и МРТ с контрастированием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798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Алгоритм при подозрении на опухоль печени, желчевыводящих путей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824" t="21101" r="16228" b="18548"/>
          <a:stretch/>
        </p:blipFill>
        <p:spPr>
          <a:xfrm>
            <a:off x="248471" y="825514"/>
            <a:ext cx="8678779" cy="427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Рак тонкой кишки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675089"/>
              </p:ext>
            </p:extLst>
          </p:nvPr>
        </p:nvGraphicFramePr>
        <p:xfrm>
          <a:off x="1408497" y="1040264"/>
          <a:ext cx="6096000" cy="28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6925253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112418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base"/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Факторами риска развития рака тонкой кишечника являются наследственные формы диффузного </a:t>
                      </a:r>
                      <a:r>
                        <a:rPr lang="ru-RU" sz="135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полипоза</a:t>
                      </a:r>
                      <a:r>
                        <a:rPr lang="ru-RU" sz="135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кишечника, ворсинчатые аденомы, болезнь Крона.</a:t>
                      </a:r>
                    </a:p>
                    <a:p>
                      <a:r>
                        <a:rPr lang="ru-RU" sz="135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50" b="1" i="0" kern="1200" cap="all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Жалобы: диспепсия</a:t>
                      </a:r>
                    </a:p>
                    <a:p>
                      <a:r>
                        <a:rPr lang="ru-RU" dirty="0" smtClean="0"/>
                        <a:t>Анамнез:</a:t>
                      </a:r>
                    </a:p>
                    <a:p>
                      <a:r>
                        <a:rPr lang="ru-RU" dirty="0" smtClean="0"/>
                        <a:t>наследственный </a:t>
                      </a:r>
                      <a:r>
                        <a:rPr lang="ru-RU" dirty="0" err="1" smtClean="0"/>
                        <a:t>полипоз</a:t>
                      </a:r>
                      <a:r>
                        <a:rPr lang="ru-RU" baseline="0" dirty="0" smtClean="0"/>
                        <a:t> кишечника, аденомы, болезнь Крона.</a:t>
                      </a:r>
                    </a:p>
                    <a:p>
                      <a:r>
                        <a:rPr lang="ru-RU" baseline="0" dirty="0" smtClean="0"/>
                        <a:t>Исследование:</a:t>
                      </a:r>
                    </a:p>
                    <a:p>
                      <a:r>
                        <a:rPr lang="ru-RU" baseline="0" dirty="0" err="1" smtClean="0"/>
                        <a:t>ЭГДС+биопсия</a:t>
                      </a:r>
                      <a:r>
                        <a:rPr lang="ru-RU" baseline="0" dirty="0" smtClean="0"/>
                        <a:t>???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95384" y="4058155"/>
            <a:ext cx="22277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Алгоритм не разработан</a:t>
            </a:r>
          </a:p>
        </p:txBody>
      </p:sp>
    </p:spTree>
    <p:extLst>
      <p:ext uri="{BB962C8B-B14F-4D97-AF65-F5344CB8AC3E}">
        <p14:creationId xmlns:p14="http://schemas.microsoft.com/office/powerpoint/2010/main" val="123212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Опухоли толстой и прямой кишки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25633"/>
              </p:ext>
            </p:extLst>
          </p:nvPr>
        </p:nvGraphicFramePr>
        <p:xfrm>
          <a:off x="0" y="842940"/>
          <a:ext cx="9080500" cy="432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0500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</a:tblGrid>
              <a:tr h="395016">
                <a:tc>
                  <a:txBody>
                    <a:bodyPr/>
                    <a:lstStyle/>
                    <a:p>
                      <a:r>
                        <a:rPr lang="ru-RU" dirty="0" smtClean="0"/>
                        <a:t>Предрасполагающие</a:t>
                      </a:r>
                      <a:r>
                        <a:rPr lang="ru-RU" baseline="0" dirty="0" smtClean="0"/>
                        <a:t> факторы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822994">
                <a:tc>
                  <a:txBody>
                    <a:bodyPr/>
                    <a:lstStyle/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 старше 50 лет, а также имеющие неблагоприятный семейный анамнез, указывающий на наличие у родственников полипов или рака толстой кишки.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высокого риска КРР определена в соответствии с Амстердамскими критериями (наличие злокачественных опухолей в двух поколениях, наличие рака у родственника первой линии в возрасте до 50 лет).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Лица, злоупотребляющие алкоголем, приверженные диете с высоким содержанием животного жира; ожирением, в особенности у лиц мужского пола.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Воспалительные заболевания кишечника (болезнь Крона или язвенный колит), сахарный диабет, ожирение существенно увеличивают риск развития КРР.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чем в 50 % случаев КРР развивается из аденом — тубулярных,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тубуло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-ворсинчатых, ворсинчатых и зубчатых. </a:t>
                      </a:r>
                    </a:p>
                    <a:p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Обнаружение при патоморфологическом исследовании в биоптате слизистой оболочки толстой кишки тяжелой дисплазии эпителия с высокой вероятностью может свидетельствовать о том, что выявленное образование следует считать ранним КРР. </a:t>
                      </a:r>
                    </a:p>
                    <a:p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Аденоматозные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полипы толстой кишки значительных размеров (более 1 см) часто содержат фокусы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аденокарциномы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являясь уже ранним КРР.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1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Опухоли толстой и прямой кишки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14103"/>
              </p:ext>
            </p:extLst>
          </p:nvPr>
        </p:nvGraphicFramePr>
        <p:xfrm>
          <a:off x="0" y="842940"/>
          <a:ext cx="9080500" cy="421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1145">
                  <a:extLst>
                    <a:ext uri="{9D8B030D-6E8A-4147-A177-3AD203B41FA5}">
                      <a16:colId xmlns:a16="http://schemas.microsoft.com/office/drawing/2014/main" xmlns="" val="3293199338"/>
                    </a:ext>
                  </a:extLst>
                </a:gridCol>
                <a:gridCol w="2449355">
                  <a:extLst>
                    <a:ext uri="{9D8B030D-6E8A-4147-A177-3AD203B41FA5}">
                      <a16:colId xmlns:a16="http://schemas.microsoft.com/office/drawing/2014/main" xmlns="" val="2112418929"/>
                    </a:ext>
                  </a:extLst>
                </a:gridCol>
              </a:tblGrid>
              <a:tr h="395016">
                <a:tc>
                  <a:txBody>
                    <a:bodyPr/>
                    <a:lstStyle/>
                    <a:p>
                      <a:r>
                        <a:rPr lang="ru-RU" dirty="0" smtClean="0"/>
                        <a:t>Диагностика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Лечение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5237360"/>
                  </a:ext>
                </a:extLst>
              </a:tr>
              <a:tr h="3822994">
                <a:tc>
                  <a:txBody>
                    <a:bodyPr/>
                    <a:lstStyle/>
                    <a:p>
                      <a:r>
                        <a:rPr lang="ru-RU" dirty="0" smtClean="0"/>
                        <a:t>Жалобы:</a:t>
                      </a:r>
                    </a:p>
                    <a:p>
                      <a:r>
                        <a:rPr lang="ru-RU" dirty="0" smtClean="0"/>
                        <a:t>диспепсия, нарушение стула.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Анамнез: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 прошлом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аденоматозных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полипов, выявление хронических воспалительных заболеваний кишечника, предрасполагающие к развитию КРР заболевания (язвенный колит, болезнь Крона и т.д.), отягощенность семейного анамнеза по КРР или 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аденоматозных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полипов толстой кишки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Осмотр:</a:t>
                      </a:r>
                    </a:p>
                    <a:p>
                      <a:r>
                        <a:rPr lang="ru-RU" baseline="0" dirty="0" smtClean="0"/>
                        <a:t>пальцевое исследование прямой кишки.</a:t>
                      </a:r>
                    </a:p>
                    <a:p>
                      <a:r>
                        <a:rPr lang="ru-RU" baseline="0" dirty="0" smtClean="0"/>
                        <a:t>Исследования:</a:t>
                      </a:r>
                    </a:p>
                    <a:p>
                      <a:r>
                        <a:rPr lang="ru-RU" baseline="0" dirty="0" smtClean="0"/>
                        <a:t>кал на скрытую кровь </a:t>
                      </a:r>
                      <a:r>
                        <a:rPr lang="ru-RU" dirty="0" smtClean="0"/>
                        <a:t> (по данным </a:t>
                      </a:r>
                      <a:r>
                        <a:rPr lang="ru-RU" dirty="0" err="1" smtClean="0"/>
                        <a:t>копрограммы</a:t>
                      </a:r>
                      <a:r>
                        <a:rPr lang="ru-RU" dirty="0" smtClean="0"/>
                        <a:t> или иммунохимического анализа кала)</a:t>
                      </a:r>
                      <a:r>
                        <a:rPr lang="ru-RU" baseline="0" dirty="0" smtClean="0"/>
                        <a:t>, </a:t>
                      </a:r>
                    </a:p>
                    <a:p>
                      <a:r>
                        <a:rPr lang="ru-RU" baseline="0" dirty="0" err="1" smtClean="0"/>
                        <a:t>аноскопия</a:t>
                      </a:r>
                      <a:r>
                        <a:rPr lang="ru-RU" baseline="0" dirty="0" smtClean="0"/>
                        <a:t>,</a:t>
                      </a:r>
                    </a:p>
                    <a:p>
                      <a:r>
                        <a:rPr lang="ru-RU" baseline="0" dirty="0" err="1" smtClean="0"/>
                        <a:t>колоноскопия</a:t>
                      </a:r>
                      <a:r>
                        <a:rPr lang="ru-RU" baseline="0" dirty="0" smtClean="0"/>
                        <a:t> +биопсия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Хирургическое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561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6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Алгоритм при подозрении на КРР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176" t="22973" r="16228" b="15429"/>
          <a:stretch/>
        </p:blipFill>
        <p:spPr>
          <a:xfrm>
            <a:off x="248471" y="727305"/>
            <a:ext cx="8742948" cy="441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9938" y="1012378"/>
            <a:ext cx="4826326" cy="711917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043377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Спасибо за внимание</a:t>
            </a:r>
            <a:endParaRPr lang="ru-RU" sz="3600" dirty="0">
              <a:solidFill>
                <a:srgbClr val="043377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96" y="2040097"/>
            <a:ext cx="3474007" cy="260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0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96176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 ЖКТ можно разделить в зависимости от локализации поражения.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ним относятся опухолевые поражения:</a:t>
            </a: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1724" y="846667"/>
            <a:ext cx="8780550" cy="3951576"/>
          </a:xfrm>
        </p:spPr>
        <p:txBody>
          <a:bodyPr numCol="2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пищевода;</a:t>
            </a:r>
            <a:endParaRPr lang="ru-RU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желудка</a:t>
            </a:r>
            <a:r>
              <a:rPr lang="ru-RU" sz="2000" dirty="0"/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поджелудочной </a:t>
            </a:r>
            <a:r>
              <a:rPr lang="ru-RU" sz="2000" dirty="0"/>
              <a:t>железы;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 smtClean="0"/>
              <a:t>печени, </a:t>
            </a:r>
            <a:r>
              <a:rPr lang="ru-RU" sz="2000" dirty="0"/>
              <a:t>желчных </a:t>
            </a:r>
            <a:r>
              <a:rPr lang="ru-RU" sz="2000" dirty="0" smtClean="0"/>
              <a:t>протоков</a:t>
            </a:r>
            <a:r>
              <a:rPr lang="ru-RU" sz="2000" dirty="0"/>
              <a:t> </a:t>
            </a:r>
            <a:r>
              <a:rPr lang="ru-RU" sz="2000" dirty="0" smtClean="0"/>
              <a:t>и желчного пузыря;</a:t>
            </a:r>
            <a:endParaRPr lang="ru-RU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т</a:t>
            </a:r>
            <a:r>
              <a:rPr lang="ru-RU" sz="2000" dirty="0" smtClean="0"/>
              <a:t>онкой кишки;</a:t>
            </a:r>
            <a:endParaRPr lang="ru-RU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2000" dirty="0"/>
              <a:t>т</a:t>
            </a:r>
            <a:r>
              <a:rPr lang="ru-RU" sz="2000" dirty="0" smtClean="0"/>
              <a:t>олстой и прямой кишки.</a:t>
            </a:r>
          </a:p>
        </p:txBody>
      </p:sp>
    </p:spTree>
    <p:extLst>
      <p:ext uri="{BB962C8B-B14F-4D97-AF65-F5344CB8AC3E}">
        <p14:creationId xmlns:p14="http://schemas.microsoft.com/office/powerpoint/2010/main" val="36225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96176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головы и шеи: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1724" y="846667"/>
            <a:ext cx="8780550" cy="3951576"/>
          </a:xfrm>
        </p:spPr>
        <p:txBody>
          <a:bodyPr numCol="1"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опухоли губы, слизистой ротовой полости, языка, слюнных желез, глотки и гортани потенциально можно отнести к опухолям желудочно-кишечного тракта исторически данные заболевания рассматриваются в разделе опухолей головы и шеи. В объем настоящий лекции данные нозологии включены не будут.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3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по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онкозаболеваниям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ЖКТ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5650" y="918807"/>
            <a:ext cx="8780550" cy="340799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пищеварительной системы – это злокачественные поражения пищеварительной трубки, а также желез, участвующих в процессе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переваривания пищи.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вид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опасен тем, что длительное время может никак себя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проявлять, повреждать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объем тканей и способен к метастазированию в соседние и отдаленные органы.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разные размеры и локализацию, гистологический тип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роста,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приводят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ЖКТ и формированию осложнений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локализациями ЗНО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отметить, что опухоли ЖКТ имеют в общем более низкие показатели общей выживаемости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про опухоль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выживаемость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до 30%,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 – около 68%. При раке поджелудочной железы после установления диагноза только 9% людей живут более 5 лет. Летальность от рака пищеварительной системы вдвое превышает гибель от рака молочной железы и простаты 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взятых.</a:t>
            </a:r>
            <a:endParaRPr lang="ru-RU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онкозаболеваний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ЖКТ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1724" y="846667"/>
            <a:ext cx="8780550" cy="3951576"/>
          </a:xfrm>
        </p:spPr>
        <p:txBody>
          <a:bodyPr>
            <a:noAutofit/>
          </a:bodyPr>
          <a:lstStyle/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 пищеварительной системы – достаточно разнородна группа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ЗНО. </a:t>
            </a: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не выявлено единой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причины, которая бы провоцировала рост злокачественных онкологических заболеваний желудочно-кишечного тракта.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негативных внешних факторов в сочетании с генетической предрасположенностью человека к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опухолей. Эти сочетания провоцируют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трансформацию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клеток пищеварительной системы в неопластические, которые дают начало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факторы риска рака ЖКТ актуальны для большинства опухолей.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 относятся: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вредные привычки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табакокурение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прием алкогольных напитков;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старение организма;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рием пищи с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высоким содержанием жиров, красителей, консервантов, химических соединений,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канцерогенов, прием пищи высокой температуры;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воспалительные поражения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ЖКТ;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збыточная масса тела, ожирение;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и нерациональный прием некоторых лекарственных препаратов.</a:t>
            </a:r>
          </a:p>
          <a:p>
            <a:pPr algn="l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некоторых видов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опухолей типичны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свои дополнительные провоцирующие факторы. Например,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опухолей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желудка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pylori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рака пищевода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рефлюксная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опухолей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 типичны длительные эпизоды интоксикаций на производстве и в быту. Также провокаторами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опухолей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кишки могут стать язвенный колит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полипоз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кишечника.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92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check-up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50" y="918807"/>
            <a:ext cx="8780550" cy="340799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</a:t>
            </a: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check-up – </a:t>
            </a: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это программа диагностики онкологических заболеваний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Онкологические заболевания являются одной из ведущих причин смертности людей в мире. В России онкологические заболевания являются второй по распространенности причиной смерти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Онкологические заболевания на ранней стадии обычно никак не проявляются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Своевременная диагностика позволяет обнаружить нарушения или </a:t>
            </a:r>
            <a:r>
              <a:rPr lang="ru-RU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онкозаболевание</a:t>
            </a: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на ранней стадии, когда они хорошо поддаются коррекции, а также появляется возможность снизить риск развития самого </a:t>
            </a:r>
            <a:r>
              <a:rPr lang="ru-RU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онкозаболевания</a:t>
            </a:r>
            <a:endParaRPr lang="ru-RU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1200" dirty="0" smtClean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2792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рак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нко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check-up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650" y="918807"/>
            <a:ext cx="8780550" cy="340799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формы, которые диагностируются на 0–I стадии заболевания, при их адекватном лечении благоприятный прогноз выживаемости отмечается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90-95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больных и возможно применение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органосохраняющих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функционально щадящих способов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лечения.</a:t>
            </a:r>
            <a:endParaRPr lang="ru-RU" dirty="0" smtClean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Основной задачей </a:t>
            </a:r>
            <a:r>
              <a:rPr lang="ru-RU" dirty="0" err="1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Онко</a:t>
            </a: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check-up </a:t>
            </a:r>
            <a:r>
              <a:rPr lang="ru-RU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является выявление ЗНО на ранней стадии, когда возможно применение щадящих способов лечения, а выживаемость пациентов будет стремиться к 90-95%.</a:t>
            </a:r>
          </a:p>
          <a:p>
            <a:pPr algn="just">
              <a:spcBef>
                <a:spcPts val="1200"/>
              </a:spcBef>
            </a:pPr>
            <a:endParaRPr lang="ru-RU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7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-32380"/>
            <a:ext cx="9144000" cy="846667"/>
          </a:xfrm>
          <a:prstGeom prst="rect">
            <a:avLst/>
          </a:prstGeom>
          <a:solidFill>
            <a:srgbClr val="D9E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проводить первичное обследование пациентов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0" y="-3727"/>
            <a:ext cx="248471" cy="850394"/>
          </a:xfrm>
          <a:custGeom>
            <a:avLst/>
            <a:gdLst>
              <a:gd name="connsiteX0" fmla="*/ 0 w 6524427"/>
              <a:gd name="connsiteY0" fmla="*/ 5143500 h 5143500"/>
              <a:gd name="connsiteX1" fmla="*/ 1285875 w 6524427"/>
              <a:gd name="connsiteY1" fmla="*/ 0 h 5143500"/>
              <a:gd name="connsiteX2" fmla="*/ 5238552 w 6524427"/>
              <a:gd name="connsiteY2" fmla="*/ 0 h 5143500"/>
              <a:gd name="connsiteX3" fmla="*/ 6524427 w 6524427"/>
              <a:gd name="connsiteY3" fmla="*/ 5143500 h 5143500"/>
              <a:gd name="connsiteX4" fmla="*/ 0 w 6524427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330290 w 5238552"/>
              <a:gd name="connsiteY3" fmla="*/ 5130974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285875 w 5238552"/>
              <a:gd name="connsiteY1" fmla="*/ 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38429 w 5276981"/>
              <a:gd name="connsiteY0" fmla="*/ 5159266 h 5159266"/>
              <a:gd name="connsiteX1" fmla="*/ 0 w 5276981"/>
              <a:gd name="connsiteY1" fmla="*/ 0 h 5159266"/>
              <a:gd name="connsiteX2" fmla="*/ 5276981 w 5276981"/>
              <a:gd name="connsiteY2" fmla="*/ 15766 h 5159266"/>
              <a:gd name="connsiteX3" fmla="*/ 3606713 w 5276981"/>
              <a:gd name="connsiteY3" fmla="*/ 5159266 h 5159266"/>
              <a:gd name="connsiteX4" fmla="*/ 38429 w 5276981"/>
              <a:gd name="connsiteY4" fmla="*/ 5159266 h 5159266"/>
              <a:gd name="connsiteX0" fmla="*/ 23914 w 5262466"/>
              <a:gd name="connsiteY0" fmla="*/ 5159266 h 5159266"/>
              <a:gd name="connsiteX1" fmla="*/ 0 w 5262466"/>
              <a:gd name="connsiteY1" fmla="*/ 0 h 5159266"/>
              <a:gd name="connsiteX2" fmla="*/ 5262466 w 5262466"/>
              <a:gd name="connsiteY2" fmla="*/ 15766 h 5159266"/>
              <a:gd name="connsiteX3" fmla="*/ 3592198 w 5262466"/>
              <a:gd name="connsiteY3" fmla="*/ 5159266 h 5159266"/>
              <a:gd name="connsiteX4" fmla="*/ 23914 w 5262466"/>
              <a:gd name="connsiteY4" fmla="*/ 5159266 h 5159266"/>
              <a:gd name="connsiteX0" fmla="*/ 9399 w 5247951"/>
              <a:gd name="connsiteY0" fmla="*/ 5166524 h 5166524"/>
              <a:gd name="connsiteX1" fmla="*/ 0 w 5247951"/>
              <a:gd name="connsiteY1" fmla="*/ 0 h 5166524"/>
              <a:gd name="connsiteX2" fmla="*/ 5247951 w 5247951"/>
              <a:gd name="connsiteY2" fmla="*/ 23024 h 5166524"/>
              <a:gd name="connsiteX3" fmla="*/ 3577683 w 5247951"/>
              <a:gd name="connsiteY3" fmla="*/ 5166524 h 5166524"/>
              <a:gd name="connsiteX4" fmla="*/ 9399 w 5247951"/>
              <a:gd name="connsiteY4" fmla="*/ 5166524 h 5166524"/>
              <a:gd name="connsiteX0" fmla="*/ 0 w 5238552"/>
              <a:gd name="connsiteY0" fmla="*/ 5143500 h 5143500"/>
              <a:gd name="connsiteX1" fmla="*/ 1642937 w 5238552"/>
              <a:gd name="connsiteY1" fmla="*/ 3138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13547 w 5238552"/>
              <a:gd name="connsiteY1" fmla="*/ 9060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465816 w 5238552"/>
              <a:gd name="connsiteY1" fmla="*/ 211427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0 w 5238552"/>
              <a:gd name="connsiteY0" fmla="*/ 5143500 h 5143500"/>
              <a:gd name="connsiteX1" fmla="*/ 1143527 w 5238552"/>
              <a:gd name="connsiteY1" fmla="*/ 1565 h 5143500"/>
              <a:gd name="connsiteX2" fmla="*/ 5238552 w 5238552"/>
              <a:gd name="connsiteY2" fmla="*/ 0 h 5143500"/>
              <a:gd name="connsiteX3" fmla="*/ 3568284 w 5238552"/>
              <a:gd name="connsiteY3" fmla="*/ 5143500 h 5143500"/>
              <a:gd name="connsiteX4" fmla="*/ 0 w 5238552"/>
              <a:gd name="connsiteY4" fmla="*/ 5143500 h 5143500"/>
              <a:gd name="connsiteX0" fmla="*/ 715253 w 4095025"/>
              <a:gd name="connsiteY0" fmla="*/ 5038569 h 5143500"/>
              <a:gd name="connsiteX1" fmla="*/ 0 w 4095025"/>
              <a:gd name="connsiteY1" fmla="*/ 1565 h 5143500"/>
              <a:gd name="connsiteX2" fmla="*/ 4095025 w 4095025"/>
              <a:gd name="connsiteY2" fmla="*/ 0 h 5143500"/>
              <a:gd name="connsiteX3" fmla="*/ 2424757 w 4095025"/>
              <a:gd name="connsiteY3" fmla="*/ 5143500 h 5143500"/>
              <a:gd name="connsiteX4" fmla="*/ 715253 w 4095025"/>
              <a:gd name="connsiteY4" fmla="*/ 5038569 h 5143500"/>
              <a:gd name="connsiteX0" fmla="*/ 0 w 4106795"/>
              <a:gd name="connsiteY0" fmla="*/ 5128510 h 5143500"/>
              <a:gd name="connsiteX1" fmla="*/ 11770 w 4106795"/>
              <a:gd name="connsiteY1" fmla="*/ 1565 h 5143500"/>
              <a:gd name="connsiteX2" fmla="*/ 4106795 w 4106795"/>
              <a:gd name="connsiteY2" fmla="*/ 0 h 5143500"/>
              <a:gd name="connsiteX3" fmla="*/ 2436527 w 4106795"/>
              <a:gd name="connsiteY3" fmla="*/ 5143500 h 5143500"/>
              <a:gd name="connsiteX4" fmla="*/ 0 w 4106795"/>
              <a:gd name="connsiteY4" fmla="*/ 5128510 h 514350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28006 w 4106795"/>
              <a:gd name="connsiteY3" fmla="*/ 829917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50491 w 4106795"/>
              <a:gd name="connsiteY3" fmla="*/ 807431 h 5128510"/>
              <a:gd name="connsiteX4" fmla="*/ 0 w 4106795"/>
              <a:gd name="connsiteY4" fmla="*/ 5128510 h 5128510"/>
              <a:gd name="connsiteX0" fmla="*/ 0 w 4106795"/>
              <a:gd name="connsiteY0" fmla="*/ 5128510 h 5128510"/>
              <a:gd name="connsiteX1" fmla="*/ 11770 w 4106795"/>
              <a:gd name="connsiteY1" fmla="*/ 1565 h 5128510"/>
              <a:gd name="connsiteX2" fmla="*/ 4106795 w 4106795"/>
              <a:gd name="connsiteY2" fmla="*/ 0 h 5128510"/>
              <a:gd name="connsiteX3" fmla="*/ 3860016 w 4106795"/>
              <a:gd name="connsiteY3" fmla="*/ 794731 h 5128510"/>
              <a:gd name="connsiteX4" fmla="*/ 0 w 4106795"/>
              <a:gd name="connsiteY4" fmla="*/ 5128510 h 5128510"/>
              <a:gd name="connsiteX0" fmla="*/ 2121836 w 4095031"/>
              <a:gd name="connsiteY0" fmla="*/ 1352377 h 1352377"/>
              <a:gd name="connsiteX1" fmla="*/ 6 w 4095031"/>
              <a:gd name="connsiteY1" fmla="*/ 1565 h 1352377"/>
              <a:gd name="connsiteX2" fmla="*/ 4095031 w 4095031"/>
              <a:gd name="connsiteY2" fmla="*/ 0 h 1352377"/>
              <a:gd name="connsiteX3" fmla="*/ 3848252 w 4095031"/>
              <a:gd name="connsiteY3" fmla="*/ 794731 h 1352377"/>
              <a:gd name="connsiteX4" fmla="*/ 2121836 w 4095031"/>
              <a:gd name="connsiteY4" fmla="*/ 1352377 h 1352377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121836 w 4095031"/>
              <a:gd name="connsiteY0" fmla="*/ 1352377 h 1406568"/>
              <a:gd name="connsiteX1" fmla="*/ 6 w 4095031"/>
              <a:gd name="connsiteY1" fmla="*/ 1565 h 1406568"/>
              <a:gd name="connsiteX2" fmla="*/ 4095031 w 4095031"/>
              <a:gd name="connsiteY2" fmla="*/ 0 h 1406568"/>
              <a:gd name="connsiteX3" fmla="*/ 3848252 w 4095031"/>
              <a:gd name="connsiteY3" fmla="*/ 794731 h 1406568"/>
              <a:gd name="connsiteX4" fmla="*/ 2121836 w 4095031"/>
              <a:gd name="connsiteY4" fmla="*/ 1352377 h 1406568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2054102 w 4095031"/>
              <a:gd name="connsiteY0" fmla="*/ 1724910 h 1736687"/>
              <a:gd name="connsiteX1" fmla="*/ 6 w 4095031"/>
              <a:gd name="connsiteY1" fmla="*/ 1565 h 1736687"/>
              <a:gd name="connsiteX2" fmla="*/ 4095031 w 4095031"/>
              <a:gd name="connsiteY2" fmla="*/ 0 h 1736687"/>
              <a:gd name="connsiteX3" fmla="*/ 3848252 w 4095031"/>
              <a:gd name="connsiteY3" fmla="*/ 794731 h 1736687"/>
              <a:gd name="connsiteX4" fmla="*/ 2054102 w 4095031"/>
              <a:gd name="connsiteY4" fmla="*/ 1724910 h 1736687"/>
              <a:gd name="connsiteX0" fmla="*/ 2054102 w 4095031"/>
              <a:gd name="connsiteY0" fmla="*/ 1724910 h 1735913"/>
              <a:gd name="connsiteX1" fmla="*/ 6 w 4095031"/>
              <a:gd name="connsiteY1" fmla="*/ 1565 h 1735913"/>
              <a:gd name="connsiteX2" fmla="*/ 4095031 w 4095031"/>
              <a:gd name="connsiteY2" fmla="*/ 0 h 1735913"/>
              <a:gd name="connsiteX3" fmla="*/ 3848252 w 4095031"/>
              <a:gd name="connsiteY3" fmla="*/ 794731 h 1735913"/>
              <a:gd name="connsiteX4" fmla="*/ 2054102 w 4095031"/>
              <a:gd name="connsiteY4" fmla="*/ 1724910 h 1735913"/>
              <a:gd name="connsiteX0" fmla="*/ 3848638 w 4095417"/>
              <a:gd name="connsiteY0" fmla="*/ 794731 h 794731"/>
              <a:gd name="connsiteX1" fmla="*/ 392 w 4095417"/>
              <a:gd name="connsiteY1" fmla="*/ 1565 h 794731"/>
              <a:gd name="connsiteX2" fmla="*/ 4095417 w 4095417"/>
              <a:gd name="connsiteY2" fmla="*/ 0 h 794731"/>
              <a:gd name="connsiteX3" fmla="*/ 3848638 w 4095417"/>
              <a:gd name="connsiteY3" fmla="*/ 794731 h 794731"/>
              <a:gd name="connsiteX0" fmla="*/ 537134 w 783913"/>
              <a:gd name="connsiteY0" fmla="*/ 794731 h 794731"/>
              <a:gd name="connsiteX1" fmla="*/ 41688 w 783913"/>
              <a:gd name="connsiteY1" fmla="*/ 69298 h 794731"/>
              <a:gd name="connsiteX2" fmla="*/ 783913 w 783913"/>
              <a:gd name="connsiteY2" fmla="*/ 0 h 794731"/>
              <a:gd name="connsiteX3" fmla="*/ 537134 w 783913"/>
              <a:gd name="connsiteY3" fmla="*/ 794731 h 794731"/>
              <a:gd name="connsiteX0" fmla="*/ 311860 w 558639"/>
              <a:gd name="connsiteY0" fmla="*/ 801633 h 801633"/>
              <a:gd name="connsiteX1" fmla="*/ 314889 w 558639"/>
              <a:gd name="connsiteY1" fmla="*/ 0 h 801633"/>
              <a:gd name="connsiteX2" fmla="*/ 558639 w 558639"/>
              <a:gd name="connsiteY2" fmla="*/ 6902 h 801633"/>
              <a:gd name="connsiteX3" fmla="*/ 311860 w 558639"/>
              <a:gd name="connsiteY3" fmla="*/ 801633 h 801633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4731 h 794731"/>
              <a:gd name="connsiteX1" fmla="*/ 312577 w 559502"/>
              <a:gd name="connsiteY1" fmla="*/ 5798 h 794731"/>
              <a:gd name="connsiteX2" fmla="*/ 559502 w 559502"/>
              <a:gd name="connsiteY2" fmla="*/ 0 h 794731"/>
              <a:gd name="connsiteX3" fmla="*/ 312723 w 559502"/>
              <a:gd name="connsiteY3" fmla="*/ 794731 h 794731"/>
              <a:gd name="connsiteX0" fmla="*/ 312723 w 559502"/>
              <a:gd name="connsiteY0" fmla="*/ 798458 h 798458"/>
              <a:gd name="connsiteX1" fmla="*/ 312577 w 559502"/>
              <a:gd name="connsiteY1" fmla="*/ 0 h 798458"/>
              <a:gd name="connsiteX2" fmla="*/ 559502 w 559502"/>
              <a:gd name="connsiteY2" fmla="*/ 3727 h 798458"/>
              <a:gd name="connsiteX3" fmla="*/ 312723 w 559502"/>
              <a:gd name="connsiteY3" fmla="*/ 798458 h 798458"/>
              <a:gd name="connsiteX0" fmla="*/ 302637 w 549416"/>
              <a:gd name="connsiteY0" fmla="*/ 798458 h 798458"/>
              <a:gd name="connsiteX1" fmla="*/ 302491 w 549416"/>
              <a:gd name="connsiteY1" fmla="*/ 0 h 798458"/>
              <a:gd name="connsiteX2" fmla="*/ 549416 w 549416"/>
              <a:gd name="connsiteY2" fmla="*/ 3727 h 798458"/>
              <a:gd name="connsiteX3" fmla="*/ 302637 w 549416"/>
              <a:gd name="connsiteY3" fmla="*/ 798458 h 798458"/>
              <a:gd name="connsiteX0" fmla="*/ 146 w 246925"/>
              <a:gd name="connsiteY0" fmla="*/ 798458 h 798547"/>
              <a:gd name="connsiteX1" fmla="*/ 0 w 246925"/>
              <a:gd name="connsiteY1" fmla="*/ 0 h 798547"/>
              <a:gd name="connsiteX2" fmla="*/ 246925 w 246925"/>
              <a:gd name="connsiteY2" fmla="*/ 3727 h 798547"/>
              <a:gd name="connsiteX3" fmla="*/ 146 w 246925"/>
              <a:gd name="connsiteY3" fmla="*/ 798458 h 7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925" h="798547">
                <a:moveTo>
                  <a:pt x="146" y="798458"/>
                </a:moveTo>
                <a:cubicBezTo>
                  <a:pt x="267" y="808244"/>
                  <a:pt x="3320" y="11805"/>
                  <a:pt x="0" y="0"/>
                </a:cubicBezTo>
                <a:lnTo>
                  <a:pt x="246925" y="3727"/>
                </a:lnTo>
                <a:lnTo>
                  <a:pt x="146" y="798458"/>
                </a:lnTo>
                <a:close/>
              </a:path>
            </a:pathLst>
          </a:custGeom>
          <a:solidFill>
            <a:srgbClr val="043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40851" y="125901"/>
            <a:ext cx="5420809" cy="541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1400" dirty="0">
              <a:solidFill>
                <a:srgbClr val="043377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85650" y="918807"/>
            <a:ext cx="8780550" cy="3407992"/>
          </a:xfrm>
        </p:spPr>
        <p:txBody>
          <a:bodyPr>
            <a:normAutofit/>
          </a:bodyPr>
          <a:lstStyle/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Терапевт 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Врач общей практики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Семейный врач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Гастроэнтеролог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Хирург</a:t>
            </a: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Проктолог</a:t>
            </a:r>
            <a:endParaRPr lang="ru-RU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F325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27461</TotalTime>
  <Words>2163</Words>
  <Application>Microsoft Office PowerPoint</Application>
  <PresentationFormat>Экран (16:9)</PresentationFormat>
  <Paragraphs>199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Georgia</vt:lpstr>
      <vt:lpstr>Times New Roman</vt:lpstr>
      <vt:lpstr>Office Theme</vt:lpstr>
      <vt:lpstr>Принципы ранней диагностики, лечения и профилактики онкозаболеваний пищеварительной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Глыбочко Петр Витальевич</dc:title>
  <dc:creator>Microsoft Office User</dc:creator>
  <cp:lastModifiedBy>215 MSI</cp:lastModifiedBy>
  <cp:revision>361</cp:revision>
  <dcterms:created xsi:type="dcterms:W3CDTF">2018-01-12T12:25:20Z</dcterms:created>
  <dcterms:modified xsi:type="dcterms:W3CDTF">2022-06-09T09:54:54Z</dcterms:modified>
</cp:coreProperties>
</file>