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58" r:id="rId5"/>
    <p:sldId id="259" r:id="rId6"/>
    <p:sldId id="260" r:id="rId7"/>
    <p:sldId id="29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3" r:id="rId32"/>
    <p:sldId id="285" r:id="rId33"/>
    <p:sldId id="298" r:id="rId34"/>
    <p:sldId id="286" r:id="rId35"/>
    <p:sldId id="287" r:id="rId36"/>
    <p:sldId id="288" r:id="rId37"/>
    <p:sldId id="289" r:id="rId38"/>
    <p:sldId id="290" r:id="rId39"/>
    <p:sldId id="299" r:id="rId40"/>
    <p:sldId id="291" r:id="rId41"/>
    <p:sldId id="292" r:id="rId42"/>
    <p:sldId id="293" r:id="rId43"/>
    <p:sldId id="320" r:id="rId44"/>
    <p:sldId id="322" r:id="rId45"/>
    <p:sldId id="311" r:id="rId46"/>
    <p:sldId id="312" r:id="rId47"/>
    <p:sldId id="313" r:id="rId48"/>
    <p:sldId id="314" r:id="rId49"/>
    <p:sldId id="319" r:id="rId50"/>
    <p:sldId id="294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32" r:id="rId60"/>
    <p:sldId id="308" r:id="rId61"/>
    <p:sldId id="309" r:id="rId62"/>
    <p:sldId id="324" r:id="rId63"/>
    <p:sldId id="325" r:id="rId64"/>
    <p:sldId id="326" r:id="rId65"/>
    <p:sldId id="327" r:id="rId66"/>
    <p:sldId id="328" r:id="rId67"/>
    <p:sldId id="345" r:id="rId68"/>
    <p:sldId id="329" r:id="rId69"/>
    <p:sldId id="330" r:id="rId70"/>
    <p:sldId id="340" r:id="rId71"/>
    <p:sldId id="339" r:id="rId72"/>
    <p:sldId id="331" r:id="rId73"/>
    <p:sldId id="338" r:id="rId74"/>
    <p:sldId id="333" r:id="rId75"/>
    <p:sldId id="334" r:id="rId76"/>
    <p:sldId id="335" r:id="rId77"/>
    <p:sldId id="336" r:id="rId78"/>
    <p:sldId id="337" r:id="rId79"/>
    <p:sldId id="341" r:id="rId80"/>
    <p:sldId id="342" r:id="rId81"/>
    <p:sldId id="343" r:id="rId82"/>
    <p:sldId id="344" r:id="rId8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1714511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Я ДОСТИГЛА РЕЗУЛЬТАТА.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КАК ЕГО УДЕРЖАТЬ?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6400800" cy="23526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Пример меню на каждый день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600" b="1" u="sng" dirty="0" smtClean="0">
                <a:solidFill>
                  <a:srgbClr val="00B050"/>
                </a:solidFill>
              </a:rPr>
              <a:t>Завтрак</a:t>
            </a:r>
            <a:r>
              <a:rPr lang="ru-RU" sz="3600" dirty="0" smtClean="0"/>
              <a:t>. Любое блюдо из яиц, грибы, зеленое яблоко, чай или кофе. Творог, половина яблока, чай или кофе. Отварные яйца, сыр, чай или кофе.</a:t>
            </a:r>
          </a:p>
          <a:p>
            <a:r>
              <a:rPr lang="ru-RU" sz="3600" b="1" u="sng" dirty="0" smtClean="0">
                <a:solidFill>
                  <a:srgbClr val="00B050"/>
                </a:solidFill>
              </a:rPr>
              <a:t>Второй завтрак</a:t>
            </a:r>
            <a:r>
              <a:rPr lang="ru-RU" sz="3600" b="1" dirty="0" smtClean="0"/>
              <a:t>.</a:t>
            </a:r>
            <a:r>
              <a:rPr lang="ru-RU" sz="3600" dirty="0" smtClean="0"/>
              <a:t> Салат из свежих овощей или порция творога. Салат из морепродуктов, овощей.</a:t>
            </a:r>
            <a:br>
              <a:rPr lang="ru-RU" sz="3600" dirty="0" smtClean="0"/>
            </a:br>
            <a:r>
              <a:rPr lang="ru-RU" sz="3600" dirty="0" smtClean="0"/>
              <a:t>Салат из овощей, заправить можно маслом.</a:t>
            </a:r>
          </a:p>
          <a:p>
            <a:r>
              <a:rPr lang="ru-RU" sz="3600" b="1" u="sng" dirty="0" smtClean="0">
                <a:solidFill>
                  <a:srgbClr val="00B050"/>
                </a:solidFill>
              </a:rPr>
              <a:t>Обед</a:t>
            </a:r>
            <a:r>
              <a:rPr lang="ru-RU" sz="3600" dirty="0" smtClean="0"/>
              <a:t>. 300 г отварного мяса, салат на гарнир (например, из огурцов и помидоров), заправить можно растительным маслом. Салат из отварной курицы и зеленых листьев салата. </a:t>
            </a:r>
            <a:r>
              <a:rPr lang="ru-RU" sz="3600" dirty="0" err="1" smtClean="0"/>
              <a:t>Cуп</a:t>
            </a:r>
            <a:r>
              <a:rPr lang="ru-RU" sz="3600" dirty="0" smtClean="0"/>
              <a:t> из овощей, отбивные из свинины.</a:t>
            </a:r>
          </a:p>
          <a:p>
            <a:r>
              <a:rPr lang="ru-RU" sz="3600" b="1" u="sng" dirty="0" smtClean="0">
                <a:solidFill>
                  <a:srgbClr val="00B050"/>
                </a:solidFill>
              </a:rPr>
              <a:t>Ужин</a:t>
            </a:r>
            <a:r>
              <a:rPr lang="ru-RU" sz="3600" dirty="0" smtClean="0"/>
              <a:t>. 250 г рыбы, можно добавить немного специй. Овощной суп, отварная брокколи, сыр. Брокколи, цветная капуста, сыр, отварная индейка.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Диета </a:t>
            </a:r>
            <a:r>
              <a:rPr lang="ru-RU" b="1" dirty="0" err="1" smtClean="0">
                <a:solidFill>
                  <a:srgbClr val="00B050"/>
                </a:solidFill>
              </a:rPr>
              <a:t>Беверли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хиллз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автором является врач-диетолог Джуди </a:t>
            </a:r>
            <a:r>
              <a:rPr lang="ru-RU" dirty="0" err="1" smtClean="0"/>
              <a:t>Мазель</a:t>
            </a:r>
            <a:r>
              <a:rPr lang="ru-RU" dirty="0" smtClean="0"/>
              <a:t> (книга под названием «Диета </a:t>
            </a:r>
            <a:r>
              <a:rPr lang="ru-RU" dirty="0" err="1" smtClean="0"/>
              <a:t>Беверли</a:t>
            </a:r>
            <a:r>
              <a:rPr lang="ru-RU" dirty="0" smtClean="0"/>
              <a:t> </a:t>
            </a:r>
            <a:r>
              <a:rPr lang="ru-RU" dirty="0" err="1" smtClean="0"/>
              <a:t>Хиллз</a:t>
            </a:r>
            <a:r>
              <a:rPr lang="ru-RU" dirty="0" smtClean="0"/>
              <a:t>», 1981 год);</a:t>
            </a:r>
          </a:p>
          <a:p>
            <a:r>
              <a:rPr lang="ru-RU" dirty="0" smtClean="0"/>
              <a:t>боролась со своим избыточным весом, когда она сломала ногу и лежала в больнице, то стала изучать литературу о питании;</a:t>
            </a:r>
          </a:p>
          <a:p>
            <a:r>
              <a:rPr lang="ru-RU" dirty="0" smtClean="0"/>
              <a:t>предположила, что организм не может усваивать некоторую пищу из-за их несовместимости друг с другом ее компонентов, что приводит к замедлению обмена веществ;</a:t>
            </a:r>
          </a:p>
          <a:p>
            <a:r>
              <a:rPr lang="ru-RU" dirty="0" smtClean="0"/>
              <a:t>принцип раздельного питания;</a:t>
            </a:r>
          </a:p>
          <a:p>
            <a:r>
              <a:rPr lang="ru-RU" dirty="0" smtClean="0"/>
              <a:t>диета не имеет научного обоснования.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Диета по группе крови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основана на эволюционной гипотезе, то есть рекомендованы те продукты, которые применялись в то время, когда возникла та или иная группа крови;</a:t>
            </a:r>
          </a:p>
          <a:p>
            <a:r>
              <a:rPr lang="ru-RU" dirty="0" smtClean="0"/>
              <a:t>изначально у всех людей была только первая группа крови, а питались люди в основном мясом.;</a:t>
            </a:r>
          </a:p>
          <a:p>
            <a:r>
              <a:rPr lang="ru-RU" dirty="0" smtClean="0"/>
              <a:t>когда люди освоили земледелие они стали употреблять много растительной пищи, у земледельцев появилась вторая группа крови;</a:t>
            </a:r>
          </a:p>
          <a:p>
            <a:r>
              <a:rPr lang="ru-RU" dirty="0" smtClean="0"/>
              <a:t>питание при третьей группы крови связано с двумя важными понятиями - активной миграции населения и приручением домашних животных, именно третья группа крови стала употреблять в пищу молоко;</a:t>
            </a:r>
          </a:p>
          <a:p>
            <a:r>
              <a:rPr lang="ru-RU" dirty="0" smtClean="0"/>
              <a:t>четвертая группа крови означает конец периода миграции и смешении второй и третьей групп;</a:t>
            </a:r>
          </a:p>
          <a:p>
            <a:r>
              <a:rPr lang="ru-RU" dirty="0" smtClean="0"/>
              <a:t>диета не имеет научного обоснования.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Бристольская диета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была рекомендована </a:t>
            </a:r>
            <a:r>
              <a:rPr lang="en-US" dirty="0" smtClean="0"/>
              <a:t>Bristol Cancer Help Center </a:t>
            </a:r>
            <a:r>
              <a:rPr lang="ru-RU" dirty="0" smtClean="0"/>
              <a:t>для комплексной реабилитации пациентов с онкологической патологией;</a:t>
            </a:r>
          </a:p>
          <a:p>
            <a:r>
              <a:rPr lang="ru-RU" dirty="0" smtClean="0"/>
              <a:t> большое количество зеленых продуктов, которые обладают мощным антиоксидантным эффектом;</a:t>
            </a:r>
          </a:p>
          <a:p>
            <a:r>
              <a:rPr lang="en-US" dirty="0" smtClean="0"/>
              <a:t> </a:t>
            </a:r>
            <a:r>
              <a:rPr lang="ru-RU" dirty="0" smtClean="0"/>
              <a:t>снижение массы тела происходит благодаря низкому гликемическому индексу.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Содержание диеты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хлорофилл, повышающий сопротивляемость организма к опухолям и болезнетворным микроорганизмам: зелёный горошек, белокочанная капуста, листья одуванчика, хлорелла, сине-голубые водоросли, листья крапивы, зелёная горчица;</a:t>
            </a:r>
          </a:p>
          <a:p>
            <a:r>
              <a:rPr lang="ru-RU" dirty="0" smtClean="0"/>
              <a:t>овощи и фрукты красно-оранжевых, оранжевых и жёлтых цветов, в которых содержится в больших количествах </a:t>
            </a:r>
            <a:r>
              <a:rPr lang="ru-RU" dirty="0" err="1" smtClean="0"/>
              <a:t>каротиноиды</a:t>
            </a:r>
            <a:r>
              <a:rPr lang="ru-RU" dirty="0" smtClean="0"/>
              <a:t> – </a:t>
            </a:r>
            <a:r>
              <a:rPr lang="ru-RU" dirty="0" err="1" smtClean="0"/>
              <a:t>лютеин</a:t>
            </a:r>
            <a:r>
              <a:rPr lang="ru-RU" dirty="0" smtClean="0"/>
              <a:t>, </a:t>
            </a:r>
            <a:r>
              <a:rPr lang="ru-RU" dirty="0" err="1" smtClean="0"/>
              <a:t>ликопен</a:t>
            </a:r>
            <a:r>
              <a:rPr lang="ru-RU" dirty="0" smtClean="0"/>
              <a:t>, бета-каротин, обладающих противораковыми свойствами: помидоры, морковь, тыкву, кабачки, апельсины, мандарины, лимоны, грейпфруты и другие цитрусовые, абрикосы, персики.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Содержание диеты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овощи и фрукты </a:t>
            </a:r>
            <a:r>
              <a:rPr lang="ru-RU" dirty="0" err="1" smtClean="0"/>
              <a:t>голубого</a:t>
            </a:r>
            <a:r>
              <a:rPr lang="ru-RU" dirty="0" smtClean="0"/>
              <a:t>, пурпурного и красного цвета - высокое содержание </a:t>
            </a:r>
            <a:r>
              <a:rPr lang="ru-RU" dirty="0" err="1" smtClean="0"/>
              <a:t>антоцианидов</a:t>
            </a:r>
            <a:r>
              <a:rPr lang="ru-RU" dirty="0" smtClean="0"/>
              <a:t> - антиоксидантов, нейтрализующих действия свободных радикалов: свекла, вишня, ежевика, черника, красные и пурпурные виды винограда, краснокочанная (синяя капуста);</a:t>
            </a:r>
          </a:p>
          <a:p>
            <a:r>
              <a:rPr lang="ru-RU" dirty="0" smtClean="0"/>
              <a:t>употребление в пищу брокколи, чеснока и ананасов способствует снижению риска появления </a:t>
            </a:r>
            <a:r>
              <a:rPr lang="ru-RU" dirty="0" err="1" smtClean="0"/>
              <a:t>N-нитроиндуцированного</a:t>
            </a:r>
            <a:r>
              <a:rPr lang="ru-RU" dirty="0" smtClean="0"/>
              <a:t> рака вследствие </a:t>
            </a:r>
            <a:r>
              <a:rPr lang="ru-RU" dirty="0" err="1" smtClean="0"/>
              <a:t>детоксицирующих</a:t>
            </a:r>
            <a:r>
              <a:rPr lang="ru-RU" dirty="0" smtClean="0"/>
              <a:t> и противоопухолевых свойств.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Содержание диеты 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крестоцветные овощах – белокочанная и цветная капуста, брюссельская капуста, брокколи, зелёная горчица, репа и редис – содержится индол, стимулирующий </a:t>
            </a:r>
            <a:r>
              <a:rPr lang="ru-RU" dirty="0" err="1" smtClean="0"/>
              <a:t>детоксицирующие</a:t>
            </a:r>
            <a:r>
              <a:rPr lang="ru-RU" dirty="0" smtClean="0"/>
              <a:t> свойства печени, связывает и выводит химические канцерогены;</a:t>
            </a:r>
          </a:p>
          <a:p>
            <a:r>
              <a:rPr lang="ru-RU" dirty="0" smtClean="0"/>
              <a:t>в гранатах, землянике, клубнике, малине, чернике и винограде содержится </a:t>
            </a:r>
            <a:r>
              <a:rPr lang="ru-RU" dirty="0" err="1" smtClean="0"/>
              <a:t>эллагиковая</a:t>
            </a:r>
            <a:r>
              <a:rPr lang="ru-RU" dirty="0" smtClean="0"/>
              <a:t> кислота, способствующая предупреждению канцерогенной оксидации в клеточных мембранах;</a:t>
            </a:r>
          </a:p>
          <a:p>
            <a:r>
              <a:rPr lang="ru-RU" dirty="0" smtClean="0"/>
              <a:t>зелёный чай - выводит токсины и свободные радикалы из организма, повышает иммунитет.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Ограничения диеты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мясо и мясные продукты , жиры животного происхождения;</a:t>
            </a:r>
          </a:p>
          <a:p>
            <a:r>
              <a:rPr lang="ru-RU" dirty="0" smtClean="0"/>
              <a:t>морепродукты;</a:t>
            </a:r>
          </a:p>
          <a:p>
            <a:r>
              <a:rPr lang="ru-RU" dirty="0" smtClean="0"/>
              <a:t>молоко с высоким процентом жирности, сыры твёрдых, солёных и жирных видов;</a:t>
            </a:r>
          </a:p>
          <a:p>
            <a:r>
              <a:rPr lang="ru-RU" dirty="0" smtClean="0"/>
              <a:t>яичный белок; жареные продукты и блюда;</a:t>
            </a:r>
          </a:p>
          <a:p>
            <a:r>
              <a:rPr lang="ru-RU" dirty="0" smtClean="0"/>
              <a:t>сахар и все продукты, в которых он содержится, а также разнообразные кондитерские изделия – легкоусвояемые углеводы;</a:t>
            </a:r>
          </a:p>
          <a:p>
            <a:r>
              <a:rPr lang="ru-RU" dirty="0" smtClean="0"/>
              <a:t>консервированные продукты;</a:t>
            </a:r>
          </a:p>
          <a:p>
            <a:r>
              <a:rPr lang="ru-RU" dirty="0" smtClean="0"/>
              <a:t>солёные продукты;</a:t>
            </a:r>
          </a:p>
          <a:p>
            <a:r>
              <a:rPr lang="ru-RU" dirty="0" smtClean="0"/>
              <a:t>газированные и синтетические напитки.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071546"/>
            <a:ext cx="8286808" cy="4714908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Диета на капустном супе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низкокалорийная, но богатая клетчаткой диета;</a:t>
            </a:r>
          </a:p>
          <a:p>
            <a:r>
              <a:rPr lang="ru-RU" dirty="0" smtClean="0"/>
              <a:t>рассчитана на 7 дней, потеря массы тела составляет до 5 кг;</a:t>
            </a:r>
          </a:p>
          <a:p>
            <a:r>
              <a:rPr lang="ru-RU" dirty="0" smtClean="0"/>
              <a:t>суп можно есть в любых количествах и когда захочется, что позволяет не испытывать острое чувство голода;</a:t>
            </a:r>
          </a:p>
          <a:p>
            <a:r>
              <a:rPr lang="ru-RU" dirty="0" smtClean="0"/>
              <a:t>в рацион могут включаются и другие продукты - постное мясо, коричневый рис, овощи и фрукты;</a:t>
            </a:r>
          </a:p>
          <a:p>
            <a:r>
              <a:rPr lang="ru-RU" dirty="0" smtClean="0"/>
              <a:t>не рекомендуется, так как данная диета расходится с нормами правильного, здоровая питания.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ОСНОВНЫЕ ПОПУЛЯРНЫЕ ДИЕТЫ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ПРИ ОЖИРЕНИИ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Детокс</a:t>
            </a:r>
            <a:r>
              <a:rPr lang="ru-RU" b="1" dirty="0" smtClean="0">
                <a:solidFill>
                  <a:srgbClr val="00B050"/>
                </a:solidFill>
              </a:rPr>
              <a:t> диета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разрешенные продукты: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артишоки, бананы, брокколи, виноград, гранаты, злаки, морковь, морская капуста, ростки и побеги трав, свекла, сладкий красный перец, спаржа, цитрусовые, чернослив, яблоки;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запрещенные продукты: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алкоголь, авокадо, арахис, грибы, кофеин, мучное (хлеб, пирожные, макароны и т.п.), соль, чечевица и продукты, их содержащие.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Детокс</a:t>
            </a:r>
            <a:r>
              <a:rPr lang="ru-RU" b="1" dirty="0" smtClean="0">
                <a:solidFill>
                  <a:srgbClr val="00B050"/>
                </a:solidFill>
              </a:rPr>
              <a:t> коктейли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яблоки, свекла, шпинат - содержат клетчатку, которая стимулирует активность желудочно-кишечного тракта;</a:t>
            </a:r>
          </a:p>
          <a:p>
            <a:r>
              <a:rPr lang="ru-RU" dirty="0" smtClean="0"/>
              <a:t>апельсин, насыщенный витамином С, </a:t>
            </a:r>
            <a:r>
              <a:rPr lang="ru-RU" dirty="0" err="1" smtClean="0"/>
              <a:t>биофлавоноидами</a:t>
            </a:r>
            <a:r>
              <a:rPr lang="ru-RU" dirty="0" smtClean="0"/>
              <a:t> и клетчаткой – </a:t>
            </a:r>
            <a:r>
              <a:rPr lang="ru-RU" dirty="0" err="1" smtClean="0"/>
              <a:t>антиатерогенный</a:t>
            </a:r>
            <a:r>
              <a:rPr lang="ru-RU" dirty="0" smtClean="0"/>
              <a:t> эффект;</a:t>
            </a:r>
          </a:p>
          <a:p>
            <a:r>
              <a:rPr lang="ru-RU" dirty="0" smtClean="0"/>
              <a:t>виноград - благодаря входящему в состав </a:t>
            </a:r>
            <a:r>
              <a:rPr lang="ru-RU" dirty="0" err="1" smtClean="0"/>
              <a:t>ресвератролу</a:t>
            </a:r>
            <a:r>
              <a:rPr lang="ru-RU" dirty="0" smtClean="0"/>
              <a:t> снижает интенсивность хронического иммунного воспаления;</a:t>
            </a:r>
          </a:p>
          <a:p>
            <a:r>
              <a:rPr lang="ru-RU" dirty="0" smtClean="0"/>
              <a:t>мята - стимулирует процессы пищеварения, </a:t>
            </a:r>
            <a:r>
              <a:rPr lang="ru-RU" dirty="0" err="1" smtClean="0"/>
              <a:t>анксиолитик</a:t>
            </a:r>
            <a:r>
              <a:rPr lang="ru-RU" dirty="0" smtClean="0"/>
              <a:t>;</a:t>
            </a:r>
          </a:p>
          <a:p>
            <a:r>
              <a:rPr lang="ru-RU" dirty="0" smtClean="0"/>
              <a:t>Арбуз - содержит </a:t>
            </a:r>
            <a:r>
              <a:rPr lang="ru-RU" dirty="0" err="1" smtClean="0"/>
              <a:t>цитруллин</a:t>
            </a:r>
            <a:r>
              <a:rPr lang="ru-RU" dirty="0" smtClean="0"/>
              <a:t> и большое количество жидкости, способствует </a:t>
            </a:r>
            <a:r>
              <a:rPr lang="ru-RU" dirty="0" err="1" smtClean="0"/>
              <a:t>детоксикации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От 3 до 10 дней: схема одного дня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Завтрак</a:t>
            </a:r>
            <a:r>
              <a:rPr lang="ru-RU" dirty="0" smtClean="0">
                <a:solidFill>
                  <a:srgbClr val="00B050"/>
                </a:solidFill>
              </a:rPr>
              <a:t>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1) </a:t>
            </a:r>
            <a:r>
              <a:rPr lang="ru-RU" b="1" dirty="0" err="1" smtClean="0"/>
              <a:t>детокс-коктейль</a:t>
            </a:r>
            <a:r>
              <a:rPr lang="ru-RU" b="1" dirty="0" smtClean="0"/>
              <a:t>, приготовленный из 1 стакана теплой воды, небольшого кусочка очищенного и натертого на мелкой терке корня имбиря, </a:t>
            </a:r>
            <a:r>
              <a:rPr lang="ru-RU" b="1" dirty="0" err="1" smtClean="0"/>
              <a:t>свежевыжатого</a:t>
            </a:r>
            <a:r>
              <a:rPr lang="ru-RU" b="1" dirty="0" smtClean="0"/>
              <a:t> из половины лимона сока.</a:t>
            </a:r>
          </a:p>
          <a:p>
            <a:pPr>
              <a:buNone/>
            </a:pPr>
            <a:r>
              <a:rPr lang="ru-RU" b="1" dirty="0" smtClean="0"/>
              <a:t>2) </a:t>
            </a:r>
            <a:r>
              <a:rPr lang="ru-RU" b="1" dirty="0" err="1" smtClean="0"/>
              <a:t>смузи</a:t>
            </a:r>
            <a:r>
              <a:rPr lang="ru-RU" b="1" dirty="0" smtClean="0"/>
              <a:t>, измельчаются в </a:t>
            </a:r>
            <a:r>
              <a:rPr lang="ru-RU" b="1" dirty="0" err="1" smtClean="0"/>
              <a:t>блендере</a:t>
            </a:r>
            <a:r>
              <a:rPr lang="ru-RU" b="1" dirty="0" smtClean="0"/>
              <a:t> листья белокочанной капусты, зеленые яблоки, сельдерей, огурец, лимон, стакан воды, имбирный корень или шпинат, груши, сельдерей, петрушку, огурец и лимон.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Обед: </a:t>
            </a:r>
          </a:p>
          <a:p>
            <a:pPr>
              <a:buNone/>
            </a:pPr>
            <a:r>
              <a:rPr lang="ru-RU" b="1" dirty="0" smtClean="0"/>
              <a:t>1) суп - 4 стакана воды, 3 </a:t>
            </a:r>
            <a:r>
              <a:rPr lang="ru-RU" b="1" dirty="0" err="1" smtClean="0"/>
              <a:t>цукини</a:t>
            </a:r>
            <a:r>
              <a:rPr lang="ru-RU" b="1" dirty="0" smtClean="0"/>
              <a:t>, 2 томата, 3 сельдерея, 1 морковь, 3 зубчика чеснока, </a:t>
            </a:r>
            <a:r>
              <a:rPr lang="ru-RU" b="1" dirty="0" err="1" smtClean="0"/>
              <a:t>орегано</a:t>
            </a:r>
            <a:r>
              <a:rPr lang="ru-RU" b="1" dirty="0" smtClean="0"/>
              <a:t>, петрушка, черный молотый перец, 1 миска нашинкованной китайской капусты. </a:t>
            </a:r>
          </a:p>
          <a:p>
            <a:pPr>
              <a:buNone/>
            </a:pPr>
            <a:r>
              <a:rPr lang="ru-RU" b="1" dirty="0" smtClean="0"/>
              <a:t>2) салат, приготовленный из шпината, куриного вареного мяса, китайской капусты, петрушки, репчатого лука, авокадо, огурца, моркови, миндаля и томата.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Ужин:</a:t>
            </a:r>
            <a:r>
              <a:rPr lang="ru-RU" b="1" dirty="0" smtClean="0"/>
              <a:t> коктейль и </a:t>
            </a:r>
            <a:r>
              <a:rPr lang="ru-RU" b="1" dirty="0" err="1" smtClean="0"/>
              <a:t>смузи</a:t>
            </a:r>
            <a:r>
              <a:rPr lang="ru-RU" b="1" dirty="0" smtClean="0"/>
              <a:t>, приготовленные по примеру завтрака.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Ограничения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обеспечивает сбалансированного поступления нутриентов;</a:t>
            </a:r>
          </a:p>
          <a:p>
            <a:r>
              <a:rPr lang="ru-RU" dirty="0" smtClean="0"/>
              <a:t>не рекомендуется при болезнях желудочно-кишечного тракта, сахарном диабете, различных хронических заболеваниях, болезнях сердца;</a:t>
            </a:r>
          </a:p>
          <a:p>
            <a:r>
              <a:rPr lang="ru-RU" dirty="0" smtClean="0"/>
              <a:t>противопоказана беременным женщинам, кормящим грудью, пожилым людям.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Раздельное питание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раздельное питание основано на представлениях о совместимости и несовместимости продуктов и вредности для здоровья употребления сочетаний некоторых продуктов;</a:t>
            </a:r>
          </a:p>
          <a:p>
            <a:r>
              <a:rPr lang="ru-RU" dirty="0" smtClean="0"/>
              <a:t>основоположниками действующих в настоящее время подходов к раздельному питанию можно считать У.Г. </a:t>
            </a:r>
            <a:r>
              <a:rPr lang="ru-RU" dirty="0" err="1" smtClean="0"/>
              <a:t>Хэя</a:t>
            </a:r>
            <a:r>
              <a:rPr lang="ru-RU" dirty="0" smtClean="0"/>
              <a:t> и Г. </a:t>
            </a:r>
            <a:r>
              <a:rPr lang="ru-RU" dirty="0" err="1" smtClean="0"/>
              <a:t>Шелтона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ограничения: не способствует формированию правильного стереотипа пищевого поведения.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Раздельное питание по </a:t>
            </a:r>
            <a:r>
              <a:rPr lang="ru-RU" b="1" dirty="0" err="1" smtClean="0">
                <a:solidFill>
                  <a:srgbClr val="00B050"/>
                </a:solidFill>
              </a:rPr>
              <a:t>Хэю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углеводы нельзя употреблять вместе с белками и кислыми фруктами;</a:t>
            </a:r>
          </a:p>
          <a:p>
            <a:r>
              <a:rPr lang="ru-RU" dirty="0" smtClean="0"/>
              <a:t>Основа рациона - овощи, салаты и фрукты;</a:t>
            </a:r>
          </a:p>
          <a:p>
            <a:r>
              <a:rPr lang="ru-RU" dirty="0" smtClean="0"/>
              <a:t>от рафинированной пищи (например, сосиски и колбаса) надо вообще отказаться;</a:t>
            </a:r>
          </a:p>
          <a:p>
            <a:r>
              <a:rPr lang="ru-RU" dirty="0" smtClean="0"/>
              <a:t>между приемами разных видов пищи должен быть интервал 4-5 часов;</a:t>
            </a:r>
          </a:p>
          <a:p>
            <a:r>
              <a:rPr lang="ru-RU" dirty="0" smtClean="0"/>
              <a:t>«нейтральные продукты»: животные жиры, сливочное масло, сметана, сливки, жирный творог, жирные сорта сыра (жирностью более 45% ), сухофрукты, зелень, свежие овощи и фрукты - они совместимы и с продуктами, богатыми белками, и с продуктами, богатыми углеводами.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Пример дневного рациона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завтрак: фрукты, фруктовый салат, сыр, сметана, бутерброд из хлеба с отрубями со сливочным маслом или сыром, творог;</a:t>
            </a:r>
          </a:p>
          <a:p>
            <a:r>
              <a:rPr lang="ru-RU" dirty="0" smtClean="0"/>
              <a:t>обед: из продуктов, богатых белками, традиционные мясные или рыбные блюда без картофеля или макарон, их надо дополнить большой порцией салата, овощами, фруктами. Из первых блюд – овощной суп или овощной бульон, на десерт – несладкие фрукты. </a:t>
            </a:r>
          </a:p>
          <a:p>
            <a:r>
              <a:rPr lang="ru-RU" dirty="0" smtClean="0"/>
              <a:t>ужин надо готовить из продуктов, богатых углеводами, так как они быстро усваиваются организмом (картофельная или морковная запеканка, макароны с сыром, сладкие фрукты и пр.).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Раздельное питание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по </a:t>
            </a:r>
            <a:r>
              <a:rPr lang="ru-RU" b="1" dirty="0" err="1" smtClean="0">
                <a:solidFill>
                  <a:srgbClr val="00B050"/>
                </a:solidFill>
              </a:rPr>
              <a:t>Шелтону</a:t>
            </a:r>
            <a:r>
              <a:rPr lang="ru-RU" b="1" dirty="0" smtClean="0">
                <a:solidFill>
                  <a:srgbClr val="00B050"/>
                </a:solidFill>
              </a:rPr>
              <a:t>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хлеб, картофель, горох, бобы, бананы, финики и другие углеводные продукты нельзя есть с лимоном, апельсином, грейпфрутом, ананасом, клюквой, помидорами и прочими кислыми фруктами;</a:t>
            </a:r>
          </a:p>
          <a:p>
            <a:r>
              <a:rPr lang="ru-RU" dirty="0" smtClean="0"/>
              <a:t>не рекомендуется употребление концентрированного белка и концентрированного углевода в один прием пищи. Это означает не есть орехи, мясо, яйца, сыр и другую белковую пищу вместе с хлебом, злаками, пирожными, сладкими фруктами. </a:t>
            </a:r>
          </a:p>
          <a:p>
            <a:r>
              <a:rPr lang="ru-RU" dirty="0" smtClean="0"/>
              <a:t>нельзя употреблять два концентрированных белка в один прием пищи.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Раздельное питание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по </a:t>
            </a:r>
            <a:r>
              <a:rPr lang="ru-RU" b="1" dirty="0" err="1" smtClean="0">
                <a:solidFill>
                  <a:srgbClr val="00B050"/>
                </a:solidFill>
              </a:rPr>
              <a:t>Шелтону</a:t>
            </a:r>
            <a:r>
              <a:rPr lang="ru-RU" b="1" dirty="0" smtClean="0">
                <a:solidFill>
                  <a:srgbClr val="00B050"/>
                </a:solidFill>
              </a:rPr>
              <a:t>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нельзя сочетать жиры с белками. Сливки, сливочное масло, сметану, растительное масло не следует есть с мясом, яйцами, сыром, орехами другими белками; </a:t>
            </a:r>
          </a:p>
          <a:p>
            <a:r>
              <a:rPr lang="ru-RU" dirty="0" smtClean="0"/>
              <a:t>не рекомендуется сочетать кислые фрукты с белками. Апельсины, лимоны, помидоры, ананасы, вишню, кислую сливу, кислые яблоки нельзя сочетать с мясом, орехами, яйцами. </a:t>
            </a:r>
          </a:p>
          <a:p>
            <a:r>
              <a:rPr lang="ru-RU" dirty="0" smtClean="0"/>
              <a:t>не сочетаются крахмалы и сахар в один прием пищи;</a:t>
            </a:r>
          </a:p>
          <a:p>
            <a:r>
              <a:rPr lang="ru-RU" dirty="0" smtClean="0"/>
              <a:t>дыня ни с чем не сочетается;</a:t>
            </a:r>
          </a:p>
          <a:p>
            <a:r>
              <a:rPr lang="ru-RU" dirty="0" smtClean="0"/>
              <a:t>молоко принимается отдельно.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Диета </a:t>
            </a:r>
            <a:r>
              <a:rPr lang="ru-RU" b="1" dirty="0" err="1" smtClean="0">
                <a:solidFill>
                  <a:srgbClr val="00B050"/>
                </a:solidFill>
              </a:rPr>
              <a:t>Герсона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специальная диета и режим; каждый час - овощные соки (холодной выжимки), 1-2 раза в день - сок из свежей телячьей печени (либо препараты печени); раз в несколько часов - кофейные клизмы; медикаменты: препараты йода, калия, экстракт щитовидной железы, витамин B3, пчелиные продукты;</a:t>
            </a:r>
          </a:p>
          <a:p>
            <a:r>
              <a:rPr lang="ru-RU" dirty="0" smtClean="0"/>
              <a:t>научно не обоснована.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541289_1269768126402651_637366123742806037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928670"/>
            <a:ext cx="5929354" cy="519749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Гликемическая</a:t>
            </a:r>
            <a:r>
              <a:rPr lang="ru-RU" b="1" dirty="0" smtClean="0">
                <a:solidFill>
                  <a:srgbClr val="00B050"/>
                </a:solidFill>
              </a:rPr>
              <a:t> диета: принцип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составление диеты с учетом </a:t>
            </a:r>
            <a:r>
              <a:rPr lang="ru-RU" dirty="0" err="1" smtClean="0"/>
              <a:t>гликемической</a:t>
            </a:r>
            <a:r>
              <a:rPr lang="ru-RU" dirty="0" smtClean="0"/>
              <a:t> нагрузки;</a:t>
            </a:r>
          </a:p>
          <a:p>
            <a:r>
              <a:rPr lang="ru-RU" dirty="0" smtClean="0"/>
              <a:t>продукты с высоким </a:t>
            </a:r>
            <a:r>
              <a:rPr lang="ru-RU" dirty="0" err="1" smtClean="0"/>
              <a:t>гликемическим</a:t>
            </a:r>
            <a:r>
              <a:rPr lang="ru-RU" dirty="0" smtClean="0"/>
              <a:t> индексом после употребления быстро расщепляются, увеличивается содержание глюкозы;</a:t>
            </a:r>
          </a:p>
          <a:p>
            <a:r>
              <a:rPr lang="ru-RU" dirty="0" smtClean="0"/>
              <a:t>продукты с низким </a:t>
            </a:r>
            <a:r>
              <a:rPr lang="ru-RU" dirty="0" err="1" smtClean="0"/>
              <a:t>гликемическим</a:t>
            </a:r>
            <a:r>
              <a:rPr lang="ru-RU" dirty="0" smtClean="0"/>
              <a:t> индексом вызывают медленное увеличение гликемии, что позволяет сохранить чувство сытости;</a:t>
            </a:r>
          </a:p>
          <a:p>
            <a:r>
              <a:rPr lang="ru-RU" dirty="0" smtClean="0"/>
              <a:t>низкокалорийные арбуз и пастернак - продукты с высоким </a:t>
            </a:r>
            <a:r>
              <a:rPr lang="ru-RU" dirty="0" err="1" smtClean="0"/>
              <a:t>гликемическим</a:t>
            </a:r>
            <a:r>
              <a:rPr lang="ru-RU" dirty="0" smtClean="0"/>
              <a:t> индексом, в то время как шоколадный торт обладает меньшим показателем.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Гликемическая</a:t>
            </a:r>
            <a:r>
              <a:rPr lang="ru-RU" b="1" dirty="0" smtClean="0">
                <a:solidFill>
                  <a:srgbClr val="00B050"/>
                </a:solidFill>
              </a:rPr>
              <a:t> диета: содержание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около 40% калорий необходимо получать из нерафинированных, сложных углеводов - круп и хлебных изделий из цельного зерна, фруктов;</a:t>
            </a:r>
          </a:p>
          <a:p>
            <a:r>
              <a:rPr lang="ru-RU" dirty="0" smtClean="0"/>
              <a:t>около 30% калорий должно поступать из постного белка (рыба, курица, индейка, иногда говядина и свинина), включая вегетарианские варианты (соевый белок, </a:t>
            </a:r>
            <a:r>
              <a:rPr lang="ru-RU" dirty="0" err="1" smtClean="0"/>
              <a:t>тофу</a:t>
            </a:r>
            <a:r>
              <a:rPr lang="ru-RU" dirty="0" smtClean="0"/>
              <a:t>, чечевица, фасоль);</a:t>
            </a:r>
          </a:p>
          <a:p>
            <a:r>
              <a:rPr lang="ru-RU" dirty="0" smtClean="0"/>
              <a:t>источником не менее 30% калорий должны быть ненасыщенные жиры, которые содержатся в орехах, жирной рыбе, авокадо и оливковом масле.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Макробиотическая</a:t>
            </a:r>
            <a:r>
              <a:rPr lang="ru-RU" b="1" dirty="0" smtClean="0">
                <a:solidFill>
                  <a:srgbClr val="00B050"/>
                </a:solidFill>
              </a:rPr>
              <a:t> диета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основана на положениях Восточной философии, которая придерживается идеи равновесия энергии «</a:t>
            </a:r>
            <a:r>
              <a:rPr lang="ru-RU" dirty="0" err="1" smtClean="0"/>
              <a:t>Инь</a:t>
            </a:r>
            <a:r>
              <a:rPr lang="ru-RU" dirty="0" smtClean="0"/>
              <a:t>» и «</a:t>
            </a:r>
            <a:r>
              <a:rPr lang="ru-RU" dirty="0" err="1" smtClean="0"/>
              <a:t>Янь</a:t>
            </a:r>
            <a:r>
              <a:rPr lang="ru-RU" dirty="0" smtClean="0"/>
              <a:t>» между физической и умственной деятельностью, внешней и внутренней средой организма;</a:t>
            </a:r>
          </a:p>
          <a:p>
            <a:r>
              <a:rPr lang="ru-RU" dirty="0" smtClean="0"/>
              <a:t>рекомендует употреблять продукты с высоким содержанием клетчатки;</a:t>
            </a:r>
          </a:p>
          <a:p>
            <a:r>
              <a:rPr lang="ru-RU" dirty="0" smtClean="0"/>
              <a:t>продукты диеты содержат минимум жиров и большое количество </a:t>
            </a:r>
            <a:r>
              <a:rPr lang="ru-RU" dirty="0" err="1" smtClean="0"/>
              <a:t>фитоэстрогенов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может привести к дефициту микроэлементов (железо, кальций, магний) и витаминов;</a:t>
            </a:r>
          </a:p>
          <a:p>
            <a:r>
              <a:rPr lang="ru-RU" dirty="0" smtClean="0"/>
              <a:t>научно не обоснована.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581519_1043960822391845_109293525347466810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571480"/>
            <a:ext cx="8046156" cy="555468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Растительная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(вегетарианская) диета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употребление свежих продуктов в натуральном виде, без термической обработки;</a:t>
            </a:r>
          </a:p>
          <a:p>
            <a:r>
              <a:rPr lang="ru-RU" dirty="0" smtClean="0"/>
              <a:t>допустимо тушить или отваривать свежие продукты;</a:t>
            </a:r>
          </a:p>
          <a:p>
            <a:r>
              <a:rPr lang="ru-RU" dirty="0" smtClean="0"/>
              <a:t>мясо полностью не исключается, рекомендуется отварная курятина;</a:t>
            </a:r>
          </a:p>
          <a:p>
            <a:r>
              <a:rPr lang="ru-RU" dirty="0" smtClean="0"/>
              <a:t>исключаются сладости, десерты, торты;</a:t>
            </a:r>
          </a:p>
          <a:p>
            <a:r>
              <a:rPr lang="ru-RU" dirty="0" smtClean="0"/>
              <a:t>допускаются яйца, молочные продукты и нежирная рыба;</a:t>
            </a:r>
          </a:p>
          <a:p>
            <a:r>
              <a:rPr lang="ru-RU" dirty="0" smtClean="0"/>
              <a:t>70% рациона должна составлять пища растительного происхождения.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Безсахарная</a:t>
            </a:r>
            <a:r>
              <a:rPr lang="ru-RU" b="1" dirty="0" smtClean="0">
                <a:solidFill>
                  <a:srgbClr val="00B050"/>
                </a:solidFill>
              </a:rPr>
              <a:t> диета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включает продукты, которые не содержат ни простых, ни сложных сахаров - мука, белый сахар, и очищенные зерновые продукты;</a:t>
            </a:r>
          </a:p>
          <a:p>
            <a:r>
              <a:rPr lang="ru-RU" dirty="0" smtClean="0"/>
              <a:t>исключаются все сладости;</a:t>
            </a:r>
          </a:p>
          <a:p>
            <a:r>
              <a:rPr lang="ru-RU" dirty="0" smtClean="0"/>
              <a:t>запрещаются покупные соусы, кетчупы и майонезы;</a:t>
            </a:r>
          </a:p>
          <a:p>
            <a:r>
              <a:rPr lang="ru-RU" dirty="0" smtClean="0"/>
              <a:t>исключаются газированные напитки, фруктовые нектары, можно натуральные соки;</a:t>
            </a:r>
          </a:p>
          <a:p>
            <a:r>
              <a:rPr lang="ru-RU" dirty="0" smtClean="0"/>
              <a:t>нельзя батончики, мюсли и аналогичные продукты, которые содержат много сахара.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Меню на один день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завтрак</a:t>
            </a:r>
            <a:r>
              <a:rPr lang="ru-RU" dirty="0" smtClean="0"/>
              <a:t>: любая каша с добавлением ягод или фруктов; низкокалорийный пирог или запеканка; морсы, компоты, кофе или зеленый чай;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второй завтрак</a:t>
            </a:r>
            <a:r>
              <a:rPr lang="ru-RU" dirty="0" smtClean="0"/>
              <a:t>: любой фрукт или отварное яйцо;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обед</a:t>
            </a:r>
            <a:r>
              <a:rPr lang="ru-RU" dirty="0" smtClean="0"/>
              <a:t>: мясо, отварное куриное, рыба, на гарнир - отварной картофель, гречку, рис, салат из капусты, помидор и огурцов;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полдник</a:t>
            </a:r>
            <a:r>
              <a:rPr lang="ru-RU" dirty="0" smtClean="0"/>
              <a:t>: фрукты или творог;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ужин</a:t>
            </a:r>
            <a:r>
              <a:rPr lang="ru-RU" dirty="0" smtClean="0"/>
              <a:t>: не позднее, чем за 3 часа до сна, рекомендуются фрукты, салаты, отварная рыба, кисломолочные напитки.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Зональная диета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существует «благоприятная зона», при вхождении в которую начинается снижение массы тела, на этой «территории» не происходит инсулиновых скачков, а все поступающие </a:t>
            </a:r>
            <a:r>
              <a:rPr lang="ru-RU" dirty="0" err="1" smtClean="0"/>
              <a:t>микронутриенты</a:t>
            </a:r>
            <a:r>
              <a:rPr lang="ru-RU" dirty="0" smtClean="0"/>
              <a:t> (белки, жиры и углеводы) не складируются в жировом депо;</a:t>
            </a:r>
          </a:p>
          <a:p>
            <a:r>
              <a:rPr lang="ru-RU" dirty="0" smtClean="0"/>
              <a:t>из рациона полностью исключаются сахаросодержащие и рафинированные продукты (десерты, хлеб, белый рис, макароны), база рациона – белки животного происхождения, фрукты и овощи;</a:t>
            </a:r>
          </a:p>
          <a:p>
            <a:r>
              <a:rPr lang="ru-RU" dirty="0" smtClean="0"/>
              <a:t>30% калорийности обеспечивают белки, столько же – жиры и порядка 40% – углеводы;</a:t>
            </a:r>
          </a:p>
          <a:p>
            <a:r>
              <a:rPr lang="ru-RU" dirty="0" smtClean="0"/>
              <a:t>рацион – дробный, не менее 5 приемов пищи;</a:t>
            </a:r>
          </a:p>
          <a:p>
            <a:r>
              <a:rPr lang="ru-RU" dirty="0" smtClean="0"/>
              <a:t>суточная калорийность – не более 1500 ккал.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Примерное меню зональной диеты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завтрак</a:t>
            </a:r>
            <a:r>
              <a:rPr lang="ru-RU" dirty="0" smtClean="0"/>
              <a:t>:  омлет из белков, приготовленный на растительном масле, ломтик хлеба, зеленый чай с горстью изюма;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второй завтрак</a:t>
            </a:r>
            <a:r>
              <a:rPr lang="ru-RU" dirty="0" smtClean="0"/>
              <a:t>: творог, оливки, груша;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обед</a:t>
            </a:r>
            <a:r>
              <a:rPr lang="ru-RU" dirty="0" smtClean="0"/>
              <a:t>: рыба, заправленная лимонным соком и оливковым маслом, </a:t>
            </a:r>
            <a:r>
              <a:rPr lang="ru-RU" dirty="0" err="1" smtClean="0"/>
              <a:t>цельнозерновая</a:t>
            </a:r>
            <a:r>
              <a:rPr lang="ru-RU" dirty="0" smtClean="0"/>
              <a:t> булочка с травами;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полдник</a:t>
            </a:r>
            <a:r>
              <a:rPr lang="ru-RU" dirty="0" smtClean="0"/>
              <a:t>: йогурт с кусочками свежих фруктов;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ужин</a:t>
            </a:r>
            <a:r>
              <a:rPr lang="ru-RU" dirty="0" smtClean="0"/>
              <a:t>: запеченное с травами филе рыбы, отварная брокколи, кусочек сыра;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перед сном</a:t>
            </a:r>
            <a:r>
              <a:rPr lang="ru-RU" dirty="0" smtClean="0"/>
              <a:t>: йогурт, грецкие орехи, свежие ягоды.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dorovoe-pitanie-8148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8215370" cy="642942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Наиболее популярные диеты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диета </a:t>
            </a:r>
            <a:r>
              <a:rPr lang="ru-RU" dirty="0" err="1" smtClean="0"/>
              <a:t>Аткинса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Диета </a:t>
            </a:r>
            <a:r>
              <a:rPr lang="ru-RU" dirty="0" err="1" smtClean="0"/>
              <a:t>Беверли</a:t>
            </a:r>
            <a:r>
              <a:rPr lang="ru-RU" dirty="0" smtClean="0"/>
              <a:t> </a:t>
            </a:r>
            <a:r>
              <a:rPr lang="ru-RU" dirty="0" err="1" smtClean="0"/>
              <a:t>Хиллз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Диета по группе крови;</a:t>
            </a:r>
          </a:p>
          <a:p>
            <a:r>
              <a:rPr lang="ru-RU" dirty="0" smtClean="0"/>
              <a:t>Бристольская диета;</a:t>
            </a:r>
          </a:p>
          <a:p>
            <a:r>
              <a:rPr lang="ru-RU" dirty="0" smtClean="0"/>
              <a:t>Диета на капустном супе;</a:t>
            </a:r>
          </a:p>
          <a:p>
            <a:r>
              <a:rPr lang="ru-RU" dirty="0" err="1" smtClean="0"/>
              <a:t>Детокс</a:t>
            </a:r>
            <a:r>
              <a:rPr lang="ru-RU" dirty="0" smtClean="0"/>
              <a:t> диета;</a:t>
            </a:r>
          </a:p>
          <a:p>
            <a:r>
              <a:rPr lang="ru-RU" dirty="0" smtClean="0"/>
              <a:t>Раздельное питание;</a:t>
            </a:r>
          </a:p>
          <a:p>
            <a:r>
              <a:rPr lang="ru-RU" dirty="0" smtClean="0"/>
              <a:t>Диета </a:t>
            </a:r>
            <a:r>
              <a:rPr lang="ru-RU" dirty="0" err="1" smtClean="0"/>
              <a:t>Герсона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Адекватные расход и поступление энергии = нормальная масса тела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150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Психологическая поддержка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при снижении массы тела 1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revnost-muzhchiny-00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14488"/>
            <a:ext cx="6643734" cy="464347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Психологическая поддержка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при снижении массы тела 2</a:t>
            </a:r>
            <a:endParaRPr lang="ru-RU" dirty="0"/>
          </a:p>
        </p:txBody>
      </p:sp>
      <p:pic>
        <p:nvPicPr>
          <p:cNvPr id="4" name="Содержимое 3" descr="1422975881_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rgbClr val="00B050"/>
                </a:solidFill>
              </a:rPr>
              <a:t>БАДы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 ТЕРАПИИ ОЖИРЕНИЯ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14098_613127508885869_368348169223612308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27" y="785794"/>
            <a:ext cx="8062746" cy="535785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Классификация геропротекторов непептидной природы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Мезотели трех генераций:</a:t>
            </a:r>
          </a:p>
          <a:p>
            <a:pPr>
              <a:buNone/>
            </a:pPr>
            <a:r>
              <a:rPr lang="ru-RU" dirty="0" smtClean="0"/>
              <a:t>   - </a:t>
            </a:r>
            <a:r>
              <a:rPr lang="ru-RU" b="1" dirty="0" err="1" smtClean="0"/>
              <a:t>Мезотель</a:t>
            </a:r>
            <a:r>
              <a:rPr lang="ru-RU" b="1" dirty="0" smtClean="0"/>
              <a:t> </a:t>
            </a:r>
            <a:r>
              <a:rPr lang="ru-RU" dirty="0" smtClean="0"/>
              <a:t>на основе холина, коллоидного серебра, а также экстрактов готу кола и дерезы;</a:t>
            </a:r>
          </a:p>
          <a:p>
            <a:pPr>
              <a:buNone/>
            </a:pPr>
            <a:r>
              <a:rPr lang="ru-RU" dirty="0" smtClean="0"/>
              <a:t>   - </a:t>
            </a:r>
            <a:r>
              <a:rPr lang="ru-RU" b="1" dirty="0" err="1" smtClean="0"/>
              <a:t>Мезотель</a:t>
            </a:r>
            <a:r>
              <a:rPr lang="ru-RU" b="1" dirty="0" smtClean="0"/>
              <a:t> </a:t>
            </a:r>
            <a:r>
              <a:rPr lang="ru-RU" b="1" dirty="0" err="1" smtClean="0"/>
              <a:t>бьюти</a:t>
            </a:r>
            <a:r>
              <a:rPr lang="ru-RU" dirty="0" smtClean="0"/>
              <a:t>, состав которого обогащен цинком, селеном;</a:t>
            </a:r>
          </a:p>
          <a:p>
            <a:pPr>
              <a:buNone/>
            </a:pPr>
            <a:r>
              <a:rPr lang="ru-RU" dirty="0" smtClean="0"/>
              <a:t>   - </a:t>
            </a:r>
            <a:r>
              <a:rPr lang="ru-RU" b="1" dirty="0" err="1" smtClean="0"/>
              <a:t>Мезотель</a:t>
            </a:r>
            <a:r>
              <a:rPr lang="ru-RU" b="1" dirty="0" smtClean="0"/>
              <a:t> </a:t>
            </a:r>
            <a:r>
              <a:rPr lang="ru-RU" b="1" dirty="0" err="1" smtClean="0"/>
              <a:t>нео</a:t>
            </a:r>
            <a:r>
              <a:rPr lang="ru-RU" dirty="0" smtClean="0"/>
              <a:t>, который включает в себя помимо вышеперечисленных компонентов ресвератрол.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6148568"/>
            <a:ext cx="1142976" cy="709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Механизм действия непептидных биорегуляторов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ХОЛИН: </a:t>
            </a:r>
            <a:r>
              <a:rPr lang="ru-RU" dirty="0" smtClean="0"/>
              <a:t>восстанавливает дефицит ацетилхолина, улучшает работу нервной системы и обмен веществ, обладает </a:t>
            </a:r>
            <a:r>
              <a:rPr lang="ru-RU" dirty="0" err="1" smtClean="0"/>
              <a:t>антитоксичным</a:t>
            </a:r>
            <a:r>
              <a:rPr lang="ru-RU" dirty="0" smtClean="0"/>
              <a:t> эффектом, повышает антиоксидантный статус, повышает устойчивость к стрессу, </a:t>
            </a:r>
            <a:r>
              <a:rPr lang="ru-RU" u="sng" dirty="0" smtClean="0"/>
              <a:t>клинически </a:t>
            </a:r>
            <a:r>
              <a:rPr lang="ru-RU" dirty="0" smtClean="0"/>
              <a:t>улучшает текстуру, влажность, упругость и цвет кожи, способствует разглаживанию мелких морщин.</a:t>
            </a:r>
          </a:p>
          <a:p>
            <a:pPr>
              <a:buNone/>
            </a:pPr>
            <a:r>
              <a:rPr lang="ru-RU" b="1" dirty="0" smtClean="0"/>
              <a:t>КОЛЛОИДНОЕ СЕРЕБРО: о</a:t>
            </a:r>
            <a:r>
              <a:rPr lang="ru-RU" dirty="0" smtClean="0"/>
              <a:t>казывает противовирусное и противомикробное действие, повышает антиоксидантный статус, повышает иммунный статус.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6148568"/>
            <a:ext cx="1142976" cy="709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Механизм действия непептидных биорегуляторов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ЦИНК: </a:t>
            </a:r>
            <a:r>
              <a:rPr lang="ru-RU" dirty="0" smtClean="0"/>
              <a:t>улучшает</a:t>
            </a:r>
            <a:r>
              <a:rPr lang="ru-RU" b="1" dirty="0" smtClean="0"/>
              <a:t> </a:t>
            </a:r>
            <a:r>
              <a:rPr lang="ru-RU" dirty="0" smtClean="0"/>
              <a:t>иммунный статус, стимулирует регенерацию, повышает антиоксидантный статус.</a:t>
            </a:r>
          </a:p>
          <a:p>
            <a:pPr>
              <a:buNone/>
            </a:pPr>
            <a:r>
              <a:rPr lang="ru-RU" b="1" dirty="0" smtClean="0"/>
              <a:t>СЕЛЕН: </a:t>
            </a:r>
            <a:r>
              <a:rPr lang="ru-RU" dirty="0" smtClean="0"/>
              <a:t>улучшает</a:t>
            </a:r>
            <a:r>
              <a:rPr lang="ru-RU" b="1" dirty="0" smtClean="0"/>
              <a:t> </a:t>
            </a:r>
            <a:r>
              <a:rPr lang="ru-RU" dirty="0" smtClean="0"/>
              <a:t>иммунный статус, улучшает сердечно-сосудистую деятельность.</a:t>
            </a:r>
          </a:p>
          <a:p>
            <a:pPr>
              <a:buNone/>
            </a:pPr>
            <a:r>
              <a:rPr lang="ru-RU" b="1" dirty="0" smtClean="0"/>
              <a:t>РЕСВЕРАТРОЛ: </a:t>
            </a:r>
            <a:r>
              <a:rPr lang="ru-RU" dirty="0" smtClean="0"/>
              <a:t>препятствует развитию атеросклероза, нормализует жировой обмен, повышает антиоксидантный статус.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6148568"/>
            <a:ext cx="1142976" cy="709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Схема приема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Мезотели питьевые назначаются взрослым и детям старше 14 лет по 1 чайной ложке (5,2 г) 1-2 раза в день во время еды. Продолжительность приема 1 месяц. </a:t>
            </a:r>
          </a:p>
          <a:p>
            <a:pPr>
              <a:buNone/>
            </a:pPr>
            <a:r>
              <a:rPr lang="ru-RU" dirty="0" smtClean="0"/>
              <a:t>    При необходимости прием можно повторить.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6104228"/>
            <a:ext cx="1214414" cy="753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Диетические препараты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REVIFORM: заменитель одного из приемов пищи при минимуме калорий – REVIFORM COCKTAIL, адсорбент  токсинов и холестерина – REVIFORM ADSORB, препарат с </a:t>
            </a:r>
            <a:r>
              <a:rPr lang="ru-RU" dirty="0" err="1" smtClean="0"/>
              <a:t>антиадипозной</a:t>
            </a:r>
            <a:r>
              <a:rPr lang="ru-RU" dirty="0" smtClean="0"/>
              <a:t> активностью REVIFORM SHAPE;</a:t>
            </a:r>
          </a:p>
          <a:p>
            <a:r>
              <a:rPr lang="ru-RU" dirty="0" smtClean="0"/>
              <a:t>программа тщательно проработана и рассчитана на совместное применение всех препаратов линии REVIFORM (коктейль вместо обеда или ужина, адсорбент перед каждым полноценным приемом пищи, </a:t>
            </a:r>
            <a:r>
              <a:rPr lang="ru-RU" dirty="0" err="1" smtClean="0"/>
              <a:t>антиадипозное</a:t>
            </a:r>
            <a:r>
              <a:rPr lang="ru-RU" dirty="0" smtClean="0"/>
              <a:t> средство за 1-1,5 часа до занятий фитнесом).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6104228"/>
            <a:ext cx="1214414" cy="753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Наиболее популярные диеты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гликемическая</a:t>
            </a:r>
            <a:r>
              <a:rPr lang="ru-RU" dirty="0" smtClean="0"/>
              <a:t> диета;</a:t>
            </a:r>
          </a:p>
          <a:p>
            <a:r>
              <a:rPr lang="ru-RU" dirty="0" err="1" smtClean="0"/>
              <a:t>макробиотическая</a:t>
            </a:r>
            <a:r>
              <a:rPr lang="ru-RU" dirty="0" smtClean="0"/>
              <a:t> диета;</a:t>
            </a:r>
          </a:p>
          <a:p>
            <a:r>
              <a:rPr lang="ru-RU" dirty="0" smtClean="0"/>
              <a:t>растительная диета;</a:t>
            </a:r>
          </a:p>
          <a:p>
            <a:r>
              <a:rPr lang="ru-RU" dirty="0" err="1" smtClean="0"/>
              <a:t>безсахарная</a:t>
            </a:r>
            <a:r>
              <a:rPr lang="ru-RU" dirty="0" smtClean="0"/>
              <a:t> диета;</a:t>
            </a:r>
          </a:p>
          <a:p>
            <a:r>
              <a:rPr lang="ru-RU" dirty="0" smtClean="0"/>
              <a:t>зональная диета.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МЕДИКАМЕНТОЗНОЕ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ЛЕЧЕНИЕ ОЖИРЕНИЯ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Препараты для лечения ожирения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1). Препараты центрального действия, которые снижают чувство аппетита.</a:t>
            </a:r>
          </a:p>
          <a:p>
            <a:pPr>
              <a:buNone/>
            </a:pPr>
            <a:r>
              <a:rPr lang="ru-RU" dirty="0" smtClean="0"/>
              <a:t>2). Препараты периферического действия, которые снижают всасывание.</a:t>
            </a:r>
          </a:p>
          <a:p>
            <a:pPr>
              <a:buNone/>
            </a:pPr>
            <a:r>
              <a:rPr lang="ru-RU" dirty="0" smtClean="0"/>
              <a:t>3). Препараты, повышающие расходование энергии организмом.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Орлистат</a:t>
            </a:r>
            <a:r>
              <a:rPr lang="ru-RU" b="1" dirty="0" smtClean="0">
                <a:solidFill>
                  <a:srgbClr val="00B050"/>
                </a:solidFill>
              </a:rPr>
              <a:t>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ингибитор липаз, ингибирует желудочную и панкреатическую липазы, способствуя нарушению расщепления пищевых жиров и уменьшению их всасывание;</a:t>
            </a:r>
          </a:p>
          <a:p>
            <a:r>
              <a:rPr lang="ru-RU" dirty="0" smtClean="0"/>
              <a:t>при систематическом применении указанный эффект приводит к уменьшению массы тела у больных с ожирением;</a:t>
            </a:r>
          </a:p>
          <a:p>
            <a:r>
              <a:rPr lang="ru-RU" dirty="0" smtClean="0"/>
              <a:t>практически не всасывается из желудочно-кишечного тракта, практически не оказывает резорбтивного действия.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Орлистат</a:t>
            </a:r>
            <a:r>
              <a:rPr lang="ru-RU" b="1" dirty="0" smtClean="0">
                <a:solidFill>
                  <a:srgbClr val="00B050"/>
                </a:solidFill>
              </a:rPr>
              <a:t>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показание: терапия ожирения в сочетании с диетой умеренной калорийности;</a:t>
            </a:r>
          </a:p>
          <a:p>
            <a:r>
              <a:rPr lang="ru-RU" dirty="0" smtClean="0"/>
              <a:t>принимают внутрь по 120 мг во время каждого основного приема пищи или в течение часа после еды, обычно не более 3 раз в сутки;</a:t>
            </a:r>
          </a:p>
          <a:p>
            <a:r>
              <a:rPr lang="ru-RU" dirty="0" smtClean="0"/>
              <a:t>если пища содержит мало жиров, прием </a:t>
            </a:r>
            <a:r>
              <a:rPr lang="ru-RU" dirty="0" err="1" smtClean="0"/>
              <a:t>орлистата</a:t>
            </a:r>
            <a:r>
              <a:rPr lang="ru-RU" dirty="0" smtClean="0"/>
              <a:t> пропускают.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Флуоксетин</a:t>
            </a:r>
            <a:r>
              <a:rPr lang="ru-RU" b="1" dirty="0" smtClean="0">
                <a:solidFill>
                  <a:srgbClr val="00B050"/>
                </a:solidFill>
              </a:rPr>
              <a:t>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селективный ингибитор обратного захвата </a:t>
            </a:r>
            <a:r>
              <a:rPr lang="ru-RU" dirty="0" err="1" smtClean="0"/>
              <a:t>серотонина</a:t>
            </a:r>
            <a:r>
              <a:rPr lang="ru-RU" dirty="0" smtClean="0"/>
              <a:t>, не является прямым </a:t>
            </a:r>
            <a:r>
              <a:rPr lang="ru-RU" dirty="0" err="1" smtClean="0"/>
              <a:t>антиобезивным</a:t>
            </a:r>
            <a:r>
              <a:rPr lang="ru-RU" dirty="0" smtClean="0"/>
              <a:t> препаратом;</a:t>
            </a:r>
          </a:p>
          <a:p>
            <a:r>
              <a:rPr lang="ru-RU" dirty="0" smtClean="0"/>
              <a:t>показания: депрессия, хронические тревожные состояния, страх, </a:t>
            </a:r>
            <a:r>
              <a:rPr lang="ru-RU" dirty="0" err="1" smtClean="0"/>
              <a:t>предменструальная</a:t>
            </a:r>
            <a:r>
              <a:rPr lang="ru-RU" dirty="0" smtClean="0"/>
              <a:t> дисфория (сильные изменения настроения в последние дни менструального цикла), эффективен при навязчивых состояниях;</a:t>
            </a:r>
          </a:p>
          <a:p>
            <a:r>
              <a:rPr lang="ru-RU" dirty="0" smtClean="0"/>
              <a:t>существенно снижает аппетит и используется для лечения нервной булимии - резкое усиление аппетита и переедание при неврозах.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Флуоксетин</a:t>
            </a:r>
            <a:r>
              <a:rPr lang="ru-RU" b="1" dirty="0" smtClean="0">
                <a:solidFill>
                  <a:srgbClr val="00B050"/>
                </a:solidFill>
              </a:rPr>
              <a:t>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 депрессии начальная доза составляет 20 мг 1 раз в сутки в первой половине дня, независимо от приема пищи, при необходимости доза может быть увеличена до 40 – 60 мг/</a:t>
            </a:r>
            <a:r>
              <a:rPr lang="ru-RU" dirty="0" err="1" smtClean="0"/>
              <a:t>сут</a:t>
            </a:r>
            <a:r>
              <a:rPr lang="ru-RU" dirty="0" smtClean="0"/>
              <a:t>, разделенных на 2-3 приема, максимальная суточная доза составляет 80 мг;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булимическом</a:t>
            </a:r>
            <a:r>
              <a:rPr lang="ru-RU" dirty="0" smtClean="0"/>
              <a:t> неврозе и для пожилых пациентов препарат применяется в суточной дозе 60 мг, разделенных на 2-3 приема;</a:t>
            </a:r>
          </a:p>
          <a:p>
            <a:r>
              <a:rPr lang="ru-RU" dirty="0" smtClean="0"/>
              <a:t>возможна прогрессирующая потеря массы тела за счет резкого снижения аппетита.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Фентермин</a:t>
            </a:r>
            <a:r>
              <a:rPr lang="ru-RU" b="1" dirty="0" smtClean="0">
                <a:solidFill>
                  <a:srgbClr val="00B050"/>
                </a:solidFill>
              </a:rPr>
              <a:t>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симпатомиметический амин, который используется в качестве </a:t>
            </a:r>
            <a:r>
              <a:rPr lang="ru-RU" dirty="0" err="1" smtClean="0"/>
              <a:t>анорексигенного</a:t>
            </a:r>
            <a:r>
              <a:rPr lang="ru-RU" dirty="0" smtClean="0"/>
              <a:t> средства, оказывает стимулирующее действие на центральную нервную систему, повышает артериальное давление;</a:t>
            </a:r>
          </a:p>
          <a:p>
            <a:r>
              <a:rPr lang="ru-RU" dirty="0" smtClean="0"/>
              <a:t>показан при ожирении в комплексной терапии;</a:t>
            </a:r>
          </a:p>
          <a:p>
            <a:r>
              <a:rPr lang="ru-RU" dirty="0" smtClean="0"/>
              <a:t>по 1 </a:t>
            </a:r>
            <a:r>
              <a:rPr lang="ru-RU" dirty="0" err="1" smtClean="0"/>
              <a:t>капcуле</a:t>
            </a:r>
            <a:r>
              <a:rPr lang="ru-RU" dirty="0" smtClean="0"/>
              <a:t> (30 мг), через 2 часа после завтрака.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Фентермин</a:t>
            </a:r>
            <a:r>
              <a:rPr lang="ru-RU" b="1" dirty="0" smtClean="0">
                <a:solidFill>
                  <a:srgbClr val="00B050"/>
                </a:solidFill>
              </a:rPr>
              <a:t>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вызывает привыкание;</a:t>
            </a:r>
          </a:p>
          <a:p>
            <a:r>
              <a:rPr lang="ru-RU" dirty="0" smtClean="0"/>
              <a:t>могут развиваться расстройства сна, тремор, нервозность, повышенная возбудимость, головокружение, эйфория, дисфория, </a:t>
            </a:r>
            <a:r>
              <a:rPr lang="ru-RU" dirty="0" err="1" smtClean="0"/>
              <a:t>психотические</a:t>
            </a:r>
            <a:r>
              <a:rPr lang="ru-RU" dirty="0" smtClean="0"/>
              <a:t> эпизоды. На фоне приема не рекомендуется вождение автотранспорта;</a:t>
            </a:r>
          </a:p>
          <a:p>
            <a:r>
              <a:rPr lang="ru-RU" dirty="0" smtClean="0"/>
              <a:t>повышение артериального давления, тахикардия;</a:t>
            </a:r>
          </a:p>
          <a:p>
            <a:r>
              <a:rPr lang="ru-RU" dirty="0" smtClean="0"/>
              <a:t>сухость, неприятный вкус во рту, диарея, запор;</a:t>
            </a:r>
          </a:p>
          <a:p>
            <a:r>
              <a:rPr lang="ru-RU" dirty="0" smtClean="0"/>
              <a:t>импотенция, изменение либидо.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Бупропион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антидепрессант, для лечения зависимости от никотина;</a:t>
            </a:r>
          </a:p>
          <a:p>
            <a:r>
              <a:rPr lang="ru-RU" dirty="0" smtClean="0"/>
              <a:t>селективный ингибитор обратного захвата норадреналина и дофамина;</a:t>
            </a:r>
          </a:p>
          <a:p>
            <a:r>
              <a:rPr lang="ru-RU" dirty="0" smtClean="0"/>
              <a:t>применяют для лечения депрессий различной степени тяжести в составе комплексной терапии; при никотиновой зависимости; при ожирении и сексуальной дисфункцией при депрессии;</a:t>
            </a:r>
          </a:p>
          <a:p>
            <a:r>
              <a:rPr lang="ru-RU" dirty="0" smtClean="0"/>
              <a:t>150 мг/сутки утром, продолжительность терапии – более 1 года.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Лираглутид</a:t>
            </a:r>
            <a:r>
              <a:rPr lang="ru-RU" b="1" dirty="0" smtClean="0">
                <a:solidFill>
                  <a:srgbClr val="00B050"/>
                </a:solidFill>
              </a:rPr>
              <a:t> (</a:t>
            </a:r>
            <a:r>
              <a:rPr lang="en-US" b="1" dirty="0" err="1" smtClean="0">
                <a:solidFill>
                  <a:srgbClr val="00B050"/>
                </a:solidFill>
              </a:rPr>
              <a:t>Saxenda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группа </a:t>
            </a:r>
            <a:r>
              <a:rPr lang="ru-RU" dirty="0" err="1" smtClean="0"/>
              <a:t>инкретинов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взрослые пациенты, которые достигают, по меньшей мере 5% потери веса после 16 недель терапии </a:t>
            </a:r>
            <a:r>
              <a:rPr lang="ru-RU" dirty="0" err="1" smtClean="0"/>
              <a:t>лираглутидом</a:t>
            </a:r>
            <a:r>
              <a:rPr lang="ru-RU" dirty="0" smtClean="0"/>
              <a:t> в суточной дозе 3 мг, имеют заметно больше шансов на потерю веса более чем на 10% в течение 1 года, чем те, которые начинают с меньшего снижения веса;</a:t>
            </a:r>
          </a:p>
          <a:p>
            <a:r>
              <a:rPr lang="ru-RU" dirty="0" smtClean="0"/>
              <a:t>тем пациентам, которые не смогли за 16 недель сбросить 5 % веса, рекомендуется прекратить приём </a:t>
            </a:r>
            <a:r>
              <a:rPr lang="ru-RU" dirty="0" err="1" smtClean="0"/>
              <a:t>лираглутида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Диета </a:t>
            </a:r>
            <a:r>
              <a:rPr lang="ru-RU" b="1" dirty="0" err="1" smtClean="0">
                <a:solidFill>
                  <a:srgbClr val="00B050"/>
                </a:solidFill>
              </a:rPr>
              <a:t>Аткинса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низкоуглеводная</a:t>
            </a:r>
            <a:r>
              <a:rPr lang="ru-RU" dirty="0" smtClean="0"/>
              <a:t> диета, разработанная кардиологом </a:t>
            </a:r>
            <a:r>
              <a:rPr lang="ru-RU" dirty="0" err="1" smtClean="0"/>
              <a:t>Рбертом</a:t>
            </a:r>
            <a:r>
              <a:rPr lang="ru-RU" dirty="0" smtClean="0"/>
              <a:t> </a:t>
            </a:r>
            <a:r>
              <a:rPr lang="ru-RU" dirty="0" err="1" smtClean="0"/>
              <a:t>Аткинсом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использовал диету для борьбы с собственным лишним весом;</a:t>
            </a:r>
          </a:p>
          <a:p>
            <a:r>
              <a:rPr lang="ru-RU" dirty="0" smtClean="0"/>
              <a:t>популяризовал этот метод в серии книг, начало которой положила «Диетическая революция доктора </a:t>
            </a:r>
            <a:r>
              <a:rPr lang="ru-RU" dirty="0" err="1" smtClean="0"/>
              <a:t>Аткинса</a:t>
            </a:r>
            <a:r>
              <a:rPr lang="ru-RU" dirty="0" smtClean="0"/>
              <a:t>» (1972 год);</a:t>
            </a:r>
          </a:p>
          <a:p>
            <a:r>
              <a:rPr lang="ru-RU" dirty="0" smtClean="0"/>
              <a:t>потеря веса ассоциируется не с ограничением количества углеводов, а с длительностью диеты и уменьшением общей калорийности пищи.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ФАРМАКОТЕРАПИЯ ОСЛОЖНЕНИЙ ОЖИРЕНИЯ: САХАРНЫЙ ДИАБЕТ </a:t>
            </a:r>
            <a:r>
              <a:rPr lang="en-US" b="1" dirty="0" smtClean="0">
                <a:solidFill>
                  <a:srgbClr val="00B050"/>
                </a:solidFill>
              </a:rPr>
              <a:t>II </a:t>
            </a:r>
            <a:r>
              <a:rPr lang="ru-RU" b="1" dirty="0" smtClean="0">
                <a:solidFill>
                  <a:srgbClr val="00B050"/>
                </a:solidFill>
              </a:rPr>
              <a:t>ТИПА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Метформин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сахарный диабет типа </a:t>
            </a:r>
            <a:r>
              <a:rPr lang="en-US" dirty="0" smtClean="0"/>
              <a:t>II</a:t>
            </a:r>
            <a:r>
              <a:rPr lang="ru-RU" dirty="0" smtClean="0"/>
              <a:t> без склонности к </a:t>
            </a:r>
            <a:r>
              <a:rPr lang="ru-RU" dirty="0" err="1" smtClean="0"/>
              <a:t>кетоацидозу</a:t>
            </a:r>
            <a:r>
              <a:rPr lang="ru-RU" dirty="0" smtClean="0"/>
              <a:t> (особенно у больных, страдающих ожирением) при неэффективности диетотерапии;</a:t>
            </a:r>
          </a:p>
          <a:p>
            <a:r>
              <a:rPr lang="ru-RU" dirty="0" smtClean="0"/>
              <a:t>в комбинации с инсулином - при сахарном диабете типа </a:t>
            </a:r>
            <a:r>
              <a:rPr lang="en-US" dirty="0" smtClean="0"/>
              <a:t>II</a:t>
            </a:r>
            <a:r>
              <a:rPr lang="ru-RU" dirty="0" smtClean="0"/>
              <a:t>, особенно при выраженной степени ожирения, сопровождающейся вторичной </a:t>
            </a:r>
            <a:r>
              <a:rPr lang="ru-RU" dirty="0" err="1" smtClean="0"/>
              <a:t>резистентностью</a:t>
            </a:r>
            <a:r>
              <a:rPr lang="ru-RU" dirty="0" smtClean="0"/>
              <a:t> к инсулину;</a:t>
            </a:r>
          </a:p>
          <a:p>
            <a:r>
              <a:rPr lang="ru-RU" dirty="0" smtClean="0"/>
              <a:t>начальная доза составляет 500-1000 мг/</a:t>
            </a:r>
            <a:r>
              <a:rPr lang="ru-RU" dirty="0" err="1" smtClean="0"/>
              <a:t>сут</a:t>
            </a:r>
            <a:r>
              <a:rPr lang="ru-RU" dirty="0" smtClean="0"/>
              <a:t>. (1-2 таблетки), через 10-15 дней возможно дальнейшее постепенное увеличение дозы в зависимости от уровня глюкозы крови, поддерживающая доза - 1500-2000 мг/</a:t>
            </a:r>
            <a:r>
              <a:rPr lang="ru-RU" dirty="0" err="1" smtClean="0"/>
              <a:t>сут</a:t>
            </a:r>
            <a:r>
              <a:rPr lang="ru-RU" dirty="0" smtClean="0"/>
              <a:t>. (3-4 таблеток).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Метформин: новости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снижает заболеваемость раком поджелудочной железы на 62 %, при этом у получавших инсулин или препараты сульфонилмочевины заболеваемость повышалась в 5 раз;</a:t>
            </a:r>
          </a:p>
          <a:p>
            <a:r>
              <a:rPr lang="ru-RU" dirty="0" smtClean="0"/>
              <a:t>при сочетании с модификацией образа жизни в большей степени способствует снижению массы тела.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6183100"/>
            <a:ext cx="1142976" cy="67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Национальный институт изучения проблем старения (США)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продолжительность жизни мышей, получавших метформин в низкой дозировке увеличилась на 5%;</a:t>
            </a:r>
          </a:p>
          <a:p>
            <a:r>
              <a:rPr lang="ru-RU" dirty="0" smtClean="0"/>
              <a:t>начало возрастных заболеваний было отсрочено;</a:t>
            </a:r>
          </a:p>
          <a:p>
            <a:r>
              <a:rPr lang="ru-RU" dirty="0" smtClean="0"/>
              <a:t>обычные дозы были токсичными и сокращали продолжительность жизни.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Побочные эффекты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гипогликемия;</a:t>
            </a:r>
          </a:p>
          <a:p>
            <a:r>
              <a:rPr lang="ru-RU" dirty="0" err="1" smtClean="0"/>
              <a:t>лактатацидоз</a:t>
            </a:r>
            <a:r>
              <a:rPr lang="ru-RU" dirty="0" smtClean="0"/>
              <a:t> – снижается </a:t>
            </a:r>
            <a:r>
              <a:rPr lang="ru-RU" dirty="0" err="1" smtClean="0"/>
              <a:t>метаболизация</a:t>
            </a:r>
            <a:r>
              <a:rPr lang="ru-RU" dirty="0" smtClean="0"/>
              <a:t> </a:t>
            </a:r>
            <a:r>
              <a:rPr lang="ru-RU" dirty="0" err="1" smtClean="0"/>
              <a:t>лактата</a:t>
            </a:r>
            <a:r>
              <a:rPr lang="ru-RU" dirty="0" smtClean="0"/>
              <a:t> печенью за счет ингибирования печёночного </a:t>
            </a:r>
            <a:r>
              <a:rPr lang="ru-RU" dirty="0" err="1" smtClean="0"/>
              <a:t>глюконеогенеза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желудочно-кишечные расстройства;</a:t>
            </a:r>
          </a:p>
          <a:p>
            <a:r>
              <a:rPr lang="ru-RU" dirty="0" smtClean="0"/>
              <a:t>риск повышается в возрасте старше 60 лет;</a:t>
            </a:r>
          </a:p>
          <a:p>
            <a:r>
              <a:rPr lang="ru-RU" dirty="0" smtClean="0"/>
              <a:t>в целом частота побочных эффектов невелика.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6" y="6215082"/>
            <a:ext cx="108881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Применение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 антивозрастной медицине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официальных рекомендаций для широкого использования нет;</a:t>
            </a:r>
          </a:p>
          <a:p>
            <a:r>
              <a:rPr lang="ru-RU" dirty="0" smtClean="0"/>
              <a:t>назначается терапевтом или эндокринологом, косметолог может направить на консультацию при подозрении на сахарный диабет </a:t>
            </a:r>
            <a:r>
              <a:rPr lang="en-US" dirty="0" smtClean="0"/>
              <a:t>II </a:t>
            </a:r>
            <a:r>
              <a:rPr lang="ru-RU" dirty="0" smtClean="0"/>
              <a:t>типа;</a:t>
            </a:r>
          </a:p>
          <a:p>
            <a:r>
              <a:rPr lang="ru-RU" dirty="0" smtClean="0"/>
              <a:t>увеличивает продолжительность жизни и внешний вид у пациентов с метаболическим синдромом.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Инкретины</a:t>
            </a:r>
            <a:r>
              <a:rPr lang="ru-RU" b="1" dirty="0" smtClean="0">
                <a:solidFill>
                  <a:srgbClr val="00B050"/>
                </a:solidFill>
              </a:rPr>
              <a:t>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500" dirty="0" smtClean="0"/>
              <a:t>класс гормонов, которые являются стимуляторами секреции инсулина: </a:t>
            </a:r>
            <a:r>
              <a:rPr lang="ru-RU" sz="4500" dirty="0" err="1" smtClean="0"/>
              <a:t>глюкозозависимый</a:t>
            </a:r>
            <a:r>
              <a:rPr lang="ru-RU" sz="4500" dirty="0" smtClean="0"/>
              <a:t> </a:t>
            </a:r>
            <a:r>
              <a:rPr lang="ru-RU" sz="4500" dirty="0" err="1" smtClean="0"/>
              <a:t>инсулинотропный</a:t>
            </a:r>
            <a:r>
              <a:rPr lang="ru-RU" sz="4500" dirty="0" smtClean="0"/>
              <a:t> полипептид (ГИП) и </a:t>
            </a:r>
            <a:r>
              <a:rPr lang="ru-RU" sz="4500" dirty="0" err="1" smtClean="0"/>
              <a:t>энтероглюкагон</a:t>
            </a:r>
            <a:r>
              <a:rPr lang="ru-RU" sz="4500" dirty="0" smtClean="0"/>
              <a:t> или </a:t>
            </a:r>
            <a:r>
              <a:rPr lang="ru-RU" sz="4500" dirty="0" err="1" smtClean="0"/>
              <a:t>глюкагоноподобный</a:t>
            </a:r>
            <a:r>
              <a:rPr lang="ru-RU" sz="4500" dirty="0" smtClean="0"/>
              <a:t> пептид1 (ГПП1);</a:t>
            </a:r>
          </a:p>
          <a:p>
            <a:r>
              <a:rPr lang="ru-RU" sz="4500" dirty="0" smtClean="0"/>
              <a:t>вырабатываются в кишечнике в ответ на прием пищи, до 70% секреции инсулина после приема пищи у здоровых людей обусловлено именно эффектом </a:t>
            </a:r>
            <a:r>
              <a:rPr lang="ru-RU" sz="4500" dirty="0" err="1" smtClean="0"/>
              <a:t>инкретинов</a:t>
            </a:r>
            <a:r>
              <a:rPr lang="ru-RU" sz="4500" dirty="0" smtClean="0"/>
              <a:t>, при сахарным диабете </a:t>
            </a:r>
            <a:r>
              <a:rPr lang="en-US" sz="4500" dirty="0" smtClean="0"/>
              <a:t>II</a:t>
            </a:r>
            <a:r>
              <a:rPr lang="ru-RU" sz="4500" dirty="0" smtClean="0"/>
              <a:t> типа этот эффект значительно снижен;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Инкретины</a:t>
            </a:r>
            <a:r>
              <a:rPr lang="ru-RU" b="1" dirty="0" smtClean="0">
                <a:solidFill>
                  <a:srgbClr val="00B050"/>
                </a:solidFill>
              </a:rPr>
              <a:t>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обладают высоким лечебным потенциалом за счет </a:t>
            </a:r>
            <a:r>
              <a:rPr lang="ru-RU" dirty="0" err="1" smtClean="0"/>
              <a:t>глюкозозависимой</a:t>
            </a:r>
            <a:r>
              <a:rPr lang="ru-RU" dirty="0" smtClean="0"/>
              <a:t> стимуляции секреции инсулина и ингибирования секреции глюкагона;</a:t>
            </a:r>
          </a:p>
          <a:p>
            <a:r>
              <a:rPr lang="ru-RU" dirty="0" smtClean="0"/>
              <a:t>ГПП1 способен тормозить процесс </a:t>
            </a:r>
            <a:r>
              <a:rPr lang="ru-RU" dirty="0" err="1" smtClean="0"/>
              <a:t>апоптоза</a:t>
            </a:r>
            <a:r>
              <a:rPr lang="ru-RU" dirty="0" smtClean="0"/>
              <a:t> </a:t>
            </a:r>
            <a:r>
              <a:rPr lang="ru-RU" dirty="0" err="1" smtClean="0"/>
              <a:t>бета-клеток</a:t>
            </a:r>
            <a:r>
              <a:rPr lang="ru-RU" dirty="0" smtClean="0"/>
              <a:t> поджелудочной железы и усиливать процесс их регенерации, что дает перспективу ингибирования прогрессирующего снижения массы функционирующих </a:t>
            </a:r>
            <a:r>
              <a:rPr lang="ru-RU" dirty="0" err="1" smtClean="0"/>
              <a:t>бета-клеток</a:t>
            </a:r>
            <a:r>
              <a:rPr lang="ru-RU" dirty="0" smtClean="0"/>
              <a:t> при развитии дефицита секреции инсулин</a:t>
            </a:r>
            <a:r>
              <a:rPr lang="en-US" dirty="0" smtClean="0"/>
              <a:t>f</a:t>
            </a:r>
            <a:r>
              <a:rPr lang="ru-RU" dirty="0" smtClean="0"/>
              <a:t> при сахарном диабете </a:t>
            </a:r>
            <a:r>
              <a:rPr lang="en-US" dirty="0" smtClean="0"/>
              <a:t>II </a:t>
            </a:r>
            <a:r>
              <a:rPr lang="ru-RU" dirty="0" smtClean="0"/>
              <a:t>типа.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Эксенатид</a:t>
            </a:r>
            <a:r>
              <a:rPr lang="ru-RU" b="1" dirty="0" smtClean="0">
                <a:solidFill>
                  <a:srgbClr val="00B050"/>
                </a:solidFill>
              </a:rPr>
              <a:t>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эффекты: </a:t>
            </a:r>
            <a:r>
              <a:rPr lang="ru-RU" dirty="0" err="1" smtClean="0"/>
              <a:t>глюкозозависимый</a:t>
            </a:r>
            <a:r>
              <a:rPr lang="ru-RU" dirty="0" smtClean="0"/>
              <a:t> гипогликемический; замедление эвакуации пищи из желудка; снижение аппетита; снижение эффектов глюкагона; снижение тяжести последствий гипергликемии после приема пищи;</a:t>
            </a:r>
          </a:p>
          <a:p>
            <a:r>
              <a:rPr lang="ru-RU" dirty="0" smtClean="0"/>
              <a:t>показания: сахарный диабет </a:t>
            </a:r>
            <a:r>
              <a:rPr lang="en-US" dirty="0" smtClean="0"/>
              <a:t>II</a:t>
            </a:r>
            <a:r>
              <a:rPr lang="ru-RU" dirty="0" smtClean="0"/>
              <a:t> типа - в качестве </a:t>
            </a:r>
            <a:r>
              <a:rPr lang="ru-RU" dirty="0" err="1" smtClean="0"/>
              <a:t>монотерапии</a:t>
            </a:r>
            <a:r>
              <a:rPr lang="ru-RU" dirty="0" smtClean="0"/>
              <a:t> в дополнение к диете и физической нагрузке для достижения адекватного </a:t>
            </a:r>
            <a:r>
              <a:rPr lang="ru-RU" dirty="0" err="1" smtClean="0"/>
              <a:t>гликемического</a:t>
            </a:r>
            <a:r>
              <a:rPr lang="ru-RU" dirty="0" smtClean="0"/>
              <a:t> контроля, в качестве дополнительной терапии к </a:t>
            </a:r>
            <a:r>
              <a:rPr lang="ru-RU" dirty="0" err="1" smtClean="0"/>
              <a:t>метформину</a:t>
            </a:r>
            <a:r>
              <a:rPr lang="ru-RU" dirty="0" smtClean="0"/>
              <a:t>, производному </a:t>
            </a:r>
            <a:r>
              <a:rPr lang="ru-RU" dirty="0" err="1" smtClean="0"/>
              <a:t>сульфонилмочевины</a:t>
            </a:r>
            <a:r>
              <a:rPr lang="ru-RU" dirty="0" smtClean="0"/>
              <a:t>, </a:t>
            </a:r>
            <a:r>
              <a:rPr lang="ru-RU" dirty="0" err="1" smtClean="0"/>
              <a:t>тиазолидиндиону</a:t>
            </a:r>
            <a:r>
              <a:rPr lang="ru-RU" dirty="0" smtClean="0"/>
              <a:t>, комбинации </a:t>
            </a:r>
            <a:r>
              <a:rPr lang="ru-RU" dirty="0" err="1" smtClean="0"/>
              <a:t>метформина</a:t>
            </a:r>
            <a:r>
              <a:rPr lang="ru-RU" dirty="0" smtClean="0"/>
              <a:t> и производного </a:t>
            </a:r>
            <a:r>
              <a:rPr lang="ru-RU" dirty="0" err="1" smtClean="0"/>
              <a:t>сульфонилмочевины</a:t>
            </a:r>
            <a:r>
              <a:rPr lang="ru-RU" dirty="0" smtClean="0"/>
              <a:t>, или </a:t>
            </a:r>
            <a:r>
              <a:rPr lang="ru-RU" dirty="0" err="1" smtClean="0"/>
              <a:t>метформина</a:t>
            </a:r>
            <a:r>
              <a:rPr lang="ru-RU" dirty="0" smtClean="0"/>
              <a:t> и </a:t>
            </a:r>
            <a:r>
              <a:rPr lang="ru-RU" dirty="0" err="1" smtClean="0"/>
              <a:t>тиазолдиндиона</a:t>
            </a:r>
            <a:r>
              <a:rPr lang="ru-RU" dirty="0" smtClean="0"/>
              <a:t> в случае отсутствия адекватного </a:t>
            </a:r>
            <a:r>
              <a:rPr lang="ru-RU" dirty="0" err="1" smtClean="0"/>
              <a:t>гликемического</a:t>
            </a:r>
            <a:r>
              <a:rPr lang="ru-RU" dirty="0" smtClean="0"/>
              <a:t> контроля.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Эксенатид</a:t>
            </a:r>
            <a:r>
              <a:rPr lang="ru-RU" b="1" dirty="0" smtClean="0">
                <a:solidFill>
                  <a:srgbClr val="00B050"/>
                </a:solidFill>
              </a:rPr>
              <a:t>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вводят подкожно в область бедра, живота или предплечья;</a:t>
            </a:r>
          </a:p>
          <a:p>
            <a:r>
              <a:rPr lang="ru-RU" dirty="0" smtClean="0"/>
              <a:t>начальная доза составляет 5 мкг, которую вводят 2 раза в сутки в любой момент в течение 60-минутного периода перед утренним и вечерним приемом пищи;</a:t>
            </a:r>
          </a:p>
          <a:p>
            <a:r>
              <a:rPr lang="ru-RU" dirty="0" smtClean="0"/>
              <a:t>не следует вводить препарат после приема пищи;</a:t>
            </a:r>
          </a:p>
          <a:p>
            <a:r>
              <a:rPr lang="ru-RU" dirty="0" smtClean="0"/>
              <a:t>через 1 месяц после начала лечения дозу препарата можно увеличить до 10 мкг 2 раза в сутки.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34829089_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857232"/>
            <a:ext cx="8229600" cy="5708041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Дапаглифлозин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показания: сахарный диабет </a:t>
            </a:r>
            <a:r>
              <a:rPr lang="en-US" dirty="0" smtClean="0"/>
              <a:t>II</a:t>
            </a:r>
            <a:r>
              <a:rPr lang="ru-RU" dirty="0" smtClean="0"/>
              <a:t> типа в дополнение к физическим упражнениям и диете для улучшения </a:t>
            </a:r>
            <a:r>
              <a:rPr lang="ru-RU" dirty="0" err="1" smtClean="0"/>
              <a:t>гликемического</a:t>
            </a:r>
            <a:r>
              <a:rPr lang="ru-RU" dirty="0" smtClean="0"/>
              <a:t> контроля в качестве </a:t>
            </a:r>
            <a:r>
              <a:rPr lang="ru-RU" dirty="0" err="1" smtClean="0"/>
              <a:t>монотерапии</a:t>
            </a:r>
            <a:r>
              <a:rPr lang="ru-RU" dirty="0" smtClean="0"/>
              <a:t>; стартового комбинированного лечения с </a:t>
            </a:r>
            <a:r>
              <a:rPr lang="ru-RU" dirty="0" err="1" smtClean="0"/>
              <a:t>метформином</a:t>
            </a:r>
            <a:r>
              <a:rPr lang="ru-RU" dirty="0" smtClean="0"/>
              <a:t>; добавление к лечению </a:t>
            </a:r>
            <a:r>
              <a:rPr lang="ru-RU" dirty="0" err="1" smtClean="0"/>
              <a:t>метформином</a:t>
            </a:r>
            <a:r>
              <a:rPr lang="ru-RU" dirty="0" smtClean="0"/>
              <a:t>, производными </a:t>
            </a:r>
            <a:r>
              <a:rPr lang="ru-RU" dirty="0" err="1" smtClean="0"/>
              <a:t>сульфонилмочевины</a:t>
            </a:r>
            <a:r>
              <a:rPr lang="ru-RU" dirty="0" smtClean="0"/>
              <a:t>, ингибиторами </a:t>
            </a:r>
            <a:r>
              <a:rPr lang="ru-RU" dirty="0" err="1" smtClean="0"/>
              <a:t>дипептидилпептидазы</a:t>
            </a:r>
            <a:r>
              <a:rPr lang="ru-RU" dirty="0" smtClean="0"/>
              <a:t> 4, </a:t>
            </a:r>
            <a:r>
              <a:rPr lang="ru-RU" dirty="0" err="1" smtClean="0"/>
              <a:t>тиазолидиндионами</a:t>
            </a:r>
            <a:r>
              <a:rPr lang="ru-RU" dirty="0" smtClean="0"/>
              <a:t>, инсулином при отсутствии адекватного </a:t>
            </a:r>
            <a:r>
              <a:rPr lang="ru-RU" dirty="0" err="1" smtClean="0"/>
              <a:t>гликемического</a:t>
            </a:r>
            <a:r>
              <a:rPr lang="ru-RU" dirty="0" smtClean="0"/>
              <a:t> контроля на данном лечении;</a:t>
            </a:r>
          </a:p>
          <a:p>
            <a:r>
              <a:rPr lang="ru-RU" dirty="0" smtClean="0"/>
              <a:t>применение: 10 мг один раз в сутки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Ведение других осложнений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артериальная гипертензия: снижение повышенного артериального давления;</a:t>
            </a:r>
          </a:p>
          <a:p>
            <a:r>
              <a:rPr lang="ru-RU" dirty="0" err="1" smtClean="0"/>
              <a:t>дислипидемия</a:t>
            </a:r>
            <a:r>
              <a:rPr lang="ru-RU" dirty="0" smtClean="0"/>
              <a:t>: снижение уровня общего холестерина, липопротеинов низкой плотности и триглицеридов, повышение содержания липопротеинов высокой плотности.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БАРИАТРИЧЕСКАЯ ХИРУРГИЯ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Показания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ИМТ 40 или выше; ИМТ 35 или выше в сочетании с сопутствующими заболеваниями;</a:t>
            </a:r>
          </a:p>
          <a:p>
            <a:r>
              <a:rPr lang="ru-RU" dirty="0" smtClean="0"/>
              <a:t>выраженное апноэ во сне, кардиомиопатия, связанная с ожирением;</a:t>
            </a:r>
          </a:p>
          <a:p>
            <a:r>
              <a:rPr lang="ru-RU" dirty="0" smtClean="0"/>
              <a:t>тяжелое поражение суставов;</a:t>
            </a:r>
          </a:p>
          <a:p>
            <a:r>
              <a:rPr lang="ru-RU" dirty="0" smtClean="0"/>
              <a:t>неэффективность медикаментозного контроля веса;</a:t>
            </a:r>
          </a:p>
          <a:p>
            <a:r>
              <a:rPr lang="ru-RU" dirty="0" smtClean="0"/>
              <a:t>отсутствие медицинских или психологических противопоказаний;</a:t>
            </a:r>
          </a:p>
          <a:p>
            <a:r>
              <a:rPr lang="ru-RU" dirty="0" smtClean="0"/>
              <a:t>отсутствие риска, или приемлемый риск для проведения хирургического лечения.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85728"/>
            <a:ext cx="5786477" cy="6286544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357166"/>
            <a:ext cx="5643602" cy="6143668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85728"/>
            <a:ext cx="5929354" cy="6215106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85728"/>
            <a:ext cx="5643602" cy="6215106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Прогностические факторы поддержания веса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потребление пищи с низким содержанием жиров, богатой клетчаткой и белками;</a:t>
            </a:r>
          </a:p>
          <a:p>
            <a:r>
              <a:rPr lang="ru-RU" dirty="0" smtClean="0"/>
              <a:t>частый контроль за весом тела и потреблением пищи;</a:t>
            </a:r>
          </a:p>
          <a:p>
            <a:r>
              <a:rPr lang="ru-RU" dirty="0" smtClean="0"/>
              <a:t>высокий уровень физической активности;</a:t>
            </a:r>
          </a:p>
          <a:p>
            <a:r>
              <a:rPr lang="ru-RU" dirty="0" smtClean="0"/>
              <a:t>длительный контакт между пациентом и врачом;</a:t>
            </a:r>
          </a:p>
          <a:p>
            <a:r>
              <a:rPr lang="ru-RU" dirty="0" smtClean="0"/>
              <a:t>снижение веса более чем на 2 кг за 4 недели;</a:t>
            </a:r>
          </a:p>
          <a:p>
            <a:r>
              <a:rPr lang="ru-RU" dirty="0" smtClean="0"/>
              <a:t>частое/регулярное посещение занятий по программе снижения веса;</a:t>
            </a:r>
          </a:p>
          <a:p>
            <a:r>
              <a:rPr lang="ru-RU" dirty="0" smtClean="0"/>
              <a:t>уверенность пациента в том, что вес тела можно контролировать.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Мария </a:t>
            </a:r>
            <a:r>
              <a:rPr lang="ru-RU" b="1" dirty="0" err="1" smtClean="0">
                <a:solidFill>
                  <a:srgbClr val="00B050"/>
                </a:solidFill>
              </a:rPr>
              <a:t>Каллас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8771c35ba5d37a6f9ad6eb36f45073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00174"/>
            <a:ext cx="6643734" cy="4429156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Биохимическое обоснование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ограничивается потребление углеводов;</a:t>
            </a:r>
          </a:p>
          <a:p>
            <a:r>
              <a:rPr lang="ru-RU" dirty="0" smtClean="0"/>
              <a:t>формируется </a:t>
            </a:r>
            <a:r>
              <a:rPr lang="ru-RU" dirty="0" err="1" smtClean="0"/>
              <a:t>кетоз</a:t>
            </a:r>
            <a:r>
              <a:rPr lang="ru-RU" dirty="0" smtClean="0"/>
              <a:t>, который инициируется низким уровнем инсулина;</a:t>
            </a:r>
          </a:p>
          <a:p>
            <a:r>
              <a:rPr lang="ru-RU" dirty="0" smtClean="0"/>
              <a:t>уровень инсулина низок при низком содержании глюкозы в крови;</a:t>
            </a:r>
          </a:p>
          <a:p>
            <a:r>
              <a:rPr lang="ru-RU" dirty="0" smtClean="0"/>
              <a:t>на фоне </a:t>
            </a:r>
            <a:r>
              <a:rPr lang="ru-RU" dirty="0" err="1" smtClean="0"/>
              <a:t>кетоза</a:t>
            </a:r>
            <a:r>
              <a:rPr lang="ru-RU" dirty="0" smtClean="0"/>
              <a:t> излишки липидов в клетках начинают постепенно проникать в кровь, и использоваться в качестве источника энергии;</a:t>
            </a:r>
          </a:p>
          <a:p>
            <a:r>
              <a:rPr lang="ru-RU" dirty="0" smtClean="0"/>
              <a:t>повышается продукция адреналина и гормона роста – природные антидепрессанты.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Алла Пугачева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alla-pugacheva-do-i-posle-pohudeniy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571612"/>
            <a:ext cx="4929222" cy="4786346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Уинстон Черчилль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3f9e040ea4a326922809682fd27e345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467" y="1600200"/>
            <a:ext cx="5511066" cy="4525963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432486_32234-550x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0"/>
            <a:ext cx="8358245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142342"/>
            <a:ext cx="1214414" cy="7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3515</Words>
  <PresentationFormat>Экран (4:3)</PresentationFormat>
  <Paragraphs>314</Paragraphs>
  <Slides>82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3" baseType="lpstr">
      <vt:lpstr>Тема Office</vt:lpstr>
      <vt:lpstr>Я ДОСТИГЛА РЕЗУЛЬТАТА.  КАК ЕГО УДЕРЖАТЬ?</vt:lpstr>
      <vt:lpstr>Слайд 2</vt:lpstr>
      <vt:lpstr>Слайд 3</vt:lpstr>
      <vt:lpstr>Наиболее популярные диеты 1</vt:lpstr>
      <vt:lpstr>Наиболее популярные диеты 2</vt:lpstr>
      <vt:lpstr>Диета Аткинса</vt:lpstr>
      <vt:lpstr>Слайд 7</vt:lpstr>
      <vt:lpstr>Биохимическое обоснование</vt:lpstr>
      <vt:lpstr>Слайд 9</vt:lpstr>
      <vt:lpstr>Пример меню на каждый день</vt:lpstr>
      <vt:lpstr>Диета Беверли хиллз</vt:lpstr>
      <vt:lpstr>Диета по группе крови</vt:lpstr>
      <vt:lpstr>Бристольская диета</vt:lpstr>
      <vt:lpstr>Содержание диеты 1</vt:lpstr>
      <vt:lpstr>Содержание диеты 2</vt:lpstr>
      <vt:lpstr>Содержание диеты 3</vt:lpstr>
      <vt:lpstr>Ограничения диеты</vt:lpstr>
      <vt:lpstr>Слайд 18</vt:lpstr>
      <vt:lpstr>Диета на капустном супе</vt:lpstr>
      <vt:lpstr>Детокс диета</vt:lpstr>
      <vt:lpstr>Детокс коктейли</vt:lpstr>
      <vt:lpstr>От 3 до 10 дней: схема одного дня</vt:lpstr>
      <vt:lpstr>Ограничения</vt:lpstr>
      <vt:lpstr>Раздельное питание</vt:lpstr>
      <vt:lpstr>Раздельное питание по Хэю</vt:lpstr>
      <vt:lpstr>Пример дневного рациона</vt:lpstr>
      <vt:lpstr>Раздельное питание  по Шелтону 1</vt:lpstr>
      <vt:lpstr>Раздельное питание  по Шелтону 2</vt:lpstr>
      <vt:lpstr>Диета Герсона</vt:lpstr>
      <vt:lpstr>Гликемическая диета: принцип</vt:lpstr>
      <vt:lpstr>Гликемическая диета: содержание</vt:lpstr>
      <vt:lpstr>Макробиотическая диета</vt:lpstr>
      <vt:lpstr>Слайд 33</vt:lpstr>
      <vt:lpstr>Растительная  (вегетарианская) диета</vt:lpstr>
      <vt:lpstr>Безсахарная диета</vt:lpstr>
      <vt:lpstr>Меню на один день</vt:lpstr>
      <vt:lpstr>Зональная диета</vt:lpstr>
      <vt:lpstr>Примерное меню зональной диеты</vt:lpstr>
      <vt:lpstr>Слайд 39</vt:lpstr>
      <vt:lpstr>Адекватные расход и поступление энергии = нормальная масса тела</vt:lpstr>
      <vt:lpstr>Психологическая поддержка  при снижении массы тела 1</vt:lpstr>
      <vt:lpstr>Психологическая поддержка  при снижении массы тела 2</vt:lpstr>
      <vt:lpstr>Слайд 43</vt:lpstr>
      <vt:lpstr>Слайд 44</vt:lpstr>
      <vt:lpstr>Классификация геропротекторов непептидной природы</vt:lpstr>
      <vt:lpstr>Механизм действия непептидных биорегуляторов</vt:lpstr>
      <vt:lpstr>Механизм действия непептидных биорегуляторов</vt:lpstr>
      <vt:lpstr>Схема приема</vt:lpstr>
      <vt:lpstr>Диетические препараты</vt:lpstr>
      <vt:lpstr>Слайд 50</vt:lpstr>
      <vt:lpstr>Препараты для лечения ожирения</vt:lpstr>
      <vt:lpstr>Орлистат 1</vt:lpstr>
      <vt:lpstr>Орлистат 2</vt:lpstr>
      <vt:lpstr>Флуоксетин 1</vt:lpstr>
      <vt:lpstr>Флуоксетин 2</vt:lpstr>
      <vt:lpstr>Фентермин 1</vt:lpstr>
      <vt:lpstr>Фентермин 2</vt:lpstr>
      <vt:lpstr>Бупропион</vt:lpstr>
      <vt:lpstr>Лираглутид (Saxenda)</vt:lpstr>
      <vt:lpstr>Слайд 60</vt:lpstr>
      <vt:lpstr>Метформин</vt:lpstr>
      <vt:lpstr>Метформин: новости</vt:lpstr>
      <vt:lpstr>Национальный институт изучения проблем старения (США)</vt:lpstr>
      <vt:lpstr>Побочные эффекты</vt:lpstr>
      <vt:lpstr>Применение  в антивозрастной медицине</vt:lpstr>
      <vt:lpstr>Инкретины 1</vt:lpstr>
      <vt:lpstr>Инкретины 2</vt:lpstr>
      <vt:lpstr>Эксенатид 1</vt:lpstr>
      <vt:lpstr>Эксенатид 2</vt:lpstr>
      <vt:lpstr>Дапаглифлозин</vt:lpstr>
      <vt:lpstr>Ведение других осложнений</vt:lpstr>
      <vt:lpstr>Слайд 72</vt:lpstr>
      <vt:lpstr>Показания</vt:lpstr>
      <vt:lpstr>Слайд 74</vt:lpstr>
      <vt:lpstr>Слайд 75</vt:lpstr>
      <vt:lpstr>Слайд 76</vt:lpstr>
      <vt:lpstr>Слайд 77</vt:lpstr>
      <vt:lpstr>Прогностические факторы поддержания веса</vt:lpstr>
      <vt:lpstr>Мария Каллас</vt:lpstr>
      <vt:lpstr>Алла Пугачева</vt:lpstr>
      <vt:lpstr>Уинстон Черчилль</vt:lpstr>
      <vt:lpstr>Слайд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ДОСТИГЛА РЕЗУЛЬТАТА.  КАК ЕГО УДЕРЖАТЬ?</dc:title>
  <dc:creator>Lenovo</dc:creator>
  <cp:lastModifiedBy>Admin</cp:lastModifiedBy>
  <cp:revision>87</cp:revision>
  <dcterms:created xsi:type="dcterms:W3CDTF">2017-01-27T12:56:21Z</dcterms:created>
  <dcterms:modified xsi:type="dcterms:W3CDTF">2022-02-22T09:50:49Z</dcterms:modified>
</cp:coreProperties>
</file>