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84"/>
  </p:notesMasterIdLst>
  <p:sldIdLst>
    <p:sldId id="340" r:id="rId2"/>
    <p:sldId id="308" r:id="rId3"/>
    <p:sldId id="256" r:id="rId4"/>
    <p:sldId id="257" r:id="rId5"/>
    <p:sldId id="258" r:id="rId6"/>
    <p:sldId id="259" r:id="rId7"/>
    <p:sldId id="260" r:id="rId8"/>
    <p:sldId id="297" r:id="rId9"/>
    <p:sldId id="261" r:id="rId10"/>
    <p:sldId id="262" r:id="rId11"/>
    <p:sldId id="263" r:id="rId12"/>
    <p:sldId id="264" r:id="rId13"/>
    <p:sldId id="265" r:id="rId14"/>
    <p:sldId id="266" r:id="rId15"/>
    <p:sldId id="268" r:id="rId16"/>
    <p:sldId id="269" r:id="rId17"/>
    <p:sldId id="270" r:id="rId18"/>
    <p:sldId id="271" r:id="rId19"/>
    <p:sldId id="272" r:id="rId20"/>
    <p:sldId id="267" r:id="rId21"/>
    <p:sldId id="309" r:id="rId22"/>
    <p:sldId id="273" r:id="rId23"/>
    <p:sldId id="310"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323" r:id="rId42"/>
    <p:sldId id="326" r:id="rId43"/>
    <p:sldId id="291" r:id="rId44"/>
    <p:sldId id="325" r:id="rId45"/>
    <p:sldId id="292" r:id="rId46"/>
    <p:sldId id="327" r:id="rId47"/>
    <p:sldId id="328" r:id="rId48"/>
    <p:sldId id="330" r:id="rId49"/>
    <p:sldId id="329" r:id="rId50"/>
    <p:sldId id="293" r:id="rId51"/>
    <p:sldId id="316" r:id="rId52"/>
    <p:sldId id="301" r:id="rId53"/>
    <p:sldId id="314" r:id="rId54"/>
    <p:sldId id="302" r:id="rId55"/>
    <p:sldId id="300" r:id="rId56"/>
    <p:sldId id="294" r:id="rId57"/>
    <p:sldId id="318" r:id="rId58"/>
    <p:sldId id="315" r:id="rId59"/>
    <p:sldId id="295" r:id="rId60"/>
    <p:sldId id="313" r:id="rId61"/>
    <p:sldId id="317" r:id="rId62"/>
    <p:sldId id="320" r:id="rId63"/>
    <p:sldId id="303" r:id="rId64"/>
    <p:sldId id="296" r:id="rId65"/>
    <p:sldId id="311" r:id="rId66"/>
    <p:sldId id="312" r:id="rId67"/>
    <p:sldId id="321" r:id="rId68"/>
    <p:sldId id="319" r:id="rId69"/>
    <p:sldId id="333" r:id="rId70"/>
    <p:sldId id="334" r:id="rId71"/>
    <p:sldId id="335" r:id="rId72"/>
    <p:sldId id="336" r:id="rId73"/>
    <p:sldId id="337" r:id="rId74"/>
    <p:sldId id="338" r:id="rId75"/>
    <p:sldId id="331" r:id="rId76"/>
    <p:sldId id="307" r:id="rId77"/>
    <p:sldId id="332" r:id="rId78"/>
    <p:sldId id="306" r:id="rId79"/>
    <p:sldId id="305" r:id="rId80"/>
    <p:sldId id="304" r:id="rId81"/>
    <p:sldId id="299" r:id="rId82"/>
    <p:sldId id="339" r:id="rId8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38" autoAdjust="0"/>
  </p:normalViewPr>
  <p:slideViewPr>
    <p:cSldViewPr>
      <p:cViewPr varScale="1">
        <p:scale>
          <a:sx n="78" d="100"/>
          <a:sy n="78" d="100"/>
        </p:scale>
        <p:origin x="1522" y="72"/>
      </p:cViewPr>
      <p:guideLst>
        <p:guide orient="horz" pos="2160"/>
        <p:guide pos="2880"/>
      </p:guideLst>
    </p:cSldViewPr>
  </p:slideViewPr>
  <p:outlineViewPr>
    <p:cViewPr>
      <p:scale>
        <a:sx n="33" d="100"/>
        <a:sy n="33" d="100"/>
      </p:scale>
      <p:origin x="48" y="4755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ru-RU"/>
          </a:p>
        </p:txBody>
      </p:sp>
      <p:sp>
        <p:nvSpPr>
          <p:cNvPr id="55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ru-RU"/>
          </a:p>
        </p:txBody>
      </p:sp>
      <p:sp>
        <p:nvSpPr>
          <p:cNvPr id="768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ru-RU"/>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54DFA1C8-5C6F-44FF-91CC-B4BE8DF93671}"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C59227C-74E4-4595-AC45-3C96127EDF35}" type="slidenum">
              <a:rPr lang="ru-RU"/>
              <a:pPr/>
              <a:t>4</a:t>
            </a:fld>
            <a:endParaRPr lang="ru-RU"/>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r>
              <a:rPr lang="ru-RU"/>
              <a:t>Для обеспечения безопасности работы в лаборатории необходимо следовать правилам стандарта ГОСТ Р  ИСО 15190 —2007 «Требования по безопасности».</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08F40319-B557-4EF3-865B-4AE40E072630}" type="slidenum">
              <a:rPr lang="ru-RU"/>
              <a:pPr/>
              <a:t>63</a:t>
            </a:fld>
            <a:endParaRPr lang="ru-RU"/>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r>
              <a:rPr lang="ru-RU"/>
              <a:t>Кислый-мочекислый аммоний.</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EAAF0174-B512-4B0B-87BD-F5630B7AAD28}" type="slidenum">
              <a:rPr lang="ru-RU"/>
              <a:pPr/>
              <a:t>64</a:t>
            </a:fld>
            <a:endParaRPr lang="ru-RU"/>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ru-RU"/>
              <a:t>Кристаллы мочевой кислоты</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7F5B60B2-3F3A-4831-8B0E-1F62291AA690}" type="slidenum">
              <a:rPr lang="ru-RU"/>
              <a:pPr/>
              <a:t>66</a:t>
            </a:fld>
            <a:endParaRPr lang="ru-RU"/>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ru-RU"/>
              <a:t>Задача для самоконтроля – какая может быть рН мочи при такой микроскопии – 1) у взрослых и  2)детей?</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D375F4F9-2488-4115-BFD1-4D01E219EAE0}" type="slidenum">
              <a:rPr lang="ru-RU"/>
              <a:pPr/>
              <a:t>67</a:t>
            </a:fld>
            <a:endParaRPr lang="ru-RU"/>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ru-RU"/>
              <a:t>Лейкоцитурия и щелочная рН трипельфосфаты и аморфные фосфаты</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1022589F-4919-406C-9E21-D25228BA4579}" type="slidenum">
              <a:rPr lang="ru-RU"/>
              <a:pPr/>
              <a:t>68</a:t>
            </a:fld>
            <a:endParaRPr lang="ru-RU"/>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ru-RU"/>
              <a:t>Цилиндры, клетки плоского эпителия и лейкоциты. Увеличение 10*10</a:t>
            </a:r>
          </a:p>
          <a:p>
            <a:pPr eaLnBrk="1" hangingPunct="1"/>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26B9EF5B-A162-456D-8FF3-ED0CF360AB13}" type="slidenum">
              <a:rPr lang="ru-RU"/>
              <a:pPr/>
              <a:t>76</a:t>
            </a:fld>
            <a:endParaRPr lang="ru-RU"/>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ru-RU"/>
              <a:t>Кристаллы холестерина 10*40</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F66A4B74-0295-4F19-B25C-8F3A23F33C43}" type="slidenum">
              <a:rPr lang="ru-RU"/>
              <a:pPr/>
              <a:t>78</a:t>
            </a:fld>
            <a:endParaRPr lang="ru-RU"/>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ru-RU"/>
              <a:t>Кристаллы билирубина внутриклеточно (лейкоцит или макрофаг)</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73F13DF4-2162-4591-BA0D-A3BEE1545B4A}" type="slidenum">
              <a:rPr lang="ru-RU"/>
              <a:pPr/>
              <a:t>79</a:t>
            </a:fld>
            <a:endParaRPr lang="ru-RU"/>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ru-RU"/>
              <a:t>Кристаллы цистина 10*40</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2846744A-844B-46C9-B3F2-A6C0B26A2FD0}" type="slidenum">
              <a:rPr lang="ru-RU"/>
              <a:pPr/>
              <a:t>80</a:t>
            </a:fld>
            <a:endParaRPr lang="ru-RU"/>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ru-RU"/>
              <a:t>Аморфные фосфаты 10*40</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3D9E83CC-6610-4DC5-9F28-A67244B39DB6}" type="slidenum">
              <a:rPr lang="ru-RU"/>
              <a:pPr/>
              <a:t>51</a:t>
            </a:fld>
            <a:endParaRPr lang="ru-RU"/>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r>
              <a:rPr lang="ru-RU"/>
              <a:t>Лейкоциты элементы гриба, морфологически сходные с аспергилюс?</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ADC4AB5F-72EB-4A97-A35E-C2F290A224F0}" type="slidenum">
              <a:rPr lang="ru-RU"/>
              <a:pPr/>
              <a:t>52</a:t>
            </a:fld>
            <a:endParaRPr lang="ru-RU"/>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ru-RU"/>
              <a:t>Мочевая кислота и зернистый цилиндр</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518555DE-E573-4380-B2ED-B118ED56C359}" type="slidenum">
              <a:rPr lang="ru-RU"/>
              <a:pPr/>
              <a:t>54</a:t>
            </a:fld>
            <a:endParaRPr lang="ru-RU"/>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r>
              <a:rPr lang="ru-RU"/>
              <a:t>Малое увеличение 10*10. окрашенный препарат. Восковидные цилиндры.</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378644C3-A9B6-47D9-B380-13C66C46221F}" type="slidenum">
              <a:rPr lang="ru-RU"/>
              <a:pPr/>
              <a:t>55</a:t>
            </a:fld>
            <a:endParaRPr lang="ru-RU"/>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ru-RU"/>
              <a:t>Цилиндр восковидный 40*10 элементы гриба и эритроциты</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08CE952D-3D8E-4458-8221-FBA314BB272C}" type="slidenum">
              <a:rPr lang="ru-RU"/>
              <a:pPr/>
              <a:t>57</a:t>
            </a:fld>
            <a:endParaRPr lang="ru-RU"/>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r>
              <a:rPr lang="ru-RU"/>
              <a:t>Восковидный цилиндр увеличение 10*10</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3A3360EF-16E9-4B08-80DD-6D4A7E97F652}" type="slidenum">
              <a:rPr lang="ru-RU"/>
              <a:pPr/>
              <a:t>58</a:t>
            </a:fld>
            <a:endParaRPr lang="ru-RU"/>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ru-RU"/>
              <a:t>Аспергиллюс фумигатус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D6BBF397-8106-4303-ACF1-E669D9796F8C}" type="slidenum">
              <a:rPr lang="ru-RU"/>
              <a:pPr/>
              <a:t>61</a:t>
            </a:fld>
            <a:endParaRPr lang="ru-RU"/>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ru-RU"/>
              <a:t>Восковидный цилиндр лейкоциты</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4685FD0-9852-4103-B5EC-FCF080F4905F}" type="slidenum">
              <a:rPr lang="ru-RU"/>
              <a:pPr/>
              <a:t>62</a:t>
            </a:fld>
            <a:endParaRPr lang="ru-RU"/>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ru-RU"/>
              <a:t>Вопросы для самокронтроля – опишите элементы в поле зрения – к каким видам осадков они относятся?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pPr algn="ctr">
                <a:defRPr/>
              </a:pPr>
              <a:endParaRPr kumimoji="1" lang="ru-RU" sz="2400">
                <a:latin typeface="Times New Roman" pitchFamily="18"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pPr algn="ctr">
                <a:defRPr/>
              </a:pPr>
              <a:endParaRPr kumimoji="1" lang="ru-RU" sz="2400">
                <a:latin typeface="Times New Roman" pitchFamily="18"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pPr>
                <a:defRPr/>
              </a:pPr>
              <a:endParaRPr lang="ru-RU"/>
            </a:p>
          </p:txBody>
        </p:sp>
        <p:sp>
          <p:nvSpPr>
            <p:cNvPr id="9"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pPr>
                <a:defRPr/>
              </a:pPr>
              <a:endParaRPr lang="ru-RU"/>
            </a:p>
          </p:txBody>
        </p:sp>
      </p:grpSp>
      <p:sp>
        <p:nvSpPr>
          <p:cNvPr id="52232" name="Rectangle 8"/>
          <p:cNvSpPr>
            <a:spLocks noGrp="1" noChangeArrowheads="1"/>
          </p:cNvSpPr>
          <p:nvPr>
            <p:ph type="subTitle" idx="1"/>
          </p:nvPr>
        </p:nvSpPr>
        <p:spPr>
          <a:xfrm>
            <a:off x="4673600" y="2927350"/>
            <a:ext cx="4013200" cy="1822450"/>
          </a:xfrm>
        </p:spPr>
        <p:txBody>
          <a:bodyPr anchor="b"/>
          <a:lstStyle>
            <a:lvl1pPr marL="0" indent="0">
              <a:buFont typeface="Wingdings" pitchFamily="2" charset="2"/>
              <a:buNone/>
              <a:defRPr>
                <a:solidFill>
                  <a:schemeClr val="tx2"/>
                </a:solidFill>
              </a:defRPr>
            </a:lvl1pPr>
          </a:lstStyle>
          <a:p>
            <a:r>
              <a:rPr lang="ru-RU"/>
              <a:t>Образец подзаголовка</a:t>
            </a:r>
          </a:p>
        </p:txBody>
      </p:sp>
      <p:sp>
        <p:nvSpPr>
          <p:cNvPr id="52236"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ru-RU"/>
              <a:t>Образец заголовка</a:t>
            </a:r>
          </a:p>
        </p:txBody>
      </p:sp>
      <p:sp>
        <p:nvSpPr>
          <p:cNvPr id="10" name="Rectangle 9"/>
          <p:cNvSpPr>
            <a:spLocks noGrp="1" noChangeArrowheads="1"/>
          </p:cNvSpPr>
          <p:nvPr>
            <p:ph type="dt" sz="quarter" idx="10"/>
          </p:nvPr>
        </p:nvSpPr>
        <p:spPr/>
        <p:txBody>
          <a:bodyPr/>
          <a:lstStyle>
            <a:lvl1pPr>
              <a:defRPr smtClean="0">
                <a:solidFill>
                  <a:schemeClr val="bg1"/>
                </a:solidFill>
              </a:defRPr>
            </a:lvl1pPr>
          </a:lstStyle>
          <a:p>
            <a:pPr>
              <a:defRPr/>
            </a:pPr>
            <a:endParaRPr lang="ru-RU"/>
          </a:p>
        </p:txBody>
      </p:sp>
      <p:sp>
        <p:nvSpPr>
          <p:cNvPr id="11" name="Rectangle 10"/>
          <p:cNvSpPr>
            <a:spLocks noGrp="1" noChangeArrowheads="1"/>
          </p:cNvSpPr>
          <p:nvPr>
            <p:ph type="ftr" sz="quarter" idx="11"/>
          </p:nvPr>
        </p:nvSpPr>
        <p:spPr/>
        <p:txBody>
          <a:bodyPr/>
          <a:lstStyle>
            <a:lvl1pPr algn="r">
              <a:defRPr smtClean="0"/>
            </a:lvl1pPr>
          </a:lstStyle>
          <a:p>
            <a:pPr>
              <a:defRPr/>
            </a:pPr>
            <a:endParaRPr lang="ru-RU"/>
          </a:p>
        </p:txBody>
      </p:sp>
      <p:sp>
        <p:nvSpPr>
          <p:cNvPr id="12" name="Rectangle 11"/>
          <p:cNvSpPr>
            <a:spLocks noGrp="1" noChangeArrowheads="1"/>
          </p:cNvSpPr>
          <p:nvPr>
            <p:ph type="sldNum" sz="quarter" idx="12"/>
          </p:nvPr>
        </p:nvSpPr>
        <p:spPr>
          <a:xfrm>
            <a:off x="76200" y="6248400"/>
            <a:ext cx="587375" cy="488950"/>
          </a:xfrm>
        </p:spPr>
        <p:txBody>
          <a:bodyPr anchorCtr="0"/>
          <a:lstStyle>
            <a:lvl1pPr>
              <a:defRPr smtClean="0"/>
            </a:lvl1pPr>
          </a:lstStyle>
          <a:p>
            <a:pPr>
              <a:defRPr/>
            </a:pPr>
            <a:fld id="{AB96ADB4-D452-4A17-9610-56C40C89F0D6}"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11"/>
          <p:cNvSpPr>
            <a:spLocks noGrp="1" noChangeArrowheads="1"/>
          </p:cNvSpPr>
          <p:nvPr>
            <p:ph type="dt" sz="half" idx="10"/>
          </p:nvPr>
        </p:nvSpPr>
        <p:spPr>
          <a:ln/>
        </p:spPr>
        <p:txBody>
          <a:bodyPr/>
          <a:lstStyle>
            <a:lvl1pPr>
              <a:defRPr/>
            </a:lvl1pPr>
          </a:lstStyle>
          <a:p>
            <a:pPr>
              <a:defRPr/>
            </a:pPr>
            <a:endParaRPr lang="ru-RU"/>
          </a:p>
        </p:txBody>
      </p:sp>
      <p:sp>
        <p:nvSpPr>
          <p:cNvPr id="5" name="Rectangle 12"/>
          <p:cNvSpPr>
            <a:spLocks noGrp="1" noChangeArrowheads="1"/>
          </p:cNvSpPr>
          <p:nvPr>
            <p:ph type="ftr" sz="quarter" idx="11"/>
          </p:nvPr>
        </p:nvSpPr>
        <p:spPr>
          <a:ln/>
        </p:spPr>
        <p:txBody>
          <a:bodyPr/>
          <a:lstStyle>
            <a:lvl1pPr>
              <a:defRPr/>
            </a:lvl1pPr>
          </a:lstStyle>
          <a:p>
            <a:pPr>
              <a:defRPr/>
            </a:pPr>
            <a:endParaRPr lang="ru-RU"/>
          </a:p>
        </p:txBody>
      </p:sp>
      <p:sp>
        <p:nvSpPr>
          <p:cNvPr id="6" name="Rectangle 13"/>
          <p:cNvSpPr>
            <a:spLocks noGrp="1" noChangeArrowheads="1"/>
          </p:cNvSpPr>
          <p:nvPr>
            <p:ph type="sldNum" sz="quarter" idx="12"/>
          </p:nvPr>
        </p:nvSpPr>
        <p:spPr>
          <a:ln/>
        </p:spPr>
        <p:txBody>
          <a:bodyPr/>
          <a:lstStyle>
            <a:lvl1pPr>
              <a:defRPr/>
            </a:lvl1pPr>
          </a:lstStyle>
          <a:p>
            <a:pPr>
              <a:defRPr/>
            </a:pPr>
            <a:fld id="{28B1EAF1-2C6B-4026-88C2-05775E8B0256}"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05600" y="762000"/>
            <a:ext cx="1981200" cy="532447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762000" y="762000"/>
            <a:ext cx="5791200" cy="53244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11"/>
          <p:cNvSpPr>
            <a:spLocks noGrp="1" noChangeArrowheads="1"/>
          </p:cNvSpPr>
          <p:nvPr>
            <p:ph type="dt" sz="half" idx="10"/>
          </p:nvPr>
        </p:nvSpPr>
        <p:spPr>
          <a:ln/>
        </p:spPr>
        <p:txBody>
          <a:bodyPr/>
          <a:lstStyle>
            <a:lvl1pPr>
              <a:defRPr/>
            </a:lvl1pPr>
          </a:lstStyle>
          <a:p>
            <a:pPr>
              <a:defRPr/>
            </a:pPr>
            <a:endParaRPr lang="ru-RU"/>
          </a:p>
        </p:txBody>
      </p:sp>
      <p:sp>
        <p:nvSpPr>
          <p:cNvPr id="5" name="Rectangle 12"/>
          <p:cNvSpPr>
            <a:spLocks noGrp="1" noChangeArrowheads="1"/>
          </p:cNvSpPr>
          <p:nvPr>
            <p:ph type="ftr" sz="quarter" idx="11"/>
          </p:nvPr>
        </p:nvSpPr>
        <p:spPr>
          <a:ln/>
        </p:spPr>
        <p:txBody>
          <a:bodyPr/>
          <a:lstStyle>
            <a:lvl1pPr>
              <a:defRPr/>
            </a:lvl1pPr>
          </a:lstStyle>
          <a:p>
            <a:pPr>
              <a:defRPr/>
            </a:pPr>
            <a:endParaRPr lang="ru-RU"/>
          </a:p>
        </p:txBody>
      </p:sp>
      <p:sp>
        <p:nvSpPr>
          <p:cNvPr id="6" name="Rectangle 13"/>
          <p:cNvSpPr>
            <a:spLocks noGrp="1" noChangeArrowheads="1"/>
          </p:cNvSpPr>
          <p:nvPr>
            <p:ph type="sldNum" sz="quarter" idx="12"/>
          </p:nvPr>
        </p:nvSpPr>
        <p:spPr>
          <a:ln/>
        </p:spPr>
        <p:txBody>
          <a:bodyPr/>
          <a:lstStyle>
            <a:lvl1pPr>
              <a:defRPr/>
            </a:lvl1pPr>
          </a:lstStyle>
          <a:p>
            <a:pPr>
              <a:defRPr/>
            </a:pPr>
            <a:fld id="{3F03C894-55CA-4536-9DF3-CF27DE4918AF}"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2000" y="762000"/>
            <a:ext cx="7924800" cy="1143000"/>
          </a:xfrm>
        </p:spPr>
        <p:txBody>
          <a:bodyPr/>
          <a:lstStyle/>
          <a:p>
            <a:r>
              <a:rPr lang="ru-RU"/>
              <a:t>Образец заголовка</a:t>
            </a:r>
          </a:p>
        </p:txBody>
      </p:sp>
      <p:sp>
        <p:nvSpPr>
          <p:cNvPr id="3" name="Текст 2"/>
          <p:cNvSpPr>
            <a:spLocks noGrp="1"/>
          </p:cNvSpPr>
          <p:nvPr>
            <p:ph type="body" sz="half" idx="1"/>
          </p:nvPr>
        </p:nvSpPr>
        <p:spPr>
          <a:xfrm>
            <a:off x="838200" y="2362200"/>
            <a:ext cx="3770313" cy="37242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760913" y="2362200"/>
            <a:ext cx="3770312" cy="37242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11"/>
          <p:cNvSpPr>
            <a:spLocks noGrp="1" noChangeArrowheads="1"/>
          </p:cNvSpPr>
          <p:nvPr>
            <p:ph type="dt" sz="half" idx="10"/>
          </p:nvPr>
        </p:nvSpPr>
        <p:spPr>
          <a:ln/>
        </p:spPr>
        <p:txBody>
          <a:bodyPr/>
          <a:lstStyle>
            <a:lvl1pPr>
              <a:defRPr/>
            </a:lvl1pPr>
          </a:lstStyle>
          <a:p>
            <a:pPr>
              <a:defRPr/>
            </a:pPr>
            <a:endParaRPr lang="ru-RU"/>
          </a:p>
        </p:txBody>
      </p:sp>
      <p:sp>
        <p:nvSpPr>
          <p:cNvPr id="6" name="Rectangle 12"/>
          <p:cNvSpPr>
            <a:spLocks noGrp="1" noChangeArrowheads="1"/>
          </p:cNvSpPr>
          <p:nvPr>
            <p:ph type="ftr" sz="quarter" idx="11"/>
          </p:nvPr>
        </p:nvSpPr>
        <p:spPr>
          <a:ln/>
        </p:spPr>
        <p:txBody>
          <a:bodyPr/>
          <a:lstStyle>
            <a:lvl1pPr>
              <a:defRPr/>
            </a:lvl1pPr>
          </a:lstStyle>
          <a:p>
            <a:pPr>
              <a:defRPr/>
            </a:pPr>
            <a:endParaRPr lang="ru-RU"/>
          </a:p>
        </p:txBody>
      </p:sp>
      <p:sp>
        <p:nvSpPr>
          <p:cNvPr id="7" name="Rectangle 13"/>
          <p:cNvSpPr>
            <a:spLocks noGrp="1" noChangeArrowheads="1"/>
          </p:cNvSpPr>
          <p:nvPr>
            <p:ph type="sldNum" sz="quarter" idx="12"/>
          </p:nvPr>
        </p:nvSpPr>
        <p:spPr>
          <a:ln/>
        </p:spPr>
        <p:txBody>
          <a:bodyPr/>
          <a:lstStyle>
            <a:lvl1pPr>
              <a:defRPr/>
            </a:lvl1pPr>
          </a:lstStyle>
          <a:p>
            <a:pPr>
              <a:defRPr/>
            </a:pPr>
            <a:fld id="{6B3C04D0-B552-48C3-81F4-4155E5F30E3E}"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2000" y="762000"/>
            <a:ext cx="7924800" cy="1143000"/>
          </a:xfrm>
        </p:spPr>
        <p:txBody>
          <a:bodyPr/>
          <a:lstStyle/>
          <a:p>
            <a:r>
              <a:rPr lang="ru-RU"/>
              <a:t>Образец заголовка</a:t>
            </a:r>
          </a:p>
        </p:txBody>
      </p:sp>
      <p:sp>
        <p:nvSpPr>
          <p:cNvPr id="3" name="Таблица 2"/>
          <p:cNvSpPr>
            <a:spLocks noGrp="1"/>
          </p:cNvSpPr>
          <p:nvPr>
            <p:ph type="tbl" idx="1"/>
          </p:nvPr>
        </p:nvSpPr>
        <p:spPr>
          <a:xfrm>
            <a:off x="838200" y="2362200"/>
            <a:ext cx="7693025" cy="3724275"/>
          </a:xfrm>
        </p:spPr>
        <p:txBody>
          <a:bodyPr/>
          <a:lstStyle/>
          <a:p>
            <a:pPr lvl="0"/>
            <a:endParaRPr lang="ru-RU" noProof="0"/>
          </a:p>
        </p:txBody>
      </p:sp>
      <p:sp>
        <p:nvSpPr>
          <p:cNvPr id="4" name="Rectangle 11"/>
          <p:cNvSpPr>
            <a:spLocks noGrp="1" noChangeArrowheads="1"/>
          </p:cNvSpPr>
          <p:nvPr>
            <p:ph type="dt" sz="half" idx="10"/>
          </p:nvPr>
        </p:nvSpPr>
        <p:spPr>
          <a:ln/>
        </p:spPr>
        <p:txBody>
          <a:bodyPr/>
          <a:lstStyle>
            <a:lvl1pPr>
              <a:defRPr/>
            </a:lvl1pPr>
          </a:lstStyle>
          <a:p>
            <a:pPr>
              <a:defRPr/>
            </a:pPr>
            <a:endParaRPr lang="ru-RU"/>
          </a:p>
        </p:txBody>
      </p:sp>
      <p:sp>
        <p:nvSpPr>
          <p:cNvPr id="5" name="Rectangle 12"/>
          <p:cNvSpPr>
            <a:spLocks noGrp="1" noChangeArrowheads="1"/>
          </p:cNvSpPr>
          <p:nvPr>
            <p:ph type="ftr" sz="quarter" idx="11"/>
          </p:nvPr>
        </p:nvSpPr>
        <p:spPr>
          <a:ln/>
        </p:spPr>
        <p:txBody>
          <a:bodyPr/>
          <a:lstStyle>
            <a:lvl1pPr>
              <a:defRPr/>
            </a:lvl1pPr>
          </a:lstStyle>
          <a:p>
            <a:pPr>
              <a:defRPr/>
            </a:pPr>
            <a:endParaRPr lang="ru-RU"/>
          </a:p>
        </p:txBody>
      </p:sp>
      <p:sp>
        <p:nvSpPr>
          <p:cNvPr id="6" name="Rectangle 13"/>
          <p:cNvSpPr>
            <a:spLocks noGrp="1" noChangeArrowheads="1"/>
          </p:cNvSpPr>
          <p:nvPr>
            <p:ph type="sldNum" sz="quarter" idx="12"/>
          </p:nvPr>
        </p:nvSpPr>
        <p:spPr>
          <a:ln/>
        </p:spPr>
        <p:txBody>
          <a:bodyPr/>
          <a:lstStyle>
            <a:lvl1pPr>
              <a:defRPr/>
            </a:lvl1pPr>
          </a:lstStyle>
          <a:p>
            <a:pPr>
              <a:defRPr/>
            </a:pPr>
            <a:fld id="{1EE263E6-0D3B-46E5-AB04-63627C62552F}"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762000" y="762000"/>
            <a:ext cx="7924800" cy="53244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11"/>
          <p:cNvSpPr>
            <a:spLocks noGrp="1" noChangeArrowheads="1"/>
          </p:cNvSpPr>
          <p:nvPr>
            <p:ph type="dt" sz="half" idx="10"/>
          </p:nvPr>
        </p:nvSpPr>
        <p:spPr>
          <a:ln/>
        </p:spPr>
        <p:txBody>
          <a:bodyPr/>
          <a:lstStyle>
            <a:lvl1pPr>
              <a:defRPr/>
            </a:lvl1pPr>
          </a:lstStyle>
          <a:p>
            <a:pPr>
              <a:defRPr/>
            </a:pPr>
            <a:endParaRPr lang="ru-RU"/>
          </a:p>
        </p:txBody>
      </p:sp>
      <p:sp>
        <p:nvSpPr>
          <p:cNvPr id="4" name="Rectangle 12"/>
          <p:cNvSpPr>
            <a:spLocks noGrp="1" noChangeArrowheads="1"/>
          </p:cNvSpPr>
          <p:nvPr>
            <p:ph type="ftr" sz="quarter" idx="11"/>
          </p:nvPr>
        </p:nvSpPr>
        <p:spPr>
          <a:ln/>
        </p:spPr>
        <p:txBody>
          <a:bodyPr/>
          <a:lstStyle>
            <a:lvl1pPr>
              <a:defRPr/>
            </a:lvl1pPr>
          </a:lstStyle>
          <a:p>
            <a:pPr>
              <a:defRPr/>
            </a:pPr>
            <a:endParaRPr lang="ru-RU"/>
          </a:p>
        </p:txBody>
      </p:sp>
      <p:sp>
        <p:nvSpPr>
          <p:cNvPr id="5" name="Rectangle 13"/>
          <p:cNvSpPr>
            <a:spLocks noGrp="1" noChangeArrowheads="1"/>
          </p:cNvSpPr>
          <p:nvPr>
            <p:ph type="sldNum" sz="quarter" idx="12"/>
          </p:nvPr>
        </p:nvSpPr>
        <p:spPr>
          <a:ln/>
        </p:spPr>
        <p:txBody>
          <a:bodyPr/>
          <a:lstStyle>
            <a:lvl1pPr>
              <a:defRPr/>
            </a:lvl1pPr>
          </a:lstStyle>
          <a:p>
            <a:pPr>
              <a:defRPr/>
            </a:pPr>
            <a:fld id="{91EB0F27-2D4F-4AED-BAFE-0B639B5870F4}"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11"/>
          <p:cNvSpPr>
            <a:spLocks noGrp="1" noChangeArrowheads="1"/>
          </p:cNvSpPr>
          <p:nvPr>
            <p:ph type="dt" sz="half" idx="10"/>
          </p:nvPr>
        </p:nvSpPr>
        <p:spPr>
          <a:ln/>
        </p:spPr>
        <p:txBody>
          <a:bodyPr/>
          <a:lstStyle>
            <a:lvl1pPr>
              <a:defRPr/>
            </a:lvl1pPr>
          </a:lstStyle>
          <a:p>
            <a:pPr>
              <a:defRPr/>
            </a:pPr>
            <a:endParaRPr lang="ru-RU"/>
          </a:p>
        </p:txBody>
      </p:sp>
      <p:sp>
        <p:nvSpPr>
          <p:cNvPr id="5" name="Rectangle 12"/>
          <p:cNvSpPr>
            <a:spLocks noGrp="1" noChangeArrowheads="1"/>
          </p:cNvSpPr>
          <p:nvPr>
            <p:ph type="ftr" sz="quarter" idx="11"/>
          </p:nvPr>
        </p:nvSpPr>
        <p:spPr>
          <a:ln/>
        </p:spPr>
        <p:txBody>
          <a:bodyPr/>
          <a:lstStyle>
            <a:lvl1pPr>
              <a:defRPr/>
            </a:lvl1pPr>
          </a:lstStyle>
          <a:p>
            <a:pPr>
              <a:defRPr/>
            </a:pPr>
            <a:endParaRPr lang="ru-RU"/>
          </a:p>
        </p:txBody>
      </p:sp>
      <p:sp>
        <p:nvSpPr>
          <p:cNvPr id="6" name="Rectangle 13"/>
          <p:cNvSpPr>
            <a:spLocks noGrp="1" noChangeArrowheads="1"/>
          </p:cNvSpPr>
          <p:nvPr>
            <p:ph type="sldNum" sz="quarter" idx="12"/>
          </p:nvPr>
        </p:nvSpPr>
        <p:spPr>
          <a:ln/>
        </p:spPr>
        <p:txBody>
          <a:bodyPr/>
          <a:lstStyle>
            <a:lvl1pPr>
              <a:defRPr/>
            </a:lvl1pPr>
          </a:lstStyle>
          <a:p>
            <a:pPr>
              <a:defRPr/>
            </a:pPr>
            <a:fld id="{2AAC9867-5EEA-4D1C-B067-F05CF8E35DB3}"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11"/>
          <p:cNvSpPr>
            <a:spLocks noGrp="1" noChangeArrowheads="1"/>
          </p:cNvSpPr>
          <p:nvPr>
            <p:ph type="dt" sz="half" idx="10"/>
          </p:nvPr>
        </p:nvSpPr>
        <p:spPr>
          <a:ln/>
        </p:spPr>
        <p:txBody>
          <a:bodyPr/>
          <a:lstStyle>
            <a:lvl1pPr>
              <a:defRPr/>
            </a:lvl1pPr>
          </a:lstStyle>
          <a:p>
            <a:pPr>
              <a:defRPr/>
            </a:pPr>
            <a:endParaRPr lang="ru-RU"/>
          </a:p>
        </p:txBody>
      </p:sp>
      <p:sp>
        <p:nvSpPr>
          <p:cNvPr id="5" name="Rectangle 12"/>
          <p:cNvSpPr>
            <a:spLocks noGrp="1" noChangeArrowheads="1"/>
          </p:cNvSpPr>
          <p:nvPr>
            <p:ph type="ftr" sz="quarter" idx="11"/>
          </p:nvPr>
        </p:nvSpPr>
        <p:spPr>
          <a:ln/>
        </p:spPr>
        <p:txBody>
          <a:bodyPr/>
          <a:lstStyle>
            <a:lvl1pPr>
              <a:defRPr/>
            </a:lvl1pPr>
          </a:lstStyle>
          <a:p>
            <a:pPr>
              <a:defRPr/>
            </a:pPr>
            <a:endParaRPr lang="ru-RU"/>
          </a:p>
        </p:txBody>
      </p:sp>
      <p:sp>
        <p:nvSpPr>
          <p:cNvPr id="6" name="Rectangle 13"/>
          <p:cNvSpPr>
            <a:spLocks noGrp="1" noChangeArrowheads="1"/>
          </p:cNvSpPr>
          <p:nvPr>
            <p:ph type="sldNum" sz="quarter" idx="12"/>
          </p:nvPr>
        </p:nvSpPr>
        <p:spPr>
          <a:ln/>
        </p:spPr>
        <p:txBody>
          <a:bodyPr/>
          <a:lstStyle>
            <a:lvl1pPr>
              <a:defRPr/>
            </a:lvl1pPr>
          </a:lstStyle>
          <a:p>
            <a:pPr>
              <a:defRPr/>
            </a:pPr>
            <a:fld id="{5DB747C8-F560-4BA0-87AC-C558863CDCE9}"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11"/>
          <p:cNvSpPr>
            <a:spLocks noGrp="1" noChangeArrowheads="1"/>
          </p:cNvSpPr>
          <p:nvPr>
            <p:ph type="dt" sz="half" idx="10"/>
          </p:nvPr>
        </p:nvSpPr>
        <p:spPr>
          <a:ln/>
        </p:spPr>
        <p:txBody>
          <a:bodyPr/>
          <a:lstStyle>
            <a:lvl1pPr>
              <a:defRPr/>
            </a:lvl1pPr>
          </a:lstStyle>
          <a:p>
            <a:pPr>
              <a:defRPr/>
            </a:pPr>
            <a:endParaRPr lang="ru-RU"/>
          </a:p>
        </p:txBody>
      </p:sp>
      <p:sp>
        <p:nvSpPr>
          <p:cNvPr id="6" name="Rectangle 12"/>
          <p:cNvSpPr>
            <a:spLocks noGrp="1" noChangeArrowheads="1"/>
          </p:cNvSpPr>
          <p:nvPr>
            <p:ph type="ftr" sz="quarter" idx="11"/>
          </p:nvPr>
        </p:nvSpPr>
        <p:spPr>
          <a:ln/>
        </p:spPr>
        <p:txBody>
          <a:bodyPr/>
          <a:lstStyle>
            <a:lvl1pPr>
              <a:defRPr/>
            </a:lvl1pPr>
          </a:lstStyle>
          <a:p>
            <a:pPr>
              <a:defRPr/>
            </a:pPr>
            <a:endParaRPr lang="ru-RU"/>
          </a:p>
        </p:txBody>
      </p:sp>
      <p:sp>
        <p:nvSpPr>
          <p:cNvPr id="7" name="Rectangle 13"/>
          <p:cNvSpPr>
            <a:spLocks noGrp="1" noChangeArrowheads="1"/>
          </p:cNvSpPr>
          <p:nvPr>
            <p:ph type="sldNum" sz="quarter" idx="12"/>
          </p:nvPr>
        </p:nvSpPr>
        <p:spPr>
          <a:ln/>
        </p:spPr>
        <p:txBody>
          <a:bodyPr/>
          <a:lstStyle>
            <a:lvl1pPr>
              <a:defRPr/>
            </a:lvl1pPr>
          </a:lstStyle>
          <a:p>
            <a:pPr>
              <a:defRPr/>
            </a:pPr>
            <a:fld id="{1716D483-3BA3-44F4-BCA8-103909221DF7}"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11"/>
          <p:cNvSpPr>
            <a:spLocks noGrp="1" noChangeArrowheads="1"/>
          </p:cNvSpPr>
          <p:nvPr>
            <p:ph type="dt" sz="half" idx="10"/>
          </p:nvPr>
        </p:nvSpPr>
        <p:spPr>
          <a:ln/>
        </p:spPr>
        <p:txBody>
          <a:bodyPr/>
          <a:lstStyle>
            <a:lvl1pPr>
              <a:defRPr/>
            </a:lvl1pPr>
          </a:lstStyle>
          <a:p>
            <a:pPr>
              <a:defRPr/>
            </a:pPr>
            <a:endParaRPr lang="ru-RU"/>
          </a:p>
        </p:txBody>
      </p:sp>
      <p:sp>
        <p:nvSpPr>
          <p:cNvPr id="8" name="Rectangle 12"/>
          <p:cNvSpPr>
            <a:spLocks noGrp="1" noChangeArrowheads="1"/>
          </p:cNvSpPr>
          <p:nvPr>
            <p:ph type="ftr" sz="quarter" idx="11"/>
          </p:nvPr>
        </p:nvSpPr>
        <p:spPr>
          <a:ln/>
        </p:spPr>
        <p:txBody>
          <a:bodyPr/>
          <a:lstStyle>
            <a:lvl1pPr>
              <a:defRPr/>
            </a:lvl1pPr>
          </a:lstStyle>
          <a:p>
            <a:pPr>
              <a:defRPr/>
            </a:pPr>
            <a:endParaRPr lang="ru-RU"/>
          </a:p>
        </p:txBody>
      </p:sp>
      <p:sp>
        <p:nvSpPr>
          <p:cNvPr id="9" name="Rectangle 13"/>
          <p:cNvSpPr>
            <a:spLocks noGrp="1" noChangeArrowheads="1"/>
          </p:cNvSpPr>
          <p:nvPr>
            <p:ph type="sldNum" sz="quarter" idx="12"/>
          </p:nvPr>
        </p:nvSpPr>
        <p:spPr>
          <a:ln/>
        </p:spPr>
        <p:txBody>
          <a:bodyPr/>
          <a:lstStyle>
            <a:lvl1pPr>
              <a:defRPr/>
            </a:lvl1pPr>
          </a:lstStyle>
          <a:p>
            <a:pPr>
              <a:defRPr/>
            </a:pPr>
            <a:fld id="{EC6F2E05-894D-42F0-9019-1B1E775E16C3}"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11"/>
          <p:cNvSpPr>
            <a:spLocks noGrp="1" noChangeArrowheads="1"/>
          </p:cNvSpPr>
          <p:nvPr>
            <p:ph type="dt" sz="half" idx="10"/>
          </p:nvPr>
        </p:nvSpPr>
        <p:spPr>
          <a:ln/>
        </p:spPr>
        <p:txBody>
          <a:bodyPr/>
          <a:lstStyle>
            <a:lvl1pPr>
              <a:defRPr/>
            </a:lvl1pPr>
          </a:lstStyle>
          <a:p>
            <a:pPr>
              <a:defRPr/>
            </a:pPr>
            <a:endParaRPr lang="ru-RU"/>
          </a:p>
        </p:txBody>
      </p:sp>
      <p:sp>
        <p:nvSpPr>
          <p:cNvPr id="4" name="Rectangle 12"/>
          <p:cNvSpPr>
            <a:spLocks noGrp="1" noChangeArrowheads="1"/>
          </p:cNvSpPr>
          <p:nvPr>
            <p:ph type="ftr" sz="quarter" idx="11"/>
          </p:nvPr>
        </p:nvSpPr>
        <p:spPr>
          <a:ln/>
        </p:spPr>
        <p:txBody>
          <a:bodyPr/>
          <a:lstStyle>
            <a:lvl1pPr>
              <a:defRPr/>
            </a:lvl1pPr>
          </a:lstStyle>
          <a:p>
            <a:pPr>
              <a:defRPr/>
            </a:pPr>
            <a:endParaRPr lang="ru-RU"/>
          </a:p>
        </p:txBody>
      </p:sp>
      <p:sp>
        <p:nvSpPr>
          <p:cNvPr id="5" name="Rectangle 13"/>
          <p:cNvSpPr>
            <a:spLocks noGrp="1" noChangeArrowheads="1"/>
          </p:cNvSpPr>
          <p:nvPr>
            <p:ph type="sldNum" sz="quarter" idx="12"/>
          </p:nvPr>
        </p:nvSpPr>
        <p:spPr>
          <a:ln/>
        </p:spPr>
        <p:txBody>
          <a:bodyPr/>
          <a:lstStyle>
            <a:lvl1pPr>
              <a:defRPr/>
            </a:lvl1pPr>
          </a:lstStyle>
          <a:p>
            <a:pPr>
              <a:defRPr/>
            </a:pPr>
            <a:fld id="{C8390A9B-D96D-46BE-B071-D4413DD51933}"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ru-RU"/>
          </a:p>
        </p:txBody>
      </p:sp>
      <p:sp>
        <p:nvSpPr>
          <p:cNvPr id="3" name="Rectangle 12"/>
          <p:cNvSpPr>
            <a:spLocks noGrp="1" noChangeArrowheads="1"/>
          </p:cNvSpPr>
          <p:nvPr>
            <p:ph type="ftr" sz="quarter" idx="11"/>
          </p:nvPr>
        </p:nvSpPr>
        <p:spPr>
          <a:ln/>
        </p:spPr>
        <p:txBody>
          <a:bodyPr/>
          <a:lstStyle>
            <a:lvl1pPr>
              <a:defRPr/>
            </a:lvl1pPr>
          </a:lstStyle>
          <a:p>
            <a:pPr>
              <a:defRPr/>
            </a:pPr>
            <a:endParaRPr lang="ru-RU"/>
          </a:p>
        </p:txBody>
      </p:sp>
      <p:sp>
        <p:nvSpPr>
          <p:cNvPr id="4" name="Rectangle 13"/>
          <p:cNvSpPr>
            <a:spLocks noGrp="1" noChangeArrowheads="1"/>
          </p:cNvSpPr>
          <p:nvPr>
            <p:ph type="sldNum" sz="quarter" idx="12"/>
          </p:nvPr>
        </p:nvSpPr>
        <p:spPr>
          <a:ln/>
        </p:spPr>
        <p:txBody>
          <a:bodyPr/>
          <a:lstStyle>
            <a:lvl1pPr>
              <a:defRPr/>
            </a:lvl1pPr>
          </a:lstStyle>
          <a:p>
            <a:pPr>
              <a:defRPr/>
            </a:pPr>
            <a:fld id="{0B87ADB7-C8B3-4ED4-AC5A-F1F1E8ACFE04}"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11"/>
          <p:cNvSpPr>
            <a:spLocks noGrp="1" noChangeArrowheads="1"/>
          </p:cNvSpPr>
          <p:nvPr>
            <p:ph type="dt" sz="half" idx="10"/>
          </p:nvPr>
        </p:nvSpPr>
        <p:spPr>
          <a:ln/>
        </p:spPr>
        <p:txBody>
          <a:bodyPr/>
          <a:lstStyle>
            <a:lvl1pPr>
              <a:defRPr/>
            </a:lvl1pPr>
          </a:lstStyle>
          <a:p>
            <a:pPr>
              <a:defRPr/>
            </a:pPr>
            <a:endParaRPr lang="ru-RU"/>
          </a:p>
        </p:txBody>
      </p:sp>
      <p:sp>
        <p:nvSpPr>
          <p:cNvPr id="6" name="Rectangle 12"/>
          <p:cNvSpPr>
            <a:spLocks noGrp="1" noChangeArrowheads="1"/>
          </p:cNvSpPr>
          <p:nvPr>
            <p:ph type="ftr" sz="quarter" idx="11"/>
          </p:nvPr>
        </p:nvSpPr>
        <p:spPr>
          <a:ln/>
        </p:spPr>
        <p:txBody>
          <a:bodyPr/>
          <a:lstStyle>
            <a:lvl1pPr>
              <a:defRPr/>
            </a:lvl1pPr>
          </a:lstStyle>
          <a:p>
            <a:pPr>
              <a:defRPr/>
            </a:pPr>
            <a:endParaRPr lang="ru-RU"/>
          </a:p>
        </p:txBody>
      </p:sp>
      <p:sp>
        <p:nvSpPr>
          <p:cNvPr id="7" name="Rectangle 13"/>
          <p:cNvSpPr>
            <a:spLocks noGrp="1" noChangeArrowheads="1"/>
          </p:cNvSpPr>
          <p:nvPr>
            <p:ph type="sldNum" sz="quarter" idx="12"/>
          </p:nvPr>
        </p:nvSpPr>
        <p:spPr>
          <a:ln/>
        </p:spPr>
        <p:txBody>
          <a:bodyPr/>
          <a:lstStyle>
            <a:lvl1pPr>
              <a:defRPr/>
            </a:lvl1pPr>
          </a:lstStyle>
          <a:p>
            <a:pPr>
              <a:defRPr/>
            </a:pPr>
            <a:fld id="{7C112329-2FEA-4B48-ABC6-B6BAF4DE017A}"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11"/>
          <p:cNvSpPr>
            <a:spLocks noGrp="1" noChangeArrowheads="1"/>
          </p:cNvSpPr>
          <p:nvPr>
            <p:ph type="dt" sz="half" idx="10"/>
          </p:nvPr>
        </p:nvSpPr>
        <p:spPr>
          <a:ln/>
        </p:spPr>
        <p:txBody>
          <a:bodyPr/>
          <a:lstStyle>
            <a:lvl1pPr>
              <a:defRPr/>
            </a:lvl1pPr>
          </a:lstStyle>
          <a:p>
            <a:pPr>
              <a:defRPr/>
            </a:pPr>
            <a:endParaRPr lang="ru-RU"/>
          </a:p>
        </p:txBody>
      </p:sp>
      <p:sp>
        <p:nvSpPr>
          <p:cNvPr id="6" name="Rectangle 12"/>
          <p:cNvSpPr>
            <a:spLocks noGrp="1" noChangeArrowheads="1"/>
          </p:cNvSpPr>
          <p:nvPr>
            <p:ph type="ftr" sz="quarter" idx="11"/>
          </p:nvPr>
        </p:nvSpPr>
        <p:spPr>
          <a:ln/>
        </p:spPr>
        <p:txBody>
          <a:bodyPr/>
          <a:lstStyle>
            <a:lvl1pPr>
              <a:defRPr/>
            </a:lvl1pPr>
          </a:lstStyle>
          <a:p>
            <a:pPr>
              <a:defRPr/>
            </a:pPr>
            <a:endParaRPr lang="ru-RU"/>
          </a:p>
        </p:txBody>
      </p:sp>
      <p:sp>
        <p:nvSpPr>
          <p:cNvPr id="7" name="Rectangle 13"/>
          <p:cNvSpPr>
            <a:spLocks noGrp="1" noChangeArrowheads="1"/>
          </p:cNvSpPr>
          <p:nvPr>
            <p:ph type="sldNum" sz="quarter" idx="12"/>
          </p:nvPr>
        </p:nvSpPr>
        <p:spPr>
          <a:ln/>
        </p:spPr>
        <p:txBody>
          <a:bodyPr/>
          <a:lstStyle>
            <a:lvl1pPr>
              <a:defRPr/>
            </a:lvl1pPr>
          </a:lstStyle>
          <a:p>
            <a:pPr>
              <a:defRPr/>
            </a:pPr>
            <a:fld id="{07F1B534-DB9A-4E69-B258-011A07982CAE}"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620000" cy="6858000"/>
            <a:chOff x="0" y="0"/>
            <a:chExt cx="4800" cy="4320"/>
          </a:xfrm>
        </p:grpSpPr>
        <p:grpSp>
          <p:nvGrpSpPr>
            <p:cNvPr id="1032" name="Group 3"/>
            <p:cNvGrpSpPr>
              <a:grpSpLocks/>
            </p:cNvGrpSpPr>
            <p:nvPr userDrawn="1"/>
          </p:nvGrpSpPr>
          <p:grpSpPr bwMode="auto">
            <a:xfrm>
              <a:off x="0" y="0"/>
              <a:ext cx="2016" cy="4320"/>
              <a:chOff x="0" y="0"/>
              <a:chExt cx="2016" cy="4320"/>
            </a:xfrm>
          </p:grpSpPr>
          <p:sp>
            <p:nvSpPr>
              <p:cNvPr id="51204"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pPr>
                  <a:defRPr/>
                </a:pPr>
                <a:endParaRPr lang="ru-RU"/>
              </a:p>
            </p:txBody>
          </p:sp>
          <p:sp>
            <p:nvSpPr>
              <p:cNvPr id="51205"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pPr>
                  <a:defRPr/>
                </a:pPr>
                <a:endParaRPr lang="ru-RU"/>
              </a:p>
            </p:txBody>
          </p:sp>
        </p:grpSp>
        <p:grpSp>
          <p:nvGrpSpPr>
            <p:cNvPr id="1033" name="Group 6"/>
            <p:cNvGrpSpPr>
              <a:grpSpLocks/>
            </p:cNvGrpSpPr>
            <p:nvPr/>
          </p:nvGrpSpPr>
          <p:grpSpPr bwMode="auto">
            <a:xfrm>
              <a:off x="144" y="1248"/>
              <a:ext cx="4656" cy="201"/>
              <a:chOff x="144" y="1248"/>
              <a:chExt cx="4656" cy="201"/>
            </a:xfrm>
          </p:grpSpPr>
          <p:sp>
            <p:nvSpPr>
              <p:cNvPr id="51207"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pPr>
                  <a:defRPr/>
                </a:pPr>
                <a:endParaRPr lang="ru-RU"/>
              </a:p>
            </p:txBody>
          </p:sp>
          <p:sp>
            <p:nvSpPr>
              <p:cNvPr id="51208"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pPr>
                  <a:defRPr/>
                </a:pPr>
                <a:endParaRPr lang="ru-RU"/>
              </a:p>
            </p:txBody>
          </p:sp>
        </p:grpSp>
      </p:grpSp>
      <p:sp>
        <p:nvSpPr>
          <p:cNvPr id="1027" name="AutoShape 9"/>
          <p:cNvSpPr>
            <a:spLocks noGrp="1" noChangeArrowheads="1"/>
          </p:cNvSpPr>
          <p:nvPr>
            <p:ph type="title"/>
          </p:nvPr>
        </p:nvSpPr>
        <p:spPr bwMode="auto">
          <a:xfrm>
            <a:off x="762000" y="762000"/>
            <a:ext cx="7924800" cy="1143000"/>
          </a:xfrm>
          <a:prstGeom prst="roundRect">
            <a:avLst>
              <a:gd name="adj" fmla="val 21667"/>
            </a:avLst>
          </a:prstGeom>
          <a:noFill/>
          <a:ln w="9525">
            <a:noFill/>
            <a:round/>
            <a:headEnd/>
            <a:tailEnd/>
          </a:ln>
        </p:spPr>
        <p:txBody>
          <a:bodyPr vert="horz" wrap="square" lIns="91440" tIns="45720" rIns="91440" bIns="45720" numCol="1" anchor="b" anchorCtr="0" compatLnSpc="1">
            <a:prstTxWarp prst="textNoShape">
              <a:avLst/>
            </a:prstTxWarp>
          </a:bodyPr>
          <a:lstStyle/>
          <a:p>
            <a:pPr lvl="0"/>
            <a:r>
              <a:rPr lang="ru-RU"/>
              <a:t>Образец заголовка</a:t>
            </a:r>
          </a:p>
        </p:txBody>
      </p:sp>
      <p:sp>
        <p:nvSpPr>
          <p:cNvPr id="1028" name="Rectangle 10"/>
          <p:cNvSpPr>
            <a:spLocks noGrp="1" noChangeArrowheads="1"/>
          </p:cNvSpPr>
          <p:nvPr>
            <p:ph type="body" idx="1"/>
          </p:nvPr>
        </p:nvSpPr>
        <p:spPr bwMode="auto">
          <a:xfrm>
            <a:off x="838200" y="2362200"/>
            <a:ext cx="7693025" cy="3724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1211"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lvl1pPr>
          </a:lstStyle>
          <a:p>
            <a:pPr>
              <a:defRPr/>
            </a:pPr>
            <a:endParaRPr lang="ru-RU"/>
          </a:p>
        </p:txBody>
      </p:sp>
      <p:sp>
        <p:nvSpPr>
          <p:cNvPr id="51212"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smtClean="0"/>
            </a:lvl1pPr>
          </a:lstStyle>
          <a:p>
            <a:pPr>
              <a:defRPr/>
            </a:pPr>
            <a:endParaRPr lang="ru-RU"/>
          </a:p>
        </p:txBody>
      </p:sp>
      <p:sp>
        <p:nvSpPr>
          <p:cNvPr id="51213"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2600" b="1" smtClean="0">
                <a:solidFill>
                  <a:schemeClr val="bg1"/>
                </a:solidFill>
              </a:defRPr>
            </a:lvl1pPr>
          </a:lstStyle>
          <a:p>
            <a:pPr>
              <a:defRPr/>
            </a:pPr>
            <a:fld id="{F9374873-5550-4C2B-826D-91C835D2086C}"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80"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cs typeface="Arial" charset="0"/>
        </a:defRPr>
      </a:lvl2pPr>
      <a:lvl3pPr algn="l" rtl="0" eaLnBrk="0" fontAlgn="base" hangingPunct="0">
        <a:lnSpc>
          <a:spcPct val="90000"/>
        </a:lnSpc>
        <a:spcBef>
          <a:spcPct val="0"/>
        </a:spcBef>
        <a:spcAft>
          <a:spcPct val="0"/>
        </a:spcAft>
        <a:defRPr sz="3600" b="1">
          <a:solidFill>
            <a:schemeClr val="tx2"/>
          </a:solidFill>
          <a:latin typeface="Arial" charset="0"/>
          <a:cs typeface="Arial" charset="0"/>
        </a:defRPr>
      </a:lvl3pPr>
      <a:lvl4pPr algn="l" rtl="0" eaLnBrk="0" fontAlgn="base" hangingPunct="0">
        <a:lnSpc>
          <a:spcPct val="90000"/>
        </a:lnSpc>
        <a:spcBef>
          <a:spcPct val="0"/>
        </a:spcBef>
        <a:spcAft>
          <a:spcPct val="0"/>
        </a:spcAft>
        <a:defRPr sz="3600" b="1">
          <a:solidFill>
            <a:schemeClr val="tx2"/>
          </a:solidFill>
          <a:latin typeface="Arial" charset="0"/>
          <a:cs typeface="Arial" charset="0"/>
        </a:defRPr>
      </a:lvl4pPr>
      <a:lvl5pPr algn="l" rtl="0" eaLnBrk="0" fontAlgn="base" hangingPunct="0">
        <a:lnSpc>
          <a:spcPct val="90000"/>
        </a:lnSpc>
        <a:spcBef>
          <a:spcPct val="0"/>
        </a:spcBef>
        <a:spcAft>
          <a:spcPct val="0"/>
        </a:spcAft>
        <a:defRPr sz="3600" b="1">
          <a:solidFill>
            <a:schemeClr val="tx2"/>
          </a:solidFill>
          <a:latin typeface="Arial" charset="0"/>
          <a:cs typeface="Arial" charset="0"/>
        </a:defRPr>
      </a:lvl5pPr>
      <a:lvl6pPr marL="457200" algn="l" rtl="0" fontAlgn="base">
        <a:lnSpc>
          <a:spcPct val="90000"/>
        </a:lnSpc>
        <a:spcBef>
          <a:spcPct val="0"/>
        </a:spcBef>
        <a:spcAft>
          <a:spcPct val="0"/>
        </a:spcAft>
        <a:defRPr sz="3600" b="1">
          <a:solidFill>
            <a:schemeClr val="tx2"/>
          </a:solidFill>
          <a:latin typeface="Arial" charset="0"/>
          <a:cs typeface="Arial" charset="0"/>
        </a:defRPr>
      </a:lvl6pPr>
      <a:lvl7pPr marL="914400" algn="l" rtl="0" fontAlgn="base">
        <a:lnSpc>
          <a:spcPct val="90000"/>
        </a:lnSpc>
        <a:spcBef>
          <a:spcPct val="0"/>
        </a:spcBef>
        <a:spcAft>
          <a:spcPct val="0"/>
        </a:spcAft>
        <a:defRPr sz="3600" b="1">
          <a:solidFill>
            <a:schemeClr val="tx2"/>
          </a:solidFill>
          <a:latin typeface="Arial" charset="0"/>
          <a:cs typeface="Arial" charset="0"/>
        </a:defRPr>
      </a:lvl7pPr>
      <a:lvl8pPr marL="1371600" algn="l" rtl="0" fontAlgn="base">
        <a:lnSpc>
          <a:spcPct val="90000"/>
        </a:lnSpc>
        <a:spcBef>
          <a:spcPct val="0"/>
        </a:spcBef>
        <a:spcAft>
          <a:spcPct val="0"/>
        </a:spcAft>
        <a:defRPr sz="3600" b="1">
          <a:solidFill>
            <a:schemeClr val="tx2"/>
          </a:solidFill>
          <a:latin typeface="Arial" charset="0"/>
          <a:cs typeface="Arial" charset="0"/>
        </a:defRPr>
      </a:lvl8pPr>
      <a:lvl9pPr marL="1828800" algn="l" rtl="0" fontAlgn="base">
        <a:lnSpc>
          <a:spcPct val="90000"/>
        </a:lnSpc>
        <a:spcBef>
          <a:spcPct val="0"/>
        </a:spcBef>
        <a:spcAft>
          <a:spcPct val="0"/>
        </a:spcAft>
        <a:defRPr sz="36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cs typeface="+mn-cs"/>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cs typeface="+mn-cs"/>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cs typeface="+mn-cs"/>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cs typeface="+mn-cs"/>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ртюшенкоИ\Desktop\Безымянный.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767426"/>
            <a:ext cx="9144000" cy="10953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АртюшенкоИ\Desktop\Макеты\Лого\Полный новый лого\Лого АПО ПОЛНЫЙ_вертикаль.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444" y="1556792"/>
            <a:ext cx="5387911"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946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Grp="1" noChangeArrowheads="1"/>
          </p:cNvSpPr>
          <p:nvPr>
            <p:ph type="title"/>
          </p:nvPr>
        </p:nvSpPr>
        <p:spPr/>
        <p:txBody>
          <a:bodyPr/>
          <a:lstStyle/>
          <a:p>
            <a:pPr eaLnBrk="1" hangingPunct="1"/>
            <a:r>
              <a:rPr lang="ru-RU" sz="2400" b="0">
                <a:latin typeface="Times New Roman" charset="0"/>
              </a:rPr>
              <a:t>ХИМИЧЕСКОЕ ИССЛЕДОВАНИЕ</a:t>
            </a:r>
            <a:r>
              <a:rPr lang="ru-RU"/>
              <a:t> </a:t>
            </a:r>
          </a:p>
        </p:txBody>
      </p:sp>
      <p:sp>
        <p:nvSpPr>
          <p:cNvPr id="11267" name="Rectangle 3"/>
          <p:cNvSpPr>
            <a:spLocks noGrp="1" noChangeArrowheads="1"/>
          </p:cNvSpPr>
          <p:nvPr>
            <p:ph type="body" idx="1"/>
          </p:nvPr>
        </p:nvSpPr>
        <p:spPr/>
        <p:txBody>
          <a:bodyPr/>
          <a:lstStyle/>
          <a:p>
            <a:pPr marL="457200" indent="-457200" eaLnBrk="1" hangingPunct="1">
              <a:lnSpc>
                <a:spcPct val="90000"/>
              </a:lnSpc>
            </a:pPr>
            <a:r>
              <a:rPr lang="ru-RU" sz="2000" b="1"/>
              <a:t>БЕЛОК- методы определения белка в моче можно разделить на качественные, полуколичественные и количественные. Также можно выделить турбидиметрические методы и колориметрические методы. </a:t>
            </a:r>
          </a:p>
          <a:p>
            <a:pPr marL="457200" indent="-457200" eaLnBrk="1" hangingPunct="1">
              <a:lnSpc>
                <a:spcPct val="90000"/>
              </a:lnSpc>
            </a:pPr>
            <a:r>
              <a:rPr lang="ru-RU" sz="2000"/>
              <a:t>К турбидиметрическим методам относятся: </a:t>
            </a:r>
          </a:p>
          <a:p>
            <a:pPr marL="457200" indent="-457200" eaLnBrk="1" hangingPunct="1">
              <a:lnSpc>
                <a:spcPct val="90000"/>
              </a:lnSpc>
              <a:buFontTx/>
              <a:buAutoNum type="arabicPeriod"/>
            </a:pPr>
            <a:r>
              <a:rPr lang="ru-RU" sz="2000"/>
              <a:t>определение белка с сульфосалициловой кислотой (ССК), </a:t>
            </a:r>
          </a:p>
          <a:p>
            <a:pPr marL="457200" indent="-457200" eaLnBrk="1" hangingPunct="1">
              <a:lnSpc>
                <a:spcPct val="90000"/>
              </a:lnSpc>
              <a:buFontTx/>
              <a:buAutoNum type="arabicPeriod"/>
            </a:pPr>
            <a:r>
              <a:rPr lang="ru-RU" sz="2000"/>
              <a:t>определение белка с трихлоруксусной кислотой (ТХУ), </a:t>
            </a:r>
          </a:p>
          <a:p>
            <a:pPr marL="457200" indent="-457200" eaLnBrk="1" hangingPunct="1">
              <a:lnSpc>
                <a:spcPct val="90000"/>
              </a:lnSpc>
            </a:pPr>
            <a:r>
              <a:rPr lang="ru-RU" sz="2000"/>
              <a:t>Турбидиметрические методы основаны на снижении растворимости белков мочи вследствие образования суспензии взвешенных частиц под воздействием преципитирующих агентов.</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p:cNvSpPr>
            <a:spLocks noGrp="1" noChangeArrowheads="1"/>
          </p:cNvSpPr>
          <p:nvPr>
            <p:ph type="title"/>
          </p:nvPr>
        </p:nvSpPr>
        <p:spPr/>
        <p:txBody>
          <a:bodyPr/>
          <a:lstStyle/>
          <a:p>
            <a:pPr eaLnBrk="1" hangingPunct="1"/>
            <a:r>
              <a:rPr lang="ru-RU" sz="2800">
                <a:latin typeface="Times New Roman" charset="0"/>
              </a:rPr>
              <a:t>Определение белка</a:t>
            </a:r>
          </a:p>
        </p:txBody>
      </p:sp>
      <p:sp>
        <p:nvSpPr>
          <p:cNvPr id="12291" name="Rectangle 3"/>
          <p:cNvSpPr>
            <a:spLocks noGrp="1" noChangeArrowheads="1"/>
          </p:cNvSpPr>
          <p:nvPr>
            <p:ph type="body" idx="1"/>
          </p:nvPr>
        </p:nvSpPr>
        <p:spPr>
          <a:xfrm>
            <a:off x="457200" y="2349500"/>
            <a:ext cx="8229600" cy="4508500"/>
          </a:xfrm>
        </p:spPr>
        <p:txBody>
          <a:bodyPr/>
          <a:lstStyle/>
          <a:p>
            <a:pPr eaLnBrk="1" hangingPunct="1">
              <a:lnSpc>
                <a:spcPct val="80000"/>
              </a:lnSpc>
            </a:pPr>
            <a:r>
              <a:rPr lang="ru-RU" sz="900"/>
              <a:t> </a:t>
            </a:r>
            <a:r>
              <a:rPr lang="ru-RU" sz="1800"/>
              <a:t>О содержании белка в исследуемой пробе судят либо по интенсивности светорассеяния, определяемого числом светорассеивающих частиц (нефелометрический метод анализа), либо по ослаблению светового потока образовавшейся суспензией (турбидиметрический метод анализа). </a:t>
            </a:r>
          </a:p>
          <a:p>
            <a:pPr eaLnBrk="1" hangingPunct="1">
              <a:lnSpc>
                <a:spcPct val="80000"/>
              </a:lnSpc>
            </a:pPr>
            <a:r>
              <a:rPr lang="ru-RU" sz="1800"/>
              <a:t>Величина светорассеяния в преципитационных методах обнаружения белка в моче зависит от множества факторов: скорости смешивания реактивов, температуры реакционной смеси, значения pH среды, присутствия посторонних соединений, способов фотометрии. Тщательное соблюдение условий реакции способствует образованию стабильной суспензии с постоянным размером взвешенных частиц и получению относительно воспроизводимых результатов.</a:t>
            </a:r>
          </a:p>
          <a:p>
            <a:pPr eaLnBrk="1" hangingPunct="1">
              <a:lnSpc>
                <a:spcPct val="80000"/>
              </a:lnSpc>
            </a:pPr>
            <a:r>
              <a:rPr lang="ru-RU" sz="1800"/>
              <a:t> Некоторые лекарственные препараты влияют на результаты турбидиметрических методов определения белка в моче, приводя к так называемым «ложноположительным», либо «ложноотрицательным» результатам. К ним относятся некоторые антибиотики (бензилпенициллин), рентгеноконтрастирующие йодсодержащие вещества, сульфаниламидные препарат.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p:cNvSpPr>
            <a:spLocks noGrp="1" noChangeArrowheads="1"/>
          </p:cNvSpPr>
          <p:nvPr>
            <p:ph type="title"/>
          </p:nvPr>
        </p:nvSpPr>
        <p:spPr/>
        <p:txBody>
          <a:bodyPr/>
          <a:lstStyle/>
          <a:p>
            <a:pPr eaLnBrk="1" hangingPunct="1"/>
            <a:r>
              <a:rPr lang="ru-RU"/>
              <a:t>Важно! </a:t>
            </a:r>
          </a:p>
        </p:txBody>
      </p:sp>
      <p:sp>
        <p:nvSpPr>
          <p:cNvPr id="13315" name="Rectangle 3"/>
          <p:cNvSpPr>
            <a:spLocks noGrp="1" noChangeArrowheads="1"/>
          </p:cNvSpPr>
          <p:nvPr>
            <p:ph type="body" idx="1"/>
          </p:nvPr>
        </p:nvSpPr>
        <p:spPr/>
        <p:txBody>
          <a:bodyPr/>
          <a:lstStyle/>
          <a:p>
            <a:pPr eaLnBrk="1" hangingPunct="1"/>
            <a:r>
              <a:rPr lang="ru-RU" b="1"/>
              <a:t>Турбидиметрические методы плохо поддаются стандартизации, часто приводят к получению ошибочных результатов, но, несмотря на это, в настоящее время они широко используются в лабораториях из-за невысокой стоимости и доступности реактивов.</a:t>
            </a:r>
            <a:r>
              <a:rPr lang="ru-RU"/>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p:cNvSpPr>
            <a:spLocks noGrp="1" noChangeArrowheads="1"/>
          </p:cNvSpPr>
          <p:nvPr>
            <p:ph type="title"/>
          </p:nvPr>
        </p:nvSpPr>
        <p:spPr/>
        <p:txBody>
          <a:bodyPr/>
          <a:lstStyle/>
          <a:p>
            <a:pPr eaLnBrk="1" hangingPunct="1"/>
            <a:r>
              <a:rPr lang="ru-RU" sz="1800" b="0">
                <a:latin typeface="Times New Roman" charset="0"/>
              </a:rPr>
              <a:t>Наиболее широко в России используется метод определения белка с сульфосалициловой кислотой</a:t>
            </a:r>
            <a:r>
              <a:rPr lang="ru-RU"/>
              <a:t> </a:t>
            </a:r>
          </a:p>
        </p:txBody>
      </p:sp>
      <p:sp>
        <p:nvSpPr>
          <p:cNvPr id="14339" name="Rectangle 3"/>
          <p:cNvSpPr>
            <a:spLocks noGrp="1" noChangeArrowheads="1"/>
          </p:cNvSpPr>
          <p:nvPr>
            <p:ph type="body" idx="1"/>
          </p:nvPr>
        </p:nvSpPr>
        <p:spPr/>
        <p:txBody>
          <a:bodyPr/>
          <a:lstStyle/>
          <a:p>
            <a:pPr eaLnBrk="1" hangingPunct="1">
              <a:lnSpc>
                <a:spcPct val="80000"/>
              </a:lnSpc>
            </a:pPr>
            <a:r>
              <a:rPr lang="ru-RU" sz="1800"/>
              <a:t>Качественные методы определения белка в моче основаны на его коагуляции в объеме мочи или на границе сред (мочи и кислоты); если есть способ измерить интенсивность коагуляции, то проба становится количественной. </a:t>
            </a:r>
          </a:p>
          <a:p>
            <a:pPr eaLnBrk="1" hangingPunct="1">
              <a:lnSpc>
                <a:spcPct val="80000"/>
              </a:lnSpc>
            </a:pPr>
            <a:r>
              <a:rPr lang="ru-RU" sz="1800"/>
              <a:t>Качественная </a:t>
            </a:r>
            <a:r>
              <a:rPr lang="ru-RU" sz="1800" b="1"/>
              <a:t>Унифицированная проба с сульфосалициловой кислотой </a:t>
            </a:r>
            <a:r>
              <a:rPr lang="ru-RU" sz="1800"/>
              <a:t>(1972). </a:t>
            </a:r>
          </a:p>
          <a:p>
            <a:pPr eaLnBrk="1" hangingPunct="1">
              <a:lnSpc>
                <a:spcPct val="80000"/>
              </a:lnSpc>
            </a:pPr>
            <a:r>
              <a:rPr lang="ru-RU" sz="1800"/>
              <a:t>Р е а к т и в : 20% раствор сульфосалициловой кислоты. Ход о п р е д е л е ни я . В2 пробирки наливают по 3 мл профильтрованной мочи. В опытную пробирку прибавляют 6—8 капель реактива. На темном фоне сравнивают контрольную пробирку с опытной. Помутнение в опытной пробирке указывает на наличие белка, пробу считают положительной. </a:t>
            </a:r>
          </a:p>
          <a:p>
            <a:pPr eaLnBrk="1" hangingPunct="1">
              <a:lnSpc>
                <a:spcPct val="80000"/>
              </a:lnSpc>
            </a:pPr>
            <a:r>
              <a:rPr lang="ru-RU" sz="1800"/>
              <a:t>П р и м е ч а н и е . Если реакция мочи щелочная, то перед исследованием ее подкисляют2—3 каплями 10 % раствора уксусной кислоты.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Grp="1" noChangeArrowheads="1"/>
          </p:cNvSpPr>
          <p:nvPr>
            <p:ph type="title"/>
          </p:nvPr>
        </p:nvSpPr>
        <p:spPr/>
        <p:txBody>
          <a:bodyPr/>
          <a:lstStyle/>
          <a:p>
            <a:pPr eaLnBrk="1" hangingPunct="1"/>
            <a:r>
              <a:rPr lang="ru-RU" sz="1800" b="0">
                <a:latin typeface="Times New Roman" charset="0"/>
              </a:rPr>
              <a:t>Унифицированный метод Брандберга — Ро</a:t>
            </a:r>
            <a:r>
              <a:rPr lang="ru-RU" sz="1800">
                <a:latin typeface="Times New Roman" charset="0"/>
              </a:rPr>
              <a:t>бертса—</a:t>
            </a:r>
            <a:r>
              <a:rPr lang="ru-RU" sz="1800" b="0">
                <a:latin typeface="Times New Roman" charset="0"/>
              </a:rPr>
              <a:t>Стольникова </a:t>
            </a:r>
            <a:r>
              <a:rPr lang="ru-RU" sz="1800">
                <a:latin typeface="Times New Roman" charset="0"/>
              </a:rPr>
              <a:t>(1972).</a:t>
            </a:r>
            <a:r>
              <a:rPr lang="ru-RU"/>
              <a:t> </a:t>
            </a:r>
          </a:p>
        </p:txBody>
      </p:sp>
      <p:sp>
        <p:nvSpPr>
          <p:cNvPr id="15363" name="Rectangle 3"/>
          <p:cNvSpPr>
            <a:spLocks noGrp="1" noChangeArrowheads="1"/>
          </p:cNvSpPr>
          <p:nvPr>
            <p:ph type="body" idx="1"/>
          </p:nvPr>
        </p:nvSpPr>
        <p:spPr/>
        <p:txBody>
          <a:bodyPr/>
          <a:lstStyle/>
          <a:p>
            <a:pPr eaLnBrk="1" hangingPunct="1">
              <a:lnSpc>
                <a:spcPct val="80000"/>
              </a:lnSpc>
            </a:pPr>
            <a:r>
              <a:rPr lang="ru-RU" sz="1400"/>
              <a:t>П р и н ц и п .В основу положена кольцевая проба Геллера, заключающаяся в том, что на границе азотной кислоты и мочи при наличии белка происходит коагуляция белка. 30%-ный раствор азотной кислоты (относительная плотность 1,2) или реактив Ларионовой. Приготовление реактива Ларионовой: 20—30 г хлорида натрия растворяют при нагревании в 100 мл дистиллированной воды, дают остыть, фильтруют. К 99 мл фильтрата приливают 1 мл концентрированной азотной кислоты. </a:t>
            </a:r>
          </a:p>
          <a:p>
            <a:pPr eaLnBrk="1" hangingPunct="1">
              <a:lnSpc>
                <a:spcPct val="80000"/>
              </a:lnSpc>
            </a:pPr>
            <a:r>
              <a:rPr lang="ru-RU" sz="1400" b="1"/>
              <a:t>Ход исследования </a:t>
            </a:r>
            <a:r>
              <a:rPr lang="ru-RU" sz="1400"/>
              <a:t>В пробирку наливают 1—2 мл азотной кислоты (или реактива Ларионовой) и осторожно, по стенке пробирки, наслаивают такое же количество профильтрованной мочи. Появление тонкого белого кольца на границе двух жидкостей между 2 и 3-й минутой указывает на наличие белка в концентрации примерно 0,033 г/л. Если кольцо появляется раньше 2 мин после наслаивания, мочу следует развести водой и провести повторное наслаивание уже разведенной мочи. Степень разведения мочи подбирают в зависимости от вида кольца, т.е. его ширины, компактности и времени появления. При нитевидном кольце, появившемся ранее 2 мин, мочу разводят в 2 раза, при широком — в 4 раза, при компактном — в 8 раз и т.д. Концентрацию белка при этом вычисляют путем умножения 0,033 на степень разведения и выражают в граммах на 1 л (г/л). Иногда белое кольцо получается при наличии солей уратов. В отличие от белкового кольца уратное появляется  выше границы сред между двумя жидкостями и растворяется при легком нагревании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Grp="1" noChangeArrowheads="1"/>
          </p:cNvSpPr>
          <p:nvPr>
            <p:ph type="title"/>
          </p:nvPr>
        </p:nvSpPr>
        <p:spPr/>
        <p:txBody>
          <a:bodyPr/>
          <a:lstStyle/>
          <a:p>
            <a:pPr eaLnBrk="1" hangingPunct="1"/>
            <a:r>
              <a:rPr lang="ru-RU"/>
              <a:t>Количественное определение </a:t>
            </a:r>
          </a:p>
        </p:txBody>
      </p:sp>
      <p:sp>
        <p:nvSpPr>
          <p:cNvPr id="16387" name="Rectangle 3"/>
          <p:cNvSpPr>
            <a:spLocks noGrp="1" noChangeArrowheads="1"/>
          </p:cNvSpPr>
          <p:nvPr>
            <p:ph type="body" idx="1"/>
          </p:nvPr>
        </p:nvSpPr>
        <p:spPr>
          <a:xfrm>
            <a:off x="838200" y="2362200"/>
            <a:ext cx="7693025" cy="4495800"/>
          </a:xfrm>
        </p:spPr>
        <p:txBody>
          <a:bodyPr/>
          <a:lstStyle/>
          <a:p>
            <a:pPr eaLnBrk="1" hangingPunct="1">
              <a:lnSpc>
                <a:spcPct val="80000"/>
              </a:lnSpc>
            </a:pPr>
            <a:r>
              <a:rPr lang="ru-RU" sz="1400"/>
              <a:t>Количественное определение белка в моче по помутнению, образующемуся при добавлении сульфосалициловой кислоты </a:t>
            </a:r>
            <a:r>
              <a:rPr lang="ru-RU" sz="1400" b="1"/>
              <a:t>Принцип метода </a:t>
            </a:r>
            <a:r>
              <a:rPr lang="ru-RU" sz="1400"/>
              <a:t>Интенсивность помутнения при коагуляции белка сульфосалициловой кислотой пропорциональна его концентрации. </a:t>
            </a:r>
            <a:r>
              <a:rPr lang="ru-RU" sz="1400" b="1"/>
              <a:t>Необходимые реактивы</a:t>
            </a:r>
            <a:r>
              <a:rPr lang="ru-RU" sz="1400"/>
              <a:t>1. 3%-ный раствор сульфосалициловой кислоты.2. 0,9%-ный раствор хлорида натрия.3. Стандартный раствор альбумина — 1%-ный раствор (1 мл раствора, содержащий 10 мг альбумина): 1 г лиофилизированного альбумина (из человеческой или бычьей сыворотки) растворяют в небольшом количестве 0,9%-ного раствора хлорида натрия в колбе вместимостью 100 мл, а затем доводят до метки тем же раствором. Реактив стабилизируют прибавлением 1 мл 5%-ного раствора азида натрия (NaN3). При хранении в холодильнике реактив годен в течение 2 месяцев. Специальное оборудование фотоэлектроколориметр. </a:t>
            </a:r>
            <a:r>
              <a:rPr lang="ru-RU" sz="1400" b="1"/>
              <a:t>Ход исследования </a:t>
            </a:r>
            <a:r>
              <a:rPr lang="ru-RU" sz="1400"/>
              <a:t>В пробирку вносят 1,25 мл профильтрованной мочи, доливают до 5 мл 3%-ным раствором сульфосалициловой кислоты, перемешивают. Через 5 мин измеряют на фотоэлектроколориметре при длине волны 590—650 нм (оранжевый или красный светофильтр) против контроля в кювете длиной оптического пути 5 мм. Контролем служит пробирка, в которой к 1,25 мл профильтрованной мочи долили до 5 мл 0,9%-ный раствор хлорида натрия. Расчет ведут по калибровочному графику, для построения которого из стандартного раствора готовят разведения, как указано в таблице. Из каждого полученного раствора берут 1,25 мл и обрабатывают, как опытные пробы. Прямолинейная зависимость при построении калибровочного графика сохраняется до 1 г/л. При более высоких концентрациях пробу следует разводить и учитывать разведение при расчете.</a:t>
            </a:r>
            <a:br>
              <a:rPr lang="ru-RU" sz="1400"/>
            </a:br>
            <a:br>
              <a:rPr lang="ru-RU" sz="1400"/>
            </a:br>
            <a:endParaRPr lang="ru-RU" sz="1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Grp="1" noChangeArrowheads="1"/>
          </p:cNvSpPr>
          <p:nvPr>
            <p:ph type="title"/>
          </p:nvPr>
        </p:nvSpPr>
        <p:spPr/>
        <p:txBody>
          <a:bodyPr/>
          <a:lstStyle/>
          <a:p>
            <a:pPr eaLnBrk="1" hangingPunct="1"/>
            <a:r>
              <a:rPr lang="ru-RU" sz="2400" b="0">
                <a:latin typeface="Times New Roman" charset="0"/>
              </a:rPr>
              <a:t>Колориметрические методы</a:t>
            </a:r>
            <a:r>
              <a:rPr lang="ru-RU"/>
              <a:t> </a:t>
            </a:r>
          </a:p>
        </p:txBody>
      </p:sp>
      <p:sp>
        <p:nvSpPr>
          <p:cNvPr id="17411" name="Rectangle 3"/>
          <p:cNvSpPr>
            <a:spLocks noGrp="1" noChangeArrowheads="1"/>
          </p:cNvSpPr>
          <p:nvPr>
            <p:ph type="body" idx="1"/>
          </p:nvPr>
        </p:nvSpPr>
        <p:spPr/>
        <p:txBody>
          <a:bodyPr/>
          <a:lstStyle/>
          <a:p>
            <a:pPr eaLnBrk="1" hangingPunct="1">
              <a:lnSpc>
                <a:spcPct val="90000"/>
              </a:lnSpc>
            </a:pPr>
            <a:r>
              <a:rPr lang="ru-RU" sz="2000"/>
              <a:t>Наиболее чувствительными и точными являются колориметрические методы определения общего белка мочи, основанные на специфических цветных реакциях белков. К ним относятся: </a:t>
            </a:r>
          </a:p>
          <a:p>
            <a:pPr eaLnBrk="1" hangingPunct="1">
              <a:lnSpc>
                <a:spcPct val="90000"/>
              </a:lnSpc>
            </a:pPr>
            <a:r>
              <a:rPr lang="ru-RU" sz="2000"/>
              <a:t>биуретовая реакция, </a:t>
            </a:r>
          </a:p>
          <a:p>
            <a:pPr eaLnBrk="1" hangingPunct="1">
              <a:lnSpc>
                <a:spcPct val="90000"/>
              </a:lnSpc>
            </a:pPr>
            <a:r>
              <a:rPr lang="ru-RU" sz="2000"/>
              <a:t>метод Лоури, </a:t>
            </a:r>
          </a:p>
          <a:p>
            <a:pPr eaLnBrk="1" hangingPunct="1">
              <a:lnSpc>
                <a:spcPct val="90000"/>
              </a:lnSpc>
            </a:pPr>
            <a:r>
              <a:rPr lang="ru-RU" sz="2000"/>
              <a:t>методы, основанные на способности различных красителей образовывать комплексы с белками: </a:t>
            </a:r>
          </a:p>
          <a:p>
            <a:pPr lvl="1" eaLnBrk="1" hangingPunct="1">
              <a:lnSpc>
                <a:spcPct val="90000"/>
              </a:lnSpc>
            </a:pPr>
            <a:r>
              <a:rPr lang="ru-RU" sz="2000"/>
              <a:t>Понсо S (Ponceau S), </a:t>
            </a:r>
          </a:p>
          <a:p>
            <a:pPr lvl="1" eaLnBrk="1" hangingPunct="1">
              <a:lnSpc>
                <a:spcPct val="90000"/>
              </a:lnSpc>
            </a:pPr>
            <a:r>
              <a:rPr lang="ru-RU" sz="2000"/>
              <a:t>Кумасси бриллиантовый синий (Coomassie Brilliant Blue) </a:t>
            </a:r>
          </a:p>
          <a:p>
            <a:pPr lvl="1" eaLnBrk="1" hangingPunct="1">
              <a:lnSpc>
                <a:spcPct val="90000"/>
              </a:lnSpc>
            </a:pPr>
            <a:r>
              <a:rPr lang="ru-RU" sz="2000"/>
              <a:t>пирогаллоловый красный (Pyrogallol Red).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Grp="1" noChangeArrowheads="1"/>
          </p:cNvSpPr>
          <p:nvPr>
            <p:ph type="title"/>
          </p:nvPr>
        </p:nvSpPr>
        <p:spPr/>
        <p:txBody>
          <a:bodyPr/>
          <a:lstStyle/>
          <a:p>
            <a:pPr eaLnBrk="1" hangingPunct="1"/>
            <a:r>
              <a:rPr lang="ru-RU" sz="1800">
                <a:latin typeface="Times New Roman" charset="0"/>
              </a:rPr>
              <a:t>Определение белка в моче с помощью пирогаллолового красного</a:t>
            </a:r>
          </a:p>
        </p:txBody>
      </p:sp>
      <p:sp>
        <p:nvSpPr>
          <p:cNvPr id="18435" name="Rectangle 3"/>
          <p:cNvSpPr>
            <a:spLocks noGrp="1" noChangeArrowheads="1"/>
          </p:cNvSpPr>
          <p:nvPr>
            <p:ph type="body" idx="1"/>
          </p:nvPr>
        </p:nvSpPr>
        <p:spPr/>
        <p:txBody>
          <a:bodyPr/>
          <a:lstStyle/>
          <a:p>
            <a:pPr eaLnBrk="1" hangingPunct="1">
              <a:lnSpc>
                <a:spcPct val="80000"/>
              </a:lnSpc>
            </a:pPr>
            <a:r>
              <a:rPr lang="ru-RU" sz="1600" b="1" u="sng"/>
              <a:t>Принцип метода</a:t>
            </a:r>
            <a:endParaRPr lang="ru-RU" sz="1600"/>
          </a:p>
          <a:p>
            <a:pPr eaLnBrk="1" hangingPunct="1">
              <a:lnSpc>
                <a:spcPct val="80000"/>
              </a:lnSpc>
            </a:pPr>
            <a:r>
              <a:rPr lang="ru-RU" sz="1600"/>
              <a:t>При взаимодействии белка с пирогаллоловым красным и молибдатом натрия образуется окрашенный комплекс, интенсивность окраски которого пропорциональна концентрации белка в пробе.</a:t>
            </a:r>
            <a:endParaRPr lang="ru-RU" sz="1600" b="1" u="sng"/>
          </a:p>
          <a:p>
            <a:pPr eaLnBrk="1" hangingPunct="1">
              <a:lnSpc>
                <a:spcPct val="80000"/>
              </a:lnSpc>
            </a:pPr>
            <a:r>
              <a:rPr lang="ru-RU" sz="1600" b="1" u="sng"/>
              <a:t>Состав набора</a:t>
            </a:r>
            <a:endParaRPr lang="ru-RU" sz="1600" b="1"/>
          </a:p>
          <a:p>
            <a:pPr eaLnBrk="1" hangingPunct="1">
              <a:lnSpc>
                <a:spcPct val="80000"/>
              </a:lnSpc>
            </a:pPr>
            <a:r>
              <a:rPr lang="ru-RU" sz="1600" b="1"/>
              <a:t>Реагент (Р) </a:t>
            </a:r>
            <a:r>
              <a:rPr lang="ru-RU" sz="1600"/>
              <a:t>- раствор пирогаллолового красного в сукцинатном буфере, готовый к использованию.</a:t>
            </a:r>
            <a:endParaRPr lang="ru-RU" sz="1600" b="1"/>
          </a:p>
          <a:p>
            <a:pPr eaLnBrk="1" hangingPunct="1">
              <a:lnSpc>
                <a:spcPct val="80000"/>
              </a:lnSpc>
            </a:pPr>
            <a:r>
              <a:rPr lang="ru-RU" sz="1600" b="1"/>
              <a:t>Калибраторы </a:t>
            </a:r>
            <a:r>
              <a:rPr lang="ru-RU" sz="1600"/>
              <a:t>- калибровочные растворы белка с низкой (0,20 г/л, используется для определения микропротеинурии) и высокой (0,50 г/л, используется для определения протеинурии) концентрацией белка, содержащие 70% альбумина и 30% глобулина, готовые к использованию.</a:t>
            </a:r>
            <a:endParaRPr lang="ru-RU" sz="1600" b="1" u="sng"/>
          </a:p>
          <a:p>
            <a:pPr eaLnBrk="1" hangingPunct="1">
              <a:lnSpc>
                <a:spcPct val="80000"/>
              </a:lnSpc>
            </a:pPr>
            <a:r>
              <a:rPr lang="ru-RU" sz="1600" b="1" u="sng"/>
              <a:t>Хранение набора</a:t>
            </a:r>
            <a:r>
              <a:rPr lang="ru-RU" sz="1600" b="1"/>
              <a:t> </a:t>
            </a:r>
            <a:r>
              <a:rPr lang="ru-RU" sz="1600"/>
              <a:t>- при температуре 2-8°С в упаковке предприятия-изготовителя в течение всего срока годности.</a:t>
            </a:r>
            <a:endParaRPr lang="ru-RU" sz="1600" b="1" u="sng"/>
          </a:p>
          <a:p>
            <a:pPr eaLnBrk="1" hangingPunct="1">
              <a:lnSpc>
                <a:spcPct val="80000"/>
              </a:lnSpc>
            </a:pPr>
            <a:r>
              <a:rPr lang="ru-RU" sz="1600" b="1" u="sng"/>
              <a:t>Стабильность реагента и калибраторов</a:t>
            </a:r>
            <a:endParaRPr lang="ru-RU" sz="1600"/>
          </a:p>
          <a:p>
            <a:pPr eaLnBrk="1" hangingPunct="1">
              <a:lnSpc>
                <a:spcPct val="80000"/>
              </a:lnSpc>
            </a:pPr>
            <a:r>
              <a:rPr lang="ru-RU" sz="1600"/>
              <a:t>После вскрытия реагент стабилен 6 мес, калибраторы - 3 мес. при хранении их в плотно закрытом виде при температуре 2-8°С в защищенном от света месте.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noGrp="1" noChangeArrowheads="1"/>
          </p:cNvSpPr>
          <p:nvPr>
            <p:ph type="title"/>
          </p:nvPr>
        </p:nvSpPr>
        <p:spPr/>
        <p:txBody>
          <a:bodyPr/>
          <a:lstStyle/>
          <a:p>
            <a:pPr eaLnBrk="1" hangingPunct="1"/>
            <a:r>
              <a:rPr lang="ru-RU" sz="2800" b="0" u="sng">
                <a:latin typeface="Times New Roman" charset="0"/>
              </a:rPr>
              <a:t>Нормальные величины</a:t>
            </a:r>
          </a:p>
        </p:txBody>
      </p:sp>
      <p:sp>
        <p:nvSpPr>
          <p:cNvPr id="19459" name="Rectangle 3"/>
          <p:cNvSpPr>
            <a:spLocks noGrp="1" noChangeArrowheads="1"/>
          </p:cNvSpPr>
          <p:nvPr>
            <p:ph type="body" idx="1"/>
          </p:nvPr>
        </p:nvSpPr>
        <p:spPr/>
        <p:txBody>
          <a:bodyPr/>
          <a:lstStyle/>
          <a:p>
            <a:pPr eaLnBrk="1" hangingPunct="1"/>
            <a:r>
              <a:rPr lang="ru-RU" sz="3200"/>
              <a:t>моча - до 0,120 г/л (до 0,141 г/сут); </a:t>
            </a:r>
          </a:p>
          <a:p>
            <a:pPr eaLnBrk="1" hangingPunct="1"/>
            <a:r>
              <a:rPr lang="ru-RU" sz="3200"/>
              <a:t>спинномозговая жидкость (СМЖ) - 0,150-0,450 г/л. </a:t>
            </a:r>
          </a:p>
          <a:p>
            <a:pPr eaLnBrk="1" hangingPunct="1"/>
            <a:endParaRPr lang="ru-RU" sz="3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p:cNvSpPr>
            <a:spLocks noGrp="1" noChangeArrowheads="1"/>
          </p:cNvSpPr>
          <p:nvPr>
            <p:ph type="title"/>
          </p:nvPr>
        </p:nvSpPr>
        <p:spPr/>
        <p:txBody>
          <a:bodyPr/>
          <a:lstStyle/>
          <a:p>
            <a:pPr eaLnBrk="1" hangingPunct="1"/>
            <a:r>
              <a:rPr lang="ru-RU" sz="2000">
                <a:latin typeface="Times New Roman" charset="0"/>
              </a:rPr>
              <a:t>Проведение реакции</a:t>
            </a:r>
          </a:p>
        </p:txBody>
      </p:sp>
      <p:sp>
        <p:nvSpPr>
          <p:cNvPr id="20483" name="Rectangle 3"/>
          <p:cNvSpPr>
            <a:spLocks noGrp="1" noChangeArrowheads="1"/>
          </p:cNvSpPr>
          <p:nvPr>
            <p:ph type="body" idx="1"/>
          </p:nvPr>
        </p:nvSpPr>
        <p:spPr/>
        <p:txBody>
          <a:bodyPr/>
          <a:lstStyle/>
          <a:p>
            <a:pPr eaLnBrk="1" hangingPunct="1">
              <a:lnSpc>
                <a:spcPct val="80000"/>
              </a:lnSpc>
            </a:pPr>
            <a:r>
              <a:rPr lang="ru-RU" sz="1800" b="1" u="sng"/>
              <a:t>Подготовка к анализу</a:t>
            </a:r>
            <a:endParaRPr lang="ru-RU" sz="1800"/>
          </a:p>
          <a:p>
            <a:pPr eaLnBrk="1" hangingPunct="1">
              <a:lnSpc>
                <a:spcPct val="80000"/>
              </a:lnSpc>
            </a:pPr>
            <a:r>
              <a:rPr lang="ru-RU" sz="1800"/>
              <a:t> мочу центрифугировать 10 мин при 2700-4000 об/мин. </a:t>
            </a:r>
          </a:p>
          <a:p>
            <a:pPr eaLnBrk="1" hangingPunct="1">
              <a:lnSpc>
                <a:spcPct val="80000"/>
              </a:lnSpc>
            </a:pPr>
            <a:r>
              <a:rPr lang="ru-RU" sz="1800"/>
              <a:t>Для проведения анализа использовать чистые, хорошо вымытые пробирки. Тестом на пригодность пробирок для анализа является отсутствие изменения цвета реагента. Если реагент синеет без добавления пробы - результаты определения белка будут завышены; поэтому следует сначала раскапать реагент, а затем добавлять мочу. </a:t>
            </a:r>
          </a:p>
          <a:p>
            <a:pPr eaLnBrk="1" hangingPunct="1">
              <a:lnSpc>
                <a:spcPct val="80000"/>
              </a:lnSpc>
            </a:pPr>
            <a:r>
              <a:rPr lang="ru-RU" sz="1800"/>
              <a:t>При постановке метода следует использовать новые кюветы, так как они не окрашиваются реагентом и реакционной пробой. Старые пластиковые кюветы (мутные, не прозрачные) не пригодны для измерения. Кюветы, бывшие в работе, перед использованием обработать следующим образом: выдержать 10 мин в моющем растворе (200 мл 5% раствора перекиси водорода или 1 мл моющего средства), после чего ополоснуть водопроводной и дистиллированной водой не менее 10 раз. </a:t>
            </a:r>
            <a:r>
              <a:rPr lang="ru-RU" sz="1800" b="1"/>
              <a:t>Набор пригоден для проведения анализа на биохимических полуавтоматических и автоматических анализаторах.</a:t>
            </a:r>
            <a:r>
              <a:rPr lang="ru-RU" sz="1800"/>
              <a:t> </a:t>
            </a:r>
          </a:p>
          <a:p>
            <a:pPr eaLnBrk="1" hangingPunct="1">
              <a:lnSpc>
                <a:spcPct val="80000"/>
              </a:lnSpc>
            </a:pPr>
            <a:endParaRPr lang="ru-RU"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p:cNvSpPr>
            <a:spLocks noGrp="1" noChangeArrowheads="1"/>
          </p:cNvSpPr>
          <p:nvPr>
            <p:ph type="title"/>
          </p:nvPr>
        </p:nvSpPr>
        <p:spPr>
          <a:xfrm>
            <a:off x="762000" y="2357430"/>
            <a:ext cx="7924800" cy="1785950"/>
          </a:xfrm>
        </p:spPr>
        <p:txBody>
          <a:bodyPr/>
          <a:lstStyle/>
          <a:p>
            <a:pPr algn="ctr" eaLnBrk="1" hangingPunct="1"/>
            <a:r>
              <a:rPr lang="ru-RU" sz="3200" dirty="0"/>
              <a:t>3.3. Исследование мочи, </a:t>
            </a:r>
            <a:r>
              <a:rPr lang="ru-RU" sz="3200"/>
              <a:t>часть 1, лекция 4 </a:t>
            </a:r>
            <a:r>
              <a:rPr lang="ru-RU" sz="3200" dirty="0"/>
              <a:t>часа</a:t>
            </a:r>
            <a:br>
              <a:rPr lang="ru-RU" sz="3200" dirty="0"/>
            </a:br>
            <a:r>
              <a:rPr lang="ru-RU" sz="3200" dirty="0"/>
              <a:t>(Унифицированные методы исследования мочи). </a:t>
            </a:r>
          </a:p>
        </p:txBody>
      </p:sp>
      <p:sp>
        <p:nvSpPr>
          <p:cNvPr id="3075" name="Rectangle 3"/>
          <p:cNvSpPr>
            <a:spLocks noGrp="1" noChangeArrowheads="1"/>
          </p:cNvSpPr>
          <p:nvPr>
            <p:ph type="body" idx="1"/>
          </p:nvPr>
        </p:nvSpPr>
        <p:spPr>
          <a:xfrm>
            <a:off x="838200" y="4214818"/>
            <a:ext cx="7693025" cy="1871657"/>
          </a:xfrm>
        </p:spPr>
        <p:txBody>
          <a:bodyPr/>
          <a:lstStyle/>
          <a:p>
            <a:pPr algn="ctr" eaLnBrk="1" hangingPunct="1">
              <a:buNone/>
            </a:pPr>
            <a:r>
              <a:rPr lang="ru-RU" sz="2400" b="1" dirty="0"/>
              <a:t>Кулешова Светлана Вячеславовна</a:t>
            </a:r>
          </a:p>
          <a:p>
            <a:pPr algn="ctr" eaLnBrk="1" hangingPunct="1">
              <a:buNone/>
            </a:pPr>
            <a:r>
              <a:rPr lang="ru-RU" sz="2400" b="1" dirty="0"/>
              <a:t>Кафедра КЛД ИПК </a:t>
            </a:r>
            <a:r>
              <a:rPr lang="ru-RU" sz="2400" b="1"/>
              <a:t>и ПА</a:t>
            </a:r>
            <a:endParaRPr lang="ru-RU" sz="2400" b="1" dirty="0"/>
          </a:p>
          <a:p>
            <a:pPr eaLnBrk="1" hangingPunct="1"/>
            <a:endParaRPr lang="ru-RU" dirty="0"/>
          </a:p>
          <a:p>
            <a:pPr eaLnBrk="1" hangingPunct="1"/>
            <a:r>
              <a:rPr lang="ru-RU" dirty="0"/>
              <a:t>Москва 2017</a:t>
            </a:r>
          </a:p>
        </p:txBody>
      </p:sp>
    </p:spTree>
    <p:extLst>
      <p:ext uri="{BB962C8B-B14F-4D97-AF65-F5344CB8AC3E}">
        <p14:creationId xmlns:p14="http://schemas.microsoft.com/office/powerpoint/2010/main" val="894068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p:cNvSpPr>
            <a:spLocks noGrp="1" noChangeArrowheads="1"/>
          </p:cNvSpPr>
          <p:nvPr>
            <p:ph type="title"/>
          </p:nvPr>
        </p:nvSpPr>
        <p:spPr/>
        <p:txBody>
          <a:bodyPr/>
          <a:lstStyle/>
          <a:p>
            <a:pPr eaLnBrk="1" hangingPunct="1"/>
            <a:r>
              <a:rPr lang="ru-RU" sz="2400" b="0" u="sng"/>
              <a:t>Проведение анализа </a:t>
            </a:r>
            <a:r>
              <a:rPr lang="ru-RU" sz="2400"/>
              <a:t>Длина волны: </a:t>
            </a:r>
            <a:r>
              <a:rPr lang="ru-RU" sz="1800"/>
              <a:t>598 (578-620) нм; длина оптического пути: 10 мм; температура: 18-25°С.</a:t>
            </a:r>
            <a:br>
              <a:rPr lang="ru-RU" sz="1800"/>
            </a:br>
            <a:r>
              <a:rPr lang="ru-RU" sz="1800"/>
              <a:t>Реагент и калибратор перед проведением анализа выдержать при комнатной температуре около 30 минут. </a:t>
            </a:r>
            <a:br>
              <a:rPr lang="ru-RU" sz="1800" b="0" i="1" u="sng"/>
            </a:br>
            <a:endParaRPr lang="ru-RU" sz="1800" b="0" i="1" u="sng"/>
          </a:p>
        </p:txBody>
      </p:sp>
      <p:sp>
        <p:nvSpPr>
          <p:cNvPr id="21507" name="Rectangle 3"/>
          <p:cNvSpPr>
            <a:spLocks noGrp="1" noChangeArrowheads="1"/>
          </p:cNvSpPr>
          <p:nvPr>
            <p:ph type="body" idx="1"/>
          </p:nvPr>
        </p:nvSpPr>
        <p:spPr/>
        <p:txBody>
          <a:bodyPr/>
          <a:lstStyle/>
          <a:p>
            <a:pPr eaLnBrk="1" hangingPunct="1">
              <a:lnSpc>
                <a:spcPct val="90000"/>
              </a:lnSpc>
            </a:pPr>
            <a:r>
              <a:rPr lang="ru-RU" sz="2000" b="1" i="1" u="sng"/>
              <a:t>Процедура 1 (определение протеинурии)</a:t>
            </a:r>
            <a:endParaRPr lang="ru-RU" sz="2000"/>
          </a:p>
          <a:p>
            <a:pPr eaLnBrk="1" hangingPunct="1">
              <a:lnSpc>
                <a:spcPct val="90000"/>
              </a:lnSpc>
            </a:pPr>
            <a:r>
              <a:rPr lang="ru-RU" sz="2000"/>
              <a:t>Пробы перемешать, выдержать 10 мин при комнатной температуре (18-25°С). Измерить оптическую плотность опытной </a:t>
            </a:r>
            <a:r>
              <a:rPr lang="ru-RU" sz="2000" i="1"/>
              <a:t>(Е) </a:t>
            </a:r>
            <a:r>
              <a:rPr lang="ru-RU" sz="2000"/>
              <a:t>и калибровочной </a:t>
            </a:r>
            <a:r>
              <a:rPr lang="ru-RU" sz="2000" i="1"/>
              <a:t>(Ек) </a:t>
            </a:r>
            <a:r>
              <a:rPr lang="ru-RU" sz="2000"/>
              <a:t>проб против контрольной (холостой) пробы. Окраска стабильна в течение </a:t>
            </a:r>
            <a:r>
              <a:rPr lang="ru-RU" sz="2000" b="1"/>
              <a:t>1 </a:t>
            </a:r>
            <a:r>
              <a:rPr lang="ru-RU" sz="2000"/>
              <a:t>ч.</a:t>
            </a:r>
          </a:p>
          <a:p>
            <a:pPr eaLnBrk="1" hangingPunct="1">
              <a:lnSpc>
                <a:spcPct val="90000"/>
              </a:lnSpc>
            </a:pPr>
            <a:r>
              <a:rPr lang="ru-RU" sz="2000" b="1"/>
              <a:t>Аналитические характеристики (для процедуры 1)</a:t>
            </a:r>
            <a:endParaRPr lang="ru-RU" sz="2000"/>
          </a:p>
          <a:p>
            <a:pPr eaLnBrk="1" hangingPunct="1">
              <a:lnSpc>
                <a:spcPct val="90000"/>
              </a:lnSpc>
            </a:pPr>
            <a:r>
              <a:rPr lang="ru-RU" sz="2000"/>
              <a:t>Линейность - в диапазоне 0,070 - 2,00 г/л; чувствительность - не более 0,060 г/л; коэффициент вариации - не более 5%.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8"/>
          <p:cNvSpPr>
            <a:spLocks noGrp="1" noChangeArrowheads="1"/>
          </p:cNvSpPr>
          <p:nvPr>
            <p:ph type="title"/>
          </p:nvPr>
        </p:nvSpPr>
        <p:spPr/>
        <p:txBody>
          <a:bodyPr/>
          <a:lstStyle/>
          <a:p>
            <a:pPr eaLnBrk="1" hangingPunct="1"/>
            <a:r>
              <a:rPr lang="ru-RU" sz="2800" b="0" i="1" u="sng"/>
              <a:t>Процедура 1 (определение протеинурии)</a:t>
            </a:r>
            <a:br>
              <a:rPr lang="ru-RU" sz="2800"/>
            </a:br>
            <a:endParaRPr lang="ru-RU" sz="2800"/>
          </a:p>
        </p:txBody>
      </p:sp>
      <p:sp>
        <p:nvSpPr>
          <p:cNvPr id="22531" name="Rectangle 7"/>
          <p:cNvSpPr>
            <a:spLocks noChangeArrowheads="1"/>
          </p:cNvSpPr>
          <p:nvPr/>
        </p:nvSpPr>
        <p:spPr bwMode="auto">
          <a:xfrm>
            <a:off x="4787900" y="2349500"/>
            <a:ext cx="3770313" cy="3724275"/>
          </a:xfrm>
          <a:prstGeom prst="rect">
            <a:avLst/>
          </a:prstGeom>
          <a:noFill/>
          <a:ln w="9525">
            <a:noFill/>
            <a:miter lim="800000"/>
            <a:headEnd/>
            <a:tailEnd/>
          </a:ln>
        </p:spPr>
        <p:txBody>
          <a:bodyPr/>
          <a:lstStyle/>
          <a:p>
            <a:pPr marL="342900" indent="-342900">
              <a:spcBef>
                <a:spcPct val="20000"/>
              </a:spcBef>
              <a:buClr>
                <a:schemeClr val="tx1"/>
              </a:buClr>
              <a:buSzPct val="75000"/>
              <a:buFont typeface="Wingdings" pitchFamily="2" charset="2"/>
              <a:buChar char="l"/>
            </a:pPr>
            <a:endParaRPr lang="ru-RU" sz="2400"/>
          </a:p>
        </p:txBody>
      </p:sp>
      <p:graphicFrame>
        <p:nvGraphicFramePr>
          <p:cNvPr id="73867" name="Group 139"/>
          <p:cNvGraphicFramePr>
            <a:graphicFrameLocks noGrp="1"/>
          </p:cNvGraphicFramePr>
          <p:nvPr>
            <p:ph type="tbl" idx="1"/>
          </p:nvPr>
        </p:nvGraphicFramePr>
        <p:xfrm>
          <a:off x="838200" y="2362200"/>
          <a:ext cx="7693025" cy="3966845"/>
        </p:xfrm>
        <a:graphic>
          <a:graphicData uri="http://schemas.openxmlformats.org/drawingml/2006/table">
            <a:tbl>
              <a:tblPr/>
              <a:tblGrid>
                <a:gridCol w="2947988">
                  <a:extLst>
                    <a:ext uri="{9D8B030D-6E8A-4147-A177-3AD203B41FA5}">
                      <a16:colId xmlns:a16="http://schemas.microsoft.com/office/drawing/2014/main" val="20000"/>
                    </a:ext>
                  </a:extLst>
                </a:gridCol>
                <a:gridCol w="1565275">
                  <a:extLst>
                    <a:ext uri="{9D8B030D-6E8A-4147-A177-3AD203B41FA5}">
                      <a16:colId xmlns:a16="http://schemas.microsoft.com/office/drawing/2014/main" val="20001"/>
                    </a:ext>
                  </a:extLst>
                </a:gridCol>
                <a:gridCol w="1571625">
                  <a:extLst>
                    <a:ext uri="{9D8B030D-6E8A-4147-A177-3AD203B41FA5}">
                      <a16:colId xmlns:a16="http://schemas.microsoft.com/office/drawing/2014/main" val="20002"/>
                    </a:ext>
                  </a:extLst>
                </a:gridCol>
                <a:gridCol w="1608137">
                  <a:extLst>
                    <a:ext uri="{9D8B030D-6E8A-4147-A177-3AD203B41FA5}">
                      <a16:colId xmlns:a16="http://schemas.microsoft.com/office/drawing/2014/main" val="20003"/>
                    </a:ext>
                  </a:extLst>
                </a:gridCol>
              </a:tblGrid>
              <a:tr h="13398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Отмерить, мкл</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Опытная проба</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Калибро­вочная проба</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Контрольная</a:t>
                      </a:r>
                      <a:endParaRPr kumimoji="0" lang="ru-RU" sz="32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(холостая)</a:t>
                      </a:r>
                      <a:endParaRPr kumimoji="0" lang="ru-RU" sz="32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проба</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630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Калибратор, 0,50 г/л</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0" i="0" u="none" strike="noStrike" cap="none" normalizeH="0" baseline="0">
                          <a:ln>
                            <a:noFill/>
                          </a:ln>
                          <a:solidFill>
                            <a:schemeClr val="tx1"/>
                          </a:solidFill>
                          <a:effectLst/>
                          <a:latin typeface="Times New Roman" pitchFamily="18" charset="0"/>
                          <a:cs typeface="Times New Roman" pitchFamily="18" charset="0"/>
                        </a:rPr>
                        <a:t>-</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20</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0" i="0" u="none" strike="noStrike" cap="none" normalizeH="0" baseline="0">
                          <a:ln>
                            <a:noFill/>
                          </a:ln>
                          <a:solidFill>
                            <a:schemeClr val="tx1"/>
                          </a:solidFill>
                          <a:effectLst/>
                          <a:latin typeface="Times New Roman" pitchFamily="18" charset="0"/>
                          <a:cs typeface="Times New Roman" pitchFamily="18" charset="0"/>
                        </a:rPr>
                        <a:t>-</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631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Проба</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20</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0" i="0" u="none" strike="noStrike" cap="none" normalizeH="0" baseline="0">
                          <a:ln>
                            <a:noFill/>
                          </a:ln>
                          <a:solidFill>
                            <a:schemeClr val="tx1"/>
                          </a:solidFill>
                          <a:effectLst/>
                          <a:latin typeface="Times New Roman" pitchFamily="18" charset="0"/>
                          <a:cs typeface="Times New Roman" pitchFamily="18" charset="0"/>
                        </a:rPr>
                        <a:t>-</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0" i="0" u="none" strike="noStrike" cap="none" normalizeH="0" baseline="0">
                          <a:ln>
                            <a:noFill/>
                          </a:ln>
                          <a:solidFill>
                            <a:schemeClr val="tx1"/>
                          </a:solidFill>
                          <a:effectLst/>
                          <a:latin typeface="Times New Roman" pitchFamily="18" charset="0"/>
                          <a:cs typeface="Times New Roman" pitchFamily="18" charset="0"/>
                        </a:rPr>
                        <a:t>-</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630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Вода дистил.</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0" i="0" u="none" strike="noStrike" cap="none" normalizeH="0" baseline="0">
                          <a:ln>
                            <a:noFill/>
                          </a:ln>
                          <a:solidFill>
                            <a:schemeClr val="tx1"/>
                          </a:solidFill>
                          <a:effectLst/>
                          <a:latin typeface="Times New Roman" pitchFamily="18" charset="0"/>
                          <a:cs typeface="Times New Roman" pitchFamily="18" charset="0"/>
                        </a:rPr>
                        <a:t>-</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0" i="0" u="none" strike="noStrike" cap="none" normalizeH="0" baseline="0">
                          <a:ln>
                            <a:noFill/>
                          </a:ln>
                          <a:solidFill>
                            <a:schemeClr val="tx1"/>
                          </a:solidFill>
                          <a:effectLst/>
                          <a:latin typeface="Times New Roman" pitchFamily="18" charset="0"/>
                          <a:cs typeface="Times New Roman" pitchFamily="18" charset="0"/>
                        </a:rPr>
                        <a:t>-</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20</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492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Реагент</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1000</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1000</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1000</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p:cNvSpPr>
            <a:spLocks noGrp="1" noChangeArrowheads="1"/>
          </p:cNvSpPr>
          <p:nvPr>
            <p:ph type="title"/>
          </p:nvPr>
        </p:nvSpPr>
        <p:spPr/>
        <p:txBody>
          <a:bodyPr/>
          <a:lstStyle/>
          <a:p>
            <a:pPr eaLnBrk="1" hangingPunct="1"/>
            <a:r>
              <a:rPr lang="ru-RU" sz="2400" b="0" i="1" u="sng"/>
              <a:t>Процедура 2 (определение микропротеинурии)</a:t>
            </a:r>
            <a:br>
              <a:rPr lang="ru-RU" sz="2400"/>
            </a:br>
            <a:endParaRPr lang="ru-RU" sz="2400"/>
          </a:p>
        </p:txBody>
      </p:sp>
      <p:sp>
        <p:nvSpPr>
          <p:cNvPr id="23555" name="Rectangle 3"/>
          <p:cNvSpPr>
            <a:spLocks noGrp="1" noChangeArrowheads="1"/>
          </p:cNvSpPr>
          <p:nvPr>
            <p:ph type="body" idx="1"/>
          </p:nvPr>
        </p:nvSpPr>
        <p:spPr/>
        <p:txBody>
          <a:bodyPr/>
          <a:lstStyle/>
          <a:p>
            <a:pPr eaLnBrk="1" hangingPunct="1">
              <a:lnSpc>
                <a:spcPct val="80000"/>
              </a:lnSpc>
            </a:pPr>
            <a:r>
              <a:rPr lang="ru-RU" sz="2400"/>
              <a:t>Перемешать, выдержать 10 мин при комнатной температуре (18-25°С). Измерить оптическую плотность опытной (Е) и калибровочной </a:t>
            </a:r>
            <a:r>
              <a:rPr lang="ru-RU" sz="2400" i="1"/>
              <a:t>(Ек) </a:t>
            </a:r>
            <a:r>
              <a:rPr lang="ru-RU" sz="2400"/>
              <a:t>проб против контрольной (холостой) пробы.</a:t>
            </a:r>
          </a:p>
          <a:p>
            <a:pPr eaLnBrk="1" hangingPunct="1">
              <a:lnSpc>
                <a:spcPct val="80000"/>
              </a:lnSpc>
            </a:pPr>
            <a:r>
              <a:rPr lang="ru-RU" sz="2400"/>
              <a:t>Окраска стабильна в течение 1 ч.</a:t>
            </a:r>
            <a:endParaRPr lang="ru-RU" sz="2400" b="1"/>
          </a:p>
          <a:p>
            <a:pPr eaLnBrk="1" hangingPunct="1">
              <a:lnSpc>
                <a:spcPct val="80000"/>
              </a:lnSpc>
            </a:pPr>
            <a:r>
              <a:rPr lang="ru-RU" sz="2400" b="1"/>
              <a:t>Аналитические характеристики (для процедуры 2)</a:t>
            </a:r>
            <a:endParaRPr lang="ru-RU" sz="2400"/>
          </a:p>
          <a:p>
            <a:pPr eaLnBrk="1" hangingPunct="1">
              <a:lnSpc>
                <a:spcPct val="80000"/>
              </a:lnSpc>
            </a:pPr>
            <a:r>
              <a:rPr lang="ru-RU" sz="2400"/>
              <a:t>Линейность - до 0,40 г/л;</a:t>
            </a:r>
          </a:p>
          <a:p>
            <a:pPr eaLnBrk="1" hangingPunct="1">
              <a:lnSpc>
                <a:spcPct val="80000"/>
              </a:lnSpc>
            </a:pPr>
            <a:r>
              <a:rPr lang="ru-RU" sz="2400"/>
              <a:t>чувствительность - не более 0,010 г/л;</a:t>
            </a:r>
          </a:p>
          <a:p>
            <a:pPr eaLnBrk="1" hangingPunct="1">
              <a:lnSpc>
                <a:spcPct val="80000"/>
              </a:lnSpc>
            </a:pPr>
            <a:r>
              <a:rPr lang="ru-RU" sz="2400"/>
              <a:t>коэффициент вариации - не более </a:t>
            </a:r>
            <a:r>
              <a:rPr lang="ru-RU" sz="2400" b="1"/>
              <a:t>5%.</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4"/>
          <p:cNvSpPr>
            <a:spLocks noGrp="1" noChangeArrowheads="1"/>
          </p:cNvSpPr>
          <p:nvPr>
            <p:ph type="title"/>
          </p:nvPr>
        </p:nvSpPr>
        <p:spPr/>
        <p:txBody>
          <a:bodyPr/>
          <a:lstStyle/>
          <a:p>
            <a:pPr eaLnBrk="1" hangingPunct="1"/>
            <a:r>
              <a:rPr lang="ru-RU" sz="2400" b="0" i="1" u="sng"/>
              <a:t>Процедура 2 (определение микропротеинурии)</a:t>
            </a:r>
            <a:br>
              <a:rPr lang="ru-RU" sz="2400"/>
            </a:br>
            <a:endParaRPr lang="ru-RU" sz="2400"/>
          </a:p>
        </p:txBody>
      </p:sp>
      <p:graphicFrame>
        <p:nvGraphicFramePr>
          <p:cNvPr id="77880" name="Group 56"/>
          <p:cNvGraphicFramePr>
            <a:graphicFrameLocks noGrp="1"/>
          </p:cNvGraphicFramePr>
          <p:nvPr>
            <p:ph type="tbl" idx="1"/>
          </p:nvPr>
        </p:nvGraphicFramePr>
        <p:xfrm>
          <a:off x="838200" y="2362200"/>
          <a:ext cx="7693025" cy="3751263"/>
        </p:xfrm>
        <a:graphic>
          <a:graphicData uri="http://schemas.openxmlformats.org/drawingml/2006/table">
            <a:tbl>
              <a:tblPr/>
              <a:tblGrid>
                <a:gridCol w="2846388">
                  <a:extLst>
                    <a:ext uri="{9D8B030D-6E8A-4147-A177-3AD203B41FA5}">
                      <a16:colId xmlns:a16="http://schemas.microsoft.com/office/drawing/2014/main" val="20000"/>
                    </a:ext>
                  </a:extLst>
                </a:gridCol>
                <a:gridCol w="1301750">
                  <a:extLst>
                    <a:ext uri="{9D8B030D-6E8A-4147-A177-3AD203B41FA5}">
                      <a16:colId xmlns:a16="http://schemas.microsoft.com/office/drawing/2014/main" val="20001"/>
                    </a:ext>
                  </a:extLst>
                </a:gridCol>
                <a:gridCol w="1495425">
                  <a:extLst>
                    <a:ext uri="{9D8B030D-6E8A-4147-A177-3AD203B41FA5}">
                      <a16:colId xmlns:a16="http://schemas.microsoft.com/office/drawing/2014/main" val="20002"/>
                    </a:ext>
                  </a:extLst>
                </a:gridCol>
                <a:gridCol w="2049462">
                  <a:extLst>
                    <a:ext uri="{9D8B030D-6E8A-4147-A177-3AD203B41FA5}">
                      <a16:colId xmlns:a16="http://schemas.microsoft.com/office/drawing/2014/main" val="20003"/>
                    </a:ext>
                  </a:extLst>
                </a:gridCol>
              </a:tblGrid>
              <a:tr h="163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Отмерить, мкл</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Опытная проба</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Калибро­вочная проба</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Контрольная</a:t>
                      </a:r>
                      <a:endParaRPr kumimoji="0" lang="ru-RU" sz="2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(холостая)</a:t>
                      </a:r>
                      <a:endParaRPr kumimoji="0" lang="ru-RU" sz="2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проба</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742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Калибратор, 0,20 г/л</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100</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4492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Проба</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100</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447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Вода дистил.</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100</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447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Реагент</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1000</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1000</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1000</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endParaRPr lang="ru-RU"/>
          </a:p>
        </p:txBody>
      </p:sp>
      <p:sp>
        <p:nvSpPr>
          <p:cNvPr id="25603" name="Rectangle 3"/>
          <p:cNvSpPr>
            <a:spLocks noGrp="1" noChangeArrowheads="1"/>
          </p:cNvSpPr>
          <p:nvPr>
            <p:ph type="body" idx="1"/>
          </p:nvPr>
        </p:nvSpPr>
        <p:spPr/>
        <p:txBody>
          <a:bodyPr/>
          <a:lstStyle/>
          <a:p>
            <a:pPr eaLnBrk="1" hangingPunct="1">
              <a:lnSpc>
                <a:spcPct val="80000"/>
              </a:lnSpc>
            </a:pPr>
            <a:r>
              <a:rPr lang="ru-RU" sz="1800" b="1" u="sng"/>
              <a:t>Расчет</a:t>
            </a:r>
            <a:endParaRPr lang="ru-RU" sz="1800"/>
          </a:p>
          <a:p>
            <a:pPr eaLnBrk="1" hangingPunct="1">
              <a:lnSpc>
                <a:spcPct val="80000"/>
              </a:lnSpc>
            </a:pPr>
            <a:r>
              <a:rPr lang="ru-RU" sz="1800"/>
              <a:t>Концентрацию белка в пробе (С) в г/л рассчитать по формуле:</a:t>
            </a:r>
          </a:p>
          <a:p>
            <a:pPr eaLnBrk="1" hangingPunct="1">
              <a:lnSpc>
                <a:spcPct val="80000"/>
              </a:lnSpc>
            </a:pPr>
            <a:r>
              <a:rPr lang="ru-RU" sz="1800"/>
              <a:t>С =Е/Ек х </a:t>
            </a:r>
            <a:r>
              <a:rPr lang="ru-RU" sz="1800" i="1"/>
              <a:t>Ск . </a:t>
            </a:r>
            <a:r>
              <a:rPr lang="ru-RU" sz="1800"/>
              <a:t>где</a:t>
            </a:r>
          </a:p>
          <a:p>
            <a:pPr eaLnBrk="1" hangingPunct="1">
              <a:lnSpc>
                <a:spcPct val="80000"/>
              </a:lnSpc>
            </a:pPr>
            <a:r>
              <a:rPr lang="ru-RU" sz="1800"/>
              <a:t>Ск - концентрация белка в калибраторе, г/л. </a:t>
            </a:r>
            <a:endParaRPr lang="ru-RU" sz="1800" b="1" u="sng"/>
          </a:p>
          <a:p>
            <a:pPr eaLnBrk="1" hangingPunct="1">
              <a:lnSpc>
                <a:spcPct val="80000"/>
              </a:lnSpc>
            </a:pPr>
            <a:r>
              <a:rPr lang="ru-RU" sz="1800" b="1" u="sng"/>
              <a:t>Примечания</a:t>
            </a:r>
            <a:endParaRPr lang="ru-RU" sz="1800"/>
          </a:p>
          <a:p>
            <a:pPr eaLnBrk="1" hangingPunct="1">
              <a:lnSpc>
                <a:spcPct val="80000"/>
              </a:lnSpc>
            </a:pPr>
            <a:r>
              <a:rPr lang="ru-RU" sz="1800"/>
              <a:t>Если концентрация белка в пробе превышает 2,00 г/л, пробу разбавить физиологическим раствором: мочу в 3 раза, СМЖ в 5-10 раз. Результат умножить на коэффициент разбавления. </a:t>
            </a:r>
          </a:p>
          <a:p>
            <a:pPr eaLnBrk="1" hangingPunct="1">
              <a:lnSpc>
                <a:spcPct val="80000"/>
              </a:lnSpc>
            </a:pPr>
            <a:r>
              <a:rPr lang="ru-RU" sz="1800"/>
              <a:t>Для проверки линейности использовать набор калибровочных образцов белка Новосо-БМ-ПГК, в котором белковый состав калибровочных образцов аналогичен белковому составу калибраторов набора. </a:t>
            </a:r>
          </a:p>
          <a:p>
            <a:pPr eaLnBrk="1" hangingPunct="1">
              <a:lnSpc>
                <a:spcPct val="80000"/>
              </a:lnSpc>
            </a:pPr>
            <a:endParaRPr lang="ru-RU" sz="1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Grp="1" noChangeArrowheads="1"/>
          </p:cNvSpPr>
          <p:nvPr>
            <p:ph type="title"/>
          </p:nvPr>
        </p:nvSpPr>
        <p:spPr/>
        <p:txBody>
          <a:bodyPr/>
          <a:lstStyle/>
          <a:p>
            <a:pPr eaLnBrk="1" hangingPunct="1"/>
            <a:r>
              <a:rPr lang="ru-RU" sz="3200">
                <a:latin typeface="Times New Roman" charset="0"/>
              </a:rPr>
              <a:t>Протеинурия </a:t>
            </a:r>
          </a:p>
        </p:txBody>
      </p:sp>
      <p:sp>
        <p:nvSpPr>
          <p:cNvPr id="26627" name="Rectangle 3"/>
          <p:cNvSpPr>
            <a:spLocks noGrp="1" noChangeArrowheads="1"/>
          </p:cNvSpPr>
          <p:nvPr>
            <p:ph type="body" idx="1"/>
          </p:nvPr>
        </p:nvSpPr>
        <p:spPr>
          <a:xfrm>
            <a:off x="539750" y="2362200"/>
            <a:ext cx="8353425" cy="4235450"/>
          </a:xfrm>
        </p:spPr>
        <p:txBody>
          <a:bodyPr/>
          <a:lstStyle/>
          <a:p>
            <a:pPr eaLnBrk="1" hangingPunct="1">
              <a:lnSpc>
                <a:spcPct val="80000"/>
              </a:lnSpc>
            </a:pPr>
            <a:r>
              <a:rPr lang="ru-RU" sz="2000"/>
              <a:t>Выделение белка с мочой (протеинурия) может быть почечного и внепочечного происхождения. </a:t>
            </a:r>
          </a:p>
          <a:p>
            <a:pPr eaLnBrk="1" hangingPunct="1">
              <a:lnSpc>
                <a:spcPct val="80000"/>
              </a:lnSpc>
            </a:pPr>
            <a:r>
              <a:rPr lang="ru-RU" sz="2000"/>
              <a:t>Внепочечная протеинурия наблюдается при воспалительных заболеваниях мочевыводящих путей, при этом в мочу попадает экссудат белкового характера. Количество белка в моче при этом не бывает большим не более 1гр. </a:t>
            </a:r>
          </a:p>
          <a:p>
            <a:pPr eaLnBrk="1" hangingPunct="1">
              <a:lnSpc>
                <a:spcPct val="80000"/>
              </a:lnSpc>
            </a:pPr>
            <a:r>
              <a:rPr lang="ru-RU" sz="1400"/>
              <a:t>Почечная протеинурия бывает, в свою очередь, функционального и органического характера. Функциональная почечная протеинурия наблюдается при сильных раздражениях почек физическими, химическими, термическими и другими факторами. Так, небольшое количество белка в моче может обнаруживаться у совершенно здоровых людей при физической нагрузке, длительной ходьбе (маршевая протеинурия), длительном вертикальном положении (ортостатическая протеинурия), охлаждении, стрессах. Органическая почечная протеинурия является результатом органического поражения паренхимы почек и увеличения проницаемости капилляров почечных клубочков. Выявляется она при острых и хронических гломерулонефритах, инфекционно-токсических состояниях. </a:t>
            </a:r>
            <a:r>
              <a:rPr lang="ru-RU" sz="2000"/>
              <a:t>Количество белка в моче при почечных протеинуриях значительно выражено, чаще превышает 3 гр /л.</a:t>
            </a:r>
          </a:p>
          <a:p>
            <a:pPr eaLnBrk="1" hangingPunct="1">
              <a:lnSpc>
                <a:spcPct val="80000"/>
              </a:lnSpc>
            </a:pPr>
            <a:r>
              <a:rPr lang="ru-RU" sz="2000"/>
              <a:t> </a:t>
            </a:r>
            <a:r>
              <a:rPr lang="ru-RU" sz="2000" b="1"/>
              <a:t>На сегодняшний день принято считать нормальными суточные потери до 150мг/сутки или до 100 мг/л.</a:t>
            </a:r>
            <a:r>
              <a:rPr lang="ru-RU" sz="2000"/>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p:cNvSpPr>
            <a:spLocks noGrp="1" noChangeArrowheads="1"/>
          </p:cNvSpPr>
          <p:nvPr>
            <p:ph type="title"/>
          </p:nvPr>
        </p:nvSpPr>
        <p:spPr/>
        <p:txBody>
          <a:bodyPr/>
          <a:lstStyle/>
          <a:p>
            <a:pPr eaLnBrk="1" hangingPunct="1"/>
            <a:r>
              <a:rPr lang="ru-RU" sz="2800" b="0">
                <a:latin typeface="Times New Roman" charset="0"/>
              </a:rPr>
              <a:t>Определение глюкозы в моче</a:t>
            </a:r>
            <a:r>
              <a:rPr lang="ru-RU"/>
              <a:t> </a:t>
            </a:r>
          </a:p>
        </p:txBody>
      </p:sp>
      <p:sp>
        <p:nvSpPr>
          <p:cNvPr id="27651" name="Rectangle 3"/>
          <p:cNvSpPr>
            <a:spLocks noGrp="1" noChangeArrowheads="1"/>
          </p:cNvSpPr>
          <p:nvPr>
            <p:ph type="body" idx="1"/>
          </p:nvPr>
        </p:nvSpPr>
        <p:spPr/>
        <p:txBody>
          <a:bodyPr/>
          <a:lstStyle/>
          <a:p>
            <a:pPr eaLnBrk="1" hangingPunct="1">
              <a:lnSpc>
                <a:spcPct val="80000"/>
              </a:lnSpc>
            </a:pPr>
            <a:r>
              <a:rPr lang="ru-RU" sz="1800"/>
              <a:t>Унифицированными являются проба Гайнеса, использование поляриметра и диагностические экспресс-полоски. Проба Гайнеса (1972). </a:t>
            </a:r>
          </a:p>
          <a:p>
            <a:pPr eaLnBrk="1" hangingPunct="1">
              <a:lnSpc>
                <a:spcPct val="80000"/>
              </a:lnSpc>
            </a:pPr>
            <a:r>
              <a:rPr lang="ru-RU" sz="1800"/>
              <a:t>П р и н ц и п метода основан на способности глюкозы восстанавливать в щелочной среде при нагревании гидрат окиси меди (синего цвета)в гидрат закиси меди (желтого цвета) и закись меди (красного цвета)..Р е а к т и в ы . Реактив Гайнеса: 1) 13,3 гкристаллического сульфата меди х. ч. (Сu-SO4 5НаО) растворяют в 400 мл дистиллированной воды; 2) 50 г едкого натра растворяют в 400мл дистиллированной воды; 3) 15 г глицерина (ч. или ч. д. а.) растворяют в 200 мл дистиллированной воды. Смешивают растворы 1 и 2 и тотчас же приливают раствор 3. Реактив стоек .X о д и с с л е д о в а н и я. К 6—8 мл мочи прибавляют 20 капель реактива до появления голубоватой окраски, смешивают  и нагревают верхнюю часть пробирки до начала кипения. Нижняя часть пробирки — контроль. При наличии глюкозы в моче появляется желтая окраска в верхней части пробирки. П р и м е ч а н и е . При бактериурии глюкоза мочи быстро разлагается.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p:cNvSpPr>
            <a:spLocks noGrp="1" noChangeArrowheads="1"/>
          </p:cNvSpPr>
          <p:nvPr>
            <p:ph type="title"/>
          </p:nvPr>
        </p:nvSpPr>
        <p:spPr/>
        <p:txBody>
          <a:bodyPr/>
          <a:lstStyle/>
          <a:p>
            <a:pPr eaLnBrk="1" hangingPunct="1"/>
            <a:r>
              <a:rPr lang="ru-RU" sz="3200" b="0">
                <a:latin typeface="Times New Roman" charset="0"/>
              </a:rPr>
              <a:t>Определение кетоновых тел</a:t>
            </a:r>
            <a:r>
              <a:rPr lang="ru-RU" sz="3200"/>
              <a:t> </a:t>
            </a:r>
          </a:p>
        </p:txBody>
      </p:sp>
      <p:sp>
        <p:nvSpPr>
          <p:cNvPr id="28675" name="Rectangle 3"/>
          <p:cNvSpPr>
            <a:spLocks noGrp="1" noChangeArrowheads="1"/>
          </p:cNvSpPr>
          <p:nvPr>
            <p:ph type="body" idx="1"/>
          </p:nvPr>
        </p:nvSpPr>
        <p:spPr>
          <a:xfrm>
            <a:off x="838200" y="2362200"/>
            <a:ext cx="7981950" cy="4162425"/>
          </a:xfrm>
        </p:spPr>
        <p:txBody>
          <a:bodyPr/>
          <a:lstStyle/>
          <a:p>
            <a:pPr eaLnBrk="1" hangingPunct="1"/>
            <a:r>
              <a:rPr lang="ru-RU" sz="2000"/>
              <a:t>Кетонурия – появление ( выявление)  в моче кетоновых тел в количестве. </a:t>
            </a:r>
          </a:p>
          <a:p>
            <a:pPr eaLnBrk="1" hangingPunct="1"/>
            <a:r>
              <a:rPr lang="ru-RU" sz="2000"/>
              <a:t>Под «кетоновыми телами» понимают совместное обнаружение ацетона, ацетоуксусной кислоты и бетаоксимаслянной кислоты.  </a:t>
            </a:r>
          </a:p>
          <a:p>
            <a:pPr eaLnBrk="1" hangingPunct="1"/>
            <a:r>
              <a:rPr lang="ru-RU" sz="2000"/>
              <a:t>К унифицированным методикам относятся экспресс-полоски и пробы Ланге, Лестраде, Ротеры. Реакция Ланге (1979). </a:t>
            </a:r>
          </a:p>
          <a:p>
            <a:pPr eaLnBrk="1" hangingPunct="1"/>
            <a:r>
              <a:rPr lang="ru-RU" sz="2000"/>
              <a:t>П р и н ц и п Нитропруссид натрия в щелочной среде реагирует с кетоновыми телами (ацетоуксусной кислотой, бетаоксимасляной кислотой и ацетоном) с образованием комплекса красно-фиолетового цвета.</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p:cNvSpPr>
            <a:spLocks noGrp="1" noChangeArrowheads="1"/>
          </p:cNvSpPr>
          <p:nvPr>
            <p:ph type="title"/>
          </p:nvPr>
        </p:nvSpPr>
        <p:spPr/>
        <p:txBody>
          <a:bodyPr/>
          <a:lstStyle/>
          <a:p>
            <a:pPr eaLnBrk="1" hangingPunct="1"/>
            <a:r>
              <a:rPr lang="ru-RU" sz="1600">
                <a:latin typeface="Times New Roman" charset="0"/>
              </a:rPr>
              <a:t>Реакция Ланге (1979).</a:t>
            </a:r>
            <a:br>
              <a:rPr lang="ru-RU" sz="1600">
                <a:latin typeface="Times New Roman" charset="0"/>
              </a:rPr>
            </a:br>
            <a:endParaRPr lang="ru-RU" sz="1600">
              <a:latin typeface="Times New Roman" charset="0"/>
            </a:endParaRPr>
          </a:p>
        </p:txBody>
      </p:sp>
      <p:sp>
        <p:nvSpPr>
          <p:cNvPr id="29699" name="Rectangle 3"/>
          <p:cNvSpPr>
            <a:spLocks noGrp="1" noChangeArrowheads="1"/>
          </p:cNvSpPr>
          <p:nvPr>
            <p:ph type="body" idx="1"/>
          </p:nvPr>
        </p:nvSpPr>
        <p:spPr/>
        <p:txBody>
          <a:bodyPr/>
          <a:lstStyle/>
          <a:p>
            <a:pPr eaLnBrk="1" hangingPunct="1">
              <a:lnSpc>
                <a:spcPct val="90000"/>
              </a:lnSpc>
            </a:pPr>
            <a:r>
              <a:rPr lang="ru-RU" sz="1800"/>
              <a:t>П р и н ц и п . Нитропрусснд натрия в щелочной среде реагирует с кетоновыми телами (ацетоуксусной кислотой, бета-оксимасляной кислотой и ацетоном) с образованием комплекса красно-фиолетового цвета.</a:t>
            </a:r>
            <a:br>
              <a:rPr lang="ru-RU" sz="1800"/>
            </a:br>
            <a:r>
              <a:rPr lang="ru-RU" sz="1800"/>
              <a:t>Р е а к т и в ы . 1. Натрия нитропруссид, раствор 50 г/л; готовят перед употреблением.2. Уксусная кислота концентрированная. 3. Аммиак водный — 25 % раствор. </a:t>
            </a:r>
          </a:p>
          <a:p>
            <a:pPr eaLnBrk="1" hangingPunct="1">
              <a:lnSpc>
                <a:spcPct val="90000"/>
              </a:lnSpc>
            </a:pPr>
            <a:r>
              <a:rPr lang="ru-RU" sz="1800"/>
              <a:t>Ход о п р е д е л е н и я . Исследуют мочу в первые 3 ч после мочеиспускания. В пробирку к 3—5 мл мочи приливают 5—10 капель раствоpa натрия нитропруссида и 0,5 мл уксусной кислоты, смешивают, а затем осторожно по стенке пробирки пипеткой наслаивают 2—3 мл водного раствора аммиака. </a:t>
            </a:r>
          </a:p>
          <a:p>
            <a:pPr eaLnBrk="1" hangingPunct="1">
              <a:lnSpc>
                <a:spcPct val="90000"/>
              </a:lnSpc>
            </a:pPr>
            <a:r>
              <a:rPr lang="ru-RU" sz="1800"/>
              <a:t>Пробу считают положительной, если в течение 3 мин на границе сред образуется красно-фиолетовое кольцо.</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ru-RU"/>
              <a:t>Н о р м а л ь н ы е  в е л и ч и н ы</a:t>
            </a:r>
          </a:p>
        </p:txBody>
      </p:sp>
      <p:sp>
        <p:nvSpPr>
          <p:cNvPr id="30723" name="Rectangle 3"/>
          <p:cNvSpPr>
            <a:spLocks noGrp="1" noChangeArrowheads="1"/>
          </p:cNvSpPr>
          <p:nvPr>
            <p:ph type="body" idx="1"/>
          </p:nvPr>
        </p:nvSpPr>
        <p:spPr>
          <a:xfrm>
            <a:off x="539750" y="2362200"/>
            <a:ext cx="8353425" cy="4235450"/>
          </a:xfrm>
        </p:spPr>
        <p:txBody>
          <a:bodyPr/>
          <a:lstStyle/>
          <a:p>
            <a:pPr eaLnBrk="1" hangingPunct="1">
              <a:lnSpc>
                <a:spcPct val="80000"/>
              </a:lnSpc>
            </a:pPr>
            <a:r>
              <a:rPr lang="ru-RU" sz="1800"/>
              <a:t>П р и м е ч а н и е . Около 20% ацетона при комнатной температуре исчезает за 24 ч, но сохраняется в холодильнике; Кетоновые тела могут исчезать из мочи и in vivo при бактериурии. Н о р м а л ь н ы е в е л и ч и н ы . </a:t>
            </a:r>
          </a:p>
          <a:p>
            <a:pPr eaLnBrk="1" hangingPunct="1">
              <a:lnSpc>
                <a:spcPct val="80000"/>
              </a:lnSpc>
            </a:pPr>
            <a:r>
              <a:rPr lang="ru-RU" sz="1800"/>
              <a:t>В норме с мочой выделяется 20—50 мг кетоновых тел за сутки </a:t>
            </a:r>
          </a:p>
          <a:p>
            <a:pPr eaLnBrk="1" hangingPunct="1">
              <a:lnSpc>
                <a:spcPct val="80000"/>
              </a:lnSpc>
            </a:pPr>
            <a:r>
              <a:rPr lang="ru-RU" sz="1800"/>
              <a:t>К л и н и ч е с к о е  з н а ч е н и е . </a:t>
            </a:r>
            <a:r>
              <a:rPr lang="ru-RU" sz="1900"/>
              <a:t>Чаще всего кетонурия наблюдается при диабете, что является критерием правильности подбора пищевого режима: если количество вводимых жиров не соответствует количеству усваиваемых углеводов, то увеличивается выделение кетоновых тел. При уменьшении введения углеводов (лечение без инсулина) при обычном количестве жиров начинает выделяться ацетон; при лечении инсулином уничтожение глюкозурии достигается лучшим усвоением углеводов и не сопровождается кетонурией. </a:t>
            </a:r>
          </a:p>
          <a:p>
            <a:pPr eaLnBrk="1" hangingPunct="1">
              <a:lnSpc>
                <a:spcPct val="80000"/>
              </a:lnSpc>
            </a:pPr>
            <a:r>
              <a:rPr lang="ru-RU" sz="1900"/>
              <a:t>Таким образом, обнаружение кетоновых тел в моче больных диабетом необходимо для регулирования диеты.</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4"/>
          <p:cNvSpPr>
            <a:spLocks noGrp="1" noChangeArrowheads="1"/>
          </p:cNvSpPr>
          <p:nvPr>
            <p:ph type="title"/>
          </p:nvPr>
        </p:nvSpPr>
        <p:spPr/>
        <p:txBody>
          <a:bodyPr/>
          <a:lstStyle/>
          <a:p>
            <a:pPr eaLnBrk="1" hangingPunct="1"/>
            <a:r>
              <a:rPr lang="ru-RU" sz="1800">
                <a:latin typeface="Times New Roman" charset="0"/>
              </a:rPr>
              <a:t>Исследование мочи имеет большое диагностическое значение не только при заболеваниях почек, но и многих других органов и систем организма</a:t>
            </a:r>
            <a:r>
              <a:rPr lang="ru-RU" sz="1600">
                <a:latin typeface="Times New Roman" charset="0"/>
              </a:rPr>
              <a:t>.</a:t>
            </a:r>
          </a:p>
        </p:txBody>
      </p:sp>
      <p:sp>
        <p:nvSpPr>
          <p:cNvPr id="4099" name="Rectangle 5"/>
          <p:cNvSpPr>
            <a:spLocks noGrp="1" noChangeArrowheads="1"/>
          </p:cNvSpPr>
          <p:nvPr>
            <p:ph type="body" idx="1"/>
          </p:nvPr>
        </p:nvSpPr>
        <p:spPr/>
        <p:txBody>
          <a:bodyPr/>
          <a:lstStyle/>
          <a:p>
            <a:pPr eaLnBrk="1" hangingPunct="1">
              <a:lnSpc>
                <a:spcPct val="80000"/>
              </a:lnSpc>
            </a:pPr>
            <a:r>
              <a:rPr lang="ru-RU" sz="2000"/>
              <a:t>Комплекс методов общего анализа мочи обычно включает:  </a:t>
            </a:r>
          </a:p>
          <a:p>
            <a:pPr eaLnBrk="1" hangingPunct="1">
              <a:lnSpc>
                <a:spcPct val="80000"/>
              </a:lnSpc>
            </a:pPr>
            <a:r>
              <a:rPr lang="ru-RU" sz="2000"/>
              <a:t>- макроскопическую оценку с описанием общих физических свойств; </a:t>
            </a:r>
          </a:p>
          <a:p>
            <a:pPr eaLnBrk="1" hangingPunct="1">
              <a:lnSpc>
                <a:spcPct val="80000"/>
              </a:lnSpc>
            </a:pPr>
            <a:r>
              <a:rPr lang="ru-RU" sz="2000"/>
              <a:t>- физические измерения (объем, относительная плотность); </a:t>
            </a:r>
          </a:p>
          <a:p>
            <a:pPr eaLnBrk="1" hangingPunct="1">
              <a:lnSpc>
                <a:spcPct val="80000"/>
              </a:lnSpc>
            </a:pPr>
            <a:r>
              <a:rPr lang="ru-RU" sz="2000"/>
              <a:t>- химические исследования, которые проводятся с помощью диагностических тест-полосок (качественный и полуколичественный анализ) :  определение рН, белка, глюкозы, кетоновых тел, билирубина, уробилиноидов, крови, нитритов, аскорбиновой кислоты; или химическими методами для подтверждения результатов определения белка и глюкозы, полученных тест-полосками.</a:t>
            </a:r>
          </a:p>
          <a:p>
            <a:pPr eaLnBrk="1" hangingPunct="1">
              <a:lnSpc>
                <a:spcPct val="80000"/>
              </a:lnSpc>
            </a:pPr>
            <a:r>
              <a:rPr lang="ru-RU" sz="2000"/>
              <a:t>- микроскопическое исследование  осадка мочи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Grp="1" noChangeArrowheads="1"/>
          </p:cNvSpPr>
          <p:nvPr>
            <p:ph type="title"/>
          </p:nvPr>
        </p:nvSpPr>
        <p:spPr/>
        <p:txBody>
          <a:bodyPr/>
          <a:lstStyle/>
          <a:p>
            <a:pPr eaLnBrk="1" hangingPunct="1"/>
            <a:r>
              <a:rPr lang="ru-RU" sz="2400" b="0">
                <a:latin typeface="Times New Roman" charset="0"/>
              </a:rPr>
              <a:t>определение желчных пигментов</a:t>
            </a:r>
            <a:r>
              <a:rPr lang="ru-RU" sz="2000" b="0">
                <a:latin typeface="Times New Roman" charset="0"/>
              </a:rPr>
              <a:t> </a:t>
            </a:r>
            <a:r>
              <a:rPr lang="ru-RU" sz="3200"/>
              <a:t> </a:t>
            </a:r>
            <a:br>
              <a:rPr lang="ru-RU" sz="3200"/>
            </a:br>
            <a:endParaRPr lang="ru-RU" sz="3200"/>
          </a:p>
        </p:txBody>
      </p:sp>
      <p:sp>
        <p:nvSpPr>
          <p:cNvPr id="31747" name="Rectangle 3"/>
          <p:cNvSpPr>
            <a:spLocks noGrp="1" noChangeArrowheads="1"/>
          </p:cNvSpPr>
          <p:nvPr>
            <p:ph type="body" idx="1"/>
          </p:nvPr>
        </p:nvSpPr>
        <p:spPr/>
        <p:txBody>
          <a:bodyPr/>
          <a:lstStyle/>
          <a:p>
            <a:pPr eaLnBrk="1" hangingPunct="1"/>
            <a:r>
              <a:rPr lang="ru-RU" sz="2000" b="1"/>
              <a:t>БИЛИРУБИН – конечный продукт обмена желчных пигментов. </a:t>
            </a:r>
          </a:p>
          <a:p>
            <a:pPr eaLnBrk="1" hangingPunct="1"/>
            <a:endParaRPr lang="ru-RU" sz="2000" b="1"/>
          </a:p>
          <a:p>
            <a:pPr eaLnBrk="1" hangingPunct="1"/>
            <a:r>
              <a:rPr lang="ru-RU" sz="2000"/>
              <a:t>Большинство  проб для обнаружения билирубина в моче основано на его превращении под действием окислителя в зеленый биливердин или пурпурно-красные билипурпурины, которые, примешиваясь к биливердину, дают синее окрашивание</a:t>
            </a:r>
            <a:r>
              <a:rPr lang="ru-RU"/>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noGrp="1" noChangeArrowheads="1"/>
          </p:cNvSpPr>
          <p:nvPr>
            <p:ph type="title"/>
          </p:nvPr>
        </p:nvSpPr>
        <p:spPr/>
        <p:txBody>
          <a:bodyPr/>
          <a:lstStyle/>
          <a:p>
            <a:pPr eaLnBrk="1" hangingPunct="1"/>
            <a:r>
              <a:rPr lang="ru-RU" sz="2400" b="0">
                <a:latin typeface="Times New Roman" charset="0"/>
              </a:rPr>
              <a:t>определение желчных пигментов</a:t>
            </a:r>
            <a:r>
              <a:rPr lang="ru-RU" sz="2000" b="0">
                <a:latin typeface="Times New Roman" charset="0"/>
              </a:rPr>
              <a:t> </a:t>
            </a:r>
            <a:r>
              <a:rPr lang="ru-RU" sz="3200"/>
              <a:t> </a:t>
            </a:r>
            <a:br>
              <a:rPr lang="ru-RU" sz="3200"/>
            </a:br>
            <a:endParaRPr lang="ru-RU" sz="3200"/>
          </a:p>
        </p:txBody>
      </p:sp>
      <p:sp>
        <p:nvSpPr>
          <p:cNvPr id="32771" name="Rectangle 3"/>
          <p:cNvSpPr>
            <a:spLocks noGrp="1" noChangeArrowheads="1"/>
          </p:cNvSpPr>
          <p:nvPr>
            <p:ph type="body" idx="1"/>
          </p:nvPr>
        </p:nvSpPr>
        <p:spPr/>
        <p:txBody>
          <a:bodyPr/>
          <a:lstStyle/>
          <a:p>
            <a:pPr eaLnBrk="1" hangingPunct="1">
              <a:lnSpc>
                <a:spcPct val="80000"/>
              </a:lnSpc>
            </a:pPr>
            <a:r>
              <a:rPr lang="ru-RU" sz="1800"/>
              <a:t>. </a:t>
            </a:r>
            <a:r>
              <a:rPr lang="ru-RU" sz="1800" b="1"/>
              <a:t>Унифицированная проба Фуше </a:t>
            </a:r>
            <a:r>
              <a:rPr lang="ru-RU" sz="1800"/>
              <a:t>(.1972). Р еа к т и в ы. 1.15 % раствор хлорида бария. 2. Реактив Фуше: 25 г трихлоруксусной кислоты растворяют в 100 мл дистиллированной воды и приливают 10 мл 10 </a:t>
            </a:r>
            <a:r>
              <a:rPr lang="ru-RU" sz="1800" i="1"/>
              <a:t>% </a:t>
            </a:r>
            <a:r>
              <a:rPr lang="ru-RU" sz="1800"/>
              <a:t>раствора хлорного железа (FeCU). Ход о п р е д е л е н и я . К 10 мл мочи прибавляют 5 мл 15 % раствора хлорида бария. Смешивают, фильтруют. На вынутый из воронки и расправленный на дне чашки Петри фильтр наносят 2 капли реактива Фуше. Появление на фильтре сине-зеленых пятен говорит о присутствии билирубина. Если реакция мочи щелочная, то необходимо подкислить ее несколькими каплями уксусной кислоты. </a:t>
            </a:r>
            <a:r>
              <a:rPr lang="ru-RU" sz="1800" b="1"/>
              <a:t>Унифицированная проба Розина </a:t>
            </a:r>
            <a:r>
              <a:rPr lang="ru-RU" sz="1800"/>
              <a:t>(1972)принцип метода такой же.  Обнаружение с помощью диагностических полосок- принцип метода такой же – величина билирубинурии определяется в интервале от 5 до 30 мг/л.</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p:txBody>
          <a:bodyPr/>
          <a:lstStyle/>
          <a:p>
            <a:pPr eaLnBrk="1" hangingPunct="1"/>
            <a:r>
              <a:rPr lang="ru-RU" sz="2400" b="0">
                <a:latin typeface="Times New Roman" charset="0"/>
              </a:rPr>
              <a:t>Определение уробилиновых тел</a:t>
            </a:r>
            <a:r>
              <a:rPr lang="ru-RU"/>
              <a:t> </a:t>
            </a:r>
          </a:p>
        </p:txBody>
      </p:sp>
      <p:sp>
        <p:nvSpPr>
          <p:cNvPr id="33795" name="Rectangle 3"/>
          <p:cNvSpPr>
            <a:spLocks noGrp="1" noChangeArrowheads="1"/>
          </p:cNvSpPr>
          <p:nvPr>
            <p:ph type="body" idx="1"/>
          </p:nvPr>
        </p:nvSpPr>
        <p:spPr/>
        <p:txBody>
          <a:bodyPr/>
          <a:lstStyle/>
          <a:p>
            <a:pPr eaLnBrk="1" hangingPunct="1"/>
            <a:r>
              <a:rPr lang="ru-RU" sz="2400" b="1"/>
              <a:t>Унифицированные методы</a:t>
            </a:r>
            <a:r>
              <a:rPr lang="ru-RU" sz="2400"/>
              <a:t> – метод Нейбауэра, проба Шлезингера и диагностические полоски. С помощью диагностических полосок возможно определение уробилинов в интервале от 10 до 120мг/л. В свежевыпущенной моче содержатся только уробилиногены, которые при стоянии, окисляясь, переходят в уробилины и имеют одинаковое диагностическое значение.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p:cNvSpPr>
            <a:spLocks noGrp="1" noChangeArrowheads="1"/>
          </p:cNvSpPr>
          <p:nvPr>
            <p:ph type="title"/>
          </p:nvPr>
        </p:nvSpPr>
        <p:spPr/>
        <p:txBody>
          <a:bodyPr/>
          <a:lstStyle/>
          <a:p>
            <a:pPr eaLnBrk="1" hangingPunct="1"/>
            <a:r>
              <a:rPr lang="ru-RU" sz="3200">
                <a:latin typeface="Times New Roman" charset="0"/>
              </a:rPr>
              <a:t>Экспресс-диагностика</a:t>
            </a:r>
            <a:r>
              <a:rPr lang="ru-RU"/>
              <a:t> </a:t>
            </a:r>
          </a:p>
        </p:txBody>
      </p:sp>
      <p:sp>
        <p:nvSpPr>
          <p:cNvPr id="34819" name="Rectangle 3"/>
          <p:cNvSpPr>
            <a:spLocks noGrp="1" noChangeArrowheads="1"/>
          </p:cNvSpPr>
          <p:nvPr>
            <p:ph type="body" idx="1"/>
          </p:nvPr>
        </p:nvSpPr>
        <p:spPr/>
        <p:txBody>
          <a:bodyPr/>
          <a:lstStyle/>
          <a:p>
            <a:pPr eaLnBrk="1" hangingPunct="1">
              <a:lnSpc>
                <a:spcPct val="80000"/>
              </a:lnSpc>
            </a:pPr>
            <a:r>
              <a:rPr lang="ru-RU" sz="1800"/>
              <a:t>Унифицированные методы на сегодняшний день включают не только рутинные вышеперечисленные методики но и широкое использование тест-полосок или приборов для считывания результатов с тест-полосок.</a:t>
            </a:r>
          </a:p>
          <a:p>
            <a:pPr eaLnBrk="1" hangingPunct="1">
              <a:lnSpc>
                <a:spcPct val="80000"/>
              </a:lnSpc>
            </a:pPr>
            <a:r>
              <a:rPr lang="ru-RU" sz="1800"/>
              <a:t>Приборы для считывания интенсивности цвета тест-полосок представляют собой отражательные фотометры  или рефлектометры, которые представляют собой фотометрические устройства для количественного  измерения потоков света, отраженного поверхностью реакционной зоны. Лучи света, отраженные и рассеянные в разных направлениях, многократно отражаются от внутренней стенки сферы прибора, внутри которого создается равномерная освещенность, интенсивность которой определяется суммой всего отраженного исследуемой поверхностью света. Поскольку окраска различных реакционных зон неодинакова, может потребоваться измерение на разных длинах волн, что предусмотрено устройством прибора.</a:t>
            </a:r>
          </a:p>
          <a:p>
            <a:pPr eaLnBrk="1" hangingPunct="1">
              <a:lnSpc>
                <a:spcPct val="80000"/>
              </a:lnSpc>
            </a:pPr>
            <a:r>
              <a:rPr lang="ru-RU" sz="1800"/>
              <a:t> 	При использовании  отражательных фотометров необходимо строго следовать инструкции по применению прибора.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p:cNvSpPr>
            <a:spLocks noGrp="1" noChangeArrowheads="1"/>
          </p:cNvSpPr>
          <p:nvPr>
            <p:ph type="title"/>
          </p:nvPr>
        </p:nvSpPr>
        <p:spPr/>
        <p:txBody>
          <a:bodyPr/>
          <a:lstStyle/>
          <a:p>
            <a:pPr eaLnBrk="1" hangingPunct="1"/>
            <a:r>
              <a:rPr lang="ru-RU" sz="2800">
                <a:latin typeface="Times New Roman" charset="0"/>
              </a:rPr>
              <a:t>Принцип работы</a:t>
            </a:r>
            <a:r>
              <a:rPr lang="ru-RU"/>
              <a:t> </a:t>
            </a:r>
          </a:p>
        </p:txBody>
      </p:sp>
      <p:sp>
        <p:nvSpPr>
          <p:cNvPr id="35843" name="Rectangle 3"/>
          <p:cNvSpPr>
            <a:spLocks noGrp="1" noChangeArrowheads="1"/>
          </p:cNvSpPr>
          <p:nvPr>
            <p:ph type="body" idx="1"/>
          </p:nvPr>
        </p:nvSpPr>
        <p:spPr/>
        <p:txBody>
          <a:bodyPr/>
          <a:lstStyle/>
          <a:p>
            <a:pPr eaLnBrk="1" hangingPunct="1">
              <a:lnSpc>
                <a:spcPct val="80000"/>
              </a:lnSpc>
            </a:pPr>
            <a:r>
              <a:rPr lang="ru-RU" sz="2000"/>
              <a:t>В основе методов, используемых в тест-полосках для анализа мочи, лежат цветные реакции, приводящие к изменению окраски тестовой зоны полоски. В зависимости от химических свойств определяемого аналита используются разные химические методы, в том числе ферментативные (например, глюкозооксидазный метод для анализа глюкозы в моче, или оценка количества лейкоцитов в моче на основе исследования активности их собственной эстеразы).</a:t>
            </a:r>
          </a:p>
          <a:p>
            <a:pPr eaLnBrk="1" hangingPunct="1">
              <a:lnSpc>
                <a:spcPct val="80000"/>
              </a:lnSpc>
            </a:pPr>
            <a:r>
              <a:rPr lang="ru-RU" sz="2000"/>
              <a:t> Диагностически значимые изменения показателей мочи должны вызывать визуально заметные изменения окраски. Концентрация реактивов в тестовых зонах должна быть подобрана таким образом, чтобы быстро получить результат (в пределах нескольких десятков секунд).</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p:cNvSpPr>
            <a:spLocks noGrp="1" noChangeArrowheads="1"/>
          </p:cNvSpPr>
          <p:nvPr>
            <p:ph type="title"/>
          </p:nvPr>
        </p:nvSpPr>
        <p:spPr/>
        <p:txBody>
          <a:bodyPr/>
          <a:lstStyle/>
          <a:p>
            <a:pPr eaLnBrk="1" hangingPunct="1"/>
            <a:r>
              <a:rPr lang="ru-RU" sz="2800">
                <a:latin typeface="Times New Roman" charset="0"/>
              </a:rPr>
              <a:t>Оценка результатов</a:t>
            </a:r>
          </a:p>
        </p:txBody>
      </p:sp>
      <p:sp>
        <p:nvSpPr>
          <p:cNvPr id="36867" name="Rectangle 3"/>
          <p:cNvSpPr>
            <a:spLocks noGrp="1" noChangeArrowheads="1"/>
          </p:cNvSpPr>
          <p:nvPr>
            <p:ph type="body" idx="1"/>
          </p:nvPr>
        </p:nvSpPr>
        <p:spPr/>
        <p:txBody>
          <a:bodyPr/>
          <a:lstStyle/>
          <a:p>
            <a:pPr eaLnBrk="1" hangingPunct="1">
              <a:lnSpc>
                <a:spcPct val="80000"/>
              </a:lnSpc>
            </a:pPr>
            <a:r>
              <a:rPr lang="ru-RU" sz="1400"/>
              <a:t>В зависимости от типа полоски оценка результатов  исследования мочи может быть произведена и зарегистрирована:</a:t>
            </a:r>
          </a:p>
          <a:p>
            <a:pPr eaLnBrk="1" hangingPunct="1">
              <a:lnSpc>
                <a:spcPct val="80000"/>
              </a:lnSpc>
            </a:pPr>
            <a:r>
              <a:rPr lang="ru-RU" sz="1400"/>
              <a:t>	- визуально, путем субъективного сравнения оператором с прилагаемой к изделию цветной шкалой;</a:t>
            </a:r>
          </a:p>
          <a:p>
            <a:pPr eaLnBrk="1" hangingPunct="1">
              <a:lnSpc>
                <a:spcPct val="80000"/>
              </a:lnSpc>
            </a:pPr>
            <a:r>
              <a:rPr lang="ru-RU" sz="1400"/>
              <a:t>	- оптическим способом.</a:t>
            </a:r>
          </a:p>
          <a:p>
            <a:pPr eaLnBrk="1" hangingPunct="1">
              <a:lnSpc>
                <a:spcPct val="80000"/>
              </a:lnSpc>
            </a:pPr>
            <a:r>
              <a:rPr lang="ru-RU" sz="1400"/>
              <a:t>При использовании для исследования тест-полосок необходимо строго следовать инструкциям фирмы производителя. Изучить этикетку на пенале и коробке, убедиться , что срок годности полосок не истек. Для работы берется образец свежей, нецентрифугированной мочи. Перед исследованием мочу в контейнере необходимо тщательно перемешать. Далее:</a:t>
            </a:r>
          </a:p>
          <a:p>
            <a:pPr eaLnBrk="1" hangingPunct="1">
              <a:lnSpc>
                <a:spcPct val="80000"/>
              </a:lnSpc>
            </a:pPr>
            <a:r>
              <a:rPr lang="ru-RU" sz="1400"/>
              <a:t>Достать из пенала одну тест-полоску. </a:t>
            </a:r>
          </a:p>
          <a:p>
            <a:pPr eaLnBrk="1" hangingPunct="1">
              <a:lnSpc>
                <a:spcPct val="80000"/>
              </a:lnSpc>
            </a:pPr>
            <a:r>
              <a:rPr lang="ru-RU" sz="1400"/>
              <a:t>Сразу закрыть пенал крышкой.</a:t>
            </a:r>
          </a:p>
          <a:p>
            <a:pPr eaLnBrk="1" hangingPunct="1">
              <a:lnSpc>
                <a:spcPct val="80000"/>
              </a:lnSpc>
            </a:pPr>
            <a:r>
              <a:rPr lang="ru-RU" sz="1400"/>
              <a:t>Проверить тест-полоску. Зоны  обесцвеченные должны отсутствовать.</a:t>
            </a:r>
          </a:p>
          <a:p>
            <a:pPr eaLnBrk="1" hangingPunct="1">
              <a:lnSpc>
                <a:spcPct val="80000"/>
              </a:lnSpc>
            </a:pPr>
            <a:r>
              <a:rPr lang="ru-RU" sz="1400"/>
              <a:t>На 1 секунду погрузите тест-полоску в мочу до последней тестовой зоны.</a:t>
            </a:r>
          </a:p>
          <a:p>
            <a:pPr eaLnBrk="1" hangingPunct="1">
              <a:lnSpc>
                <a:spcPct val="80000"/>
              </a:lnSpc>
            </a:pPr>
            <a:r>
              <a:rPr lang="ru-RU" sz="1400"/>
              <a:t>Удалите избыток мочи с помощью фильтровальной бумаги, аккуратно касаясь ребром полоски фильтровальной бумаги.</a:t>
            </a:r>
          </a:p>
          <a:p>
            <a:pPr eaLnBrk="1" hangingPunct="1">
              <a:lnSpc>
                <a:spcPct val="80000"/>
              </a:lnSpc>
            </a:pPr>
            <a:r>
              <a:rPr lang="ru-RU" sz="1400"/>
              <a:t>Оцените результат на тестовой полоске через 60 секунд при хорошем освещении.</a:t>
            </a:r>
          </a:p>
          <a:p>
            <a:pPr eaLnBrk="1" hangingPunct="1">
              <a:lnSpc>
                <a:spcPct val="80000"/>
              </a:lnSpc>
            </a:pPr>
            <a:r>
              <a:rPr lang="ru-RU" sz="1400"/>
              <a:t>Для оценки количества лейкоцитов – часто время увеличивается до 1,5 -2-х минут. </a:t>
            </a:r>
          </a:p>
          <a:p>
            <a:pPr eaLnBrk="1" hangingPunct="1">
              <a:lnSpc>
                <a:spcPct val="80000"/>
              </a:lnSpc>
            </a:pPr>
            <a:r>
              <a:rPr lang="ru-RU" sz="1400"/>
              <a:t>При использовании анализатора следуйте инструкциям прибора.</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2"/>
          <p:cNvSpPr>
            <a:spLocks noGrp="1" noChangeArrowheads="1"/>
          </p:cNvSpPr>
          <p:nvPr>
            <p:ph type="title"/>
          </p:nvPr>
        </p:nvSpPr>
        <p:spPr/>
        <p:txBody>
          <a:bodyPr/>
          <a:lstStyle/>
          <a:p>
            <a:pPr eaLnBrk="1" hangingPunct="1"/>
            <a:r>
              <a:rPr lang="ru-RU" sz="2000" b="0">
                <a:latin typeface="Times New Roman" charset="0"/>
              </a:rPr>
              <a:t>МИКРОСКОПИЧЕСКОЕ ИССЛЕДОВАНИЕ.</a:t>
            </a:r>
            <a:r>
              <a:rPr lang="ru-RU"/>
              <a:t> </a:t>
            </a:r>
          </a:p>
        </p:txBody>
      </p:sp>
      <p:sp>
        <p:nvSpPr>
          <p:cNvPr id="37891" name="Rectangle 3"/>
          <p:cNvSpPr>
            <a:spLocks noGrp="1" noChangeArrowheads="1"/>
          </p:cNvSpPr>
          <p:nvPr>
            <p:ph type="body" idx="1"/>
          </p:nvPr>
        </p:nvSpPr>
        <p:spPr/>
        <p:txBody>
          <a:bodyPr/>
          <a:lstStyle/>
          <a:p>
            <a:pPr eaLnBrk="1" hangingPunct="1">
              <a:lnSpc>
                <a:spcPct val="90000"/>
              </a:lnSpc>
            </a:pPr>
            <a:r>
              <a:rPr lang="ru-RU" sz="2000"/>
              <a:t>в центрифужную пробирку помещают 10 мл из утренней порции мочи после тщательного ее перемешивания.</a:t>
            </a:r>
          </a:p>
          <a:p>
            <a:pPr eaLnBrk="1" hangingPunct="1">
              <a:lnSpc>
                <a:spcPct val="90000"/>
              </a:lnSpc>
            </a:pPr>
            <a:r>
              <a:rPr lang="ru-RU" sz="2000"/>
              <a:t> Центрифугируют 5 мин при 2000 об/мин. </a:t>
            </a:r>
          </a:p>
          <a:p>
            <a:pPr eaLnBrk="1" hangingPunct="1">
              <a:lnSpc>
                <a:spcPct val="90000"/>
              </a:lnSpc>
            </a:pPr>
            <a:r>
              <a:rPr lang="ru-RU" sz="2000"/>
              <a:t>Затем быстрым наклоном пробирки сливают прозрачный верхний слой, а оставшийся осадок переносят пипеткой с тонко оттянутым концом на середину предметного стекла и накрывают покровным.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4"/>
          <p:cNvSpPr>
            <a:spLocks noGrp="1" noChangeArrowheads="1"/>
          </p:cNvSpPr>
          <p:nvPr>
            <p:ph type="title"/>
          </p:nvPr>
        </p:nvSpPr>
        <p:spPr/>
        <p:txBody>
          <a:bodyPr/>
          <a:lstStyle/>
          <a:p>
            <a:pPr eaLnBrk="1" hangingPunct="1"/>
            <a:r>
              <a:rPr lang="ru-RU" sz="1800">
                <a:latin typeface="Times New Roman" charset="0"/>
              </a:rPr>
              <a:t>Сегодня существуют одноразовые пластиковые планшеты для микроскопии мочи.</a:t>
            </a:r>
            <a:r>
              <a:rPr lang="ru-RU"/>
              <a:t> </a:t>
            </a:r>
          </a:p>
        </p:txBody>
      </p:sp>
      <p:sp>
        <p:nvSpPr>
          <p:cNvPr id="38915" name="Rectangle 5"/>
          <p:cNvSpPr>
            <a:spLocks noGrp="1" noChangeArrowheads="1"/>
          </p:cNvSpPr>
          <p:nvPr>
            <p:ph type="body" sz="half" idx="1"/>
          </p:nvPr>
        </p:nvSpPr>
        <p:spPr>
          <a:xfrm>
            <a:off x="250825" y="2362200"/>
            <a:ext cx="4608513" cy="4235450"/>
          </a:xfrm>
        </p:spPr>
        <p:txBody>
          <a:bodyPr/>
          <a:lstStyle/>
          <a:p>
            <a:pPr eaLnBrk="1" hangingPunct="1">
              <a:lnSpc>
                <a:spcPct val="80000"/>
              </a:lnSpc>
            </a:pPr>
            <a:r>
              <a:rPr lang="ru-RU" sz="2000"/>
              <a:t> Это изделия разового использования, совпадающие по размеру с предметным стеклом (80 х 30 х 1,7 мм), имеющие 10 камер, каждая из которых имеет покрытие из тонкой пластиковой пластинки, соответствующее покровному стеклу (размером 19 х 17 мм). 10 камер позволяют проводить микроскопическое исследование 10 образцов мочи (нативного или суправитально окрашенного осадка). Устройство позволяет также проводить подсчет форменных элементов без применения счетной камеры.</a:t>
            </a:r>
          </a:p>
        </p:txBody>
      </p:sp>
      <p:pic>
        <p:nvPicPr>
          <p:cNvPr id="38916" name="Picture 7" descr="slide_2"/>
          <p:cNvPicPr>
            <a:picLocks noGrp="1" noChangeAspect="1" noChangeArrowheads="1"/>
          </p:cNvPicPr>
          <p:nvPr>
            <p:ph sz="half" idx="2"/>
          </p:nvPr>
        </p:nvPicPr>
        <p:blipFill>
          <a:blip r:embed="rId2" cstate="print"/>
          <a:srcRect/>
          <a:stretch>
            <a:fillRect/>
          </a:stretch>
        </p:blipFill>
        <p:spPr>
          <a:xfrm>
            <a:off x="5222875" y="2444750"/>
            <a:ext cx="3028950" cy="3614738"/>
          </a:xfr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p:cNvSpPr>
            <a:spLocks noGrp="1" noChangeArrowheads="1"/>
          </p:cNvSpPr>
          <p:nvPr>
            <p:ph type="title"/>
          </p:nvPr>
        </p:nvSpPr>
        <p:spPr/>
        <p:txBody>
          <a:bodyPr/>
          <a:lstStyle/>
          <a:p>
            <a:pPr eaLnBrk="1" hangingPunct="1"/>
            <a:r>
              <a:rPr lang="ru-RU" sz="2000" b="0">
                <a:latin typeface="Times New Roman" charset="0"/>
              </a:rPr>
              <a:t>ОРГАНИЗОВАННЫЙ ОСАДОК</a:t>
            </a:r>
            <a:r>
              <a:rPr lang="ru-RU"/>
              <a:t> </a:t>
            </a:r>
          </a:p>
        </p:txBody>
      </p:sp>
      <p:sp>
        <p:nvSpPr>
          <p:cNvPr id="39939" name="Rectangle 3"/>
          <p:cNvSpPr>
            <a:spLocks noGrp="1" noChangeArrowheads="1"/>
          </p:cNvSpPr>
          <p:nvPr>
            <p:ph type="body" idx="1"/>
          </p:nvPr>
        </p:nvSpPr>
        <p:spPr>
          <a:xfrm>
            <a:off x="179388" y="2205038"/>
            <a:ext cx="8964612" cy="3881437"/>
          </a:xfrm>
        </p:spPr>
        <p:txBody>
          <a:bodyPr/>
          <a:lstStyle/>
          <a:p>
            <a:pPr eaLnBrk="1" hangingPunct="1">
              <a:lnSpc>
                <a:spcPct val="80000"/>
              </a:lnSpc>
            </a:pPr>
            <a:r>
              <a:rPr lang="ru-RU" sz="1800"/>
              <a:t>Эритроциты имеют дискообразную форму, окрашены в характерный желто-зеленый цвет. Включения :в цитоплазме отсутствуют. В концентрированной моче кислой реакции эритроциты могут приобретать звездчатую форму. При длительном пребывании эритроцитов в моче низкой относительной плотности они теряют гемоглобин и имеют вид одноконтурных или двухконтурных колец. Деление эритроцитов на измененные и неизмененные не имеет первостепенного значения для решения вопроса об источнике гематурии. Дифференцировать эритроциты надо от клеток дрожжеподобных  грибов и кристаллов оксалатов кальция округлой формы. Грибы в отличие от эритроцитов чаще овальной формы, более резко преломляют свет, имеют голубоватый оттенок и часто  почкуются. Оксалаты обычно имеют различную величину и резко преломляют свет. Прибавление к препарату осадка капли 5 </a:t>
            </a:r>
            <a:r>
              <a:rPr lang="ru-RU" sz="1800" i="1"/>
              <a:t>% </a:t>
            </a:r>
            <a:r>
              <a:rPr lang="ru-RU" sz="1800"/>
              <a:t>уксусной кислоты приводит к гемолизу  эритроцитов, оставляя грибы и оксалаты без изменения. Н о р м а л ь н а я   в е л и ч и н а . В норме эритроциты либо не встречаются, либо обнаруживаются единичные в препарате. К л и н и ч е с к о е   з н а ч е н и е . гематурия может быть микро – и макро-. Микрогематурия – это обнаружение большого количества эритроцитов, но без изменения окраски мочи. Макрогематурия – это увеличение количества эритроцитов с изменением цвета мочи. Гематурия может быть при поражении паренхимы' почки (гломерулонефрит, пиелонефрит, опухоли и др:),при тяжелой физической нагрузке и при поражениях мочевыводящих путей (почечных лоханок, мочеточников, мочевого пузыря, уретры).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Grp="1" noChangeArrowheads="1"/>
          </p:cNvSpPr>
          <p:nvPr>
            <p:ph type="title"/>
          </p:nvPr>
        </p:nvSpPr>
        <p:spPr/>
        <p:txBody>
          <a:bodyPr/>
          <a:lstStyle/>
          <a:p>
            <a:pPr eaLnBrk="1" hangingPunct="1"/>
            <a:r>
              <a:rPr lang="ru-RU" sz="2800">
                <a:latin typeface="Times New Roman" charset="0"/>
              </a:rPr>
              <a:t>Организованные осадки</a:t>
            </a:r>
          </a:p>
        </p:txBody>
      </p:sp>
      <p:sp>
        <p:nvSpPr>
          <p:cNvPr id="40963" name="Rectangle 3"/>
          <p:cNvSpPr>
            <a:spLocks noGrp="1" noChangeArrowheads="1"/>
          </p:cNvSpPr>
          <p:nvPr>
            <p:ph type="body" idx="1"/>
          </p:nvPr>
        </p:nvSpPr>
        <p:spPr/>
        <p:txBody>
          <a:bodyPr/>
          <a:lstStyle/>
          <a:p>
            <a:pPr eaLnBrk="1" hangingPunct="1">
              <a:lnSpc>
                <a:spcPct val="80000"/>
              </a:lnSpc>
            </a:pPr>
            <a:r>
              <a:rPr lang="ru-RU" sz="1800"/>
              <a:t>Лейкоциты в моче имеют вид небольших зернистых клеток округлой формы размером больше эритроцитов.  При низкой относительной плотности мочи размер их увеличивается и в некоторых из них (≪активных≫) можно наблюдать броуновское движение гранул. При бактериуриях в щелочной моче лейкоциты довольно быстро разрушаются. Лейкоциты в моче главным образом представлены нейтрофилами, но иногда можно обнаружить лимфоциты и эозинофилы, которые отличаются обильной, равномерной, крупной, преломляющей свет зернистостью. В норме в мочевом осадке у мужчин от 0 до 3 лейкоцитов в поле зрения, у женщин — до 5 лейкоцитов в поле зрения. К л и н и ч е с к о е з н а ч е н и е . Увеличение числа лейкоцитов в мочевом осадке свидетельствует о воспалительных процессах в почках или мочевыводящих путях. Наличие в моче ≪активных≫ лейкоцитов свидетельствует об интенсивности воспалительного процесса независимо oт его локализации.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Grp="1" noChangeArrowheads="1"/>
          </p:cNvSpPr>
          <p:nvPr>
            <p:ph type="title"/>
          </p:nvPr>
        </p:nvSpPr>
        <p:spPr>
          <a:xfrm>
            <a:off x="468313" y="260350"/>
            <a:ext cx="8229600" cy="1143000"/>
          </a:xfrm>
        </p:spPr>
        <p:txBody>
          <a:bodyPr/>
          <a:lstStyle/>
          <a:p>
            <a:pPr eaLnBrk="1" hangingPunct="1"/>
            <a:r>
              <a:rPr lang="ru-RU" sz="2400">
                <a:latin typeface="Times New Roman" charset="0"/>
              </a:rPr>
              <a:t>Преаналитический этап</a:t>
            </a:r>
          </a:p>
        </p:txBody>
      </p:sp>
      <p:sp>
        <p:nvSpPr>
          <p:cNvPr id="5123" name="Rectangle 3"/>
          <p:cNvSpPr>
            <a:spLocks noGrp="1" noChangeArrowheads="1"/>
          </p:cNvSpPr>
          <p:nvPr>
            <p:ph type="body" idx="1"/>
          </p:nvPr>
        </p:nvSpPr>
        <p:spPr/>
        <p:txBody>
          <a:bodyPr/>
          <a:lstStyle/>
          <a:p>
            <a:pPr eaLnBrk="1" hangingPunct="1">
              <a:lnSpc>
                <a:spcPct val="80000"/>
              </a:lnSpc>
            </a:pPr>
            <a:r>
              <a:rPr lang="ru-RU" sz="2000"/>
              <a:t>Для исследования обычно собирают среднюю порцию утренней мочи после тщательного туалета половых органов. </a:t>
            </a:r>
          </a:p>
          <a:p>
            <a:pPr eaLnBrk="1" hangingPunct="1">
              <a:lnSpc>
                <a:spcPct val="80000"/>
              </a:lnSpc>
            </a:pPr>
            <a:endParaRPr lang="ru-RU" sz="2000"/>
          </a:p>
          <a:p>
            <a:pPr eaLnBrk="1" hangingPunct="1">
              <a:lnSpc>
                <a:spcPct val="80000"/>
              </a:lnSpc>
              <a:buFont typeface="Wingdings" pitchFamily="2" charset="2"/>
              <a:buNone/>
            </a:pPr>
            <a:endParaRPr lang="ru-RU" sz="2000"/>
          </a:p>
          <a:p>
            <a:pPr eaLnBrk="1" hangingPunct="1">
              <a:lnSpc>
                <a:spcPct val="80000"/>
              </a:lnSpc>
            </a:pPr>
            <a:r>
              <a:rPr lang="ru-RU" sz="2000"/>
              <a:t>Мочу необходимо собирать в совершенно чистую, сухую посуду; хранить до исследования можно не более l ' / 2 ч в холодном месте. Применение консервирующих веществ нежелательно, но допускается в виде исключения., Лучшие результаты наблюдения при обработке мочи тимолом (кристаллик тимола на 100—150 мл мочи).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p:cNvSpPr>
            <a:spLocks noGrp="1" noChangeArrowheads="1"/>
          </p:cNvSpPr>
          <p:nvPr>
            <p:ph type="title"/>
          </p:nvPr>
        </p:nvSpPr>
        <p:spPr>
          <a:xfrm>
            <a:off x="762000" y="762000"/>
            <a:ext cx="7924800" cy="706438"/>
          </a:xfrm>
        </p:spPr>
        <p:txBody>
          <a:bodyPr/>
          <a:lstStyle/>
          <a:p>
            <a:pPr eaLnBrk="1" hangingPunct="1"/>
            <a:r>
              <a:rPr lang="ru-RU" sz="3200">
                <a:latin typeface="Times New Roman" charset="0"/>
              </a:rPr>
              <a:t>Организованные осадки</a:t>
            </a:r>
          </a:p>
        </p:txBody>
      </p:sp>
      <p:sp>
        <p:nvSpPr>
          <p:cNvPr id="41987" name="Rectangle 3"/>
          <p:cNvSpPr>
            <a:spLocks noGrp="1" noChangeArrowheads="1"/>
          </p:cNvSpPr>
          <p:nvPr>
            <p:ph type="body" idx="1"/>
          </p:nvPr>
        </p:nvSpPr>
        <p:spPr>
          <a:xfrm>
            <a:off x="179388" y="2349500"/>
            <a:ext cx="8856662" cy="4392613"/>
          </a:xfrm>
        </p:spPr>
        <p:txBody>
          <a:bodyPr/>
          <a:lstStyle/>
          <a:p>
            <a:pPr eaLnBrk="1" hangingPunct="1">
              <a:lnSpc>
                <a:spcPct val="80000"/>
              </a:lnSpc>
            </a:pPr>
            <a:r>
              <a:rPr lang="ru-RU" sz="2000" b="1"/>
              <a:t>Эпителиальные клетки.</a:t>
            </a:r>
            <a:r>
              <a:rPr lang="ru-RU" sz="2000"/>
              <a:t> Эпителиальные клетки в мочевом осадке имеют различное происхождение, т. е. десквамация их происходит с органов, покрытых различными видами эпителия(многослойного плоского, переходного и кубического призматического). </a:t>
            </a:r>
          </a:p>
          <a:p>
            <a:pPr eaLnBrk="1" hangingPunct="1">
              <a:lnSpc>
                <a:spcPct val="80000"/>
              </a:lnSpc>
            </a:pPr>
            <a:r>
              <a:rPr lang="ru-RU" sz="2000" i="1"/>
              <a:t>Клетки плоского эпителия </a:t>
            </a:r>
            <a:r>
              <a:rPr lang="ru-RU" sz="2000"/>
              <a:t>полигональной или округлой формы, больших размеров, бесцветные, с небольшим ядром, располагаются в виде отдельных экземпляров или пластами.</a:t>
            </a:r>
          </a:p>
          <a:p>
            <a:pPr eaLnBrk="1" hangingPunct="1">
              <a:lnSpc>
                <a:spcPct val="80000"/>
              </a:lnSpc>
            </a:pPr>
            <a:r>
              <a:rPr lang="ru-RU" sz="2000"/>
              <a:t> </a:t>
            </a:r>
            <a:r>
              <a:rPr lang="ru-RU" sz="2000" i="1"/>
              <a:t>Клетки переходного эпителия </a:t>
            </a:r>
            <a:r>
              <a:rPr lang="ru-RU" sz="2000"/>
              <a:t>различной формы (полигональные, «хвостатые≫, цилиндрические, округлые) и величины, имеют желтоватую окраску, интенсивность которой зависит от концентрации мочи и наличия пигментов, содержат довольно крупное ядро. Среди клеток можно встретить двухядерные. Иногда в клетках наблюдают дегенеративные изменения в виде грубой зернистости и вакуолизации цитоплазмы.</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Прямоугольник 1"/>
          <p:cNvSpPr>
            <a:spLocks noChangeArrowheads="1"/>
          </p:cNvSpPr>
          <p:nvPr/>
        </p:nvSpPr>
        <p:spPr bwMode="auto">
          <a:xfrm>
            <a:off x="900113" y="2420938"/>
            <a:ext cx="7848600" cy="4032250"/>
          </a:xfrm>
          <a:prstGeom prst="rect">
            <a:avLst/>
          </a:prstGeom>
          <a:noFill/>
          <a:ln w="9525">
            <a:noFill/>
            <a:miter lim="800000"/>
            <a:headEnd/>
            <a:tailEnd/>
          </a:ln>
        </p:spPr>
        <p:txBody>
          <a:bodyPr>
            <a:spAutoFit/>
          </a:bodyPr>
          <a:lstStyle/>
          <a:p>
            <a:pPr>
              <a:lnSpc>
                <a:spcPct val="80000"/>
              </a:lnSpc>
            </a:pPr>
            <a:r>
              <a:rPr lang="ru-RU" sz="2000">
                <a:latin typeface="Times New Roman" charset="0"/>
              </a:rPr>
              <a:t> </a:t>
            </a:r>
            <a:r>
              <a:rPr lang="ru-RU" sz="2000" i="1">
                <a:latin typeface="Times New Roman" charset="0"/>
              </a:rPr>
              <a:t>Клетки почечного эпителия </a:t>
            </a:r>
            <a:r>
              <a:rPr lang="ru-RU" sz="2000">
                <a:latin typeface="Times New Roman" charset="0"/>
              </a:rPr>
              <a:t>неправильной круглой формы, угловатые или четырехугольные, небольших размеров (в 1 ½—2 раза больше лейкоцита). По цвету, эти клетки чаще более прокрашены, чем клетки плоского эпителия -  слегка  или насыщенно желтоватого цвета. В цитоплазме клеток обычно выражены дегенеративные изменения: зернистость, вакуолизация, жировая инфильтрация. В результате этих изменений ядра часто не выявляются. Клетки почечного эпителия относятся к кубическому и призматическому эпителию, выстилающему почечные канальцы. Чаще они располагаются в виде групп, цепочек. В некоторых случаях встречаются в виде комплексов округлой или фестончатой формы, состоящих из большого количества клеток разной величины с явлениями жирового перерождения. Часто располагаются на цилиндрах, таким образом, подтверждая их происхождение., расстройствах кровообращения. Обнаружение клеток почечного эпителия в тесной связи с цилиндрами говорит о тяжелом поражении почек. </a:t>
            </a:r>
          </a:p>
        </p:txBody>
      </p:sp>
      <p:sp>
        <p:nvSpPr>
          <p:cNvPr id="43011" name="Прямоугольник 2"/>
          <p:cNvSpPr>
            <a:spLocks noChangeArrowheads="1"/>
          </p:cNvSpPr>
          <p:nvPr/>
        </p:nvSpPr>
        <p:spPr bwMode="auto">
          <a:xfrm>
            <a:off x="755650" y="620713"/>
            <a:ext cx="7632700" cy="646112"/>
          </a:xfrm>
          <a:prstGeom prst="rect">
            <a:avLst/>
          </a:prstGeom>
          <a:noFill/>
          <a:ln w="9525">
            <a:noFill/>
            <a:miter lim="800000"/>
            <a:headEnd/>
            <a:tailEnd/>
          </a:ln>
        </p:spPr>
        <p:txBody>
          <a:bodyPr>
            <a:spAutoFit/>
          </a:bodyPr>
          <a:lstStyle/>
          <a:p>
            <a:r>
              <a:rPr lang="ru-RU" sz="3600">
                <a:latin typeface="Times New Roman" charset="0"/>
              </a:rPr>
              <a:t>Эпителиальные</a:t>
            </a:r>
            <a:r>
              <a:rPr lang="ru-RU">
                <a:latin typeface="Times New Roman" charset="0"/>
              </a:rPr>
              <a:t> </a:t>
            </a:r>
            <a:r>
              <a:rPr lang="ru-RU" sz="3600">
                <a:latin typeface="Times New Roman" charset="0"/>
              </a:rPr>
              <a:t>клетки</a:t>
            </a:r>
            <a:endParaRPr lang="ru-RU" sz="36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Прямоугольник 1"/>
          <p:cNvSpPr>
            <a:spLocks noChangeArrowheads="1"/>
          </p:cNvSpPr>
          <p:nvPr/>
        </p:nvSpPr>
        <p:spPr bwMode="auto">
          <a:xfrm>
            <a:off x="395288" y="2349500"/>
            <a:ext cx="8569325" cy="3859213"/>
          </a:xfrm>
          <a:prstGeom prst="rect">
            <a:avLst/>
          </a:prstGeom>
          <a:noFill/>
          <a:ln w="9525">
            <a:noFill/>
            <a:miter lim="800000"/>
            <a:headEnd/>
            <a:tailEnd/>
          </a:ln>
        </p:spPr>
        <p:txBody>
          <a:bodyPr>
            <a:spAutoFit/>
          </a:bodyPr>
          <a:lstStyle/>
          <a:p>
            <a:pPr>
              <a:lnSpc>
                <a:spcPct val="80000"/>
              </a:lnSpc>
            </a:pPr>
            <a:r>
              <a:rPr lang="ru-RU">
                <a:latin typeface="Times New Roman" charset="0"/>
              </a:rPr>
              <a:t>К л и н и ч е с к о е   з н а ч е н и е . Особого диагностического значения клетки плоского эпителия, попадающие в мочу из влагалища, наружных половых органов и мочеиспускательного канала, не имеют, но если их обнаруживают расположенными пластами в моче, взятой катетером, то это может указывать на метаплазию слизистой оболочки мочевого пузыря. Такую картину можно наблюдать при лейкоплакии мочевого пузыря и мочеточников, что рассматривают как предопухолевое состояние. </a:t>
            </a:r>
          </a:p>
          <a:p>
            <a:pPr>
              <a:lnSpc>
                <a:spcPct val="80000"/>
              </a:lnSpc>
            </a:pPr>
            <a:endParaRPr lang="ru-RU">
              <a:latin typeface="Times New Roman" charset="0"/>
            </a:endParaRPr>
          </a:p>
          <a:p>
            <a:pPr>
              <a:lnSpc>
                <a:spcPct val="80000"/>
              </a:lnSpc>
            </a:pPr>
            <a:r>
              <a:rPr lang="ru-RU">
                <a:latin typeface="Times New Roman" charset="0"/>
              </a:rPr>
              <a:t>Указание на обилие клеток плоского эпителия может служить признаком ошибки преаналитического этапа и говорить о  затруднении микроскопии осадка.  Переходный эпителий выстилает слизистую оболочку мочевого пузыря, мочеточников, почечных лоханок, крупных протоков предстательной железы и простатического отдела мочеиспускательного канала. Усиленное слущивание клеток этого эпителия может быть при острых воспалительных процессах мочевого пузыря и лоханок, интоксикациях, а также при мочекаменной болезни и новообразованиях мочевыводящих путей. Клетки почечного эпителия можно выявить в мочевом осадке при поражении паренхимы почек (нефритах), интоксикациях, расстройствах кровообращения. </a:t>
            </a:r>
          </a:p>
        </p:txBody>
      </p:sp>
      <p:sp>
        <p:nvSpPr>
          <p:cNvPr id="44035" name="Прямоугольник 2"/>
          <p:cNvSpPr>
            <a:spLocks noChangeArrowheads="1"/>
          </p:cNvSpPr>
          <p:nvPr/>
        </p:nvSpPr>
        <p:spPr bwMode="auto">
          <a:xfrm>
            <a:off x="395288" y="549275"/>
            <a:ext cx="8497887" cy="1200150"/>
          </a:xfrm>
          <a:prstGeom prst="rect">
            <a:avLst/>
          </a:prstGeom>
          <a:noFill/>
          <a:ln w="9525">
            <a:noFill/>
            <a:miter lim="800000"/>
            <a:headEnd/>
            <a:tailEnd/>
          </a:ln>
        </p:spPr>
        <p:txBody>
          <a:bodyPr>
            <a:spAutoFit/>
          </a:bodyPr>
          <a:lstStyle/>
          <a:p>
            <a:r>
              <a:rPr lang="ru-RU">
                <a:latin typeface="Times New Roman" charset="0"/>
              </a:rPr>
              <a:t>В мочевом осадке практически всегда встречают клетки плоского и переходного эпителия от единичных в препарате до единичных в поле зрения. Единичные в препарате клетки почечного эпителия на фоне нормальной микроскопической картины мочевого осадка не дают основания говорить о патологии</a:t>
            </a:r>
            <a:endParaRPr lang="ru-RU"/>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p:cNvSpPr>
            <a:spLocks noGrp="1" noChangeArrowheads="1"/>
          </p:cNvSpPr>
          <p:nvPr>
            <p:ph type="title"/>
          </p:nvPr>
        </p:nvSpPr>
        <p:spPr/>
        <p:txBody>
          <a:bodyPr/>
          <a:lstStyle/>
          <a:p>
            <a:pPr eaLnBrk="1" hangingPunct="1"/>
            <a:r>
              <a:rPr lang="ru-RU" sz="2000">
                <a:latin typeface="Times New Roman" charset="0"/>
              </a:rPr>
              <a:t>Организованные осадки Цилиндры — элементы осадка. Представляют собой белковые слепки с  канальцев, имеющие цилиндрическую форму и различную величину. </a:t>
            </a:r>
          </a:p>
        </p:txBody>
      </p:sp>
      <p:sp>
        <p:nvSpPr>
          <p:cNvPr id="45059" name="Rectangle 3"/>
          <p:cNvSpPr>
            <a:spLocks noGrp="1" noChangeArrowheads="1"/>
          </p:cNvSpPr>
          <p:nvPr>
            <p:ph type="body" idx="1"/>
          </p:nvPr>
        </p:nvSpPr>
        <p:spPr>
          <a:xfrm>
            <a:off x="107950" y="2362200"/>
            <a:ext cx="8856663" cy="4306888"/>
          </a:xfrm>
        </p:spPr>
        <p:txBody>
          <a:bodyPr/>
          <a:lstStyle/>
          <a:p>
            <a:pPr eaLnBrk="1" hangingPunct="1">
              <a:lnSpc>
                <a:spcPct val="80000"/>
              </a:lnSpc>
            </a:pPr>
            <a:r>
              <a:rPr lang="ru-RU" sz="1800"/>
              <a:t>Принято выделять следующие виды цилиндров: гиалиновые, зернистые, восковидные, эпителиальные, эрнтроцитарные, пигментные, лейкоцитарные. </a:t>
            </a:r>
            <a:r>
              <a:rPr lang="ru-RU" sz="1800" i="1"/>
              <a:t>Гиалиновые </a:t>
            </a:r>
            <a:r>
              <a:rPr lang="ru-RU" sz="1800"/>
              <a:t>цилиндры имеют нежные контуры, прозрачны, при ярком освещении плохо заметны.  На поверхности может быть легкая зернистость за счет аморфных солей или клеточного детрита. Образуются из коагулированного белка. Появление гиалиновых цилиндров свидетельствует о развитии протеинурин, что является следствием повышенной проницаемости клубочковых капилляров. Они представляют собой коллоидную форму белка, возникающую при изменении рН. Важно помнить, что наличие гиалиновых цилиндов возможно без обнаружения белка в моче – в данном случае коагулированный белок и есть цилиндры. Зернистые цилиндры имеют более четкие контуры и состоят из плотной зернистой массы желтоватого цвета. </a:t>
            </a:r>
            <a:r>
              <a:rPr lang="ru-RU" sz="1800" i="1"/>
              <a:t>Восковидные </a:t>
            </a:r>
            <a:r>
              <a:rPr lang="ru-RU" sz="1800"/>
              <a:t>цилиндры имеют самые из всех цилиндров резко очерченные контуры и гомогенную, блестящую ,желтоватую структуру. Образуются из уплотненных гиалиновых и зернистых цилиндров при застое  их в канальцах. </a:t>
            </a:r>
            <a:r>
              <a:rPr lang="ru-RU" sz="1800" i="1"/>
              <a:t>Эпителиальные </a:t>
            </a:r>
            <a:r>
              <a:rPr lang="ru-RU" sz="1800"/>
              <a:t>цилиндры имеют четкие контуры и состоят из клеток почечного эпителия. </a:t>
            </a:r>
            <a:r>
              <a:rPr lang="ru-RU" sz="1800" i="1"/>
              <a:t>Эритроцитарные </a:t>
            </a:r>
            <a:r>
              <a:rPr lang="ru-RU" sz="1800"/>
              <a:t>цилиндры желтоватого цвета состоят из массы эритроцитов, образуются при почечной гематурии. </a:t>
            </a:r>
            <a:r>
              <a:rPr lang="ru-RU" sz="1800" i="1"/>
              <a:t>Пигментные </a:t>
            </a:r>
            <a:r>
              <a:rPr lang="ru-RU" sz="1800"/>
              <a:t>цилиндры могут быть обнаружены при гемоглобинурии и миоглобинурии; коричневого цвета, имеют сходство с зернистыми. .</a:t>
            </a:r>
            <a:r>
              <a:rPr lang="ru-RU" sz="1800" i="1"/>
              <a:t>Лейкоцитарные </a:t>
            </a:r>
            <a:r>
              <a:rPr lang="ru-RU" sz="1800"/>
              <a:t>цилиндры. образуются из массы лейкоцитов, обнаруживаются при гнойных процессах в почках, пиелонефритах.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Заголовок 1"/>
          <p:cNvSpPr>
            <a:spLocks noGrp="1"/>
          </p:cNvSpPr>
          <p:nvPr>
            <p:ph type="title"/>
          </p:nvPr>
        </p:nvSpPr>
        <p:spPr/>
        <p:txBody>
          <a:bodyPr/>
          <a:lstStyle/>
          <a:p>
            <a:pPr eaLnBrk="1" hangingPunct="1">
              <a:lnSpc>
                <a:spcPct val="80000"/>
              </a:lnSpc>
            </a:pPr>
            <a:r>
              <a:rPr lang="ru-RU" sz="2000">
                <a:latin typeface="Times New Roman" charset="0"/>
              </a:rPr>
              <a:t>Кроме цилиндров, образованных из белка и клеток, в мочевом осадке иногда встречаются образования цилиндрической формы из аморфных солей, не имеющие практического значения. Эти образования растворяются при подогревании препарата или прибавлении к препарату капли щелочи либо кислоты</a:t>
            </a:r>
          </a:p>
        </p:txBody>
      </p:sp>
      <p:sp>
        <p:nvSpPr>
          <p:cNvPr id="46083" name="Содержимое 2"/>
          <p:cNvSpPr>
            <a:spLocks noGrp="1"/>
          </p:cNvSpPr>
          <p:nvPr>
            <p:ph idx="1"/>
          </p:nvPr>
        </p:nvSpPr>
        <p:spPr/>
        <p:txBody>
          <a:bodyPr/>
          <a:lstStyle/>
          <a:p>
            <a:pPr eaLnBrk="1" hangingPunct="1">
              <a:lnSpc>
                <a:spcPct val="80000"/>
              </a:lnSpc>
            </a:pPr>
            <a:r>
              <a:rPr lang="ru-RU"/>
              <a:t> Н о р м а л ь н ы е в е л и ч и н ы . В нормальной моче можно встретить единичные гиалиновые цилиндры (1—2 в препарате).К л и н и ч е с к о е з н а ч е н и е . Цилиндрурия является симптомом поражения паренхимы почки. </a:t>
            </a:r>
          </a:p>
          <a:p>
            <a:pPr eaLnBrk="1" hangingPunct="1">
              <a:lnSpc>
                <a:spcPct val="80000"/>
              </a:lnSpc>
            </a:pPr>
            <a:r>
              <a:rPr lang="ru-RU"/>
              <a:t>В осадке мочи можно встретить элементы гриба, трихомонады, яйца остриц, бактерии, посторонние примеси – элементы талька или жирные капли от вазелина или кремов. </a:t>
            </a:r>
          </a:p>
          <a:p>
            <a:pPr eaLnBrk="1" hangingPunct="1"/>
            <a:endParaRPr lang="ru-RU"/>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p:cNvSpPr>
            <a:spLocks noGrp="1" noChangeArrowheads="1"/>
          </p:cNvSpPr>
          <p:nvPr>
            <p:ph type="title"/>
          </p:nvPr>
        </p:nvSpPr>
        <p:spPr/>
        <p:txBody>
          <a:bodyPr/>
          <a:lstStyle/>
          <a:p>
            <a:pPr eaLnBrk="1" hangingPunct="1"/>
            <a:r>
              <a:rPr lang="ru-RU"/>
              <a:t>Количественные пробы</a:t>
            </a:r>
          </a:p>
        </p:txBody>
      </p:sp>
      <p:sp>
        <p:nvSpPr>
          <p:cNvPr id="47107" name="Rectangle 3"/>
          <p:cNvSpPr>
            <a:spLocks noGrp="1" noChangeArrowheads="1"/>
          </p:cNvSpPr>
          <p:nvPr>
            <p:ph type="body" idx="1"/>
          </p:nvPr>
        </p:nvSpPr>
        <p:spPr/>
        <p:txBody>
          <a:bodyPr/>
          <a:lstStyle/>
          <a:p>
            <a:pPr eaLnBrk="1" hangingPunct="1">
              <a:lnSpc>
                <a:spcPct val="90000"/>
              </a:lnSpc>
            </a:pPr>
            <a:r>
              <a:rPr lang="ru-RU" sz="2400"/>
              <a:t> В случае обнаружения отклонений при ориентировочной микроскопии необходимо проводить количественные микроскопические исследования. К ним относятся определение форменных элементов в 1 мл мочи по методу Нечипоренко и определение форменных элементов в суточной моче – метод Аддис –Каковского. </a:t>
            </a:r>
          </a:p>
          <a:p>
            <a:pPr eaLnBrk="1" hangingPunct="1">
              <a:lnSpc>
                <a:spcPct val="90000"/>
              </a:lnSpc>
            </a:pPr>
            <a:r>
              <a:rPr lang="ru-RU" sz="2400"/>
              <a:t>Также к количественным методам  относится проба Зимницкого.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Заголовок 1"/>
          <p:cNvSpPr>
            <a:spLocks noGrp="1"/>
          </p:cNvSpPr>
          <p:nvPr>
            <p:ph type="title"/>
          </p:nvPr>
        </p:nvSpPr>
        <p:spPr/>
        <p:txBody>
          <a:bodyPr/>
          <a:lstStyle/>
          <a:p>
            <a:pPr eaLnBrk="1" hangingPunct="1"/>
            <a:r>
              <a:rPr lang="ru-RU"/>
              <a:t>ТЕХНИЧЕСКИЕ ДАННЫЕ КАМЕРЫ ГОРЯЕВА</a:t>
            </a:r>
          </a:p>
        </p:txBody>
      </p:sp>
      <p:sp>
        <p:nvSpPr>
          <p:cNvPr id="48131" name="Содержимое 2"/>
          <p:cNvSpPr>
            <a:spLocks noGrp="1"/>
          </p:cNvSpPr>
          <p:nvPr>
            <p:ph idx="1"/>
          </p:nvPr>
        </p:nvSpPr>
        <p:spPr/>
        <p:txBody>
          <a:bodyPr/>
          <a:lstStyle/>
          <a:p>
            <a:pPr eaLnBrk="1" hangingPunct="1"/>
            <a:r>
              <a:rPr lang="ru-RU"/>
              <a:t>Площадь -- 9 мм2</a:t>
            </a:r>
          </a:p>
          <a:p>
            <a:pPr eaLnBrk="1" hangingPunct="1"/>
            <a:r>
              <a:rPr lang="ru-RU"/>
              <a:t>Глубина -- 0,1 мм</a:t>
            </a:r>
          </a:p>
          <a:p>
            <a:pPr eaLnBrk="1" hangingPunct="1"/>
            <a:r>
              <a:rPr lang="ru-RU"/>
              <a:t>Объем -- 0,9 мм3</a:t>
            </a:r>
          </a:p>
          <a:p>
            <a:pPr eaLnBrk="1" hangingPunct="1">
              <a:buFont typeface="Wingdings" pitchFamily="2" charset="2"/>
              <a:buNone/>
            </a:pPr>
            <a:r>
              <a:rPr lang="ru-RU"/>
              <a:t>Камера состоит из толстого предметного стекла с нанесенными на него поперечными прорезями, образующими три поперечно расположенные плоские площадки.</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Заголовок 1"/>
          <p:cNvSpPr>
            <a:spLocks noGrp="1"/>
          </p:cNvSpPr>
          <p:nvPr>
            <p:ph type="title"/>
          </p:nvPr>
        </p:nvSpPr>
        <p:spPr/>
        <p:txBody>
          <a:bodyPr/>
          <a:lstStyle/>
          <a:p>
            <a:pPr eaLnBrk="1" hangingPunct="1"/>
            <a:r>
              <a:rPr lang="ru-RU"/>
              <a:t>ТЕХНИЧЕСКИЕ ДАННЫЕ КАМЕРЫ ГОРЯЕВА</a:t>
            </a:r>
          </a:p>
        </p:txBody>
      </p:sp>
      <p:sp>
        <p:nvSpPr>
          <p:cNvPr id="49155" name="Содержимое 2"/>
          <p:cNvSpPr>
            <a:spLocks noGrp="1"/>
          </p:cNvSpPr>
          <p:nvPr>
            <p:ph idx="1"/>
          </p:nvPr>
        </p:nvSpPr>
        <p:spPr/>
        <p:txBody>
          <a:bodyPr/>
          <a:lstStyle/>
          <a:p>
            <a:pPr eaLnBrk="1" hangingPunct="1"/>
            <a:r>
              <a:rPr lang="ru-RU" sz="2400"/>
              <a:t>Средняя площадка продольной прорезью разделена на две, каждая из которых имеет выгравированную на ней сетку. По обе стороны средней площадки в камере Горяева расположены две других на 0,1 мм выше средней. Плоскости этих площадок служат для притирания покровного стекла до появления так называемых Ньютоновских колец. После притирания покровного стекла создается камера, закрытая с двух боковых сторон, а с двух других остаются щели (капиллярные пространства), через которые и заполняют камеру.</a:t>
            </a:r>
          </a:p>
          <a:p>
            <a:pPr eaLnBrk="1" hangingPunct="1"/>
            <a:endParaRPr lang="ru-RU"/>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1"/>
          <p:cNvSpPr>
            <a:spLocks noGrp="1"/>
          </p:cNvSpPr>
          <p:nvPr>
            <p:ph type="title"/>
          </p:nvPr>
        </p:nvSpPr>
        <p:spPr/>
        <p:txBody>
          <a:bodyPr/>
          <a:lstStyle/>
          <a:p>
            <a:pPr eaLnBrk="1" hangingPunct="1"/>
            <a:r>
              <a:rPr lang="ru-RU"/>
              <a:t>Устройство и работа камеры</a:t>
            </a:r>
          </a:p>
        </p:txBody>
      </p:sp>
      <p:sp>
        <p:nvSpPr>
          <p:cNvPr id="50179" name="Текст 2"/>
          <p:cNvSpPr>
            <a:spLocks noGrp="1"/>
          </p:cNvSpPr>
          <p:nvPr>
            <p:ph type="body" idx="1"/>
          </p:nvPr>
        </p:nvSpPr>
        <p:spPr/>
        <p:txBody>
          <a:bodyPr/>
          <a:lstStyle/>
          <a:p>
            <a:pPr eaLnBrk="1" hangingPunct="1"/>
            <a:endParaRPr lang="ru-RU"/>
          </a:p>
        </p:txBody>
      </p:sp>
      <p:sp>
        <p:nvSpPr>
          <p:cNvPr id="50180" name="Текст 4"/>
          <p:cNvSpPr>
            <a:spLocks noGrp="1"/>
          </p:cNvSpPr>
          <p:nvPr>
            <p:ph type="body" sz="quarter" idx="3"/>
          </p:nvPr>
        </p:nvSpPr>
        <p:spPr/>
        <p:txBody>
          <a:bodyPr/>
          <a:lstStyle/>
          <a:p>
            <a:pPr eaLnBrk="1" hangingPunct="1"/>
            <a:endParaRPr lang="ru-RU"/>
          </a:p>
        </p:txBody>
      </p:sp>
      <p:pic>
        <p:nvPicPr>
          <p:cNvPr id="50181" name="Содержимое 6" descr="Счетная камера Горяева"/>
          <p:cNvPicPr>
            <a:picLocks noGrp="1"/>
          </p:cNvPicPr>
          <p:nvPr>
            <p:ph sz="half" idx="2"/>
          </p:nvPr>
        </p:nvPicPr>
        <p:blipFill>
          <a:blip r:embed="rId2" cstate="print"/>
          <a:srcRect/>
          <a:stretch>
            <a:fillRect/>
          </a:stretch>
        </p:blipFill>
        <p:spPr>
          <a:xfrm>
            <a:off x="468313" y="3630613"/>
            <a:ext cx="3959225" cy="1670050"/>
          </a:xfrm>
        </p:spPr>
      </p:pic>
      <p:pic>
        <p:nvPicPr>
          <p:cNvPr id="50182" name="Содержимое 7" descr="Рис.1. Сетка камеры Горяева"/>
          <p:cNvPicPr>
            <a:picLocks noGrp="1"/>
          </p:cNvPicPr>
          <p:nvPr>
            <p:ph sz="quarter" idx="4"/>
          </p:nvPr>
        </p:nvPicPr>
        <p:blipFill>
          <a:blip r:embed="rId3" cstate="print"/>
          <a:srcRect/>
          <a:stretch>
            <a:fillRect/>
          </a:stretch>
        </p:blipFill>
        <p:spPr>
          <a:xfrm>
            <a:off x="4356100" y="2276475"/>
            <a:ext cx="4537075" cy="4581525"/>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Заголовок 1"/>
          <p:cNvSpPr>
            <a:spLocks noGrp="1"/>
          </p:cNvSpPr>
          <p:nvPr>
            <p:ph type="title"/>
          </p:nvPr>
        </p:nvSpPr>
        <p:spPr/>
        <p:txBody>
          <a:bodyPr/>
          <a:lstStyle/>
          <a:p>
            <a:pPr eaLnBrk="1" hangingPunct="1"/>
            <a:r>
              <a:rPr lang="ru-RU" sz="4400">
                <a:solidFill>
                  <a:schemeClr val="tx1"/>
                </a:solidFill>
              </a:rPr>
              <a:t>Сетка Горяева</a:t>
            </a:r>
            <a:endParaRPr lang="ru-RU"/>
          </a:p>
        </p:txBody>
      </p:sp>
      <p:sp>
        <p:nvSpPr>
          <p:cNvPr id="51203" name="Содержимое 2"/>
          <p:cNvSpPr>
            <a:spLocks noGrp="1"/>
          </p:cNvSpPr>
          <p:nvPr>
            <p:ph idx="1"/>
          </p:nvPr>
        </p:nvSpPr>
        <p:spPr/>
        <p:txBody>
          <a:bodyPr/>
          <a:lstStyle/>
          <a:p>
            <a:pPr eaLnBrk="1" hangingPunct="1"/>
            <a:r>
              <a:rPr lang="ru-RU"/>
              <a:t>Постоянной величиной во всех сетках является так называемый «малый квадрат», сторона которого равна 1/20 мм, следовательно, его площадь равна 1/400 мм2.</a:t>
            </a:r>
          </a:p>
          <a:p>
            <a:pPr eaLnBrk="1" hangingPunct="1"/>
            <a:r>
              <a:rPr lang="ru-RU" b="1"/>
              <a:t>Сетка Горяева</a:t>
            </a:r>
            <a:r>
              <a:rPr lang="ru-RU"/>
              <a:t> (рис. 1) содержит 225 больших квадратов (15 рядов по 15 больших квадратов в каждом), разграфленных вертикально, горизонтально, крест на крест и неразграфленных.</a:t>
            </a:r>
          </a:p>
          <a:p>
            <a:pPr eaLnBrk="1" hangingPunct="1"/>
            <a:endParaRPr lang="ru-RU"/>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Grp="1" noChangeArrowheads="1"/>
          </p:cNvSpPr>
          <p:nvPr>
            <p:ph type="title"/>
          </p:nvPr>
        </p:nvSpPr>
        <p:spPr/>
        <p:txBody>
          <a:bodyPr/>
          <a:lstStyle/>
          <a:p>
            <a:pPr eaLnBrk="1" hangingPunct="1"/>
            <a:r>
              <a:rPr lang="ru-RU" sz="2800">
                <a:solidFill>
                  <a:schemeClr val="tx1"/>
                </a:solidFill>
                <a:latin typeface="Times New Roman" charset="0"/>
              </a:rPr>
              <a:t>Физические свойства</a:t>
            </a:r>
          </a:p>
        </p:txBody>
      </p:sp>
      <p:sp>
        <p:nvSpPr>
          <p:cNvPr id="6147" name="Rectangle 8"/>
          <p:cNvSpPr>
            <a:spLocks noGrp="1" noChangeArrowheads="1"/>
          </p:cNvSpPr>
          <p:nvPr>
            <p:ph type="body" sz="half" idx="1"/>
          </p:nvPr>
        </p:nvSpPr>
        <p:spPr/>
        <p:txBody>
          <a:bodyPr/>
          <a:lstStyle/>
          <a:p>
            <a:pPr eaLnBrk="1" hangingPunct="1"/>
            <a:endParaRPr lang="ru-RU" sz="2400"/>
          </a:p>
        </p:txBody>
      </p:sp>
      <p:sp>
        <p:nvSpPr>
          <p:cNvPr id="6148" name="Rectangle 9"/>
          <p:cNvSpPr>
            <a:spLocks noGrp="1" noChangeArrowheads="1"/>
          </p:cNvSpPr>
          <p:nvPr>
            <p:ph sz="half" idx="2"/>
          </p:nvPr>
        </p:nvSpPr>
        <p:spPr/>
        <p:txBody>
          <a:bodyPr/>
          <a:lstStyle/>
          <a:p>
            <a:pPr eaLnBrk="1" hangingPunct="1"/>
            <a:endParaRPr lang="ru-RU" sz="2400"/>
          </a:p>
        </p:txBody>
      </p:sp>
      <p:sp>
        <p:nvSpPr>
          <p:cNvPr id="6149" name="Rectangle 7"/>
          <p:cNvSpPr>
            <a:spLocks noChangeArrowheads="1"/>
          </p:cNvSpPr>
          <p:nvPr/>
        </p:nvSpPr>
        <p:spPr bwMode="auto">
          <a:xfrm>
            <a:off x="755650" y="2349500"/>
            <a:ext cx="7920038" cy="4054475"/>
          </a:xfrm>
          <a:prstGeom prst="rect">
            <a:avLst/>
          </a:prstGeom>
          <a:noFill/>
          <a:ln w="9525">
            <a:noFill/>
            <a:miter lim="800000"/>
            <a:headEnd/>
            <a:tailEnd/>
          </a:ln>
        </p:spPr>
        <p:txBody>
          <a:bodyPr>
            <a:spAutoFit/>
          </a:bodyPr>
          <a:lstStyle/>
          <a:p>
            <a:pPr>
              <a:spcBef>
                <a:spcPct val="50000"/>
              </a:spcBef>
            </a:pPr>
            <a:r>
              <a:rPr lang="ru-RU"/>
              <a:t>	</a:t>
            </a:r>
            <a:r>
              <a:rPr lang="ru-RU" sz="2000" b="1">
                <a:latin typeface="Times New Roman" charset="0"/>
              </a:rPr>
              <a:t>Количество</a:t>
            </a:r>
            <a:r>
              <a:rPr lang="ru-RU" sz="2000">
                <a:latin typeface="Times New Roman" charset="0"/>
              </a:rPr>
              <a:t>. Количество утренней мочи (обычно 150—250 мл) не дает представления о суточном диурезе. Измерение объема утренней мочи целесообразно для интерпретации ее относительной плотности.</a:t>
            </a:r>
          </a:p>
          <a:p>
            <a:pPr>
              <a:spcBef>
                <a:spcPct val="50000"/>
              </a:spcBef>
            </a:pPr>
            <a:endParaRPr lang="ru-RU" sz="2000">
              <a:latin typeface="Times New Roman" charset="0"/>
            </a:endParaRPr>
          </a:p>
          <a:p>
            <a:pPr>
              <a:spcBef>
                <a:spcPct val="50000"/>
              </a:spcBef>
            </a:pPr>
            <a:r>
              <a:rPr lang="ru-RU" sz="2000">
                <a:latin typeface="Times New Roman" charset="0"/>
              </a:rPr>
              <a:t>	</a:t>
            </a:r>
            <a:r>
              <a:rPr lang="ru-RU" sz="2000" b="1">
                <a:latin typeface="Times New Roman" charset="0"/>
              </a:rPr>
              <a:t>Цвет</a:t>
            </a:r>
            <a:r>
              <a:rPr lang="ru-RU" sz="2000">
                <a:latin typeface="Times New Roman" charset="0"/>
              </a:rPr>
              <a:t>. Нормальная моча окрашена в более или менее насыщенный желтый цвет (от соломенного до янтарно-желтого). Окраска мочи может меняться при приеме лекарственных препаратов (поливитаминов., салицилатов и др.) или употреблении некоторых пищевых продуктов (свеклы). Патологически измененная окраска мочи бывает при гематурии (вид мясных помоев).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2"/>
          <p:cNvSpPr>
            <a:spLocks noGrp="1" noChangeArrowheads="1"/>
          </p:cNvSpPr>
          <p:nvPr>
            <p:ph type="title"/>
          </p:nvPr>
        </p:nvSpPr>
        <p:spPr/>
        <p:txBody>
          <a:bodyPr/>
          <a:lstStyle/>
          <a:p>
            <a:pPr eaLnBrk="1" hangingPunct="1"/>
            <a:r>
              <a:rPr lang="ru-RU" sz="2400"/>
              <a:t>Проба Зимницкого - основана на исследовании относительной плотности мочи в разных порциях в течение суток на обычном пищевом и питьевом режиме. </a:t>
            </a:r>
          </a:p>
        </p:txBody>
      </p:sp>
      <p:sp>
        <p:nvSpPr>
          <p:cNvPr id="52227" name="Rectangle 3"/>
          <p:cNvSpPr>
            <a:spLocks noGrp="1" noChangeArrowheads="1"/>
          </p:cNvSpPr>
          <p:nvPr>
            <p:ph type="body" idx="1"/>
          </p:nvPr>
        </p:nvSpPr>
        <p:spPr/>
        <p:txBody>
          <a:bodyPr/>
          <a:lstStyle/>
          <a:p>
            <a:pPr eaLnBrk="1" hangingPunct="1">
              <a:lnSpc>
                <a:spcPct val="80000"/>
              </a:lnSpc>
            </a:pPr>
            <a:r>
              <a:rPr lang="ru-RU" sz="1600"/>
              <a:t>Сбор мочи осуществляется пациентом каждые 3 часа  в отдельные подписанные емкости. Определяют в каждой порции объём, относительную плотность, иногда хлорид натрия и мочевину. </a:t>
            </a:r>
          </a:p>
          <a:p>
            <a:pPr eaLnBrk="1" hangingPunct="1">
              <a:lnSpc>
                <a:spcPct val="80000"/>
              </a:lnSpc>
            </a:pPr>
            <a:r>
              <a:rPr lang="ru-RU" sz="2000"/>
              <a:t>О нормальной реакции почек судят если –</a:t>
            </a:r>
          </a:p>
          <a:p>
            <a:pPr eaLnBrk="1" hangingPunct="1">
              <a:lnSpc>
                <a:spcPct val="80000"/>
              </a:lnSpc>
              <a:buFont typeface="Wingdings" pitchFamily="2" charset="2"/>
              <a:buNone/>
            </a:pPr>
            <a:r>
              <a:rPr lang="ru-RU" sz="2000"/>
              <a:t>Дневной диурез превышает ночной;</a:t>
            </a:r>
          </a:p>
          <a:p>
            <a:pPr eaLnBrk="1" hangingPunct="1">
              <a:lnSpc>
                <a:spcPct val="80000"/>
              </a:lnSpc>
              <a:buFont typeface="Wingdings" pitchFamily="2" charset="2"/>
              <a:buNone/>
            </a:pPr>
            <a:r>
              <a:rPr lang="ru-RU" sz="2000"/>
              <a:t>Колебания плотности значительны в отдельных порциях;</a:t>
            </a:r>
          </a:p>
          <a:p>
            <a:pPr eaLnBrk="1" hangingPunct="1">
              <a:lnSpc>
                <a:spcPct val="80000"/>
              </a:lnSpc>
              <a:buFont typeface="Wingdings" pitchFamily="2" charset="2"/>
              <a:buNone/>
            </a:pPr>
            <a:r>
              <a:rPr lang="ru-RU" sz="2000"/>
              <a:t>Разница между наиболее высокой и низкой относительной плотностью не должно быть менее 0,007;</a:t>
            </a:r>
          </a:p>
          <a:p>
            <a:pPr eaLnBrk="1" hangingPunct="1">
              <a:lnSpc>
                <a:spcPct val="80000"/>
              </a:lnSpc>
              <a:buFont typeface="Wingdings" pitchFamily="2" charset="2"/>
              <a:buNone/>
            </a:pPr>
            <a:r>
              <a:rPr lang="ru-RU" sz="2000"/>
              <a:t>Выведено почками должно быть не менее 80%. </a:t>
            </a:r>
          </a:p>
          <a:p>
            <a:pPr eaLnBrk="1" hangingPunct="1">
              <a:lnSpc>
                <a:spcPct val="80000"/>
              </a:lnSpc>
            </a:pPr>
            <a:r>
              <a:rPr lang="ru-RU" sz="2000"/>
              <a:t>О патологии свидетельствуют:</a:t>
            </a:r>
          </a:p>
          <a:p>
            <a:pPr eaLnBrk="1" hangingPunct="1">
              <a:lnSpc>
                <a:spcPct val="80000"/>
              </a:lnSpc>
              <a:buFont typeface="Wingdings" pitchFamily="2" charset="2"/>
              <a:buNone/>
            </a:pPr>
            <a:r>
              <a:rPr lang="ru-RU" sz="2000"/>
              <a:t>Монотонность мочевыделения;</a:t>
            </a:r>
          </a:p>
          <a:p>
            <a:pPr eaLnBrk="1" hangingPunct="1">
              <a:lnSpc>
                <a:spcPct val="80000"/>
              </a:lnSpc>
              <a:buFont typeface="Wingdings" pitchFamily="2" charset="2"/>
              <a:buNone/>
            </a:pPr>
            <a:r>
              <a:rPr lang="ru-RU" sz="2000"/>
              <a:t>Превышение ночного диуреза над дневным;</a:t>
            </a:r>
          </a:p>
          <a:p>
            <a:pPr eaLnBrk="1" hangingPunct="1">
              <a:lnSpc>
                <a:spcPct val="80000"/>
              </a:lnSpc>
              <a:buFont typeface="Wingdings" pitchFamily="2" charset="2"/>
              <a:buNone/>
            </a:pPr>
            <a:r>
              <a:rPr lang="ru-RU" sz="2000"/>
              <a:t>Малая амплитуда колебаний плотности; </a:t>
            </a:r>
          </a:p>
          <a:p>
            <a:pPr eaLnBrk="1" hangingPunct="1">
              <a:lnSpc>
                <a:spcPct val="80000"/>
              </a:lnSpc>
              <a:buFont typeface="Wingdings" pitchFamily="2" charset="2"/>
              <a:buNone/>
            </a:pPr>
            <a:r>
              <a:rPr lang="ru-RU" sz="2000"/>
              <a:t>Полиурия.</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endParaRPr lang="ru-RU"/>
          </a:p>
        </p:txBody>
      </p:sp>
      <p:sp>
        <p:nvSpPr>
          <p:cNvPr id="53251" name="Rectangle 3"/>
          <p:cNvSpPr>
            <a:spLocks noGrp="1" noChangeArrowheads="1"/>
          </p:cNvSpPr>
          <p:nvPr>
            <p:ph type="body" idx="1"/>
          </p:nvPr>
        </p:nvSpPr>
        <p:spPr/>
        <p:txBody>
          <a:bodyPr/>
          <a:lstStyle/>
          <a:p>
            <a:pPr eaLnBrk="1" hangingPunct="1"/>
            <a:endParaRPr lang="ru-RU"/>
          </a:p>
        </p:txBody>
      </p:sp>
      <p:pic>
        <p:nvPicPr>
          <p:cNvPr id="53252" name="Picture 4" descr="5"/>
          <p:cNvPicPr>
            <a:picLocks noChangeAspect="1" noChangeArrowheads="1"/>
          </p:cNvPicPr>
          <p:nvPr/>
        </p:nvPicPr>
        <p:blipFill>
          <a:blip r:embed="rId3" cstate="print"/>
          <a:srcRect/>
          <a:stretch>
            <a:fillRect/>
          </a:stretch>
        </p:blipFill>
        <p:spPr bwMode="auto">
          <a:xfrm>
            <a:off x="755650" y="765175"/>
            <a:ext cx="7920038" cy="5832475"/>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Grp="1" noChangeAspect="1" noChangeArrowheads="1"/>
          </p:cNvPicPr>
          <p:nvPr>
            <p:ph/>
          </p:nvPr>
        </p:nvPicPr>
        <p:blipFill>
          <a:blip r:embed="rId3" cstate="print"/>
          <a:srcRect/>
          <a:stretch>
            <a:fillRect/>
          </a:stretch>
        </p:blipFill>
        <p:spPr>
          <a:xfrm>
            <a:off x="900113" y="1052513"/>
            <a:ext cx="7775575" cy="5545137"/>
          </a:xfr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endParaRPr lang="ru-RU"/>
          </a:p>
        </p:txBody>
      </p:sp>
      <p:sp>
        <p:nvSpPr>
          <p:cNvPr id="55299" name="Rectangle 3"/>
          <p:cNvSpPr>
            <a:spLocks noGrp="1" noChangeArrowheads="1"/>
          </p:cNvSpPr>
          <p:nvPr>
            <p:ph type="body" idx="1"/>
          </p:nvPr>
        </p:nvSpPr>
        <p:spPr/>
        <p:txBody>
          <a:bodyPr/>
          <a:lstStyle/>
          <a:p>
            <a:pPr eaLnBrk="1" hangingPunct="1"/>
            <a:endParaRPr lang="ru-RU"/>
          </a:p>
        </p:txBody>
      </p:sp>
      <p:pic>
        <p:nvPicPr>
          <p:cNvPr id="55300" name="Picture 4" descr="35"/>
          <p:cNvPicPr>
            <a:picLocks noChangeAspect="1" noChangeArrowheads="1"/>
          </p:cNvPicPr>
          <p:nvPr/>
        </p:nvPicPr>
        <p:blipFill>
          <a:blip r:embed="rId2" cstate="print"/>
          <a:srcRect/>
          <a:stretch>
            <a:fillRect/>
          </a:stretch>
        </p:blipFill>
        <p:spPr bwMode="auto">
          <a:xfrm>
            <a:off x="-109538" y="307975"/>
            <a:ext cx="9363076" cy="624205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Grp="1" noChangeAspect="1" noChangeArrowheads="1"/>
          </p:cNvPicPr>
          <p:nvPr>
            <p:ph/>
          </p:nvPr>
        </p:nvPicPr>
        <p:blipFill>
          <a:blip r:embed="rId3" cstate="print"/>
          <a:srcRect/>
          <a:stretch>
            <a:fillRect/>
          </a:stretch>
        </p:blipFill>
        <p:spPr>
          <a:xfrm>
            <a:off x="1042988" y="908050"/>
            <a:ext cx="7777162" cy="5689600"/>
          </a:xfr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Grp="1" noChangeAspect="1" noChangeArrowheads="1"/>
          </p:cNvPicPr>
          <p:nvPr>
            <p:ph/>
          </p:nvPr>
        </p:nvPicPr>
        <p:blipFill>
          <a:blip r:embed="rId3" cstate="print"/>
          <a:srcRect/>
          <a:stretch>
            <a:fillRect/>
          </a:stretch>
        </p:blipFill>
        <p:spPr>
          <a:xfrm>
            <a:off x="1042988" y="836613"/>
            <a:ext cx="7632700" cy="5688012"/>
          </a:xfr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endParaRPr lang="ru-RU"/>
          </a:p>
        </p:txBody>
      </p:sp>
      <p:sp>
        <p:nvSpPr>
          <p:cNvPr id="58371" name="Rectangle 3"/>
          <p:cNvSpPr>
            <a:spLocks noGrp="1" noChangeArrowheads="1"/>
          </p:cNvSpPr>
          <p:nvPr>
            <p:ph type="body" idx="1"/>
          </p:nvPr>
        </p:nvSpPr>
        <p:spPr/>
        <p:txBody>
          <a:bodyPr/>
          <a:lstStyle/>
          <a:p>
            <a:pPr eaLnBrk="1" hangingPunct="1"/>
            <a:endParaRPr lang="ru-RU"/>
          </a:p>
        </p:txBody>
      </p:sp>
      <p:pic>
        <p:nvPicPr>
          <p:cNvPr id="58372" name="Picture 4" descr="14"/>
          <p:cNvPicPr>
            <a:picLocks noChangeAspect="1" noChangeArrowheads="1"/>
          </p:cNvPicPr>
          <p:nvPr/>
        </p:nvPicPr>
        <p:blipFill>
          <a:blip r:embed="rId2" cstate="print"/>
          <a:srcRect/>
          <a:stretch>
            <a:fillRect/>
          </a:stretch>
        </p:blipFill>
        <p:spPr bwMode="auto">
          <a:xfrm>
            <a:off x="900113" y="954088"/>
            <a:ext cx="7848600" cy="5903912"/>
          </a:xfrm>
          <a:prstGeom prst="rect">
            <a:avLst/>
          </a:prstGeom>
          <a:noFill/>
          <a:ln w="9525">
            <a:noFill/>
            <a:miter lim="800000"/>
            <a:headEnd/>
            <a:tailEnd/>
          </a:ln>
        </p:spPr>
      </p:pic>
      <p:sp>
        <p:nvSpPr>
          <p:cNvPr id="58373" name="Line 5"/>
          <p:cNvSpPr>
            <a:spLocks noChangeShapeType="1"/>
          </p:cNvSpPr>
          <p:nvPr/>
        </p:nvSpPr>
        <p:spPr bwMode="auto">
          <a:xfrm>
            <a:off x="2195513" y="3933825"/>
            <a:ext cx="2089150" cy="2924175"/>
          </a:xfrm>
          <a:prstGeom prst="line">
            <a:avLst/>
          </a:prstGeom>
          <a:noFill/>
          <a:ln w="9525">
            <a:solidFill>
              <a:schemeClr val="tx1"/>
            </a:solidFill>
            <a:round/>
            <a:headEnd/>
            <a:tailEnd type="triangle" w="med" len="med"/>
          </a:ln>
        </p:spPr>
        <p:txBody>
          <a:bodyPr/>
          <a:lstStyle/>
          <a:p>
            <a:endParaRPr lang="ru-RU"/>
          </a:p>
        </p:txBody>
      </p:sp>
      <p:sp>
        <p:nvSpPr>
          <p:cNvPr id="58374" name="Line 6"/>
          <p:cNvSpPr>
            <a:spLocks noChangeShapeType="1"/>
          </p:cNvSpPr>
          <p:nvPr/>
        </p:nvSpPr>
        <p:spPr bwMode="auto">
          <a:xfrm>
            <a:off x="2700338" y="5734050"/>
            <a:ext cx="2447925" cy="358775"/>
          </a:xfrm>
          <a:prstGeom prst="line">
            <a:avLst/>
          </a:prstGeom>
          <a:noFill/>
          <a:ln w="9525">
            <a:solidFill>
              <a:schemeClr val="tx1"/>
            </a:solidFill>
            <a:round/>
            <a:headEnd/>
            <a:tailEnd type="triangle" w="med" len="med"/>
          </a:ln>
        </p:spPr>
        <p:txBody>
          <a:bodyPr/>
          <a:lstStyle/>
          <a:p>
            <a:endParaRPr lang="ru-RU"/>
          </a:p>
        </p:txBody>
      </p:sp>
      <p:sp>
        <p:nvSpPr>
          <p:cNvPr id="58375" name="Line 7"/>
          <p:cNvSpPr>
            <a:spLocks noChangeShapeType="1"/>
          </p:cNvSpPr>
          <p:nvPr/>
        </p:nvSpPr>
        <p:spPr bwMode="auto">
          <a:xfrm flipH="1">
            <a:off x="5148263" y="3429000"/>
            <a:ext cx="936625" cy="2592388"/>
          </a:xfrm>
          <a:prstGeom prst="line">
            <a:avLst/>
          </a:prstGeom>
          <a:noFill/>
          <a:ln w="9525">
            <a:solidFill>
              <a:schemeClr val="tx1"/>
            </a:solidFill>
            <a:round/>
            <a:headEnd/>
            <a:tailEnd type="triangle" w="med" len="med"/>
          </a:ln>
        </p:spPr>
        <p:txBody>
          <a:bodyPr/>
          <a:lstStyle/>
          <a:p>
            <a:endParaRPr lang="ru-RU"/>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endParaRPr lang="ru-RU"/>
          </a:p>
        </p:txBody>
      </p:sp>
      <p:sp>
        <p:nvSpPr>
          <p:cNvPr id="59395" name="Rectangle 3"/>
          <p:cNvSpPr>
            <a:spLocks noGrp="1" noChangeArrowheads="1"/>
          </p:cNvSpPr>
          <p:nvPr>
            <p:ph type="body" idx="1"/>
          </p:nvPr>
        </p:nvSpPr>
        <p:spPr/>
        <p:txBody>
          <a:bodyPr/>
          <a:lstStyle/>
          <a:p>
            <a:pPr eaLnBrk="1" hangingPunct="1"/>
            <a:endParaRPr lang="ru-RU"/>
          </a:p>
        </p:txBody>
      </p:sp>
      <p:pic>
        <p:nvPicPr>
          <p:cNvPr id="59396" name="Picture 4" descr="3"/>
          <p:cNvPicPr>
            <a:picLocks noChangeAspect="1" noChangeArrowheads="1"/>
          </p:cNvPicPr>
          <p:nvPr/>
        </p:nvPicPr>
        <p:blipFill>
          <a:blip r:embed="rId3" cstate="print"/>
          <a:srcRect/>
          <a:stretch>
            <a:fillRect/>
          </a:stretch>
        </p:blipFill>
        <p:spPr bwMode="auto">
          <a:xfrm>
            <a:off x="827088" y="836613"/>
            <a:ext cx="7921625" cy="5832475"/>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endParaRPr lang="ru-RU"/>
          </a:p>
        </p:txBody>
      </p:sp>
      <p:sp>
        <p:nvSpPr>
          <p:cNvPr id="60419" name="Rectangle 3"/>
          <p:cNvSpPr>
            <a:spLocks noGrp="1" noChangeArrowheads="1"/>
          </p:cNvSpPr>
          <p:nvPr>
            <p:ph type="body" idx="1"/>
          </p:nvPr>
        </p:nvSpPr>
        <p:spPr/>
        <p:txBody>
          <a:bodyPr/>
          <a:lstStyle/>
          <a:p>
            <a:pPr eaLnBrk="1" hangingPunct="1"/>
            <a:endParaRPr lang="ru-RU"/>
          </a:p>
        </p:txBody>
      </p:sp>
      <p:pic>
        <p:nvPicPr>
          <p:cNvPr id="60420" name="Picture 4" descr="6"/>
          <p:cNvPicPr>
            <a:picLocks noChangeAspect="1" noChangeArrowheads="1"/>
          </p:cNvPicPr>
          <p:nvPr/>
        </p:nvPicPr>
        <p:blipFill>
          <a:blip r:embed="rId3" cstate="print"/>
          <a:srcRect/>
          <a:stretch>
            <a:fillRect/>
          </a:stretch>
        </p:blipFill>
        <p:spPr bwMode="auto">
          <a:xfrm>
            <a:off x="755650" y="692150"/>
            <a:ext cx="7920038" cy="5903913"/>
          </a:xfrm>
          <a:prstGeom prst="rect">
            <a:avLst/>
          </a:prstGeom>
          <a:noFill/>
          <a:ln w="9525">
            <a:noFill/>
            <a:miter lim="800000"/>
            <a:headEnd/>
            <a:tailEnd/>
          </a:ln>
        </p:spPr>
      </p:pic>
      <p:sp>
        <p:nvSpPr>
          <p:cNvPr id="60421" name="Line 5"/>
          <p:cNvSpPr>
            <a:spLocks noChangeShapeType="1"/>
          </p:cNvSpPr>
          <p:nvPr/>
        </p:nvSpPr>
        <p:spPr bwMode="auto">
          <a:xfrm flipV="1">
            <a:off x="5940425" y="4292600"/>
            <a:ext cx="2879725" cy="215900"/>
          </a:xfrm>
          <a:prstGeom prst="line">
            <a:avLst/>
          </a:prstGeom>
          <a:noFill/>
          <a:ln w="9525">
            <a:solidFill>
              <a:schemeClr val="tx1"/>
            </a:solidFill>
            <a:round/>
            <a:headEnd/>
            <a:tailEnd type="triangle" w="med" len="med"/>
          </a:ln>
        </p:spPr>
        <p:txBody>
          <a:bodyPr/>
          <a:lstStyle/>
          <a:p>
            <a:endParaRPr lang="ru-RU"/>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endParaRPr lang="ru-RU"/>
          </a:p>
        </p:txBody>
      </p:sp>
      <p:sp>
        <p:nvSpPr>
          <p:cNvPr id="61443" name="Rectangle 3"/>
          <p:cNvSpPr>
            <a:spLocks noGrp="1" noChangeArrowheads="1"/>
          </p:cNvSpPr>
          <p:nvPr>
            <p:ph type="body" idx="1"/>
          </p:nvPr>
        </p:nvSpPr>
        <p:spPr/>
        <p:txBody>
          <a:bodyPr/>
          <a:lstStyle/>
          <a:p>
            <a:pPr eaLnBrk="1" hangingPunct="1"/>
            <a:endParaRPr lang="ru-RU"/>
          </a:p>
        </p:txBody>
      </p:sp>
      <p:pic>
        <p:nvPicPr>
          <p:cNvPr id="61444" name="Picture 4" descr="36"/>
          <p:cNvPicPr>
            <a:picLocks noChangeAspect="1" noChangeArrowheads="1"/>
          </p:cNvPicPr>
          <p:nvPr/>
        </p:nvPicPr>
        <p:blipFill>
          <a:blip r:embed="rId2" cstate="print"/>
          <a:srcRect/>
          <a:stretch>
            <a:fillRect/>
          </a:stretch>
        </p:blipFill>
        <p:spPr bwMode="auto">
          <a:xfrm>
            <a:off x="-109538" y="307975"/>
            <a:ext cx="9363076" cy="6242050"/>
          </a:xfrm>
          <a:prstGeom prst="rect">
            <a:avLst/>
          </a:prstGeom>
          <a:noFill/>
          <a:ln w="9525">
            <a:noFill/>
            <a:miter lim="800000"/>
            <a:headEnd/>
            <a:tailEnd/>
          </a:ln>
        </p:spPr>
      </p:pic>
      <p:sp>
        <p:nvSpPr>
          <p:cNvPr id="61445" name="Line 5"/>
          <p:cNvSpPr>
            <a:spLocks noChangeShapeType="1"/>
          </p:cNvSpPr>
          <p:nvPr/>
        </p:nvSpPr>
        <p:spPr bwMode="auto">
          <a:xfrm>
            <a:off x="1547813" y="5013325"/>
            <a:ext cx="2087562" cy="1655763"/>
          </a:xfrm>
          <a:prstGeom prst="line">
            <a:avLst/>
          </a:prstGeom>
          <a:noFill/>
          <a:ln w="9525">
            <a:solidFill>
              <a:schemeClr val="tx1"/>
            </a:solidFill>
            <a:round/>
            <a:headEnd/>
            <a:tailEnd type="triangle" w="med" len="med"/>
          </a:ln>
        </p:spPr>
        <p:txBody>
          <a:bodyPr/>
          <a:lstStyle/>
          <a:p>
            <a:endParaRPr lang="ru-RU"/>
          </a:p>
        </p:txBody>
      </p:sp>
      <p:sp>
        <p:nvSpPr>
          <p:cNvPr id="61446" name="Line 6"/>
          <p:cNvSpPr>
            <a:spLocks noChangeShapeType="1"/>
          </p:cNvSpPr>
          <p:nvPr/>
        </p:nvSpPr>
        <p:spPr bwMode="auto">
          <a:xfrm>
            <a:off x="3419475" y="1773238"/>
            <a:ext cx="288925" cy="4895850"/>
          </a:xfrm>
          <a:prstGeom prst="line">
            <a:avLst/>
          </a:prstGeom>
          <a:noFill/>
          <a:ln w="9525">
            <a:solidFill>
              <a:schemeClr val="tx1"/>
            </a:solidFill>
            <a:round/>
            <a:headEnd/>
            <a:tailEnd type="triangle" w="med" len="med"/>
          </a:ln>
        </p:spPr>
        <p:txBody>
          <a:bodyPr/>
          <a:lstStyle/>
          <a:p>
            <a:endParaRPr lang="ru-RU"/>
          </a:p>
        </p:txBody>
      </p:sp>
      <p:sp>
        <p:nvSpPr>
          <p:cNvPr id="61447" name="Line 7"/>
          <p:cNvSpPr>
            <a:spLocks noChangeShapeType="1"/>
          </p:cNvSpPr>
          <p:nvPr/>
        </p:nvSpPr>
        <p:spPr bwMode="auto">
          <a:xfrm>
            <a:off x="5292725" y="4724400"/>
            <a:ext cx="719138" cy="2133600"/>
          </a:xfrm>
          <a:prstGeom prst="line">
            <a:avLst/>
          </a:prstGeom>
          <a:noFill/>
          <a:ln w="9525">
            <a:solidFill>
              <a:schemeClr val="tx1"/>
            </a:solidFill>
            <a:round/>
            <a:headEnd/>
            <a:tailEnd type="triangle" w="med" len="med"/>
          </a:ln>
        </p:spPr>
        <p:txBody>
          <a:bodyPr/>
          <a:lstStyle/>
          <a:p>
            <a:endParaRPr lang="ru-RU"/>
          </a:p>
        </p:txBody>
      </p:sp>
      <p:sp>
        <p:nvSpPr>
          <p:cNvPr id="61448" name="Line 8"/>
          <p:cNvSpPr>
            <a:spLocks noChangeShapeType="1"/>
          </p:cNvSpPr>
          <p:nvPr/>
        </p:nvSpPr>
        <p:spPr bwMode="auto">
          <a:xfrm>
            <a:off x="5940425" y="3933825"/>
            <a:ext cx="71438" cy="2924175"/>
          </a:xfrm>
          <a:prstGeom prst="line">
            <a:avLst/>
          </a:prstGeom>
          <a:noFill/>
          <a:ln w="9525">
            <a:solidFill>
              <a:schemeClr val="tx1"/>
            </a:solidFill>
            <a:round/>
            <a:headEnd/>
            <a:tailEnd type="triangle" w="med" len="med"/>
          </a:ln>
        </p:spPr>
        <p:txBody>
          <a:bodyPr/>
          <a:lstStyle/>
          <a:p>
            <a:endParaRPr lang="ru-RU"/>
          </a:p>
        </p:txBody>
      </p:sp>
      <p:sp>
        <p:nvSpPr>
          <p:cNvPr id="61449" name="Line 9"/>
          <p:cNvSpPr>
            <a:spLocks noChangeShapeType="1"/>
          </p:cNvSpPr>
          <p:nvPr/>
        </p:nvSpPr>
        <p:spPr bwMode="auto">
          <a:xfrm flipH="1">
            <a:off x="6011863" y="5013325"/>
            <a:ext cx="2376487" cy="1844675"/>
          </a:xfrm>
          <a:prstGeom prst="line">
            <a:avLst/>
          </a:prstGeom>
          <a:noFill/>
          <a:ln w="9525">
            <a:solidFill>
              <a:schemeClr val="tx1"/>
            </a:solidFill>
            <a:round/>
            <a:headEnd/>
            <a:tailEnd type="triangle" w="med" len="med"/>
          </a:ln>
        </p:spPr>
        <p:txBody>
          <a:bodyPr/>
          <a:lstStyle/>
          <a:p>
            <a:endParaRPr lang="ru-RU"/>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ru-RU" sz="1600">
                <a:latin typeface="Times New Roman" charset="0"/>
              </a:rPr>
              <a:t>Прозрачность. В нормальной моче все составные части находятся в растворе, поэтому свежевыпущенная моча совершенно прозрачна (прозрачность полная).</a:t>
            </a:r>
            <a:br>
              <a:rPr lang="ru-RU" sz="1600">
                <a:latin typeface="Times New Roman" charset="0"/>
              </a:rPr>
            </a:br>
            <a:endParaRPr lang="ru-RU" sz="1600">
              <a:latin typeface="Times New Roman" charset="0"/>
            </a:endParaRPr>
          </a:p>
        </p:txBody>
      </p:sp>
      <p:sp>
        <p:nvSpPr>
          <p:cNvPr id="7171" name="Rectangle 3"/>
          <p:cNvSpPr>
            <a:spLocks noGrp="1" noChangeArrowheads="1"/>
          </p:cNvSpPr>
          <p:nvPr>
            <p:ph type="body" idx="1"/>
          </p:nvPr>
        </p:nvSpPr>
        <p:spPr>
          <a:xfrm>
            <a:off x="457200" y="2565400"/>
            <a:ext cx="8507413" cy="4103688"/>
          </a:xfrm>
        </p:spPr>
        <p:txBody>
          <a:bodyPr/>
          <a:lstStyle/>
          <a:p>
            <a:pPr eaLnBrk="1" hangingPunct="1">
              <a:lnSpc>
                <a:spcPct val="80000"/>
              </a:lnSpc>
            </a:pPr>
            <a:r>
              <a:rPr lang="ru-RU" sz="1800"/>
              <a:t>Если моча оказывается мутной в момент выделения, то это обусловлено наличием в ней большого количества клеточных образований, солей, бактерий, жира. Определить причину  можно следующим образом: если при нагревании 4—5 мл мочи в пробирке она становится прозрачной, то помутнение было вызвано мочекислыми солями (уратами);если степень помутнения после нагревания не изменяется, то к моче прибавляют 10—15 капель уксусной кислоты, полное или даже частичное исчезновение мути после этого говорит о том, что она была вызвана фосфатами. Полная прозрачность мочи может не достигаться потому, что в таких случаях обычно имеется щелочная моча ,находящаяся в процессе разложения, которая содержит микробы и клеточные элементы. Помутнение, исчезающее при добавлении НС1,вызвано оксалатом кальция. Муть, обусловленная присутствием жира, исчезает при взбалтывании мочи со смесью эфира и спирта. Если моча остается мутной, несмотря на все эти процедуры, то муть, по всей вероятности, вызвана микробами, что распознается при микроскопическом исследовании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endParaRPr lang="ru-RU"/>
          </a:p>
        </p:txBody>
      </p:sp>
      <p:sp>
        <p:nvSpPr>
          <p:cNvPr id="62467" name="Rectangle 3"/>
          <p:cNvSpPr>
            <a:spLocks noGrp="1" noChangeArrowheads="1"/>
          </p:cNvSpPr>
          <p:nvPr>
            <p:ph type="body" idx="1"/>
          </p:nvPr>
        </p:nvSpPr>
        <p:spPr/>
        <p:txBody>
          <a:bodyPr/>
          <a:lstStyle/>
          <a:p>
            <a:pPr eaLnBrk="1" hangingPunct="1"/>
            <a:endParaRPr lang="ru-RU"/>
          </a:p>
        </p:txBody>
      </p:sp>
      <p:pic>
        <p:nvPicPr>
          <p:cNvPr id="62468" name="Picture 4" descr="29"/>
          <p:cNvPicPr>
            <a:picLocks noChangeAspect="1" noChangeArrowheads="1"/>
          </p:cNvPicPr>
          <p:nvPr/>
        </p:nvPicPr>
        <p:blipFill>
          <a:blip r:embed="rId2" cstate="print"/>
          <a:srcRect/>
          <a:stretch>
            <a:fillRect/>
          </a:stretch>
        </p:blipFill>
        <p:spPr bwMode="auto">
          <a:xfrm>
            <a:off x="-109538" y="307975"/>
            <a:ext cx="9363076" cy="624205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endParaRPr lang="ru-RU"/>
          </a:p>
        </p:txBody>
      </p:sp>
      <p:sp>
        <p:nvSpPr>
          <p:cNvPr id="63491" name="Rectangle 3"/>
          <p:cNvSpPr>
            <a:spLocks noGrp="1" noChangeArrowheads="1"/>
          </p:cNvSpPr>
          <p:nvPr>
            <p:ph type="body" idx="1"/>
          </p:nvPr>
        </p:nvSpPr>
        <p:spPr/>
        <p:txBody>
          <a:bodyPr/>
          <a:lstStyle/>
          <a:p>
            <a:pPr eaLnBrk="1" hangingPunct="1"/>
            <a:endParaRPr lang="ru-RU"/>
          </a:p>
        </p:txBody>
      </p:sp>
      <p:pic>
        <p:nvPicPr>
          <p:cNvPr id="63492" name="Picture 4" descr="4"/>
          <p:cNvPicPr>
            <a:picLocks noChangeAspect="1" noChangeArrowheads="1"/>
          </p:cNvPicPr>
          <p:nvPr/>
        </p:nvPicPr>
        <p:blipFill>
          <a:blip r:embed="rId3" cstate="print"/>
          <a:srcRect/>
          <a:stretch>
            <a:fillRect/>
          </a:stretch>
        </p:blipFill>
        <p:spPr bwMode="auto">
          <a:xfrm>
            <a:off x="827088" y="765175"/>
            <a:ext cx="7848600" cy="5832475"/>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endParaRPr lang="ru-RU"/>
          </a:p>
        </p:txBody>
      </p:sp>
      <p:sp>
        <p:nvSpPr>
          <p:cNvPr id="64515" name="Rectangle 3"/>
          <p:cNvSpPr>
            <a:spLocks noGrp="1" noChangeArrowheads="1"/>
          </p:cNvSpPr>
          <p:nvPr>
            <p:ph type="body" idx="1"/>
          </p:nvPr>
        </p:nvSpPr>
        <p:spPr/>
        <p:txBody>
          <a:bodyPr/>
          <a:lstStyle/>
          <a:p>
            <a:pPr eaLnBrk="1" hangingPunct="1"/>
            <a:endParaRPr lang="ru-RU"/>
          </a:p>
        </p:txBody>
      </p:sp>
      <p:pic>
        <p:nvPicPr>
          <p:cNvPr id="64516" name="Picture 4" descr="15"/>
          <p:cNvPicPr>
            <a:picLocks noChangeAspect="1" noChangeArrowheads="1"/>
          </p:cNvPicPr>
          <p:nvPr/>
        </p:nvPicPr>
        <p:blipFill>
          <a:blip r:embed="rId3" cstate="print"/>
          <a:srcRect/>
          <a:stretch>
            <a:fillRect/>
          </a:stretch>
        </p:blipFill>
        <p:spPr bwMode="auto">
          <a:xfrm>
            <a:off x="755650" y="836613"/>
            <a:ext cx="7920038" cy="5832475"/>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Grp="1" noChangeAspect="1" noChangeArrowheads="1"/>
          </p:cNvPicPr>
          <p:nvPr>
            <p:ph/>
          </p:nvPr>
        </p:nvPicPr>
        <p:blipFill>
          <a:blip r:embed="rId3" cstate="print"/>
          <a:srcRect/>
          <a:stretch>
            <a:fillRect/>
          </a:stretch>
        </p:blipFill>
        <p:spPr>
          <a:xfrm>
            <a:off x="1116013" y="981075"/>
            <a:ext cx="7632700" cy="5472113"/>
          </a:xfr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endParaRPr lang="ru-RU"/>
          </a:p>
        </p:txBody>
      </p:sp>
      <p:sp>
        <p:nvSpPr>
          <p:cNvPr id="66563" name="Rectangle 3"/>
          <p:cNvSpPr>
            <a:spLocks noGrp="1" noChangeArrowheads="1"/>
          </p:cNvSpPr>
          <p:nvPr>
            <p:ph type="body" idx="1"/>
          </p:nvPr>
        </p:nvSpPr>
        <p:spPr/>
        <p:txBody>
          <a:bodyPr/>
          <a:lstStyle/>
          <a:p>
            <a:pPr eaLnBrk="1" hangingPunct="1"/>
            <a:endParaRPr lang="ru-RU"/>
          </a:p>
        </p:txBody>
      </p:sp>
      <p:pic>
        <p:nvPicPr>
          <p:cNvPr id="66564" name="Picture 4" descr="20"/>
          <p:cNvPicPr>
            <a:picLocks noChangeAspect="1" noChangeArrowheads="1"/>
          </p:cNvPicPr>
          <p:nvPr/>
        </p:nvPicPr>
        <p:blipFill>
          <a:blip r:embed="rId3" cstate="print"/>
          <a:srcRect/>
          <a:stretch>
            <a:fillRect/>
          </a:stretch>
        </p:blipFill>
        <p:spPr bwMode="auto">
          <a:xfrm>
            <a:off x="755650" y="765175"/>
            <a:ext cx="7848600" cy="5903913"/>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endParaRPr lang="ru-RU"/>
          </a:p>
        </p:txBody>
      </p:sp>
      <p:sp>
        <p:nvSpPr>
          <p:cNvPr id="67587" name="Rectangle 3"/>
          <p:cNvSpPr>
            <a:spLocks noGrp="1" noChangeArrowheads="1"/>
          </p:cNvSpPr>
          <p:nvPr>
            <p:ph type="body" idx="1"/>
          </p:nvPr>
        </p:nvSpPr>
        <p:spPr/>
        <p:txBody>
          <a:bodyPr/>
          <a:lstStyle/>
          <a:p>
            <a:pPr eaLnBrk="1" hangingPunct="1"/>
            <a:endParaRPr lang="ru-RU"/>
          </a:p>
        </p:txBody>
      </p:sp>
      <p:pic>
        <p:nvPicPr>
          <p:cNvPr id="67588" name="Picture 4" descr="15"/>
          <p:cNvPicPr>
            <a:picLocks noChangeAspect="1" noChangeArrowheads="1"/>
          </p:cNvPicPr>
          <p:nvPr/>
        </p:nvPicPr>
        <p:blipFill>
          <a:blip r:embed="rId2" cstate="print"/>
          <a:srcRect/>
          <a:stretch>
            <a:fillRect/>
          </a:stretch>
        </p:blipFill>
        <p:spPr bwMode="auto">
          <a:xfrm>
            <a:off x="827088" y="765175"/>
            <a:ext cx="7848600" cy="5903913"/>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endParaRPr lang="ru-RU"/>
          </a:p>
        </p:txBody>
      </p:sp>
      <p:sp>
        <p:nvSpPr>
          <p:cNvPr id="68611" name="Rectangle 3"/>
          <p:cNvSpPr>
            <a:spLocks noGrp="1" noChangeArrowheads="1"/>
          </p:cNvSpPr>
          <p:nvPr>
            <p:ph type="body" idx="1"/>
          </p:nvPr>
        </p:nvSpPr>
        <p:spPr/>
        <p:txBody>
          <a:bodyPr/>
          <a:lstStyle/>
          <a:p>
            <a:pPr eaLnBrk="1" hangingPunct="1"/>
            <a:endParaRPr lang="ru-RU"/>
          </a:p>
        </p:txBody>
      </p:sp>
      <p:pic>
        <p:nvPicPr>
          <p:cNvPr id="68612" name="Picture 4" descr="19"/>
          <p:cNvPicPr>
            <a:picLocks noChangeAspect="1" noChangeArrowheads="1"/>
          </p:cNvPicPr>
          <p:nvPr/>
        </p:nvPicPr>
        <p:blipFill>
          <a:blip r:embed="rId3" cstate="print"/>
          <a:srcRect/>
          <a:stretch>
            <a:fillRect/>
          </a:stretch>
        </p:blipFill>
        <p:spPr bwMode="auto">
          <a:xfrm>
            <a:off x="755650" y="765175"/>
            <a:ext cx="7920038" cy="5903913"/>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endParaRPr lang="ru-RU"/>
          </a:p>
        </p:txBody>
      </p:sp>
      <p:sp>
        <p:nvSpPr>
          <p:cNvPr id="69635" name="Rectangle 3"/>
          <p:cNvSpPr>
            <a:spLocks noGrp="1" noChangeArrowheads="1"/>
          </p:cNvSpPr>
          <p:nvPr>
            <p:ph type="body" idx="1"/>
          </p:nvPr>
        </p:nvSpPr>
        <p:spPr/>
        <p:txBody>
          <a:bodyPr/>
          <a:lstStyle/>
          <a:p>
            <a:pPr eaLnBrk="1" hangingPunct="1"/>
            <a:endParaRPr lang="ru-RU"/>
          </a:p>
        </p:txBody>
      </p:sp>
      <p:pic>
        <p:nvPicPr>
          <p:cNvPr id="69636" name="Picture 4" descr="18"/>
          <p:cNvPicPr>
            <a:picLocks noChangeAspect="1" noChangeArrowheads="1"/>
          </p:cNvPicPr>
          <p:nvPr/>
        </p:nvPicPr>
        <p:blipFill>
          <a:blip r:embed="rId3" cstate="print"/>
          <a:srcRect/>
          <a:stretch>
            <a:fillRect/>
          </a:stretch>
        </p:blipFill>
        <p:spPr bwMode="auto">
          <a:xfrm>
            <a:off x="755576" y="260648"/>
            <a:ext cx="7848600" cy="6408539"/>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762000" y="404664"/>
            <a:ext cx="7924800" cy="1500336"/>
          </a:xfrm>
        </p:spPr>
        <p:txBody>
          <a:bodyPr/>
          <a:lstStyle/>
          <a:p>
            <a:pPr eaLnBrk="1" hangingPunct="1"/>
            <a:endParaRPr lang="ru-RU" dirty="0"/>
          </a:p>
        </p:txBody>
      </p:sp>
      <p:sp>
        <p:nvSpPr>
          <p:cNvPr id="70659" name="Rectangle 3"/>
          <p:cNvSpPr>
            <a:spLocks noGrp="1" noChangeArrowheads="1"/>
          </p:cNvSpPr>
          <p:nvPr>
            <p:ph type="body" idx="1"/>
          </p:nvPr>
        </p:nvSpPr>
        <p:spPr/>
        <p:txBody>
          <a:bodyPr/>
          <a:lstStyle/>
          <a:p>
            <a:pPr eaLnBrk="1" hangingPunct="1"/>
            <a:endParaRPr lang="ru-RU"/>
          </a:p>
        </p:txBody>
      </p:sp>
      <p:pic>
        <p:nvPicPr>
          <p:cNvPr id="70660" name="Picture 4" descr="1"/>
          <p:cNvPicPr>
            <a:picLocks noChangeAspect="1" noChangeArrowheads="1"/>
          </p:cNvPicPr>
          <p:nvPr/>
        </p:nvPicPr>
        <p:blipFill>
          <a:blip r:embed="rId3" cstate="print"/>
          <a:srcRect/>
          <a:stretch>
            <a:fillRect/>
          </a:stretch>
        </p:blipFill>
        <p:spPr bwMode="auto">
          <a:xfrm>
            <a:off x="827088" y="260648"/>
            <a:ext cx="8065392" cy="626397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кислый-мочекислый-аммоний.jpg"/>
          <p:cNvPicPr>
            <a:picLocks noGrp="1" noChangeAspect="1"/>
          </p:cNvPicPr>
          <p:nvPr>
            <p:ph idx="1"/>
          </p:nvPr>
        </p:nvPicPr>
        <p:blipFill>
          <a:blip r:embed="rId2" cstate="print"/>
          <a:srcRect t="20911" b="7551"/>
          <a:stretch>
            <a:fillRect/>
          </a:stretch>
        </p:blipFill>
        <p:spPr>
          <a:xfrm>
            <a:off x="395536" y="188640"/>
            <a:ext cx="8064896" cy="66693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p:cNvSpPr>
            <a:spLocks noGrp="1" noChangeArrowheads="1"/>
          </p:cNvSpPr>
          <p:nvPr>
            <p:ph type="title"/>
          </p:nvPr>
        </p:nvSpPr>
        <p:spPr/>
        <p:txBody>
          <a:bodyPr/>
          <a:lstStyle/>
          <a:p>
            <a:pPr eaLnBrk="1" hangingPunct="1"/>
            <a:r>
              <a:rPr lang="ru-RU" sz="2400" b="0"/>
              <a:t>Реакция мочи ( кислотность, рН).</a:t>
            </a:r>
          </a:p>
        </p:txBody>
      </p:sp>
      <p:sp>
        <p:nvSpPr>
          <p:cNvPr id="8195" name="Rectangle 3"/>
          <p:cNvSpPr>
            <a:spLocks noGrp="1" noChangeArrowheads="1"/>
          </p:cNvSpPr>
          <p:nvPr>
            <p:ph type="body" idx="1"/>
          </p:nvPr>
        </p:nvSpPr>
        <p:spPr/>
        <p:txBody>
          <a:bodyPr/>
          <a:lstStyle/>
          <a:p>
            <a:pPr marL="609600" indent="-609600" eaLnBrk="1" hangingPunct="1">
              <a:lnSpc>
                <a:spcPct val="80000"/>
              </a:lnSpc>
            </a:pPr>
            <a:r>
              <a:rPr lang="ru-RU" sz="1800" b="1"/>
              <a:t>Унифицированный метод определения рН мочи с индикатором бромтимоловым синим</a:t>
            </a:r>
            <a:r>
              <a:rPr lang="ru-RU" sz="1800"/>
              <a:t>(1979). Кроме этого метода рекомендуются специальные виды индикаторной бумаги, предназначенные для определения рН мочи (диапазон значении рН 5,0—8,0), или комбинированные экспресс-тесты, в которых реализуется метод «сухой» химии.</a:t>
            </a:r>
          </a:p>
          <a:p>
            <a:pPr marL="609600" indent="-609600" eaLnBrk="1" hangingPunct="1">
              <a:lnSpc>
                <a:spcPct val="80000"/>
              </a:lnSpc>
            </a:pPr>
            <a:r>
              <a:rPr lang="ru-RU" sz="1800"/>
              <a:t>Н о р м а л ь н ы е  в е л и ч и н ы . Моча здорового взрослого человека при обычном питании имеет средние значения рН 6,25 ± 0,36 (от 5,0 до7,0). Колебания рН мочи обусловлены составом пищи; мясная диета сдвигает рН в  сторону кислой мочи, растительная или молочная пища  — в щелочную. Щелочность мочи увеличивается при рвоте, особенно при высокой кислотности желудочного сока, ощелачивающей терапии, хронической инфекции мочевыводящих путей. Кислотность увеличивается при сахарном диабете, почечной недостаточности. Изменение рН мочи соответствует изменениям рН крови; при ацидозах моча имеет кислую реакцию, при алкалозах — щелочную.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кислый-мочекислый-аммоний-болувел.jpg"/>
          <p:cNvPicPr>
            <a:picLocks noGrp="1" noChangeAspect="1"/>
          </p:cNvPicPr>
          <p:nvPr>
            <p:ph idx="1"/>
          </p:nvPr>
        </p:nvPicPr>
        <p:blipFill>
          <a:blip r:embed="rId2" cstate="print"/>
          <a:srcRect t="22844" b="9484"/>
          <a:stretch>
            <a:fillRect/>
          </a:stretch>
        </p:blipFill>
        <p:spPr>
          <a:xfrm>
            <a:off x="899592" y="188640"/>
            <a:ext cx="7632848" cy="6480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мочевая-кислота-болувел.jpg"/>
          <p:cNvPicPr>
            <a:picLocks noGrp="1" noChangeAspect="1"/>
          </p:cNvPicPr>
          <p:nvPr>
            <p:ph idx="1"/>
          </p:nvPr>
        </p:nvPicPr>
        <p:blipFill>
          <a:blip r:embed="rId2" cstate="print"/>
          <a:srcRect t="28644"/>
          <a:stretch>
            <a:fillRect/>
          </a:stretch>
        </p:blipFill>
        <p:spPr>
          <a:xfrm>
            <a:off x="539552" y="404664"/>
            <a:ext cx="7524328" cy="57538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Содержимое 3" descr="мочевкислота-малоеувели.jpg"/>
          <p:cNvPicPr>
            <a:picLocks noGrp="1" noChangeAspect="1"/>
          </p:cNvPicPr>
          <p:nvPr>
            <p:ph idx="1"/>
          </p:nvPr>
        </p:nvPicPr>
        <p:blipFill>
          <a:blip r:embed="rId2" cstate="print"/>
          <a:srcRect t="22844" b="7551"/>
          <a:stretch>
            <a:fillRect/>
          </a:stretch>
        </p:blipFill>
        <p:spPr>
          <a:xfrm>
            <a:off x="1043608" y="620688"/>
            <a:ext cx="6984776" cy="58326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мочевкислота-болув.jpg"/>
          <p:cNvPicPr>
            <a:picLocks noGrp="1" noChangeAspect="1"/>
          </p:cNvPicPr>
          <p:nvPr>
            <p:ph idx="1"/>
          </p:nvPr>
        </p:nvPicPr>
        <p:blipFill>
          <a:blip r:embed="rId2" cstate="print"/>
          <a:srcRect t="28644"/>
          <a:stretch>
            <a:fillRect/>
          </a:stretch>
        </p:blipFill>
        <p:spPr>
          <a:xfrm>
            <a:off x="1403648" y="332656"/>
            <a:ext cx="6984776" cy="61926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макрогематурия.jpg"/>
          <p:cNvPicPr>
            <a:picLocks noGrp="1" noChangeAspect="1"/>
          </p:cNvPicPr>
          <p:nvPr>
            <p:ph idx="1"/>
          </p:nvPr>
        </p:nvPicPr>
        <p:blipFill>
          <a:blip r:embed="rId2" cstate="print"/>
          <a:stretch>
            <a:fillRect/>
          </a:stretch>
        </p:blipFill>
        <p:spPr>
          <a:xfrm>
            <a:off x="467544" y="188640"/>
            <a:ext cx="7560840" cy="648072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Переходный эпителий</a:t>
            </a:r>
          </a:p>
        </p:txBody>
      </p:sp>
      <p:pic>
        <p:nvPicPr>
          <p:cNvPr id="4" name="Picture 9" descr="Моч пуз уретра -пл мет кл глуб слоев ув40а"/>
          <p:cNvPicPr>
            <a:picLocks noGrp="1" noChangeAspect="1" noChangeArrowheads="1"/>
          </p:cNvPicPr>
          <p:nvPr>
            <p:ph idx="1"/>
          </p:nvPr>
        </p:nvPicPr>
        <p:blipFill>
          <a:blip r:embed="rId2" cstate="print"/>
          <a:srcRect/>
          <a:stretch>
            <a:fillRect/>
          </a:stretch>
        </p:blipFill>
        <p:spPr>
          <a:xfrm>
            <a:off x="2222401" y="2362200"/>
            <a:ext cx="4924623" cy="3724275"/>
          </a:xfrm>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Grp="1" noChangeAspect="1" noChangeArrowheads="1"/>
          </p:cNvPicPr>
          <p:nvPr>
            <p:ph/>
          </p:nvPr>
        </p:nvPicPr>
        <p:blipFill>
          <a:blip r:embed="rId3" cstate="print"/>
          <a:srcRect/>
          <a:stretch>
            <a:fillRect/>
          </a:stretch>
        </p:blipFill>
        <p:spPr>
          <a:xfrm>
            <a:off x="971550" y="908050"/>
            <a:ext cx="7632700" cy="5545138"/>
          </a:xfr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гиперкератоз</a:t>
            </a:r>
          </a:p>
        </p:txBody>
      </p:sp>
      <p:sp>
        <p:nvSpPr>
          <p:cNvPr id="5" name="Содержимое 4"/>
          <p:cNvSpPr>
            <a:spLocks noGrp="1"/>
          </p:cNvSpPr>
          <p:nvPr>
            <p:ph idx="1"/>
          </p:nvPr>
        </p:nvSpPr>
        <p:spPr/>
        <p:txBody>
          <a:bodyPr/>
          <a:lstStyle/>
          <a:p>
            <a:endParaRPr lang="ru-RU"/>
          </a:p>
        </p:txBody>
      </p:sp>
      <p:pic>
        <p:nvPicPr>
          <p:cNvPr id="6" name="Picture 4" descr="Моч пуз уретра -плоск мет-лейкопл ув40ххх"/>
          <p:cNvPicPr>
            <a:picLocks noChangeAspect="1" noChangeArrowheads="1"/>
          </p:cNvPicPr>
          <p:nvPr/>
        </p:nvPicPr>
        <p:blipFill>
          <a:blip r:embed="rId2" cstate="print"/>
          <a:srcRect/>
          <a:stretch>
            <a:fillRect/>
          </a:stretch>
        </p:blipFill>
        <p:spPr bwMode="auto">
          <a:xfrm>
            <a:off x="755576" y="1772816"/>
            <a:ext cx="7704856" cy="4824536"/>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Grp="1" noChangeAspect="1" noChangeArrowheads="1"/>
          </p:cNvPicPr>
          <p:nvPr>
            <p:ph/>
          </p:nvPr>
        </p:nvPicPr>
        <p:blipFill>
          <a:blip r:embed="rId3" cstate="print"/>
          <a:srcRect/>
          <a:stretch>
            <a:fillRect/>
          </a:stretch>
        </p:blipFill>
        <p:spPr>
          <a:xfrm>
            <a:off x="1042988" y="908050"/>
            <a:ext cx="7561262" cy="5616575"/>
          </a:xfr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Grp="1" noChangeAspect="1" noChangeArrowheads="1"/>
          </p:cNvPicPr>
          <p:nvPr>
            <p:ph/>
          </p:nvPr>
        </p:nvPicPr>
        <p:blipFill>
          <a:blip r:embed="rId3" cstate="print"/>
          <a:srcRect/>
          <a:stretch>
            <a:fillRect/>
          </a:stretch>
        </p:blipFill>
        <p:spPr>
          <a:xfrm>
            <a:off x="971550" y="908050"/>
            <a:ext cx="7777163" cy="5545138"/>
          </a:xfr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Grp="1" noChangeArrowheads="1"/>
          </p:cNvSpPr>
          <p:nvPr>
            <p:ph type="title"/>
          </p:nvPr>
        </p:nvSpPr>
        <p:spPr/>
        <p:txBody>
          <a:bodyPr/>
          <a:lstStyle/>
          <a:p>
            <a:pPr eaLnBrk="1" hangingPunct="1"/>
            <a:r>
              <a:rPr lang="ru-RU" sz="3200">
                <a:latin typeface="Times New Roman" charset="0"/>
              </a:rPr>
              <a:t>Значение определения рН</a:t>
            </a:r>
          </a:p>
        </p:txBody>
      </p:sp>
      <p:sp>
        <p:nvSpPr>
          <p:cNvPr id="9219" name="Rectangle 3"/>
          <p:cNvSpPr>
            <a:spLocks noGrp="1" noChangeArrowheads="1"/>
          </p:cNvSpPr>
          <p:nvPr>
            <p:ph type="body" idx="1"/>
          </p:nvPr>
        </p:nvSpPr>
        <p:spPr/>
        <p:txBody>
          <a:bodyPr/>
          <a:lstStyle/>
          <a:p>
            <a:pPr eaLnBrk="1" hangingPunct="1">
              <a:lnSpc>
                <a:spcPct val="80000"/>
              </a:lnSpc>
            </a:pPr>
            <a:r>
              <a:rPr lang="ru-RU" sz="1800"/>
              <a:t>Однако иногда наблюдается расхождение этих показателей. </a:t>
            </a:r>
          </a:p>
          <a:p>
            <a:pPr eaLnBrk="1" hangingPunct="1">
              <a:lnSpc>
                <a:spcPct val="80000"/>
              </a:lnSpc>
            </a:pPr>
            <a:r>
              <a:rPr lang="ru-RU" sz="1800"/>
              <a:t>При хронических поражениях канальцевого аппарата почек (туберкулопатиях) в крови отмечается картина гиперхлоремического ацидоза, а реакция мочи щелочная, что связано с нарушением синтеза кислоты и аммиака в связи с поражением канальцев.</a:t>
            </a:r>
          </a:p>
          <a:p>
            <a:pPr eaLnBrk="1" hangingPunct="1">
              <a:lnSpc>
                <a:spcPct val="80000"/>
              </a:lnSpc>
            </a:pPr>
            <a:r>
              <a:rPr lang="ru-RU" sz="1800"/>
              <a:t> При гипокалиемическом алкалозе наблюдается ацидурия. Недостаток калия увеличивает секрецию Н+-ионов канальцами. В данной ситуации это физиологический ответ почечных канальцев, направленныйфизиологический ответ почечных канальцев, направленный на поддержание ионного равновесия между клетками и межтканевой жидкостью. </a:t>
            </a:r>
          </a:p>
          <a:p>
            <a:pPr eaLnBrk="1" hangingPunct="1">
              <a:lnSpc>
                <a:spcPct val="80000"/>
              </a:lnSpc>
            </a:pPr>
            <a:r>
              <a:rPr lang="ru-RU" sz="1800"/>
              <a:t>Таким образом, определение рН мочи может иметь значение при дифференциальной диагностике алкалоза и ацидоза разной этиологии.</a:t>
            </a:r>
          </a:p>
          <a:p>
            <a:pPr eaLnBrk="1" hangingPunct="1">
              <a:lnSpc>
                <a:spcPct val="80000"/>
              </a:lnSpc>
            </a:pPr>
            <a:endParaRPr lang="ru-RU" sz="18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Grp="1" noChangeAspect="1" noChangeArrowheads="1"/>
          </p:cNvPicPr>
          <p:nvPr>
            <p:ph/>
          </p:nvPr>
        </p:nvPicPr>
        <p:blipFill>
          <a:blip r:embed="rId3" cstate="print"/>
          <a:srcRect/>
          <a:stretch>
            <a:fillRect/>
          </a:stretch>
        </p:blipFill>
        <p:spPr>
          <a:xfrm>
            <a:off x="1042988" y="836613"/>
            <a:ext cx="7632700" cy="5616575"/>
          </a:xfr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Grp="1" noChangeAspect="1" noChangeArrowheads="1"/>
          </p:cNvPicPr>
          <p:nvPr>
            <p:ph/>
          </p:nvPr>
        </p:nvPicPr>
        <p:blipFill>
          <a:blip r:embed="rId2" cstate="print"/>
          <a:srcRect/>
          <a:stretch>
            <a:fillRect/>
          </a:stretch>
        </p:blipFill>
        <p:spPr>
          <a:xfrm>
            <a:off x="2100263" y="762000"/>
            <a:ext cx="5248275" cy="5324475"/>
          </a:xfr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62000" y="762000"/>
            <a:ext cx="7924800" cy="666736"/>
          </a:xfrm>
        </p:spPr>
        <p:txBody>
          <a:bodyPr/>
          <a:lstStyle/>
          <a:p>
            <a:pPr algn="ctr"/>
            <a:r>
              <a:rPr lang="ru-RU" dirty="0"/>
              <a:t>Спасибо за внимание!</a:t>
            </a:r>
          </a:p>
        </p:txBody>
      </p:sp>
      <p:pic>
        <p:nvPicPr>
          <p:cNvPr id="3" name="Содержимое 2" descr="5.jpg"/>
          <p:cNvPicPr>
            <a:picLocks noGrp="1" noChangeAspect="1"/>
          </p:cNvPicPr>
          <p:nvPr>
            <p:ph idx="4294967295"/>
          </p:nvPr>
        </p:nvPicPr>
        <p:blipFill>
          <a:blip r:embed="rId2" cstate="print"/>
          <a:stretch>
            <a:fillRect/>
          </a:stretch>
        </p:blipFill>
        <p:spPr>
          <a:xfrm>
            <a:off x="1000100" y="2571744"/>
            <a:ext cx="7924800" cy="374332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Grp="1" noChangeArrowheads="1"/>
          </p:cNvSpPr>
          <p:nvPr>
            <p:ph type="title"/>
          </p:nvPr>
        </p:nvSpPr>
        <p:spPr/>
        <p:txBody>
          <a:bodyPr/>
          <a:lstStyle/>
          <a:p>
            <a:pPr eaLnBrk="1" hangingPunct="1"/>
            <a:r>
              <a:rPr lang="ru-RU" sz="2400" b="0">
                <a:latin typeface="Times New Roman" charset="0"/>
              </a:rPr>
              <a:t>Относительная плотность мочи (удельный вес).</a:t>
            </a:r>
          </a:p>
        </p:txBody>
      </p:sp>
      <p:sp>
        <p:nvSpPr>
          <p:cNvPr id="10243" name="Rectangle 3"/>
          <p:cNvSpPr>
            <a:spLocks noGrp="1" noChangeArrowheads="1"/>
          </p:cNvSpPr>
          <p:nvPr>
            <p:ph type="body" idx="1"/>
          </p:nvPr>
        </p:nvSpPr>
        <p:spPr/>
        <p:txBody>
          <a:bodyPr/>
          <a:lstStyle/>
          <a:p>
            <a:pPr marL="609600" indent="-609600" eaLnBrk="1" hangingPunct="1">
              <a:lnSpc>
                <a:spcPct val="90000"/>
              </a:lnSpc>
            </a:pPr>
            <a:r>
              <a:rPr lang="ru-RU" sz="2000"/>
              <a:t>Относительная плотность мочи является наиболее изменяемым в течение дня показателем в норме.  П р и н ц и п . определение плотности мочи (растворенных в ней веществ) по сравнению с  плотностью воды при помощи ареометра (урометра) с диапазоном шкалы от 0,001  до 1,050 мг/см3.</a:t>
            </a:r>
          </a:p>
          <a:p>
            <a:pPr marL="609600" indent="-609600" eaLnBrk="1" hangingPunct="1">
              <a:lnSpc>
                <a:spcPct val="90000"/>
              </a:lnSpc>
            </a:pPr>
            <a:r>
              <a:rPr lang="ru-RU" sz="2000"/>
              <a:t>Также унифицирован метод определения тест полосками «сухой» химии. </a:t>
            </a:r>
          </a:p>
          <a:p>
            <a:pPr marL="609600" indent="-609600" eaLnBrk="1" hangingPunct="1">
              <a:lnSpc>
                <a:spcPct val="90000"/>
              </a:lnSpc>
            </a:pPr>
            <a:r>
              <a:rPr lang="ru-RU" sz="2000" b="1"/>
              <a:t>Важно помнить, что каждые 3 г/л белка повышают относительную плотность мочи на 0.001, а каждые 10 г/л глюкозы увеличивают цифру плотности на 0,004. </a:t>
            </a:r>
          </a:p>
        </p:txBody>
      </p:sp>
    </p:spTree>
  </p:cSld>
  <p:clrMapOvr>
    <a:masterClrMapping/>
  </p:clrMapOvr>
</p:sld>
</file>

<file path=ppt/theme/theme1.xml><?xml version="1.0" encoding="utf-8"?>
<a:theme xmlns:a="http://schemas.openxmlformats.org/drawingml/2006/main" name="Капсулы">
  <a:themeElements>
    <a:clrScheme name="Капсулы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Капсулы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Капсулы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Капсулы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Капсулы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Капсулы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Капсулы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Капсулы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Капсулы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Capsules</Template>
  <TotalTime>332</TotalTime>
  <Words>5480</Words>
  <Application>Microsoft Office PowerPoint</Application>
  <PresentationFormat>Экран (4:3)</PresentationFormat>
  <Paragraphs>286</Paragraphs>
  <Slides>82</Slides>
  <Notes>18</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82</vt:i4>
      </vt:variant>
    </vt:vector>
  </HeadingPairs>
  <TitlesOfParts>
    <vt:vector size="86" baseType="lpstr">
      <vt:lpstr>Arial</vt:lpstr>
      <vt:lpstr>Times New Roman</vt:lpstr>
      <vt:lpstr>Wingdings</vt:lpstr>
      <vt:lpstr>Капсулы</vt:lpstr>
      <vt:lpstr>Презентация PowerPoint</vt:lpstr>
      <vt:lpstr>3.3. Исследование мочи, часть 1, лекция 4 часа (Унифицированные методы исследования мочи). </vt:lpstr>
      <vt:lpstr>Исследование мочи имеет большое диагностическое значение не только при заболеваниях почек, но и многих других органов и систем организма.</vt:lpstr>
      <vt:lpstr>Преаналитический этап</vt:lpstr>
      <vt:lpstr>Физические свойства</vt:lpstr>
      <vt:lpstr>Прозрачность. В нормальной моче все составные части находятся в растворе, поэтому свежевыпущенная моча совершенно прозрачна (прозрачность полная). </vt:lpstr>
      <vt:lpstr>Реакция мочи ( кислотность, рН).</vt:lpstr>
      <vt:lpstr>Значение определения рН</vt:lpstr>
      <vt:lpstr>Относительная плотность мочи (удельный вес).</vt:lpstr>
      <vt:lpstr>ХИМИЧЕСКОЕ ИССЛЕДОВАНИЕ </vt:lpstr>
      <vt:lpstr>Определение белка</vt:lpstr>
      <vt:lpstr>Важно! </vt:lpstr>
      <vt:lpstr>Наиболее широко в России используется метод определения белка с сульфосалициловой кислотой </vt:lpstr>
      <vt:lpstr>Унифицированный метод Брандберга — Робертса—Стольникова (1972). </vt:lpstr>
      <vt:lpstr>Количественное определение </vt:lpstr>
      <vt:lpstr>Колориметрические методы </vt:lpstr>
      <vt:lpstr>Определение белка в моче с помощью пирогаллолового красного</vt:lpstr>
      <vt:lpstr>Нормальные величины</vt:lpstr>
      <vt:lpstr>Проведение реакции</vt:lpstr>
      <vt:lpstr>Проведение анализа Длина волны: 598 (578-620) нм; длина оптического пути: 10 мм; температура: 18-25°С. Реагент и калибратор перед проведением анализа выдержать при комнатной температуре около 30 минут.  </vt:lpstr>
      <vt:lpstr>Процедура 1 (определение протеинурии) </vt:lpstr>
      <vt:lpstr>Процедура 2 (определение микропротеинурии) </vt:lpstr>
      <vt:lpstr>Процедура 2 (определение микропротеинурии) </vt:lpstr>
      <vt:lpstr>Презентация PowerPoint</vt:lpstr>
      <vt:lpstr>Протеинурия </vt:lpstr>
      <vt:lpstr>Определение глюкозы в моче </vt:lpstr>
      <vt:lpstr>Определение кетоновых тел </vt:lpstr>
      <vt:lpstr>Реакция Ланге (1979). </vt:lpstr>
      <vt:lpstr>Н о р м а л ь н ы е  в е л и ч и н ы</vt:lpstr>
      <vt:lpstr>определение желчных пигментов   </vt:lpstr>
      <vt:lpstr>определение желчных пигментов   </vt:lpstr>
      <vt:lpstr>Определение уробилиновых тел </vt:lpstr>
      <vt:lpstr>Экспресс-диагностика </vt:lpstr>
      <vt:lpstr>Принцип работы </vt:lpstr>
      <vt:lpstr>Оценка результатов</vt:lpstr>
      <vt:lpstr>МИКРОСКОПИЧЕСКОЕ ИССЛЕДОВАНИЕ. </vt:lpstr>
      <vt:lpstr>Сегодня существуют одноразовые пластиковые планшеты для микроскопии мочи. </vt:lpstr>
      <vt:lpstr>ОРГАНИЗОВАННЫЙ ОСАДОК </vt:lpstr>
      <vt:lpstr>Организованные осадки</vt:lpstr>
      <vt:lpstr>Организованные осадки</vt:lpstr>
      <vt:lpstr>Презентация PowerPoint</vt:lpstr>
      <vt:lpstr>Презентация PowerPoint</vt:lpstr>
      <vt:lpstr>Организованные осадки Цилиндры — элементы осадка. Представляют собой белковые слепки с  канальцев, имеющие цилиндрическую форму и различную величину. </vt:lpstr>
      <vt:lpstr>Кроме цилиндров, образованных из белка и клеток, в мочевом осадке иногда встречаются образования цилиндрической формы из аморфных солей, не имеющие практического значения. Эти образования растворяются при подогревании препарата или прибавлении к препарату капли щелочи либо кислоты</vt:lpstr>
      <vt:lpstr>Количественные пробы</vt:lpstr>
      <vt:lpstr>ТЕХНИЧЕСКИЕ ДАННЫЕ КАМЕРЫ ГОРЯЕВА</vt:lpstr>
      <vt:lpstr>ТЕХНИЧЕСКИЕ ДАННЫЕ КАМЕРЫ ГОРЯЕВА</vt:lpstr>
      <vt:lpstr>Устройство и работа камеры</vt:lpstr>
      <vt:lpstr>Сетка Горяева</vt:lpstr>
      <vt:lpstr>Проба Зимницкого - основана на исследовании относительной плотности мочи в разных порциях в течение суток на обычном пищевом и питьевом режиме.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Переходный эпителий</vt:lpstr>
      <vt:lpstr>Презентация PowerPoint</vt:lpstr>
      <vt:lpstr>гиперкератоз</vt:lpstr>
      <vt:lpstr>Презентация PowerPoint</vt:lpstr>
      <vt:lpstr>Презентация PowerPoint</vt:lpstr>
      <vt:lpstr>Презентация PowerPoint</vt:lpstr>
      <vt:lpstr>Презентация PowerPoint</vt:lpstr>
      <vt:lpstr>Спасибо за внимание!</vt:lpstr>
    </vt:vector>
  </TitlesOfParts>
  <Company>Поликлиника</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Кабинет</dc:creator>
  <cp:lastModifiedBy>ideapad lenovo</cp:lastModifiedBy>
  <cp:revision>22</cp:revision>
  <dcterms:created xsi:type="dcterms:W3CDTF">2013-03-18T07:28:01Z</dcterms:created>
  <dcterms:modified xsi:type="dcterms:W3CDTF">2019-03-18T21:39:00Z</dcterms:modified>
  <cp:contentStatus>Окончательное</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