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4"/>
  </p:notesMasterIdLst>
  <p:sldIdLst>
    <p:sldId id="291" r:id="rId2"/>
    <p:sldId id="293" r:id="rId3"/>
    <p:sldId id="298" r:id="rId4"/>
    <p:sldId id="292" r:id="rId5"/>
    <p:sldId id="277" r:id="rId6"/>
    <p:sldId id="278" r:id="rId7"/>
    <p:sldId id="300" r:id="rId8"/>
    <p:sldId id="306" r:id="rId9"/>
    <p:sldId id="279" r:id="rId10"/>
    <p:sldId id="302" r:id="rId11"/>
    <p:sldId id="281" r:id="rId12"/>
    <p:sldId id="323" r:id="rId13"/>
    <p:sldId id="282" r:id="rId14"/>
    <p:sldId id="257" r:id="rId15"/>
    <p:sldId id="258" r:id="rId16"/>
    <p:sldId id="260" r:id="rId17"/>
    <p:sldId id="259" r:id="rId18"/>
    <p:sldId id="324" r:id="rId19"/>
    <p:sldId id="304" r:id="rId20"/>
    <p:sldId id="261" r:id="rId21"/>
    <p:sldId id="283" r:id="rId22"/>
    <p:sldId id="263" r:id="rId23"/>
    <p:sldId id="265" r:id="rId24"/>
    <p:sldId id="272" r:id="rId25"/>
    <p:sldId id="266" r:id="rId26"/>
    <p:sldId id="275" r:id="rId27"/>
    <p:sldId id="273" r:id="rId28"/>
    <p:sldId id="276" r:id="rId29"/>
    <p:sldId id="317" r:id="rId30"/>
    <p:sldId id="274" r:id="rId31"/>
    <p:sldId id="299" r:id="rId32"/>
    <p:sldId id="280" r:id="rId33"/>
    <p:sldId id="294" r:id="rId34"/>
    <p:sldId id="296" r:id="rId35"/>
    <p:sldId id="327" r:id="rId36"/>
    <p:sldId id="326" r:id="rId37"/>
    <p:sldId id="310" r:id="rId38"/>
    <p:sldId id="311" r:id="rId39"/>
    <p:sldId id="312" r:id="rId40"/>
    <p:sldId id="320" r:id="rId41"/>
    <p:sldId id="321" r:id="rId42"/>
    <p:sldId id="315" r:id="rId43"/>
    <p:sldId id="330" r:id="rId44"/>
    <p:sldId id="314" r:id="rId45"/>
    <p:sldId id="316" r:id="rId46"/>
    <p:sldId id="295" r:id="rId47"/>
    <p:sldId id="318" r:id="rId48"/>
    <p:sldId id="319" r:id="rId49"/>
    <p:sldId id="325" r:id="rId50"/>
    <p:sldId id="328" r:id="rId51"/>
    <p:sldId id="329" r:id="rId52"/>
    <p:sldId id="268"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374" autoAdjust="0"/>
  </p:normalViewPr>
  <p:slideViewPr>
    <p:cSldViewPr snapToGrid="0">
      <p:cViewPr varScale="1">
        <p:scale>
          <a:sx n="78" d="100"/>
          <a:sy n="78" d="100"/>
        </p:scale>
        <p:origin x="5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0CC28-D458-4718-84B7-AF027A95316B}" type="datetimeFigureOut">
              <a:rPr lang="ru-RU" smtClean="0"/>
              <a:pPr/>
              <a:t>31.05.2023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C667A-4486-4DEB-B21B-FACD3686EFDF}" type="slidenum">
              <a:rPr lang="ru-RU" smtClean="0"/>
              <a:pPr/>
              <a:t>‹#›</a:t>
            </a:fld>
            <a:endParaRPr lang="ru-RU"/>
          </a:p>
        </p:txBody>
      </p:sp>
    </p:spTree>
    <p:extLst>
      <p:ext uri="{BB962C8B-B14F-4D97-AF65-F5344CB8AC3E}">
        <p14:creationId xmlns:p14="http://schemas.microsoft.com/office/powerpoint/2010/main" val="173629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23C7868A-0218-1FF3-C980-A93A7703B1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4385AF-51FF-4869-AA48-7DF604C01D24}" type="slidenum">
              <a:rPr lang="en-US" altLang="ru-RU">
                <a:latin typeface="Arial" panose="020B0604020202020204" pitchFamily="34" charset="0"/>
              </a:rPr>
              <a:pPr>
                <a:spcBef>
                  <a:spcPct val="0"/>
                </a:spcBef>
              </a:pPr>
              <a:t>10</a:t>
            </a:fld>
            <a:endParaRPr lang="en-US" altLang="ru-RU">
              <a:latin typeface="Arial" panose="020B0604020202020204" pitchFamily="34" charset="0"/>
            </a:endParaRPr>
          </a:p>
        </p:txBody>
      </p:sp>
      <p:sp>
        <p:nvSpPr>
          <p:cNvPr id="5123" name="Rectangle 7">
            <a:extLst>
              <a:ext uri="{FF2B5EF4-FFF2-40B4-BE49-F238E27FC236}">
                <a16:creationId xmlns="" xmlns:a16="http://schemas.microsoft.com/office/drawing/2014/main" id="{F455B996-4585-9860-373B-64661B4E7781}"/>
              </a:ext>
            </a:extLst>
          </p:cNvPr>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22A5610-4C90-486A-8B9E-1F011B33133B}" type="slidenum">
              <a:rPr lang="ru-RU" altLang="ru-RU">
                <a:latin typeface="Arial" panose="020B0604020202020204" pitchFamily="34" charset="0"/>
              </a:rPr>
              <a:pPr algn="r" eaLnBrk="1" hangingPunct="1">
                <a:spcBef>
                  <a:spcPct val="0"/>
                </a:spcBef>
              </a:pPr>
              <a:t>10</a:t>
            </a:fld>
            <a:endParaRPr lang="ru-RU" altLang="ru-RU">
              <a:latin typeface="Arial" panose="020B0604020202020204" pitchFamily="34" charset="0"/>
            </a:endParaRPr>
          </a:p>
        </p:txBody>
      </p:sp>
      <p:sp>
        <p:nvSpPr>
          <p:cNvPr id="5124" name="Rectangle 2">
            <a:extLst>
              <a:ext uri="{FF2B5EF4-FFF2-40B4-BE49-F238E27FC236}">
                <a16:creationId xmlns="" xmlns:a16="http://schemas.microsoft.com/office/drawing/2014/main" id="{8F46EBD8-A5FC-69CE-4AD1-A5878B0FE3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3">
            <a:extLst>
              <a:ext uri="{FF2B5EF4-FFF2-40B4-BE49-F238E27FC236}">
                <a16:creationId xmlns="" xmlns:a16="http://schemas.microsoft.com/office/drawing/2014/main" id="{0B0F2AB8-D0EF-CFD4-8586-D3943D23F1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ru-RU" altLang="ru-RU"/>
              <a:t>Сегодня массовая вакцинация является фактором экономического роста в мировом масштабе. Благодаря развернутым по всему миру программам вакцинации, ежегодно удается сохранить 6 млн. жизней – детских жизней. 750 тысяч детей не становятся инвалидами. Вакцинация ежегодно дарит человечеству 400 млн. дополнительных лет жизни. </a:t>
            </a:r>
            <a:r>
              <a:rPr lang="ru-RU" altLang="ru-RU" sz="1100" i="1"/>
              <a:t>А каждые 10 лет сохранённой жизни обеспечивают  1% экономического роста </a:t>
            </a:r>
            <a:r>
              <a:rPr lang="ru-RU" altLang="ru-RU"/>
              <a:t>.Вакцинация признана самым эффективным медицинским вмешательством из изобретенных человеком. </a:t>
            </a:r>
            <a:r>
              <a:rPr lang="ru-RU" altLang="ru-RU" sz="1100" i="1"/>
              <a:t>Сравнимый результат дало только использование чистой питьевой воды</a:t>
            </a:r>
            <a:r>
              <a:rPr lang="ru-RU" altLang="ru-RU"/>
              <a:t>.</a:t>
            </a:r>
          </a:p>
        </p:txBody>
      </p:sp>
    </p:spTree>
    <p:extLst>
      <p:ext uri="{BB962C8B-B14F-4D97-AF65-F5344CB8AC3E}">
        <p14:creationId xmlns:p14="http://schemas.microsoft.com/office/powerpoint/2010/main" val="270326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69C667A-4486-4DEB-B21B-FACD3686EFDF}" type="slidenum">
              <a:rPr lang="ru-RU" smtClean="0"/>
              <a:pPr/>
              <a:t>24</a:t>
            </a:fld>
            <a:endParaRPr lang="ru-RU"/>
          </a:p>
        </p:txBody>
      </p:sp>
    </p:spTree>
    <p:extLst>
      <p:ext uri="{BB962C8B-B14F-4D97-AF65-F5344CB8AC3E}">
        <p14:creationId xmlns:p14="http://schemas.microsoft.com/office/powerpoint/2010/main" val="204473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8B9610-1C73-A8A8-9170-01BBAA26C18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234F6061-57D4-6D5F-5111-6D5644996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161A6136-460D-56B2-78D2-2272E08FCE3B}"/>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1755A03A-E5B1-BFE2-7F23-38F9EA7C36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EB28900-94BB-BDEF-B00C-A0AAE7E674DD}"/>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213284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9122DD-1C02-41EB-2F35-B55663D3290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E2517B09-16A2-11B7-2DB7-CFA76756688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134329B-25CC-7539-9DD3-47B756E51FDF}"/>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F01ADFFC-3808-DFE9-8410-9F25FAEF7B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D4EF09B-1C79-E951-D5AE-F19B82A8C617}"/>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7778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4A2EAAAF-1CC9-2CD1-4A8C-6FEDBF80A57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F480EBEF-3640-2438-D692-73B498554BC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9142CAD-5BD0-A817-5460-8D97389F23DD}"/>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E2409DB1-F975-435E-8CF8-05BF3FE0F0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EF9932D-3316-C0F1-070D-75DF75E5D072}"/>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65320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2DDA4BE-7C1A-0ED0-5F14-BD789284CB0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1603BDA-58FE-31D7-2C52-E7DC6FA1CC9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CCE659A-8244-92CF-4A34-698490D1EA13}"/>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6F527C52-A03D-581D-5F46-FDE169AF0F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A9D52A7-764E-3FFE-471A-930D19D9AE93}"/>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282895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269180-C2D7-9C3D-6258-85C0B7D2B87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E9F604D-A32F-1894-5987-EA69FB1D6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3EE1198-9DDD-CFC9-2C95-8E9F690FB4CC}"/>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99BE300F-8AEE-F51A-B620-F09C7B3E7F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279F1E2-9F3F-05D1-9E0A-06649FE5E522}"/>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41187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23A9B2-9DDE-13F8-D2E0-1CFBF36C47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5C6F0659-93BE-7E77-01D5-46F5B16D0F5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6EF6294D-6116-1BE0-30B2-AFF9CE858A8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2C3610FE-5D12-EE28-FCE4-8FF7E36662D6}"/>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6" name="Нижний колонтитул 5">
            <a:extLst>
              <a:ext uri="{FF2B5EF4-FFF2-40B4-BE49-F238E27FC236}">
                <a16:creationId xmlns="" xmlns:a16="http://schemas.microsoft.com/office/drawing/2014/main" id="{D76B48AC-257C-BEB6-79D0-9683185DBC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3992ABE5-4726-A33B-A6E9-78EC87FCF404}"/>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336940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06114D-6E13-5A3B-6CEA-5175B30F058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C373C7C4-8F5A-B39F-02CD-42AD55A41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A5BC872D-A14E-1DC5-BBD2-DF52B2E839E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2361B02-E5FE-5E2E-A0AF-4B52ABC8D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57F060C-BB9B-3E13-3F1E-10DDCD6D0F6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6761D10-097A-D747-391E-7EFE6A927B28}"/>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8" name="Нижний колонтитул 7">
            <a:extLst>
              <a:ext uri="{FF2B5EF4-FFF2-40B4-BE49-F238E27FC236}">
                <a16:creationId xmlns="" xmlns:a16="http://schemas.microsoft.com/office/drawing/2014/main" id="{9BCB0FDD-D1A6-25C4-4210-4C46992EE6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5427B172-6648-EAE8-71C1-14C1E7D86460}"/>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336638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BDF36E-941D-E9CE-A553-EFD3A099CA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C8166C10-B351-6352-E49A-8B3967DEDD03}"/>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4" name="Нижний колонтитул 3">
            <a:extLst>
              <a:ext uri="{FF2B5EF4-FFF2-40B4-BE49-F238E27FC236}">
                <a16:creationId xmlns="" xmlns:a16="http://schemas.microsoft.com/office/drawing/2014/main" id="{DE92C480-2D5D-6993-54DA-3646B3160EF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F2223B5-C881-66E1-3C33-201B1266A045}"/>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22815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2B1C229-C6C4-BB37-69B3-7A82AB52EC9B}"/>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3" name="Нижний колонтитул 2">
            <a:extLst>
              <a:ext uri="{FF2B5EF4-FFF2-40B4-BE49-F238E27FC236}">
                <a16:creationId xmlns="" xmlns:a16="http://schemas.microsoft.com/office/drawing/2014/main" id="{00644A74-CB1C-E288-4D2F-CB9386D3627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E765CFB-4347-BA3F-9D63-8FF14EDF28AB}"/>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58692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D99A22-A3EC-DB26-D944-EF96A6577DF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1089EAB-159B-9795-E11F-2EB62B446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3470A2A9-7183-97D5-821F-0FAB8AC58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4267880-779F-A47B-9D17-A278C1189D01}"/>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6" name="Нижний колонтитул 5">
            <a:extLst>
              <a:ext uri="{FF2B5EF4-FFF2-40B4-BE49-F238E27FC236}">
                <a16:creationId xmlns="" xmlns:a16="http://schemas.microsoft.com/office/drawing/2014/main" id="{6F743070-0CA4-24A2-B873-515DD5A0ACF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658FBF5-34AB-E5CF-9130-0DB715644090}"/>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408311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E67D8F-5B29-17E5-4F04-C51B6960290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1C029A8C-3D50-00E5-9B70-EBD7ADAF5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7BA594B5-FA11-A48D-1832-7BB5441A3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3B12798-B9F4-C3E1-1B0F-3899945A2F34}"/>
              </a:ext>
            </a:extLst>
          </p:cNvPr>
          <p:cNvSpPr>
            <a:spLocks noGrp="1"/>
          </p:cNvSpPr>
          <p:nvPr>
            <p:ph type="dt" sz="half" idx="10"/>
          </p:nvPr>
        </p:nvSpPr>
        <p:spPr/>
        <p:txBody>
          <a:bodyPr/>
          <a:lstStyle/>
          <a:p>
            <a:fld id="{CFE29E38-710A-459A-B231-AE3CF990621B}" type="datetimeFigureOut">
              <a:rPr lang="ru-RU" smtClean="0"/>
              <a:pPr/>
              <a:t>31.05.2023</a:t>
            </a:fld>
            <a:endParaRPr lang="ru-RU"/>
          </a:p>
        </p:txBody>
      </p:sp>
      <p:sp>
        <p:nvSpPr>
          <p:cNvPr id="6" name="Нижний колонтитул 5">
            <a:extLst>
              <a:ext uri="{FF2B5EF4-FFF2-40B4-BE49-F238E27FC236}">
                <a16:creationId xmlns="" xmlns:a16="http://schemas.microsoft.com/office/drawing/2014/main" id="{FA7F117E-8A6C-0464-23DB-8788C9B58A07}"/>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 xmlns:a16="http://schemas.microsoft.com/office/drawing/2014/main" id="{19538065-7F08-43F4-9E0F-562B83B595F6}"/>
              </a:ext>
            </a:extLst>
          </p:cNvPr>
          <p:cNvSpPr>
            <a:spLocks noGrp="1"/>
          </p:cNvSpPr>
          <p:nvPr>
            <p:ph type="sldNum" sz="quarter" idx="12"/>
          </p:nvPr>
        </p:nvSpPr>
        <p:spPr/>
        <p:txBody>
          <a:bodyPr/>
          <a:lstStyle/>
          <a:p>
            <a:fld id="{078E3CB4-A63E-44B7-A3C8-144115A3AD12}" type="slidenum">
              <a:rPr lang="ru-RU" smtClean="0"/>
              <a:pPr/>
              <a:t>‹#›</a:t>
            </a:fld>
            <a:endParaRPr lang="ru-RU"/>
          </a:p>
        </p:txBody>
      </p:sp>
    </p:spTree>
    <p:extLst>
      <p:ext uri="{BB962C8B-B14F-4D97-AF65-F5344CB8AC3E}">
        <p14:creationId xmlns:p14="http://schemas.microsoft.com/office/powerpoint/2010/main" val="395868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6F9B017-88E5-40E5-B023-E4B3487A9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B87B8B52-8152-19B3-7438-5453E7D65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9BD8B50-7FA5-AFF2-6350-59C11E9FD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29E38-710A-459A-B231-AE3CF990621B}" type="datetimeFigureOut">
              <a:rPr lang="ru-RU" smtClean="0"/>
              <a:pPr/>
              <a:t>31.05.2023</a:t>
            </a:fld>
            <a:endParaRPr lang="ru-RU"/>
          </a:p>
        </p:txBody>
      </p:sp>
      <p:sp>
        <p:nvSpPr>
          <p:cNvPr id="5" name="Нижний колонтитул 4">
            <a:extLst>
              <a:ext uri="{FF2B5EF4-FFF2-40B4-BE49-F238E27FC236}">
                <a16:creationId xmlns="" xmlns:a16="http://schemas.microsoft.com/office/drawing/2014/main" id="{81804DCE-D695-B162-1F2E-EBDB7DAB8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22252DA8-A21D-362F-A764-BC6E3CDCC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E3CB4-A63E-44B7-A3C8-144115A3AD12}" type="slidenum">
              <a:rPr lang="ru-RU" smtClean="0"/>
              <a:pPr/>
              <a:t>‹#›</a:t>
            </a:fld>
            <a:endParaRPr lang="ru-RU"/>
          </a:p>
        </p:txBody>
      </p:sp>
    </p:spTree>
    <p:extLst>
      <p:ext uri="{BB962C8B-B14F-4D97-AF65-F5344CB8AC3E}">
        <p14:creationId xmlns:p14="http://schemas.microsoft.com/office/powerpoint/2010/main" val="275414204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onsultant.ru/document/cons_doc_LAW_2031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ru.wikipedia.org/wiki/%D0%9F%D0%BE%D0%BA%D1%81%D0%B2%D0%B8%D1%80%D1%83%D1%81" TargetMode="External"/><Relationship Id="rId13" Type="http://schemas.openxmlformats.org/officeDocument/2006/relationships/hyperlink" Target="https://ru.wikipedia.org/wiki/%D0%9D%D0%B0%D1%82%D1%83%D1%80%D0%B0%D0%BB%D1%8C%D0%BD%D0%B0%D1%8F_%D0%BE%D1%81%D0%BF%D0%B0" TargetMode="External"/><Relationship Id="rId3" Type="http://schemas.openxmlformats.org/officeDocument/2006/relationships/hyperlink" Target="https://ru.wikipedia.org/wiki/%D0%97%D0%B0%D0%B1%D0%BE%D0%BB%D0%B5%D0%B2%D0%B0%D0%BD%D0%B8%D0%B5" TargetMode="External"/><Relationship Id="rId7" Type="http://schemas.openxmlformats.org/officeDocument/2006/relationships/hyperlink" Target="https://ru.wikipedia.org/wiki/%D0%92%D0%B8%D1%80%D1%83%D1%81_%D0%BE%D1%81%D0%BF%D1%8B_%D0%BE%D0%B1%D0%B5%D0%B7%D1%8C%D1%8F%D0%BD" TargetMode="External"/><Relationship Id="rId12" Type="http://schemas.openxmlformats.org/officeDocument/2006/relationships/hyperlink" Target="https://ru.wikipedia.org/wiki/%D0%9E%D0%B1%D0%B5%D0%B7%D1%8C%D1%8F%D0%BD%D0%B0" TargetMode="External"/><Relationship Id="rId17" Type="http://schemas.openxmlformats.org/officeDocument/2006/relationships/hyperlink" Target="https://ru.wikipedia.org/wiki/%D0%AD%D0%BC%D0%B1%D1%80%D0%B8%D0%BE%D0%BD" TargetMode="External"/><Relationship Id="rId2" Type="http://schemas.openxmlformats.org/officeDocument/2006/relationships/hyperlink" Target="https://ru.wikipedia.org/wiki/%D0%98%D0%BD%D1%84%D0%B5%D0%BA%D1%86%D0%B8%D1%8F" TargetMode="External"/><Relationship Id="rId16" Type="http://schemas.openxmlformats.org/officeDocument/2006/relationships/hyperlink" Target="https://ru.wikipedia.org/wiki/%D0%9A%D1%83%D1%80%D0%B8%D1%86%D1%8B" TargetMode="External"/><Relationship Id="rId1" Type="http://schemas.openxmlformats.org/officeDocument/2006/relationships/slideLayout" Target="../slideLayouts/slideLayout2.xml"/><Relationship Id="rId6" Type="http://schemas.openxmlformats.org/officeDocument/2006/relationships/hyperlink" Target="https://ru.wikipedia.org/wiki/%D0%AD%D0%BA%D0%B7%D0%B0%D0%BD%D1%82%D0%B5%D0%BC%D0%B0" TargetMode="External"/><Relationship Id="rId11" Type="http://schemas.openxmlformats.org/officeDocument/2006/relationships/hyperlink" Target="https://ru.wikipedia.org/wiki/1958_%D0%B3%D0%BE%D0%B4" TargetMode="External"/><Relationship Id="rId5" Type="http://schemas.openxmlformats.org/officeDocument/2006/relationships/hyperlink" Target="https://ru.wikipedia.org/wiki/%D0%98%D0%BD%D1%82%D0%BE%D0%BA%D1%81%D0%B8%D0%BA%D0%B0%D1%86%D0%B8%D1%8F" TargetMode="External"/><Relationship Id="rId15" Type="http://schemas.openxmlformats.org/officeDocument/2006/relationships/hyperlink" Target="https://ru.wikipedia.org/wiki/%D0%9A%D0%BE%D1%80%D0%BE%D0%B2%D1%8C%D1%8F_%D0%BE%D1%81%D0%BF%D0%B0" TargetMode="External"/><Relationship Id="rId10" Type="http://schemas.openxmlformats.org/officeDocument/2006/relationships/hyperlink" Target="https://ru.wikipedia.org/wiki/%D0%9E%D1%81%D0%BF%D0%B0" TargetMode="External"/><Relationship Id="rId4" Type="http://schemas.openxmlformats.org/officeDocument/2006/relationships/hyperlink" Target="https://ru.wikipedia.org/wiki/%D0%9B%D0%B8%D1%85%D0%BE%D1%80%D0%B0%D0%B4%D0%BA%D0%B0" TargetMode="External"/><Relationship Id="rId9" Type="http://schemas.openxmlformats.org/officeDocument/2006/relationships/hyperlink" Target="https://ru.wikipedia.org/wiki/%D0%92%D0%B8%D1%80%D1%83%D1%81_%D0%BD%D0%B0%D1%82%D1%83%D1%80%D0%B0%D0%BB%D1%8C%D0%BD%D0%BE%D0%B9_%D0%BE%D1%81%D0%BF%D1%8B" TargetMode="External"/><Relationship Id="rId14" Type="http://schemas.openxmlformats.org/officeDocument/2006/relationships/hyperlink" Target="https://ru.wikipedia.org/w/index.php?title=Vaccinia_virus&amp;action=edit&amp;redlink=1"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 xmlns:a16="http://schemas.microsoft.com/office/drawing/2014/main" id="{D9CF5836-EAB2-144D-AAD7-364AB289EA05}"/>
              </a:ext>
            </a:extLst>
          </p:cNvPr>
          <p:cNvSpPr txBox="1">
            <a:spLocks/>
          </p:cNvSpPr>
          <p:nvPr/>
        </p:nvSpPr>
        <p:spPr>
          <a:xfrm>
            <a:off x="7950495" y="346859"/>
            <a:ext cx="3378563" cy="567223"/>
          </a:xfrm>
          <a:prstGeom prst="rect">
            <a:avLst/>
          </a:prstGeom>
        </p:spPr>
        <p:style>
          <a:lnRef idx="2">
            <a:schemeClr val="accent2"/>
          </a:lnRef>
          <a:fillRef idx="1">
            <a:schemeClr val="lt1"/>
          </a:fillRef>
          <a:effectRef idx="0">
            <a:schemeClr val="accent2"/>
          </a:effectRef>
          <a:fontRef idx="minor">
            <a:schemeClr val="dk1"/>
          </a:fontRef>
        </p:style>
        <p:txBody>
          <a:bodyPr vert="horz" lIns="73725" tIns="116731" rIns="73725" bIns="36862" rtlCol="0" anchor="t">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marL="10238">
              <a:lnSpc>
                <a:spcPct val="110000"/>
              </a:lnSpc>
              <a:spcBef>
                <a:spcPts val="918"/>
              </a:spcBef>
            </a:pPr>
            <a:r>
              <a:rPr lang="ru-RU" altLang="ru-RU" sz="2200"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Кафедра педиатрии</a:t>
            </a:r>
            <a:endParaRPr lang="ru-RU" altLang="ru-RU" sz="2200" dirty="0">
              <a:ln w="0"/>
              <a:solidFill>
                <a:schemeClr val="accent1"/>
              </a:solidFill>
              <a:effectLst>
                <a:outerShdw blurRad="38100" dist="25400" dir="5400000" algn="ctr" rotWithShape="0">
                  <a:srgbClr val="6E747A">
                    <a:alpha val="43000"/>
                  </a:srgbClr>
                </a:outerShdw>
              </a:effectLst>
              <a:latin typeface="Times New Roman" pitchFamily="18" charset="0"/>
              <a:ea typeface="+mn-ea"/>
              <a:cs typeface="Times New Roman" pitchFamily="18" charset="0"/>
            </a:endParaRPr>
          </a:p>
        </p:txBody>
      </p:sp>
      <p:pic>
        <p:nvPicPr>
          <p:cNvPr id="7" name="Рисунок 10">
            <a:extLst>
              <a:ext uri="{FF2B5EF4-FFF2-40B4-BE49-F238E27FC236}">
                <a16:creationId xmlns="" xmlns:a16="http://schemas.microsoft.com/office/drawing/2014/main" id="{812BE4EB-6100-F045-AB24-F49BCEB6A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61" t="10706" r="27187" b="82242"/>
          <a:stretch>
            <a:fillRect/>
          </a:stretch>
        </p:blipFill>
        <p:spPr bwMode="auto">
          <a:xfrm>
            <a:off x="247621" y="342467"/>
            <a:ext cx="4071644" cy="82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4">
            <a:extLst>
              <a:ext uri="{FF2B5EF4-FFF2-40B4-BE49-F238E27FC236}">
                <a16:creationId xmlns="" xmlns:a16="http://schemas.microsoft.com/office/drawing/2014/main" id="{35CD9297-41B2-E649-9B36-21DDE5B89C75}"/>
              </a:ext>
            </a:extLst>
          </p:cNvPr>
          <p:cNvSpPr txBox="1"/>
          <p:nvPr/>
        </p:nvSpPr>
        <p:spPr>
          <a:xfrm>
            <a:off x="535872" y="6551607"/>
            <a:ext cx="2461406" cy="212860"/>
          </a:xfrm>
          <a:prstGeom prst="rect">
            <a:avLst/>
          </a:prstGeom>
        </p:spPr>
        <p:txBody>
          <a:bodyPr wrap="square" lIns="0" tIns="5632"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02000"/>
              </a:lnSpc>
              <a:spcBef>
                <a:spcPts val="40"/>
              </a:spcBef>
            </a:pPr>
            <a:r>
              <a:rPr lang="ru-RU" altLang="ru-RU" sz="1320" dirty="0">
                <a:solidFill>
                  <a:srgbClr val="3366FF"/>
                </a:solidFill>
                <a:latin typeface="Times New Roman" pitchFamily="18" charset="0"/>
                <a:cs typeface="Times New Roman" pitchFamily="18" charset="0"/>
              </a:rPr>
              <a:t>25.05. </a:t>
            </a:r>
            <a:r>
              <a:rPr lang="ru-RU" altLang="ru-RU" sz="1320" dirty="0" smtClean="0">
                <a:solidFill>
                  <a:srgbClr val="3366FF"/>
                </a:solidFill>
                <a:latin typeface="Times New Roman" pitchFamily="18" charset="0"/>
                <a:cs typeface="Times New Roman" pitchFamily="18" charset="0"/>
              </a:rPr>
              <a:t>2023 </a:t>
            </a:r>
            <a:r>
              <a:rPr lang="ru-RU" altLang="ru-RU" sz="1320" dirty="0">
                <a:solidFill>
                  <a:srgbClr val="3366FF"/>
                </a:solidFill>
                <a:latin typeface="Times New Roman" pitchFamily="18" charset="0"/>
                <a:cs typeface="Times New Roman" pitchFamily="18" charset="0"/>
              </a:rPr>
              <a:t>г</a:t>
            </a:r>
            <a:r>
              <a:rPr lang="ru-RU" altLang="ru-RU" sz="1320" dirty="0">
                <a:solidFill>
                  <a:srgbClr val="231F20"/>
                </a:solidFill>
                <a:latin typeface="Times New Roman" pitchFamily="18" charset="0"/>
                <a:cs typeface="Times New Roman" pitchFamily="18" charset="0"/>
              </a:rPr>
              <a:t>.</a:t>
            </a:r>
          </a:p>
        </p:txBody>
      </p:sp>
      <p:sp>
        <p:nvSpPr>
          <p:cNvPr id="9" name="object 3">
            <a:extLst>
              <a:ext uri="{FF2B5EF4-FFF2-40B4-BE49-F238E27FC236}">
                <a16:creationId xmlns="" xmlns:a16="http://schemas.microsoft.com/office/drawing/2014/main" id="{D9CF5836-EAB2-144D-AAD7-364AB289EA05}"/>
              </a:ext>
            </a:extLst>
          </p:cNvPr>
          <p:cNvSpPr txBox="1">
            <a:spLocks/>
          </p:cNvSpPr>
          <p:nvPr/>
        </p:nvSpPr>
        <p:spPr>
          <a:xfrm>
            <a:off x="805218" y="1450460"/>
            <a:ext cx="10986448" cy="990221"/>
          </a:xfrm>
          <a:prstGeom prst="rect">
            <a:avLst/>
          </a:prstGeom>
        </p:spPr>
        <p:txBody>
          <a:bodyPr vert="horz" lIns="73725" tIns="116731" rIns="73725" bIns="36862" rtlCol="0" anchor="t">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lvl="0"/>
            <a:r>
              <a:rPr lang="ru-RU" sz="4400" b="1" i="1" dirty="0">
                <a:solidFill>
                  <a:srgbClr val="3366FF"/>
                </a:solidFill>
              </a:rPr>
              <a:t>Вакцинация: мифы, реальность и проблемы</a:t>
            </a:r>
            <a:endParaRPr lang="ru-RU" sz="4400" b="1" i="1" dirty="0">
              <a:solidFill>
                <a:srgbClr val="3366FF"/>
              </a:solidFill>
              <a:ea typeface="Microsoft YaHei" pitchFamily="34" charset="-122"/>
            </a:endParaRPr>
          </a:p>
        </p:txBody>
      </p:sp>
      <p:sp>
        <p:nvSpPr>
          <p:cNvPr id="10" name="Скругленный прямоугольник 9"/>
          <p:cNvSpPr/>
          <p:nvPr/>
        </p:nvSpPr>
        <p:spPr>
          <a:xfrm>
            <a:off x="7247953" y="677116"/>
            <a:ext cx="2559893" cy="31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1" name="Овал 10"/>
          <p:cNvSpPr/>
          <p:nvPr/>
        </p:nvSpPr>
        <p:spPr>
          <a:xfrm>
            <a:off x="9280337" y="5628052"/>
            <a:ext cx="2615968" cy="10239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altLang="ru-RU" sz="1244" b="1" i="1" dirty="0">
                <a:solidFill>
                  <a:srgbClr val="0000CC"/>
                </a:solidFill>
                <a:latin typeface="Times New Roman" pitchFamily="18" charset="0"/>
              </a:rPr>
              <a:t>Н.З.Зокиров</a:t>
            </a:r>
          </a:p>
          <a:p>
            <a:pPr algn="ctr"/>
            <a:r>
              <a:rPr lang="ru-RU" altLang="ru-RU" sz="1244" b="1" i="1" dirty="0">
                <a:solidFill>
                  <a:srgbClr val="0000CC"/>
                </a:solidFill>
                <a:latin typeface="Times New Roman" pitchFamily="18" charset="0"/>
              </a:rPr>
              <a:t> д.м.н.,  профессор, зав. </a:t>
            </a:r>
            <a:r>
              <a:rPr lang="ru-RU" altLang="ru-RU" sz="1244" b="1" i="1">
                <a:solidFill>
                  <a:srgbClr val="0000CC"/>
                </a:solidFill>
                <a:latin typeface="Times New Roman" pitchFamily="18" charset="0"/>
              </a:rPr>
              <a:t>кафедрой </a:t>
            </a:r>
            <a:r>
              <a:rPr lang="ru-RU" altLang="ru-RU" sz="1244" b="1" i="1" smtClean="0">
                <a:solidFill>
                  <a:srgbClr val="0000CC"/>
                </a:solidFill>
                <a:latin typeface="Times New Roman" pitchFamily="18" charset="0"/>
              </a:rPr>
              <a:t>педиатрии </a:t>
            </a:r>
            <a:r>
              <a:rPr lang="ru-RU" altLang="ru-RU" sz="1244" b="1" i="1" smtClean="0">
                <a:solidFill>
                  <a:srgbClr val="0000CC"/>
                </a:solidFill>
                <a:latin typeface="Times New Roman" pitchFamily="18" charset="0"/>
              </a:rPr>
              <a:t>2023</a:t>
            </a:r>
            <a:endParaRPr lang="ru-RU" altLang="ru-RU" sz="1244" b="1" i="1" dirty="0">
              <a:solidFill>
                <a:srgbClr val="0000CC"/>
              </a:solidFill>
              <a:latin typeface="Times New Roman" pitchFamily="18" charset="0"/>
            </a:endParaRPr>
          </a:p>
        </p:txBody>
      </p:sp>
      <p:pic>
        <p:nvPicPr>
          <p:cNvPr id="3074" name="Picture 2">
            <a:extLst>
              <a:ext uri="{FF2B5EF4-FFF2-40B4-BE49-F238E27FC236}">
                <a16:creationId xmlns="" xmlns:a16="http://schemas.microsoft.com/office/drawing/2014/main" id="{185E7485-F655-9427-D94A-1295AE026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132" y="2718924"/>
            <a:ext cx="5574784" cy="370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0">
            <a:extLst>
              <a:ext uri="{FF2B5EF4-FFF2-40B4-BE49-F238E27FC236}">
                <a16:creationId xmlns="" xmlns:a16="http://schemas.microsoft.com/office/drawing/2014/main" id="{E4093CC4-E3B1-B97E-2F93-77CBF7B0F1B7}"/>
              </a:ext>
            </a:extLst>
          </p:cNvPr>
          <p:cNvSpPr>
            <a:spLocks noChangeArrowheads="1"/>
          </p:cNvSpPr>
          <p:nvPr/>
        </p:nvSpPr>
        <p:spPr bwMode="auto">
          <a:xfrm>
            <a:off x="3935413" y="4652963"/>
            <a:ext cx="6369050" cy="1511300"/>
          </a:xfrm>
          <a:prstGeom prst="roundRect">
            <a:avLst>
              <a:gd name="adj" fmla="val 16667"/>
            </a:avLst>
          </a:prstGeom>
          <a:gradFill rotWithShape="1">
            <a:gsLst>
              <a:gs pos="0">
                <a:srgbClr val="CCFF66"/>
              </a:gs>
              <a:gs pos="100000">
                <a:srgbClr val="5E762F"/>
              </a:gs>
            </a:gsLst>
            <a:lin ang="5400000" scaled="1"/>
          </a:gradFill>
          <a:ln w="1270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500" b="1">
              <a:solidFill>
                <a:srgbClr val="0299CD"/>
              </a:solidFill>
              <a:latin typeface="Verdana" panose="020B0604030504040204" pitchFamily="34" charset="0"/>
            </a:endParaRPr>
          </a:p>
        </p:txBody>
      </p:sp>
      <p:sp>
        <p:nvSpPr>
          <p:cNvPr id="52262" name="AutoShape 38">
            <a:extLst>
              <a:ext uri="{FF2B5EF4-FFF2-40B4-BE49-F238E27FC236}">
                <a16:creationId xmlns="" xmlns:a16="http://schemas.microsoft.com/office/drawing/2014/main" id="{A8AAC441-2E22-B209-A6A8-A38640CF6EA8}"/>
              </a:ext>
            </a:extLst>
          </p:cNvPr>
          <p:cNvSpPr>
            <a:spLocks noChangeArrowheads="1"/>
          </p:cNvSpPr>
          <p:nvPr/>
        </p:nvSpPr>
        <p:spPr bwMode="auto">
          <a:xfrm>
            <a:off x="4151314" y="765176"/>
            <a:ext cx="5761037" cy="2447925"/>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eaLnBrk="1" hangingPunct="1">
              <a:defRPr/>
            </a:pPr>
            <a:endParaRPr lang="ru-RU" sz="1500" b="1">
              <a:solidFill>
                <a:srgbClr val="0299CD"/>
              </a:solidFill>
              <a:latin typeface="Arial" charset="0"/>
            </a:endParaRPr>
          </a:p>
        </p:txBody>
      </p:sp>
      <p:sp>
        <p:nvSpPr>
          <p:cNvPr id="4100" name="AutoShape 39">
            <a:extLst>
              <a:ext uri="{FF2B5EF4-FFF2-40B4-BE49-F238E27FC236}">
                <a16:creationId xmlns="" xmlns:a16="http://schemas.microsoft.com/office/drawing/2014/main" id="{AFA497A5-90CB-47D7-7D66-676FE155DF0C}"/>
              </a:ext>
            </a:extLst>
          </p:cNvPr>
          <p:cNvSpPr>
            <a:spLocks noChangeArrowheads="1"/>
          </p:cNvSpPr>
          <p:nvPr/>
        </p:nvSpPr>
        <p:spPr bwMode="auto">
          <a:xfrm>
            <a:off x="4727575" y="2709863"/>
            <a:ext cx="5689600" cy="2159000"/>
          </a:xfrm>
          <a:prstGeom prst="roundRect">
            <a:avLst>
              <a:gd name="adj" fmla="val 16667"/>
            </a:avLst>
          </a:prstGeom>
          <a:gradFill rotWithShape="1">
            <a:gsLst>
              <a:gs pos="0">
                <a:srgbClr val="CCFFCC"/>
              </a:gs>
              <a:gs pos="100000">
                <a:srgbClr val="5E765E"/>
              </a:gs>
            </a:gsLst>
            <a:lin ang="5400000" scaled="1"/>
          </a:gradFill>
          <a:ln w="1270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500" b="1">
              <a:solidFill>
                <a:srgbClr val="0299CD"/>
              </a:solidFill>
              <a:latin typeface="Verdana" panose="020B0604030504040204" pitchFamily="34" charset="0"/>
            </a:endParaRPr>
          </a:p>
        </p:txBody>
      </p:sp>
      <p:sp>
        <p:nvSpPr>
          <p:cNvPr id="4101" name="Oval 34">
            <a:extLst>
              <a:ext uri="{FF2B5EF4-FFF2-40B4-BE49-F238E27FC236}">
                <a16:creationId xmlns="" xmlns:a16="http://schemas.microsoft.com/office/drawing/2014/main" id="{3B84E5F5-CA78-32A0-5A51-8F6DEA3D8BE2}"/>
              </a:ext>
            </a:extLst>
          </p:cNvPr>
          <p:cNvSpPr>
            <a:spLocks noChangeArrowheads="1"/>
          </p:cNvSpPr>
          <p:nvPr/>
        </p:nvSpPr>
        <p:spPr bwMode="auto">
          <a:xfrm>
            <a:off x="1779588" y="2315101"/>
            <a:ext cx="4033838" cy="4033838"/>
          </a:xfrm>
          <a:prstGeom prst="ellipse">
            <a:avLst/>
          </a:prstGeom>
          <a:solidFill>
            <a:srgbClr val="FF0000"/>
          </a:solidFill>
          <a:ln w="25400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500" b="1">
              <a:solidFill>
                <a:srgbClr val="0299CD"/>
              </a:solidFill>
              <a:latin typeface="Verdana" panose="020B0604030504040204" pitchFamily="34" charset="0"/>
            </a:endParaRPr>
          </a:p>
        </p:txBody>
      </p:sp>
      <p:sp>
        <p:nvSpPr>
          <p:cNvPr id="52248" name="Text Box 24">
            <a:extLst>
              <a:ext uri="{FF2B5EF4-FFF2-40B4-BE49-F238E27FC236}">
                <a16:creationId xmlns="" xmlns:a16="http://schemas.microsoft.com/office/drawing/2014/main" id="{2F2ACAC1-2A4E-0F11-7949-974672B39A6C}"/>
              </a:ext>
            </a:extLst>
          </p:cNvPr>
          <p:cNvSpPr txBox="1">
            <a:spLocks noChangeArrowheads="1"/>
          </p:cNvSpPr>
          <p:nvPr/>
        </p:nvSpPr>
        <p:spPr bwMode="auto">
          <a:xfrm>
            <a:off x="3611564" y="677864"/>
            <a:ext cx="6840537" cy="1311275"/>
          </a:xfrm>
          <a:prstGeom prst="rect">
            <a:avLst/>
          </a:prstGeom>
          <a:noFill/>
          <a:ln w="9525">
            <a:noFill/>
            <a:miter lim="800000"/>
            <a:headEnd/>
            <a:tailEnd/>
          </a:ln>
          <a:effectLst/>
        </p:spPr>
        <p:txBody>
          <a:bodyPr>
            <a:spAutoFit/>
          </a:bodyPr>
          <a:lstStyle/>
          <a:p>
            <a:pPr algn="ctr" eaLnBrk="1" hangingPunct="1">
              <a:spcBef>
                <a:spcPct val="50000"/>
              </a:spcBef>
              <a:defRPr/>
            </a:pPr>
            <a:r>
              <a:rPr lang="ru-RU" sz="8000" b="1">
                <a:solidFill>
                  <a:srgbClr val="000000"/>
                </a:solidFill>
                <a:effectLst>
                  <a:outerShdw blurRad="38100" dist="38100" dir="2700000" algn="tl">
                    <a:srgbClr val="FFFFFF"/>
                  </a:outerShdw>
                </a:effectLst>
                <a:latin typeface="Arial" charset="0"/>
                <a:cs typeface="Arial" charset="0"/>
              </a:rPr>
              <a:t>6 000 000</a:t>
            </a:r>
          </a:p>
        </p:txBody>
      </p:sp>
      <p:sp>
        <p:nvSpPr>
          <p:cNvPr id="52249" name="Text Box 25">
            <a:extLst>
              <a:ext uri="{FF2B5EF4-FFF2-40B4-BE49-F238E27FC236}">
                <a16:creationId xmlns="" xmlns:a16="http://schemas.microsoft.com/office/drawing/2014/main" id="{49D73639-2800-36F5-3BAE-4E720F674471}"/>
              </a:ext>
            </a:extLst>
          </p:cNvPr>
          <p:cNvSpPr txBox="1">
            <a:spLocks noChangeArrowheads="1"/>
          </p:cNvSpPr>
          <p:nvPr/>
        </p:nvSpPr>
        <p:spPr bwMode="auto">
          <a:xfrm>
            <a:off x="5988050" y="2925764"/>
            <a:ext cx="4356100" cy="1311275"/>
          </a:xfrm>
          <a:prstGeom prst="rect">
            <a:avLst/>
          </a:prstGeom>
          <a:noFill/>
          <a:ln w="9525">
            <a:noFill/>
            <a:miter lim="800000"/>
            <a:headEnd/>
            <a:tailEnd/>
          </a:ln>
          <a:effectLst/>
        </p:spPr>
        <p:txBody>
          <a:bodyPr>
            <a:spAutoFit/>
          </a:bodyPr>
          <a:lstStyle/>
          <a:p>
            <a:pPr algn="r" eaLnBrk="1" hangingPunct="1">
              <a:spcBef>
                <a:spcPct val="50000"/>
              </a:spcBef>
              <a:defRPr/>
            </a:pPr>
            <a:r>
              <a:rPr lang="ru-RU" sz="8000" b="1" dirty="0">
                <a:solidFill>
                  <a:schemeClr val="bg1"/>
                </a:solidFill>
                <a:effectLst>
                  <a:outerShdw blurRad="38100" dist="38100" dir="2700000" algn="tl">
                    <a:srgbClr val="C0C0C0"/>
                  </a:outerShdw>
                </a:effectLst>
                <a:latin typeface="Arial" charset="0"/>
              </a:rPr>
              <a:t>750 000</a:t>
            </a:r>
          </a:p>
        </p:txBody>
      </p:sp>
      <p:sp>
        <p:nvSpPr>
          <p:cNvPr id="4104" name="Text Box 26">
            <a:extLst>
              <a:ext uri="{FF2B5EF4-FFF2-40B4-BE49-F238E27FC236}">
                <a16:creationId xmlns="" xmlns:a16="http://schemas.microsoft.com/office/drawing/2014/main" id="{69A3A527-06D9-29E5-64D5-72E4946D937F}"/>
              </a:ext>
            </a:extLst>
          </p:cNvPr>
          <p:cNvSpPr txBox="1">
            <a:spLocks noChangeArrowheads="1"/>
          </p:cNvSpPr>
          <p:nvPr/>
        </p:nvSpPr>
        <p:spPr bwMode="auto">
          <a:xfrm>
            <a:off x="1774826" y="1773239"/>
            <a:ext cx="7561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ru-RU" altLang="ru-RU" sz="1800" b="1">
                <a:latin typeface="Arial" panose="020B0604020202020204" pitchFamily="34" charset="0"/>
              </a:rPr>
              <a:t>сохраненных</a:t>
            </a:r>
            <a:r>
              <a:rPr lang="ru-RU" altLang="ru-RU" sz="1800" b="1">
                <a:latin typeface="Verdana" panose="020B0604030504040204" pitchFamily="34" charset="0"/>
              </a:rPr>
              <a:t> жизней</a:t>
            </a:r>
            <a:br>
              <a:rPr lang="ru-RU" altLang="ru-RU" sz="1800" b="1">
                <a:latin typeface="Verdana" panose="020B0604030504040204" pitchFamily="34" charset="0"/>
              </a:rPr>
            </a:br>
            <a:r>
              <a:rPr lang="ru-RU" altLang="ru-RU" sz="1800" b="1">
                <a:latin typeface="Verdana" panose="020B0604030504040204" pitchFamily="34" charset="0"/>
              </a:rPr>
              <a:t>каждый год</a:t>
            </a:r>
          </a:p>
        </p:txBody>
      </p:sp>
      <p:sp>
        <p:nvSpPr>
          <p:cNvPr id="4105" name="Text Box 27">
            <a:extLst>
              <a:ext uri="{FF2B5EF4-FFF2-40B4-BE49-F238E27FC236}">
                <a16:creationId xmlns="" xmlns:a16="http://schemas.microsoft.com/office/drawing/2014/main" id="{2B42C30C-1F51-7138-24D2-E9008575631C}"/>
              </a:ext>
            </a:extLst>
          </p:cNvPr>
          <p:cNvSpPr txBox="1">
            <a:spLocks noChangeArrowheads="1"/>
          </p:cNvSpPr>
          <p:nvPr/>
        </p:nvSpPr>
        <p:spPr bwMode="auto">
          <a:xfrm>
            <a:off x="5303838" y="4005264"/>
            <a:ext cx="4895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ru-RU" altLang="ru-RU" sz="1500" b="1">
                <a:solidFill>
                  <a:srgbClr val="000000"/>
                </a:solidFill>
                <a:latin typeface="Arial" panose="020B0604020202020204" pitchFamily="34" charset="0"/>
              </a:rPr>
              <a:t>детей спасено</a:t>
            </a:r>
            <a:br>
              <a:rPr lang="ru-RU" altLang="ru-RU" sz="1500" b="1">
                <a:solidFill>
                  <a:srgbClr val="000000"/>
                </a:solidFill>
                <a:latin typeface="Arial" panose="020B0604020202020204" pitchFamily="34" charset="0"/>
              </a:rPr>
            </a:br>
            <a:r>
              <a:rPr lang="ru-RU" altLang="ru-RU" sz="1500" b="1">
                <a:solidFill>
                  <a:srgbClr val="000000"/>
                </a:solidFill>
                <a:latin typeface="Arial" panose="020B0604020202020204" pitchFamily="34" charset="0"/>
              </a:rPr>
              <a:t>от инвалидности каждый год </a:t>
            </a:r>
          </a:p>
        </p:txBody>
      </p:sp>
      <p:sp>
        <p:nvSpPr>
          <p:cNvPr id="4106" name="Text Box 28">
            <a:extLst>
              <a:ext uri="{FF2B5EF4-FFF2-40B4-BE49-F238E27FC236}">
                <a16:creationId xmlns="" xmlns:a16="http://schemas.microsoft.com/office/drawing/2014/main" id="{282E32AF-73F2-3793-6E3F-8D58A94095F5}"/>
              </a:ext>
            </a:extLst>
          </p:cNvPr>
          <p:cNvSpPr txBox="1">
            <a:spLocks noChangeArrowheads="1"/>
          </p:cNvSpPr>
          <p:nvPr/>
        </p:nvSpPr>
        <p:spPr bwMode="auto">
          <a:xfrm>
            <a:off x="5926139" y="4941889"/>
            <a:ext cx="4491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ru-RU" altLang="ru-RU" sz="4000" b="1">
                <a:solidFill>
                  <a:srgbClr val="000000"/>
                </a:solidFill>
                <a:latin typeface="Verdana" panose="020B0604030504040204" pitchFamily="34" charset="0"/>
              </a:rPr>
              <a:t>+400000000</a:t>
            </a:r>
          </a:p>
        </p:txBody>
      </p:sp>
      <p:sp>
        <p:nvSpPr>
          <p:cNvPr id="4107" name="Text Box 29">
            <a:extLst>
              <a:ext uri="{FF2B5EF4-FFF2-40B4-BE49-F238E27FC236}">
                <a16:creationId xmlns="" xmlns:a16="http://schemas.microsoft.com/office/drawing/2014/main" id="{4547DF4F-3B2D-0575-5425-84EBEC90DE31}"/>
              </a:ext>
            </a:extLst>
          </p:cNvPr>
          <p:cNvSpPr txBox="1">
            <a:spLocks noChangeArrowheads="1"/>
          </p:cNvSpPr>
          <p:nvPr/>
        </p:nvSpPr>
        <p:spPr bwMode="auto">
          <a:xfrm>
            <a:off x="4540251" y="5611813"/>
            <a:ext cx="5184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ru-RU" altLang="ru-RU" sz="1400" b="1">
                <a:latin typeface="Arial" panose="020B0604020202020204" pitchFamily="34" charset="0"/>
              </a:rPr>
              <a:t>лет жизни для всего человечества</a:t>
            </a:r>
            <a:br>
              <a:rPr lang="ru-RU" altLang="ru-RU" sz="1400" b="1">
                <a:latin typeface="Arial" panose="020B0604020202020204" pitchFamily="34" charset="0"/>
              </a:rPr>
            </a:br>
            <a:r>
              <a:rPr lang="ru-RU" altLang="ru-RU" sz="1400" b="1">
                <a:latin typeface="Arial" panose="020B0604020202020204" pitchFamily="34" charset="0"/>
              </a:rPr>
              <a:t>каждый год</a:t>
            </a:r>
            <a:r>
              <a:rPr lang="ru-RU" altLang="ru-RU" sz="1400" b="1">
                <a:solidFill>
                  <a:schemeClr val="bg1"/>
                </a:solidFill>
                <a:latin typeface="Verdana" panose="020B0604030504040204" pitchFamily="34" charset="0"/>
              </a:rPr>
              <a:t> </a:t>
            </a:r>
          </a:p>
        </p:txBody>
      </p:sp>
      <p:sp>
        <p:nvSpPr>
          <p:cNvPr id="4108" name="Text Box 36">
            <a:extLst>
              <a:ext uri="{FF2B5EF4-FFF2-40B4-BE49-F238E27FC236}">
                <a16:creationId xmlns="" xmlns:a16="http://schemas.microsoft.com/office/drawing/2014/main" id="{C816B00B-627A-512B-CE14-A7D7BC2BBB66}"/>
              </a:ext>
            </a:extLst>
          </p:cNvPr>
          <p:cNvSpPr txBox="1">
            <a:spLocks noChangeArrowheads="1"/>
          </p:cNvSpPr>
          <p:nvPr/>
        </p:nvSpPr>
        <p:spPr bwMode="auto">
          <a:xfrm>
            <a:off x="1127125" y="3767138"/>
            <a:ext cx="532923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ru-RU" altLang="ru-RU" sz="3600" b="1" dirty="0">
                <a:latin typeface="Verdana" panose="020B0604030504040204" pitchFamily="34" charset="0"/>
              </a:rPr>
              <a:t>ВАКЦИНАЦИЯ</a:t>
            </a:r>
          </a:p>
          <a:p>
            <a:pPr algn="ctr" eaLnBrk="1" hangingPunct="1">
              <a:lnSpc>
                <a:spcPct val="80000"/>
              </a:lnSpc>
              <a:spcBef>
                <a:spcPct val="0"/>
              </a:spcBef>
              <a:buFontTx/>
              <a:buNone/>
            </a:pPr>
            <a:endParaRPr lang="ru-RU" altLang="ru-RU" sz="1500" b="1" dirty="0">
              <a:latin typeface="Verdana" panose="020B0604030504040204" pitchFamily="34" charset="0"/>
            </a:endParaRPr>
          </a:p>
          <a:p>
            <a:pPr algn="ctr" eaLnBrk="1" hangingPunct="1">
              <a:lnSpc>
                <a:spcPct val="80000"/>
              </a:lnSpc>
              <a:spcBef>
                <a:spcPct val="0"/>
              </a:spcBef>
              <a:buFontTx/>
              <a:buNone/>
            </a:pPr>
            <a:r>
              <a:rPr lang="ru-RU" altLang="ru-RU" sz="2000" b="1" dirty="0">
                <a:latin typeface="Verdana" panose="020B0604030504040204" pitchFamily="34" charset="0"/>
              </a:rPr>
              <a:t>самое  эффективное</a:t>
            </a:r>
            <a:br>
              <a:rPr lang="ru-RU" altLang="ru-RU" sz="2000" b="1" dirty="0">
                <a:latin typeface="Verdana" panose="020B0604030504040204" pitchFamily="34" charset="0"/>
              </a:rPr>
            </a:br>
            <a:r>
              <a:rPr lang="ru-RU" altLang="ru-RU" sz="2000" b="1" dirty="0">
                <a:latin typeface="Verdana" panose="020B0604030504040204" pitchFamily="34" charset="0"/>
              </a:rPr>
              <a:t>медицинское </a:t>
            </a:r>
          </a:p>
          <a:p>
            <a:pPr algn="ctr" eaLnBrk="1" hangingPunct="1">
              <a:lnSpc>
                <a:spcPct val="80000"/>
              </a:lnSpc>
              <a:spcBef>
                <a:spcPct val="0"/>
              </a:spcBef>
              <a:buFontTx/>
              <a:buNone/>
            </a:pPr>
            <a:r>
              <a:rPr lang="ru-RU" altLang="ru-RU" sz="2000" b="1" dirty="0">
                <a:latin typeface="Verdana" panose="020B0604030504040204" pitchFamily="34" charset="0"/>
              </a:rPr>
              <a:t>вмешательство</a:t>
            </a:r>
            <a:br>
              <a:rPr lang="ru-RU" altLang="ru-RU" sz="2000" b="1" dirty="0">
                <a:latin typeface="Verdana" panose="020B0604030504040204" pitchFamily="34" charset="0"/>
              </a:rPr>
            </a:br>
            <a:r>
              <a:rPr lang="ru-RU" altLang="ru-RU" sz="2000" b="1" dirty="0">
                <a:latin typeface="Verdana" panose="020B0604030504040204" pitchFamily="34" charset="0"/>
              </a:rPr>
              <a:t>из </a:t>
            </a:r>
            <a:r>
              <a:rPr lang="ru-RU" altLang="ru-RU" sz="2000" b="1" dirty="0">
                <a:latin typeface="Arial" panose="020B0604020202020204" pitchFamily="34" charset="0"/>
              </a:rPr>
              <a:t>изобретенных</a:t>
            </a:r>
            <a:r>
              <a:rPr lang="ru-RU" altLang="ru-RU" sz="2000" b="1" dirty="0">
                <a:latin typeface="Verdana" panose="020B0604030504040204" pitchFamily="34" charset="0"/>
              </a:rPr>
              <a:t/>
            </a:r>
            <a:br>
              <a:rPr lang="ru-RU" altLang="ru-RU" sz="2000" b="1" dirty="0">
                <a:latin typeface="Verdana" panose="020B0604030504040204" pitchFamily="34" charset="0"/>
              </a:rPr>
            </a:br>
            <a:r>
              <a:rPr lang="ru-RU" altLang="ru-RU" sz="2000" b="1" dirty="0">
                <a:latin typeface="Verdana" panose="020B0604030504040204" pitchFamily="34" charset="0"/>
              </a:rPr>
              <a:t>человеком</a:t>
            </a:r>
          </a:p>
        </p:txBody>
      </p:sp>
      <p:sp>
        <p:nvSpPr>
          <p:cNvPr id="3085" name="Text Box 95">
            <a:extLst>
              <a:ext uri="{FF2B5EF4-FFF2-40B4-BE49-F238E27FC236}">
                <a16:creationId xmlns="" xmlns:a16="http://schemas.microsoft.com/office/drawing/2014/main" id="{E894BE4A-E625-8B98-3539-8EEEE6E434FE}"/>
              </a:ext>
            </a:extLst>
          </p:cNvPr>
          <p:cNvSpPr txBox="1">
            <a:spLocks noChangeArrowheads="1"/>
          </p:cNvSpPr>
          <p:nvPr/>
        </p:nvSpPr>
        <p:spPr bwMode="auto">
          <a:xfrm>
            <a:off x="5611814" y="6381750"/>
            <a:ext cx="5056187" cy="369332"/>
          </a:xfrm>
          <a:prstGeom prst="rect">
            <a:avLst/>
          </a:prstGeom>
          <a:solidFill>
            <a:schemeClr val="accent1">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ru-RU" sz="900" b="1">
                <a:solidFill>
                  <a:srgbClr val="000000"/>
                </a:solidFill>
                <a:latin typeface="Arial Unicode MS" pitchFamily="34" charset="-128"/>
                <a:ea typeface="Arial Unicode MS" pitchFamily="34" charset="-128"/>
                <a:cs typeface="Arial Unicode MS" pitchFamily="34" charset="-128"/>
              </a:rPr>
              <a:t>*WHO Global Immunization Vision and Strategy, April 2005</a:t>
            </a:r>
            <a:br>
              <a:rPr lang="en-US" altLang="ru-RU" sz="900" b="1">
                <a:solidFill>
                  <a:srgbClr val="000000"/>
                </a:solidFill>
                <a:latin typeface="Arial Unicode MS" pitchFamily="34" charset="-128"/>
                <a:ea typeface="Arial Unicode MS" pitchFamily="34" charset="-128"/>
                <a:cs typeface="Arial Unicode MS" pitchFamily="34" charset="-128"/>
              </a:rPr>
            </a:br>
            <a:r>
              <a:rPr lang="en-US" altLang="ru-RU" sz="900" b="1">
                <a:solidFill>
                  <a:srgbClr val="000000"/>
                </a:solidFill>
                <a:latin typeface="Arial Unicode MS" pitchFamily="34" charset="-128"/>
                <a:ea typeface="Arial Unicode MS" pitchFamily="34" charset="-128"/>
                <a:cs typeface="Arial Unicode MS" pitchFamily="34" charset="-128"/>
              </a:rPr>
              <a:t>www.who.int/vaccines/GIVS/english/Global_imm._data_EN.pdf</a:t>
            </a:r>
          </a:p>
        </p:txBody>
      </p:sp>
      <p:pic>
        <p:nvPicPr>
          <p:cNvPr id="4110" name="Picture 2">
            <a:extLst>
              <a:ext uri="{FF2B5EF4-FFF2-40B4-BE49-F238E27FC236}">
                <a16:creationId xmlns="" xmlns:a16="http://schemas.microsoft.com/office/drawing/2014/main" id="{FA42A48A-E46E-F522-8842-C4E8350BD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60350"/>
            <a:ext cx="129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A0616E10-07AD-8676-6ED1-2148C0F91BEA}"/>
              </a:ext>
            </a:extLst>
          </p:cNvPr>
          <p:cNvSpPr txBox="1"/>
          <p:nvPr/>
        </p:nvSpPr>
        <p:spPr>
          <a:xfrm>
            <a:off x="3301779" y="157165"/>
            <a:ext cx="8752398" cy="307777"/>
          </a:xfrm>
          <a:prstGeom prst="rect">
            <a:avLst/>
          </a:prstGeom>
          <a:noFill/>
        </p:spPr>
        <p:txBody>
          <a:bodyPr wrap="square">
            <a:spAutoFit/>
          </a:bodyPr>
          <a:lstStyle/>
          <a:p>
            <a:r>
              <a:rPr lang="ru-RU" sz="1400" i="1" dirty="0">
                <a:solidFill>
                  <a:srgbClr val="FF0000"/>
                </a:solidFill>
              </a:rPr>
              <a:t>Снижение заболеваемости, инвалидизации, смертности. Предупреждение эпидемий.</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1AA714-C828-463F-AADE-D17FF76AC1C5}"/>
              </a:ext>
            </a:extLst>
          </p:cNvPr>
          <p:cNvSpPr>
            <a:spLocks noGrp="1"/>
          </p:cNvSpPr>
          <p:nvPr>
            <p:ph type="title"/>
          </p:nvPr>
        </p:nvSpPr>
        <p:spPr>
          <a:xfrm>
            <a:off x="735106" y="179294"/>
            <a:ext cx="11223812" cy="663388"/>
          </a:xfrm>
        </p:spPr>
        <p:txBody>
          <a:bodyPr>
            <a:normAutofit fontScale="90000"/>
          </a:bodyPr>
          <a:lstStyle/>
          <a:p>
            <a:pPr algn="ctr"/>
            <a:r>
              <a:rPr lang="ru-RU" sz="2800" dirty="0"/>
              <a:t/>
            </a:r>
            <a:br>
              <a:rPr lang="ru-RU" sz="2800" dirty="0"/>
            </a:br>
            <a:r>
              <a:rPr lang="ru-RU" sz="3600" b="1" dirty="0">
                <a:solidFill>
                  <a:srgbClr val="FF0000"/>
                </a:solidFill>
              </a:rPr>
              <a:t>3. Профилактика онкологических и соматических заболеваний.</a:t>
            </a:r>
            <a:br>
              <a:rPr lang="ru-RU" sz="3600" b="1" dirty="0">
                <a:solidFill>
                  <a:srgbClr val="FF0000"/>
                </a:solidFill>
              </a:rPr>
            </a:br>
            <a:endParaRPr lang="ru-RU" sz="3600" b="1" dirty="0">
              <a:solidFill>
                <a:srgbClr val="FF0000"/>
              </a:solidFill>
            </a:endParaRPr>
          </a:p>
        </p:txBody>
      </p:sp>
      <p:sp>
        <p:nvSpPr>
          <p:cNvPr id="3" name="Объект 2">
            <a:extLst>
              <a:ext uri="{FF2B5EF4-FFF2-40B4-BE49-F238E27FC236}">
                <a16:creationId xmlns="" xmlns:a16="http://schemas.microsoft.com/office/drawing/2014/main" id="{35465079-B05B-4260-9AB2-2934FD43F12D}"/>
              </a:ext>
            </a:extLst>
          </p:cNvPr>
          <p:cNvSpPr>
            <a:spLocks noGrp="1"/>
          </p:cNvSpPr>
          <p:nvPr>
            <p:ph idx="1"/>
          </p:nvPr>
        </p:nvSpPr>
        <p:spPr>
          <a:xfrm>
            <a:off x="127221" y="1152938"/>
            <a:ext cx="11986556" cy="4487211"/>
          </a:xfrm>
        </p:spPr>
        <p:txBody>
          <a:bodyPr>
            <a:normAutofit/>
          </a:bodyPr>
          <a:lstStyle/>
          <a:p>
            <a:pPr marL="0" indent="0" algn="ctr">
              <a:buNone/>
            </a:pPr>
            <a:r>
              <a:rPr lang="ru-RU" b="1" dirty="0">
                <a:solidFill>
                  <a:srgbClr val="FF0000"/>
                </a:solidFill>
              </a:rPr>
              <a:t>Инфекция и онкология</a:t>
            </a:r>
            <a:endParaRPr lang="en-US" b="1" dirty="0">
              <a:solidFill>
                <a:srgbClr val="FF0000"/>
              </a:solidFill>
            </a:endParaRPr>
          </a:p>
          <a:p>
            <a:pPr marL="0" indent="0" algn="ctr">
              <a:buNone/>
            </a:pPr>
            <a:endParaRPr lang="ru-RU" dirty="0"/>
          </a:p>
          <a:p>
            <a:pPr marL="0" indent="0" algn="just">
              <a:buNone/>
            </a:pPr>
            <a:r>
              <a:rPr lang="ru-RU" sz="2000" dirty="0"/>
              <a:t>В настоящее время известно, что много микроорганизмов, включаю вирусы, бактерии, гельминты, способные индуцировать рак и по видимому еще многие будут открыты. Принято считать, что в общей сложности до 20 % всех раков индуцированы микробами и вирусами; </a:t>
            </a:r>
          </a:p>
          <a:p>
            <a:pPr marL="0" indent="0" algn="just">
              <a:buNone/>
            </a:pPr>
            <a:endParaRPr lang="ru-RU" sz="2000" dirty="0"/>
          </a:p>
          <a:p>
            <a:pPr marL="0" indent="0" algn="just">
              <a:buNone/>
            </a:pPr>
            <a:endParaRPr lang="en-US" sz="2000" dirty="0"/>
          </a:p>
          <a:p>
            <a:pPr marL="0" indent="0" algn="just">
              <a:buNone/>
            </a:pPr>
            <a:r>
              <a:rPr lang="ru-RU" sz="2000" dirty="0"/>
              <a:t>По данными многих исследователей примерно 10 % случаев онкологических заболеваний  во всем мире вызваны вирусами. Среди этих вирусов особую роль отводят : </a:t>
            </a:r>
            <a:r>
              <a:rPr lang="en-US" sz="2000" dirty="0"/>
              <a:t>Epstein-Barr Virus</a:t>
            </a:r>
            <a:r>
              <a:rPr lang="ru-RU" sz="2000" dirty="0"/>
              <a:t>;  </a:t>
            </a:r>
            <a:r>
              <a:rPr lang="en-US" sz="2000" dirty="0"/>
              <a:t>Human Herpesvirus 8</a:t>
            </a:r>
            <a:r>
              <a:rPr lang="ru-RU" sz="2000" dirty="0"/>
              <a:t>; </a:t>
            </a:r>
            <a:r>
              <a:rPr lang="en-US" sz="2000" dirty="0"/>
              <a:t>Human immunodeficiency Virus</a:t>
            </a:r>
            <a:r>
              <a:rPr lang="ru-RU" sz="2000" dirty="0"/>
              <a:t>; </a:t>
            </a:r>
            <a:r>
              <a:rPr lang="en-US" sz="2000" dirty="0"/>
              <a:t>Hepatitis C Virus</a:t>
            </a:r>
            <a:r>
              <a:rPr lang="ru-RU" sz="2000" dirty="0"/>
              <a:t>;  </a:t>
            </a:r>
            <a:r>
              <a:rPr lang="en-US" sz="2000" dirty="0"/>
              <a:t>Merkel Cell Polyomavirus</a:t>
            </a:r>
            <a:r>
              <a:rPr lang="ru-RU" sz="2000" dirty="0"/>
              <a:t>;</a:t>
            </a:r>
            <a:r>
              <a:rPr lang="en-US" sz="2000" dirty="0"/>
              <a:t>Human T-Cell Leukemia Virus Type</a:t>
            </a:r>
            <a:r>
              <a:rPr lang="ru-RU" sz="2000" dirty="0"/>
              <a:t>; </a:t>
            </a:r>
            <a:r>
              <a:rPr lang="en-US" sz="2000" dirty="0" err="1"/>
              <a:t>Hepatitits</a:t>
            </a:r>
            <a:r>
              <a:rPr lang="en-US" sz="2000" dirty="0"/>
              <a:t> B Virus</a:t>
            </a:r>
            <a:r>
              <a:rPr lang="ru-RU" sz="2000" dirty="0"/>
              <a:t>; </a:t>
            </a:r>
            <a:r>
              <a:rPr lang="en-US" sz="2000" dirty="0"/>
              <a:t>HUMAN PAPILLOMA VIRUS	</a:t>
            </a:r>
            <a:endParaRPr lang="ru-RU" sz="2000" dirty="0"/>
          </a:p>
        </p:txBody>
      </p:sp>
      <p:pic>
        <p:nvPicPr>
          <p:cNvPr id="7" name="Рисунок 6">
            <a:extLst>
              <a:ext uri="{FF2B5EF4-FFF2-40B4-BE49-F238E27FC236}">
                <a16:creationId xmlns="" xmlns:a16="http://schemas.microsoft.com/office/drawing/2014/main" id="{A8DF10A8-FBE0-EAE5-07F5-E5442FFC00EC}"/>
              </a:ext>
            </a:extLst>
          </p:cNvPr>
          <p:cNvPicPr>
            <a:picLocks noChangeAspect="1"/>
          </p:cNvPicPr>
          <p:nvPr/>
        </p:nvPicPr>
        <p:blipFill rotWithShape="1">
          <a:blip r:embed="rId2"/>
          <a:srcRect t="9989"/>
          <a:stretch/>
        </p:blipFill>
        <p:spPr>
          <a:xfrm>
            <a:off x="5575412" y="6052842"/>
            <a:ext cx="6383507" cy="625864"/>
          </a:xfrm>
          <a:prstGeom prst="rect">
            <a:avLst/>
          </a:prstGeom>
        </p:spPr>
      </p:pic>
    </p:spTree>
    <p:extLst>
      <p:ext uri="{BB962C8B-B14F-4D97-AF65-F5344CB8AC3E}">
        <p14:creationId xmlns:p14="http://schemas.microsoft.com/office/powerpoint/2010/main" val="159347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1AA714-C828-463F-AADE-D17FF76AC1C5}"/>
              </a:ext>
            </a:extLst>
          </p:cNvPr>
          <p:cNvSpPr>
            <a:spLocks noGrp="1"/>
          </p:cNvSpPr>
          <p:nvPr>
            <p:ph type="title"/>
          </p:nvPr>
        </p:nvSpPr>
        <p:spPr>
          <a:xfrm>
            <a:off x="206733" y="126585"/>
            <a:ext cx="11736125" cy="811669"/>
          </a:xfrm>
        </p:spPr>
        <p:txBody>
          <a:bodyPr>
            <a:normAutofit fontScale="90000"/>
          </a:bodyPr>
          <a:lstStyle/>
          <a:p>
            <a:pPr algn="ctr"/>
            <a:r>
              <a:rPr lang="ru-RU" sz="2800" dirty="0"/>
              <a:t/>
            </a:r>
            <a:br>
              <a:rPr lang="ru-RU" sz="2800" dirty="0"/>
            </a:br>
            <a:r>
              <a:rPr lang="ru-RU" sz="3600" b="1" dirty="0" smtClean="0">
                <a:solidFill>
                  <a:srgbClr val="FF0000"/>
                </a:solidFill>
              </a:rPr>
              <a:t> </a:t>
            </a:r>
            <a:r>
              <a:rPr lang="ru-RU" sz="3600" b="1" dirty="0">
                <a:solidFill>
                  <a:srgbClr val="FF0000"/>
                </a:solidFill>
              </a:rPr>
              <a:t>Профилактика онкологических и соматических заболеваний</a:t>
            </a:r>
            <a:r>
              <a:rPr lang="ru-RU" sz="3100" b="1" i="1" dirty="0">
                <a:solidFill>
                  <a:srgbClr val="3366FF"/>
                </a:solidFill>
              </a:rPr>
              <a:t/>
            </a:r>
            <a:br>
              <a:rPr lang="ru-RU" sz="3100" b="1" i="1" dirty="0">
                <a:solidFill>
                  <a:srgbClr val="3366FF"/>
                </a:solidFill>
              </a:rPr>
            </a:br>
            <a:endParaRPr lang="ru-RU" sz="3100" b="1" i="1" dirty="0">
              <a:solidFill>
                <a:srgbClr val="3366FF"/>
              </a:solidFill>
            </a:endParaRPr>
          </a:p>
        </p:txBody>
      </p:sp>
      <p:pic>
        <p:nvPicPr>
          <p:cNvPr id="5" name="Рисунок 4">
            <a:extLst>
              <a:ext uri="{FF2B5EF4-FFF2-40B4-BE49-F238E27FC236}">
                <a16:creationId xmlns="" xmlns:a16="http://schemas.microsoft.com/office/drawing/2014/main" id="{470C96E6-4FEA-B6BF-D29B-7720FD0619DF}"/>
              </a:ext>
            </a:extLst>
          </p:cNvPr>
          <p:cNvPicPr>
            <a:picLocks noChangeAspect="1"/>
          </p:cNvPicPr>
          <p:nvPr/>
        </p:nvPicPr>
        <p:blipFill rotWithShape="1">
          <a:blip r:embed="rId2"/>
          <a:srcRect l="3657" r="2535"/>
          <a:stretch/>
        </p:blipFill>
        <p:spPr>
          <a:xfrm>
            <a:off x="206733" y="818985"/>
            <a:ext cx="11322658" cy="5912430"/>
          </a:xfrm>
          <a:prstGeom prst="rect">
            <a:avLst/>
          </a:prstGeom>
        </p:spPr>
      </p:pic>
    </p:spTree>
    <p:extLst>
      <p:ext uri="{BB962C8B-B14F-4D97-AF65-F5344CB8AC3E}">
        <p14:creationId xmlns:p14="http://schemas.microsoft.com/office/powerpoint/2010/main" val="396202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2C2214-8905-4FBB-ACB1-1609EF8F9C82}"/>
              </a:ext>
            </a:extLst>
          </p:cNvPr>
          <p:cNvSpPr>
            <a:spLocks noGrp="1"/>
          </p:cNvSpPr>
          <p:nvPr>
            <p:ph type="title"/>
          </p:nvPr>
        </p:nvSpPr>
        <p:spPr>
          <a:xfrm>
            <a:off x="559558" y="132055"/>
            <a:ext cx="11191164" cy="845956"/>
          </a:xfrm>
        </p:spPr>
        <p:txBody>
          <a:bodyPr>
            <a:normAutofit fontScale="90000"/>
          </a:bodyPr>
          <a:lstStyle/>
          <a:p>
            <a:pPr algn="ctr"/>
            <a:r>
              <a:rPr lang="ru-RU" sz="3100" b="1" dirty="0">
                <a:solidFill>
                  <a:srgbClr val="3366FF"/>
                </a:solidFill>
              </a:rPr>
              <a:t>Глобальное бремя рака, связанное с инфекциями: решающая роль науки</a:t>
            </a:r>
            <a:r>
              <a:rPr lang="ru-RU" sz="2800" b="1" i="1" dirty="0">
                <a:solidFill>
                  <a:srgbClr val="3366FF"/>
                </a:solidFill>
              </a:rPr>
              <a:t/>
            </a:r>
            <a:br>
              <a:rPr lang="ru-RU" sz="2800" b="1" i="1" dirty="0">
                <a:solidFill>
                  <a:srgbClr val="3366FF"/>
                </a:solidFill>
              </a:rPr>
            </a:br>
            <a:r>
              <a:rPr lang="ru-RU" sz="2800" i="1" dirty="0">
                <a:solidFill>
                  <a:srgbClr val="3366FF"/>
                </a:solidFill>
              </a:rPr>
              <a:t>(</a:t>
            </a:r>
            <a:r>
              <a:rPr lang="en-US" sz="2000" i="1" dirty="0">
                <a:solidFill>
                  <a:srgbClr val="3366FF"/>
                </a:solidFill>
              </a:rPr>
              <a:t>Global burden of cancer attributable to infections: the critical role of implementation science</a:t>
            </a:r>
            <a:r>
              <a:rPr lang="ru-RU" sz="2000" i="1" dirty="0">
                <a:solidFill>
                  <a:srgbClr val="3366FF"/>
                </a:solidFill>
              </a:rPr>
              <a:t>)</a:t>
            </a:r>
          </a:p>
        </p:txBody>
      </p:sp>
      <p:sp>
        <p:nvSpPr>
          <p:cNvPr id="3" name="Объект 2">
            <a:extLst>
              <a:ext uri="{FF2B5EF4-FFF2-40B4-BE49-F238E27FC236}">
                <a16:creationId xmlns="" xmlns:a16="http://schemas.microsoft.com/office/drawing/2014/main" id="{B13583E5-C11C-43D2-91AF-C2B33F1B2D0D}"/>
              </a:ext>
            </a:extLst>
          </p:cNvPr>
          <p:cNvSpPr>
            <a:spLocks noGrp="1"/>
          </p:cNvSpPr>
          <p:nvPr>
            <p:ph idx="1"/>
          </p:nvPr>
        </p:nvSpPr>
        <p:spPr>
          <a:xfrm>
            <a:off x="327546" y="1416424"/>
            <a:ext cx="11376774" cy="5235388"/>
          </a:xfrm>
        </p:spPr>
        <p:txBody>
          <a:bodyPr/>
          <a:lstStyle/>
          <a:p>
            <a:pPr marL="0" indent="0" algn="ctr">
              <a:buNone/>
            </a:pPr>
            <a:r>
              <a:rPr lang="ru-RU" sz="2600" b="1" dirty="0"/>
              <a:t>4 онкогенных агента, ответственных за 90% случаев рака, связанных с инфекцией: </a:t>
            </a:r>
            <a:r>
              <a:rPr lang="en-US" sz="2600" b="1" dirty="0"/>
              <a:t>Helicobacter pylori</a:t>
            </a:r>
            <a:r>
              <a:rPr lang="ru-RU" sz="2600" b="1" dirty="0"/>
              <a:t>, вирус папилломы человека (ВПЧ), вирус гепатита В (ВГВ) и С (ВГС)</a:t>
            </a:r>
          </a:p>
          <a:p>
            <a:pPr marL="0" indent="0" algn="ctr">
              <a:buNone/>
            </a:pPr>
            <a:endParaRPr lang="ru-RU" sz="2400" b="1" dirty="0">
              <a:solidFill>
                <a:srgbClr val="FF0000"/>
              </a:solidFill>
            </a:endParaRPr>
          </a:p>
          <a:p>
            <a:pPr marL="0" indent="0" algn="ctr">
              <a:buNone/>
            </a:pPr>
            <a:r>
              <a:rPr lang="ru-RU" sz="3200" b="1" dirty="0">
                <a:solidFill>
                  <a:srgbClr val="FF0000"/>
                </a:solidFill>
              </a:rPr>
              <a:t>Вакцинация – ВГВ и ВПЧ, </a:t>
            </a:r>
          </a:p>
          <a:p>
            <a:pPr marL="0" indent="0" algn="ctr">
              <a:buNone/>
            </a:pPr>
            <a:r>
              <a:rPr lang="ru-RU" sz="3200" b="1" dirty="0">
                <a:solidFill>
                  <a:srgbClr val="FF0000"/>
                </a:solidFill>
              </a:rPr>
              <a:t>Терапия – </a:t>
            </a:r>
            <a:r>
              <a:rPr lang="en-US" sz="3200" b="1" dirty="0">
                <a:solidFill>
                  <a:srgbClr val="FF0000"/>
                </a:solidFill>
              </a:rPr>
              <a:t>H</a:t>
            </a:r>
            <a:r>
              <a:rPr lang="ru-RU" sz="3200" b="1" dirty="0">
                <a:solidFill>
                  <a:srgbClr val="FF0000"/>
                </a:solidFill>
              </a:rPr>
              <a:t>.</a:t>
            </a:r>
            <a:r>
              <a:rPr lang="en-US" sz="3200" b="1" dirty="0">
                <a:solidFill>
                  <a:srgbClr val="FF0000"/>
                </a:solidFill>
              </a:rPr>
              <a:t>pylori</a:t>
            </a:r>
            <a:r>
              <a:rPr lang="ru-RU" sz="3200" b="1" dirty="0">
                <a:solidFill>
                  <a:srgbClr val="FF0000"/>
                </a:solidFill>
              </a:rPr>
              <a:t>, ВГС</a:t>
            </a:r>
          </a:p>
          <a:p>
            <a:pPr marL="0" indent="0" algn="ctr">
              <a:buNone/>
            </a:pPr>
            <a:endParaRPr lang="ru-RU" sz="2400" b="1" dirty="0">
              <a:solidFill>
                <a:srgbClr val="FF0000"/>
              </a:solidFill>
            </a:endParaRPr>
          </a:p>
          <a:p>
            <a:pPr marL="0" indent="0" algn="ctr">
              <a:buNone/>
            </a:pPr>
            <a:r>
              <a:rPr lang="ru-RU" sz="2600" b="1" dirty="0"/>
              <a:t>Все поддаются некоторому уровню поведенческого вмешательства</a:t>
            </a:r>
          </a:p>
          <a:p>
            <a:pPr marL="0" indent="0" algn="ctr">
              <a:buNone/>
            </a:pPr>
            <a:r>
              <a:rPr lang="ru-RU" sz="2600" b="1" dirty="0"/>
              <a:t>(вакцинопрофилактики и лечения)  для снижения передачи инфекций.</a:t>
            </a:r>
          </a:p>
        </p:txBody>
      </p:sp>
    </p:spTree>
    <p:extLst>
      <p:ext uri="{BB962C8B-B14F-4D97-AF65-F5344CB8AC3E}">
        <p14:creationId xmlns:p14="http://schemas.microsoft.com/office/powerpoint/2010/main" val="262248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52900" y="245660"/>
            <a:ext cx="9622335" cy="696449"/>
          </a:xfrm>
        </p:spPr>
        <p:txBody>
          <a:bodyPr>
            <a:noAutofit/>
          </a:bodyPr>
          <a:lstStyle/>
          <a:p>
            <a:pPr algn="ct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4</a:t>
            </a:r>
            <a:r>
              <a:rPr lang="ru-RU" sz="3200" b="1" dirty="0">
                <a:solidFill>
                  <a:srgbClr val="FF0000"/>
                </a:solidFill>
              </a:rPr>
              <a:t>. Увеличение продолжительности жизни.</a:t>
            </a:r>
            <a:br>
              <a:rPr lang="ru-RU" sz="3200" b="1" dirty="0">
                <a:solidFill>
                  <a:srgbClr val="FF0000"/>
                </a:solidFill>
              </a:rPr>
            </a:br>
            <a:endParaRPr lang="ru-RU" sz="3200" b="1" dirty="0">
              <a:solidFill>
                <a:srgbClr val="FF0000"/>
              </a:solidFill>
            </a:endParaRPr>
          </a:p>
        </p:txBody>
      </p:sp>
      <p:sp>
        <p:nvSpPr>
          <p:cNvPr id="3" name="Объект 2">
            <a:extLst>
              <a:ext uri="{FF2B5EF4-FFF2-40B4-BE49-F238E27FC236}">
                <a16:creationId xmlns="" xmlns:a16="http://schemas.microsoft.com/office/drawing/2014/main" id="{F3C36BA0-5569-40BE-AFB1-A56396B68832}"/>
              </a:ext>
            </a:extLst>
          </p:cNvPr>
          <p:cNvSpPr>
            <a:spLocks noGrp="1"/>
          </p:cNvSpPr>
          <p:nvPr>
            <p:ph idx="1"/>
          </p:nvPr>
        </p:nvSpPr>
        <p:spPr>
          <a:xfrm>
            <a:off x="111319" y="942109"/>
            <a:ext cx="11998518" cy="5458691"/>
          </a:xfrm>
        </p:spPr>
        <p:txBody>
          <a:bodyPr>
            <a:normAutofit/>
          </a:bodyPr>
          <a:lstStyle/>
          <a:p>
            <a:pPr algn="just"/>
            <a:r>
              <a:rPr lang="ru-RU" sz="2400" dirty="0"/>
              <a:t>По мнению ряда ученых, средняя продолжительность жизни неандертальца была в среднем 22,9 года.</a:t>
            </a:r>
          </a:p>
          <a:p>
            <a:pPr algn="just"/>
            <a:r>
              <a:rPr lang="ru-RU" sz="2400" dirty="0"/>
              <a:t>В конце эпохи неолита (около </a:t>
            </a:r>
            <a:r>
              <a:rPr lang="en-US" sz="2400" dirty="0"/>
              <a:t>VIII-III</a:t>
            </a:r>
            <a:r>
              <a:rPr lang="ru-RU" sz="2400" dirty="0"/>
              <a:t> тыс. до н.э.) — 20-25 лет.</a:t>
            </a:r>
          </a:p>
          <a:p>
            <a:pPr algn="just"/>
            <a:r>
              <a:rPr lang="ru-RU" sz="2400" dirty="0"/>
              <a:t>В эпоху бронзы и железа конец (</a:t>
            </a:r>
            <a:r>
              <a:rPr lang="en-US" sz="2400" dirty="0"/>
              <a:t>IV</a:t>
            </a:r>
            <a:r>
              <a:rPr lang="ru-RU" sz="2400" dirty="0"/>
              <a:t> — начало | тыс. до н.э.) -до 30 лет.</a:t>
            </a:r>
          </a:p>
          <a:p>
            <a:pPr algn="just"/>
            <a:r>
              <a:rPr lang="ru-RU" sz="2400" dirty="0"/>
              <a:t>В античном Средиземноморье - от 30 лет до 40 лет.</a:t>
            </a:r>
          </a:p>
          <a:p>
            <a:pPr algn="just"/>
            <a:r>
              <a:rPr lang="ru-RU" sz="2400" dirty="0"/>
              <a:t>В средние века около 30 лет.</a:t>
            </a:r>
          </a:p>
          <a:p>
            <a:pPr algn="just"/>
            <a:r>
              <a:rPr lang="ru-RU" sz="2400" dirty="0"/>
              <a:t>Начиная с 1920 г. основным фактором, увеличившим среднюю продолжительность жизни, стала успешная борьба с детской смертностью.</a:t>
            </a:r>
          </a:p>
          <a:p>
            <a:pPr algn="just"/>
            <a:r>
              <a:rPr lang="ru-RU" sz="2400" dirty="0"/>
              <a:t>Начиная с 1970 г. главную роль в увеличении продолжительности жизни стал играть прогресс поддержания жизни пожилых людей.</a:t>
            </a:r>
          </a:p>
        </p:txBody>
      </p:sp>
      <p:sp>
        <p:nvSpPr>
          <p:cNvPr id="2" name="Овал 1">
            <a:extLst>
              <a:ext uri="{FF2B5EF4-FFF2-40B4-BE49-F238E27FC236}">
                <a16:creationId xmlns="" xmlns:a16="http://schemas.microsoft.com/office/drawing/2014/main" id="{30D22EE0-8553-690F-B643-ABBB8093D8A7}"/>
              </a:ext>
            </a:extLst>
          </p:cNvPr>
          <p:cNvSpPr/>
          <p:nvPr/>
        </p:nvSpPr>
        <p:spPr>
          <a:xfrm>
            <a:off x="437321" y="5319423"/>
            <a:ext cx="11672515" cy="14034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C 1900 г. продолжительность жизни жителя США увеличилась на &gt;30 лет: из них на 25 лет благодаря успехам общественного здравоохранения. Первым в списке 10 величайших достижений здравоохранения XX века находится: иммунопрофилактика</a:t>
            </a:r>
          </a:p>
        </p:txBody>
      </p:sp>
    </p:spTree>
    <p:extLst>
      <p:ext uri="{BB962C8B-B14F-4D97-AF65-F5344CB8AC3E}">
        <p14:creationId xmlns:p14="http://schemas.microsoft.com/office/powerpoint/2010/main" val="193749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 xmlns:a16="http://schemas.microsoft.com/office/drawing/2014/main" id="{A4085909-1121-4EE8-8910-34250E2DD3D3}"/>
              </a:ext>
            </a:extLst>
          </p:cNvPr>
          <p:cNvSpPr>
            <a:spLocks noGrp="1"/>
          </p:cNvSpPr>
          <p:nvPr>
            <p:ph type="title"/>
          </p:nvPr>
        </p:nvSpPr>
        <p:spPr>
          <a:xfrm>
            <a:off x="272955" y="996287"/>
            <a:ext cx="4817660" cy="900752"/>
          </a:xfrm>
        </p:spPr>
        <p:txBody>
          <a:bodyPr>
            <a:noAutofit/>
          </a:bodyPr>
          <a:lstStyle/>
          <a:p>
            <a:r>
              <a:rPr lang="ru-RU" sz="2400" b="1" dirty="0"/>
              <a:t>Рейтинг стран мира по средней продолжительности жизни 2020 г.</a:t>
            </a:r>
          </a:p>
        </p:txBody>
      </p:sp>
      <p:pic>
        <p:nvPicPr>
          <p:cNvPr id="11" name="Объект 10">
            <a:extLst>
              <a:ext uri="{FF2B5EF4-FFF2-40B4-BE49-F238E27FC236}">
                <a16:creationId xmlns="" xmlns:a16="http://schemas.microsoft.com/office/drawing/2014/main" id="{17FD0520-BAF2-4B66-9AF2-01D34689BF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2389" y="64624"/>
            <a:ext cx="6096000" cy="3142367"/>
          </a:xfrm>
        </p:spPr>
      </p:pic>
      <p:pic>
        <p:nvPicPr>
          <p:cNvPr id="13" name="Рисунок 12">
            <a:extLst>
              <a:ext uri="{FF2B5EF4-FFF2-40B4-BE49-F238E27FC236}">
                <a16:creationId xmlns="" xmlns:a16="http://schemas.microsoft.com/office/drawing/2014/main" id="{E2A00D81-D536-4F9A-93BC-1793E77FF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208" y="1173413"/>
            <a:ext cx="425210" cy="168965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3065"/>
            <a:ext cx="5923722" cy="3994936"/>
          </a:xfrm>
          <a:prstGeom prst="rect">
            <a:avLst/>
          </a:prstGeom>
        </p:spPr>
      </p:pic>
      <p:sp>
        <p:nvSpPr>
          <p:cNvPr id="5" name="TextBox 4"/>
          <p:cNvSpPr txBox="1"/>
          <p:nvPr/>
        </p:nvSpPr>
        <p:spPr>
          <a:xfrm>
            <a:off x="6714699" y="3551583"/>
            <a:ext cx="4954409" cy="1200329"/>
          </a:xfrm>
          <a:prstGeom prst="rect">
            <a:avLst/>
          </a:prstGeom>
          <a:noFill/>
        </p:spPr>
        <p:txBody>
          <a:bodyPr wrap="square" rtlCol="0">
            <a:spAutoFit/>
          </a:bodyPr>
          <a:lstStyle/>
          <a:p>
            <a:r>
              <a:rPr lang="ru-RU" sz="2400" dirty="0"/>
              <a:t>Количество вакцин/антигенов, включенных в национальные календари прививок – июль </a:t>
            </a:r>
            <a:r>
              <a:rPr lang="en-US" sz="2400" dirty="0"/>
              <a:t>2016</a:t>
            </a:r>
            <a:r>
              <a:rPr lang="ru-RU" sz="2400" dirty="0"/>
              <a:t>г.</a:t>
            </a:r>
          </a:p>
        </p:txBody>
      </p:sp>
      <p:sp>
        <p:nvSpPr>
          <p:cNvPr id="9" name="Заголовок 5">
            <a:extLst>
              <a:ext uri="{FF2B5EF4-FFF2-40B4-BE49-F238E27FC236}">
                <a16:creationId xmlns="" xmlns:a16="http://schemas.microsoft.com/office/drawing/2014/main" id="{7600BC0F-0670-42D6-9E87-3B4D58A484D0}"/>
              </a:ext>
            </a:extLst>
          </p:cNvPr>
          <p:cNvSpPr txBox="1">
            <a:spLocks/>
          </p:cNvSpPr>
          <p:nvPr/>
        </p:nvSpPr>
        <p:spPr>
          <a:xfrm>
            <a:off x="1547854" y="828232"/>
            <a:ext cx="3209636"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endParaRPr lang="ru-RU" dirty="0"/>
          </a:p>
        </p:txBody>
      </p:sp>
      <p:sp>
        <p:nvSpPr>
          <p:cNvPr id="10" name="TextBox 9">
            <a:extLst>
              <a:ext uri="{FF2B5EF4-FFF2-40B4-BE49-F238E27FC236}">
                <a16:creationId xmlns="" xmlns:a16="http://schemas.microsoft.com/office/drawing/2014/main" id="{5FC0E209-4AB0-B0F1-27C1-EBAD6725EA34}"/>
              </a:ext>
            </a:extLst>
          </p:cNvPr>
          <p:cNvSpPr txBox="1"/>
          <p:nvPr/>
        </p:nvSpPr>
        <p:spPr>
          <a:xfrm>
            <a:off x="409433" y="160474"/>
            <a:ext cx="5773003" cy="830997"/>
          </a:xfrm>
          <a:prstGeom prst="rect">
            <a:avLst/>
          </a:prstGeom>
          <a:noFill/>
        </p:spPr>
        <p:txBody>
          <a:bodyPr wrap="square">
            <a:spAutoFit/>
          </a:bodyPr>
          <a:lstStyle/>
          <a:p>
            <a:r>
              <a:rPr lang="ru-RU" sz="2400" i="1" dirty="0">
                <a:solidFill>
                  <a:srgbClr val="FF0000"/>
                </a:solidFill>
              </a:rPr>
              <a:t>Увеличение продолжительности жизни</a:t>
            </a:r>
            <a:r>
              <a:rPr lang="ru-RU" sz="2400" i="1" dirty="0">
                <a:solidFill>
                  <a:srgbClr val="3366FF"/>
                </a:solidFill>
              </a:rPr>
              <a:t/>
            </a:r>
            <a:br>
              <a:rPr lang="ru-RU" sz="2400" i="1" dirty="0">
                <a:solidFill>
                  <a:srgbClr val="3366FF"/>
                </a:solidFill>
              </a:rPr>
            </a:br>
            <a:endParaRPr lang="ru-RU" sz="2400" dirty="0"/>
          </a:p>
        </p:txBody>
      </p:sp>
    </p:spTree>
    <p:extLst>
      <p:ext uri="{BB962C8B-B14F-4D97-AF65-F5344CB8AC3E}">
        <p14:creationId xmlns:p14="http://schemas.microsoft.com/office/powerpoint/2010/main" val="159920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434" y="818866"/>
            <a:ext cx="11847443" cy="2361062"/>
          </a:xfrm>
        </p:spPr>
        <p:txBody>
          <a:bodyPr>
            <a:normAutofit lnSpcReduction="10000"/>
          </a:bodyPr>
          <a:lstStyle/>
          <a:p>
            <a:pPr marL="0" indent="0" algn="just">
              <a:buNone/>
            </a:pPr>
            <a:r>
              <a:rPr lang="en-US" sz="1800" dirty="0"/>
              <a:t>Vaccines save thousands of lives in the United States every year, but many adults remain unvaccinated. Low rates of vaccine uptake lead to costs to individuals and society in terms of deaths and disabilities, which are avoidable, and they create economic losses from doctor visits, hospitalizations, and lost income. To identify the magnitude of this problem, we calculated the current economic burden that is attributable to vaccine-preventable diseases among US adults. We estimated the total remaining economic burden at approximately $</a:t>
            </a:r>
            <a:r>
              <a:rPr lang="ru-RU" sz="1800" dirty="0"/>
              <a:t> </a:t>
            </a:r>
            <a:r>
              <a:rPr lang="en-US" sz="1800" dirty="0"/>
              <a:t>9 billion (plausibility range: $4.7-$15.2 billion) in a single year, 2015, from vaccine-preventable diseases related to ten vaccines recommended for adults ages nineteen and older. Unvaccinated individuals are responsible for almost 80 percent, or $7.1 billion, of the financial burden. These results not only indicate the potential economic benefit of increasing adult immunization uptake but also highlight the value of vaccines. Policies should focus on minimizing the negative externalities or spillover effects from the choice not to be vaccinated, while preserving patient autonomy.</a:t>
            </a:r>
            <a:endParaRPr lang="ru-RU" sz="1800" dirty="0"/>
          </a:p>
          <a:p>
            <a:pPr marL="0" indent="0" algn="just">
              <a:buNone/>
            </a:pPr>
            <a:endParaRPr lang="en-US" sz="2000" dirty="0"/>
          </a:p>
          <a:p>
            <a:pPr marL="0" indent="0" algn="r">
              <a:buNone/>
            </a:pPr>
            <a:endParaRPr lang="ru-RU" sz="2100" dirty="0"/>
          </a:p>
          <a:p>
            <a:pPr marL="0" indent="0" algn="r">
              <a:buNone/>
            </a:pPr>
            <a:endParaRPr lang="ru-RU" sz="2100" dirty="0"/>
          </a:p>
          <a:p>
            <a:pPr marL="0" indent="0" algn="r">
              <a:buNone/>
            </a:pPr>
            <a:endParaRPr lang="ru-RU" sz="2100" dirty="0"/>
          </a:p>
          <a:p>
            <a:pPr marL="0" indent="0" algn="r">
              <a:buNone/>
            </a:pPr>
            <a:endParaRPr lang="ru-RU" sz="2100" dirty="0"/>
          </a:p>
          <a:p>
            <a:pPr marL="0" indent="0" algn="r">
              <a:buNone/>
            </a:pPr>
            <a:endParaRPr lang="ru-RU" sz="2100" dirty="0"/>
          </a:p>
          <a:p>
            <a:pPr marL="0" indent="0" algn="r">
              <a:buNone/>
            </a:pPr>
            <a:endParaRPr lang="ru-RU" sz="1200" dirty="0"/>
          </a:p>
          <a:p>
            <a:pPr marL="0" indent="0" algn="r">
              <a:buNone/>
            </a:pPr>
            <a:endParaRPr lang="ru-RU" sz="1200" dirty="0"/>
          </a:p>
          <a:p>
            <a:pPr marL="0" indent="0" algn="r">
              <a:buNone/>
            </a:pPr>
            <a:endParaRPr lang="ru-RU" sz="1200" dirty="0"/>
          </a:p>
          <a:p>
            <a:pPr marL="0" indent="0" algn="r">
              <a:buNone/>
            </a:pPr>
            <a:endParaRPr lang="ru-RU" sz="1200" dirty="0"/>
          </a:p>
        </p:txBody>
      </p:sp>
      <p:sp>
        <p:nvSpPr>
          <p:cNvPr id="2" name="Прямоугольник: скругленные углы 1">
            <a:extLst>
              <a:ext uri="{FF2B5EF4-FFF2-40B4-BE49-F238E27FC236}">
                <a16:creationId xmlns="" xmlns:a16="http://schemas.microsoft.com/office/drawing/2014/main" id="{E0408541-C2F5-4BB2-F6F1-BD11008FFD8A}"/>
              </a:ext>
            </a:extLst>
          </p:cNvPr>
          <p:cNvSpPr/>
          <p:nvPr/>
        </p:nvSpPr>
        <p:spPr>
          <a:xfrm>
            <a:off x="63610" y="3084393"/>
            <a:ext cx="11926956" cy="3575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indent="0" algn="just">
              <a:buNone/>
            </a:pPr>
            <a:endParaRPr lang="ru-RU" sz="2000" b="0" i="0" dirty="0">
              <a:solidFill>
                <a:srgbClr val="3366FF"/>
              </a:solidFill>
              <a:effectLst/>
            </a:endParaRPr>
          </a:p>
          <a:p>
            <a:pPr marL="0" indent="0" algn="just">
              <a:buNone/>
            </a:pPr>
            <a:r>
              <a:rPr lang="ru-RU" sz="2200" b="1" i="0" dirty="0">
                <a:solidFill>
                  <a:srgbClr val="3366FF"/>
                </a:solidFill>
                <a:effectLst/>
              </a:rPr>
              <a:t>Ущерб, нанесенный экономике США инфекциями, которые можно предотвратить с помощью вакцинации, в 2015 году составил 8,95 млрд долларов, причем 80% от этой суммы (7,1 млрд долларов) приходится на оказание медицинской помощи взрослым пациентам, отказавшимся от профилактических прививок.</a:t>
            </a:r>
          </a:p>
          <a:p>
            <a:pPr algn="just"/>
            <a:r>
              <a:rPr lang="ru-RU" sz="2200" b="1" dirty="0">
                <a:solidFill>
                  <a:srgbClr val="3366FF"/>
                </a:solidFill>
              </a:rPr>
              <a:t>По последним расчетам исследователей э</a:t>
            </a:r>
            <a:r>
              <a:rPr lang="ru-RU" sz="2200" b="1" i="0" dirty="0">
                <a:solidFill>
                  <a:srgbClr val="3366FF"/>
                </a:solidFill>
                <a:effectLst/>
              </a:rPr>
              <a:t>кономический эффект инфекционных заболеваний, защита от которых обеспечивается 10 вакцинами (против вирусных гепатитов А и B, ВПЧ, гриппа, кори, паротита, краснухи, менингококковых и пневмококковых инфекций, столбняка, дифтерии, коклюша, ветряной оспы и опоясывающего лишая), рекомендованными CDC взрослым жителям страны</a:t>
            </a:r>
            <a:r>
              <a:rPr lang="ru-RU" sz="2200" b="1" dirty="0">
                <a:solidFill>
                  <a:srgbClr val="3366FF"/>
                </a:solidFill>
              </a:rPr>
              <a:t> США составляет ежегодно примерно 9 млрд. долларов.</a:t>
            </a:r>
            <a:r>
              <a:rPr lang="en-US" sz="2200" b="1" dirty="0"/>
              <a:t> </a:t>
            </a:r>
            <a:endParaRPr lang="ru-RU" sz="2200" b="1" dirty="0"/>
          </a:p>
          <a:p>
            <a:pPr algn="r"/>
            <a:r>
              <a:rPr lang="en-US" sz="1200" dirty="0"/>
              <a:t>Modeling The Economic Burden Of Adult Vaccine-Preventable Diseases In The United States</a:t>
            </a:r>
            <a:r>
              <a:rPr lang="ru-RU" sz="1200" dirty="0"/>
              <a:t>; 2018 г.</a:t>
            </a:r>
            <a:endParaRPr lang="en-US" sz="1200" dirty="0"/>
          </a:p>
          <a:p>
            <a:pPr marL="0" indent="0" algn="just">
              <a:buNone/>
            </a:pPr>
            <a:endParaRPr lang="en-US" sz="2000" dirty="0">
              <a:solidFill>
                <a:srgbClr val="3366FF"/>
              </a:solidFill>
            </a:endParaRPr>
          </a:p>
        </p:txBody>
      </p:sp>
      <p:sp>
        <p:nvSpPr>
          <p:cNvPr id="5" name="TextBox 4">
            <a:extLst>
              <a:ext uri="{FF2B5EF4-FFF2-40B4-BE49-F238E27FC236}">
                <a16:creationId xmlns="" xmlns:a16="http://schemas.microsoft.com/office/drawing/2014/main" id="{7A975263-CF2F-07AB-ED91-28831FBB431A}"/>
              </a:ext>
            </a:extLst>
          </p:cNvPr>
          <p:cNvSpPr txBox="1"/>
          <p:nvPr/>
        </p:nvSpPr>
        <p:spPr>
          <a:xfrm>
            <a:off x="2169994" y="114156"/>
            <a:ext cx="7729380" cy="523220"/>
          </a:xfrm>
          <a:prstGeom prst="rect">
            <a:avLst/>
          </a:prstGeom>
          <a:noFill/>
        </p:spPr>
        <p:txBody>
          <a:bodyPr wrap="square">
            <a:spAutoFit/>
          </a:bodyPr>
          <a:lstStyle/>
          <a:p>
            <a:r>
              <a:rPr lang="ru-RU" sz="2800" b="1" dirty="0">
                <a:solidFill>
                  <a:srgbClr val="FF0000"/>
                </a:solidFill>
              </a:rPr>
              <a:t>Увеличение продолжительности жизни</a:t>
            </a:r>
          </a:p>
        </p:txBody>
      </p:sp>
    </p:spTree>
    <p:extLst>
      <p:ext uri="{BB962C8B-B14F-4D97-AF65-F5344CB8AC3E}">
        <p14:creationId xmlns:p14="http://schemas.microsoft.com/office/powerpoint/2010/main" val="296260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idx="4294967295"/>
          </p:nvPr>
        </p:nvSpPr>
        <p:spPr>
          <a:xfrm>
            <a:off x="127221" y="1023582"/>
            <a:ext cx="11934908" cy="5591903"/>
          </a:xfrm>
        </p:spPr>
        <p:txBody>
          <a:bodyPr>
            <a:normAutofit fontScale="25000" lnSpcReduction="20000"/>
          </a:bodyPr>
          <a:lstStyle/>
          <a:p>
            <a:r>
              <a:rPr lang="ru-RU" sz="9600" dirty="0"/>
              <a:t>Стоимость 8,5 вакциноуправляемых инфекций </a:t>
            </a:r>
          </a:p>
          <a:p>
            <a:pPr>
              <a:buFont typeface="Arial" panose="020B0604020202020204" pitchFamily="34" charset="0"/>
              <a:buChar char="•"/>
            </a:pPr>
            <a:r>
              <a:rPr lang="ru-RU" sz="6400" dirty="0"/>
              <a:t>Туберкулез +/-                                               26 654 372,3</a:t>
            </a:r>
          </a:p>
          <a:p>
            <a:pPr algn="l">
              <a:buFont typeface="Arial" panose="020B0604020202020204" pitchFamily="34" charset="0"/>
              <a:buChar char="•"/>
            </a:pPr>
            <a:r>
              <a:rPr lang="ru-RU" sz="6400" dirty="0"/>
              <a:t>Грипп -                                                           1 577 740,0</a:t>
            </a:r>
          </a:p>
          <a:p>
            <a:pPr algn="l">
              <a:buFont typeface="Arial" panose="020B0604020202020204" pitchFamily="34" charset="0"/>
              <a:buChar char="•"/>
            </a:pPr>
            <a:r>
              <a:rPr lang="ru-RU" sz="6400" dirty="0"/>
              <a:t>Коклюш                                                         379 952,8</a:t>
            </a:r>
          </a:p>
          <a:p>
            <a:pPr algn="l">
              <a:buFont typeface="Arial" panose="020B0604020202020204" pitchFamily="34" charset="0"/>
              <a:buChar char="•"/>
            </a:pPr>
            <a:r>
              <a:rPr lang="ru-RU" sz="6400" dirty="0" err="1"/>
              <a:t>О.гепатит</a:t>
            </a:r>
            <a:r>
              <a:rPr lang="ru-RU" sz="6400" dirty="0"/>
              <a:t> В                                                    127 476,3</a:t>
            </a:r>
          </a:p>
          <a:p>
            <a:pPr algn="l">
              <a:buFont typeface="Arial" panose="020B0604020202020204" pitchFamily="34" charset="0"/>
              <a:buChar char="•"/>
            </a:pPr>
            <a:r>
              <a:rPr lang="ru-RU" sz="6400" dirty="0"/>
              <a:t>Корь                                                               80 616,5</a:t>
            </a:r>
          </a:p>
          <a:p>
            <a:pPr algn="l">
              <a:buFont typeface="Arial" panose="020B0604020202020204" pitchFamily="34" charset="0"/>
              <a:buChar char="•"/>
            </a:pPr>
            <a:r>
              <a:rPr lang="ru-RU" sz="6400" dirty="0"/>
              <a:t>Паротит                                                         14 661,7</a:t>
            </a:r>
          </a:p>
          <a:p>
            <a:pPr algn="l">
              <a:buFont typeface="Arial" panose="020B0604020202020204" pitchFamily="34" charset="0"/>
              <a:buChar char="•"/>
            </a:pPr>
            <a:r>
              <a:rPr lang="ru-RU" sz="6400" dirty="0"/>
              <a:t>Дифтерия                                                      258,0</a:t>
            </a:r>
          </a:p>
          <a:p>
            <a:pPr algn="l">
              <a:buFont typeface="Arial" panose="020B0604020202020204" pitchFamily="34" charset="0"/>
              <a:buChar char="•"/>
            </a:pPr>
            <a:r>
              <a:rPr lang="ru-RU" sz="6400" dirty="0"/>
              <a:t>Краснуха                                                     118,5</a:t>
            </a:r>
          </a:p>
          <a:p>
            <a:pPr algn="l">
              <a:buFont typeface="Arial" panose="020B0604020202020204" pitchFamily="34" charset="0"/>
              <a:buChar char="•"/>
            </a:pPr>
            <a:r>
              <a:rPr lang="ru-RU" sz="6400" dirty="0"/>
              <a:t>Пневмококковая -                                        ?</a:t>
            </a:r>
          </a:p>
          <a:p>
            <a:pPr algn="l">
              <a:buFont typeface="Arial" panose="020B0604020202020204" pitchFamily="34" charset="0"/>
              <a:buChar char="•"/>
            </a:pPr>
            <a:r>
              <a:rPr lang="ru-RU" sz="6400" dirty="0" err="1"/>
              <a:t>Гемюфильная</a:t>
            </a:r>
            <a:r>
              <a:rPr lang="ru-RU" sz="6400" dirty="0"/>
              <a:t> тип Ь -                                    ?</a:t>
            </a:r>
          </a:p>
          <a:p>
            <a:pPr algn="l">
              <a:buFont typeface="Courier New" panose="02070309020205020404" pitchFamily="49" charset="0"/>
              <a:buChar char="o"/>
            </a:pPr>
            <a:r>
              <a:rPr lang="ru-RU" sz="6400" dirty="0"/>
              <a:t>ИТОГО (</a:t>
            </a:r>
            <a:r>
              <a:rPr lang="ru-RU" sz="6400" dirty="0" err="1"/>
              <a:t>тыс.руб</a:t>
            </a:r>
            <a:r>
              <a:rPr lang="ru-RU" sz="6400" dirty="0"/>
              <a:t>)                                   28 836 504,4</a:t>
            </a:r>
          </a:p>
          <a:p>
            <a:pPr algn="l">
              <a:buFont typeface="Courier New" panose="02070309020205020404" pitchFamily="49" charset="0"/>
              <a:buChar char="o"/>
            </a:pPr>
            <a:endParaRPr lang="ru-RU" sz="3200" dirty="0"/>
          </a:p>
          <a:p>
            <a:r>
              <a:rPr lang="ru-RU" sz="8000" b="1" dirty="0"/>
              <a:t>Стоимость 4 инфекций вакциннедоуправляемых (без ВПЧ)</a:t>
            </a:r>
          </a:p>
          <a:p>
            <a:pPr algn="l">
              <a:buFont typeface="Arial" panose="020B0604020202020204" pitchFamily="34" charset="0"/>
              <a:buChar char="•"/>
            </a:pPr>
            <a:r>
              <a:rPr lang="ru-RU" sz="6400" dirty="0">
                <a:solidFill>
                  <a:schemeClr val="tx1"/>
                </a:solidFill>
              </a:rPr>
              <a:t>Ветряная оспа                                               18 158 645,2</a:t>
            </a:r>
          </a:p>
          <a:p>
            <a:pPr algn="l">
              <a:buFont typeface="Arial" panose="020B0604020202020204" pitchFamily="34" charset="0"/>
              <a:buChar char="•"/>
            </a:pPr>
            <a:r>
              <a:rPr lang="ru-RU" sz="6400" dirty="0">
                <a:solidFill>
                  <a:schemeClr val="tx1"/>
                </a:solidFill>
              </a:rPr>
              <a:t>Ротавирусный гастроэнтерит                       4271046,6</a:t>
            </a:r>
          </a:p>
          <a:p>
            <a:pPr algn="l">
              <a:buFont typeface="Arial" panose="020B0604020202020204" pitchFamily="34" charset="0"/>
              <a:buChar char="•"/>
            </a:pPr>
            <a:r>
              <a:rPr lang="ru-RU" sz="6400" dirty="0" err="1">
                <a:solidFill>
                  <a:schemeClr val="tx1"/>
                </a:solidFill>
              </a:rPr>
              <a:t>О.гепатит</a:t>
            </a:r>
            <a:r>
              <a:rPr lang="ru-RU" sz="6400" dirty="0">
                <a:solidFill>
                  <a:schemeClr val="tx1"/>
                </a:solidFill>
              </a:rPr>
              <a:t> А                                                     395448.8</a:t>
            </a:r>
          </a:p>
          <a:p>
            <a:pPr algn="l">
              <a:buFont typeface="Arial" panose="020B0604020202020204" pitchFamily="34" charset="0"/>
              <a:buChar char="•"/>
            </a:pPr>
            <a:r>
              <a:rPr lang="ru-RU" sz="6400" dirty="0">
                <a:solidFill>
                  <a:schemeClr val="tx1"/>
                </a:solidFill>
              </a:rPr>
              <a:t>Менингококковая инфекция (ГФМИ)         136973,7</a:t>
            </a:r>
          </a:p>
          <a:p>
            <a:pPr algn="l">
              <a:buFont typeface="Courier New" panose="02070309020205020404" pitchFamily="49" charset="0"/>
              <a:buChar char="o"/>
            </a:pPr>
            <a:r>
              <a:rPr lang="ru-RU" sz="6400" dirty="0">
                <a:solidFill>
                  <a:schemeClr val="tx1"/>
                </a:solidFill>
              </a:rPr>
              <a:t>ИТОГО (</a:t>
            </a:r>
            <a:r>
              <a:rPr lang="ru-RU" sz="6400" dirty="0" err="1">
                <a:solidFill>
                  <a:schemeClr val="tx1"/>
                </a:solidFill>
              </a:rPr>
              <a:t>тыс.руб</a:t>
            </a:r>
            <a:r>
              <a:rPr lang="ru-RU" sz="6400" dirty="0">
                <a:solidFill>
                  <a:schemeClr val="tx1"/>
                </a:solidFill>
              </a:rPr>
              <a:t>)                                    22 962 113,90</a:t>
            </a:r>
          </a:p>
        </p:txBody>
      </p:sp>
      <p:sp>
        <p:nvSpPr>
          <p:cNvPr id="2" name="Заголовок 1"/>
          <p:cNvSpPr>
            <a:spLocks noGrp="1"/>
          </p:cNvSpPr>
          <p:nvPr>
            <p:ph type="title" idx="4294967295"/>
          </p:nvPr>
        </p:nvSpPr>
        <p:spPr>
          <a:xfrm>
            <a:off x="341194" y="305090"/>
            <a:ext cx="11282702" cy="827673"/>
          </a:xfrm>
        </p:spPr>
        <p:txBody>
          <a:bodyPr>
            <a:normAutofit fontScale="90000"/>
          </a:bodyPr>
          <a:lstStyle/>
          <a:p>
            <a:pPr algn="ctr"/>
            <a:r>
              <a:rPr lang="ru-RU" sz="2800" i="1" dirty="0">
                <a:solidFill>
                  <a:srgbClr val="3366FF"/>
                </a:solidFill>
                <a:latin typeface="+mn-lt"/>
              </a:rPr>
              <a:t/>
            </a:r>
            <a:br>
              <a:rPr lang="ru-RU" sz="2800" i="1" dirty="0">
                <a:solidFill>
                  <a:srgbClr val="3366FF"/>
                </a:solidFill>
                <a:latin typeface="+mn-lt"/>
              </a:rPr>
            </a:br>
            <a:r>
              <a:rPr lang="ru-RU" sz="3600" b="1" dirty="0">
                <a:solidFill>
                  <a:srgbClr val="FF0000"/>
                </a:solidFill>
                <a:latin typeface="+mn-lt"/>
              </a:rPr>
              <a:t>5. Экономическая эффективность – сохранение ресурсов</a:t>
            </a:r>
            <a:br>
              <a:rPr lang="ru-RU" sz="3600" b="1" dirty="0">
                <a:solidFill>
                  <a:srgbClr val="FF0000"/>
                </a:solidFill>
                <a:latin typeface="+mn-lt"/>
              </a:rPr>
            </a:br>
            <a:endParaRPr lang="ru-RU" sz="3600" b="1" dirty="0">
              <a:solidFill>
                <a:srgbClr val="FF0000"/>
              </a:solidFill>
              <a:latin typeface="+mn-lt"/>
            </a:endParaRPr>
          </a:p>
        </p:txBody>
      </p:sp>
      <p:sp>
        <p:nvSpPr>
          <p:cNvPr id="4" name="Прямоугольник: скругленные углы 3">
            <a:extLst>
              <a:ext uri="{FF2B5EF4-FFF2-40B4-BE49-F238E27FC236}">
                <a16:creationId xmlns="" xmlns:a16="http://schemas.microsoft.com/office/drawing/2014/main" id="{5590849B-F985-1D18-0340-808D317BA265}"/>
              </a:ext>
            </a:extLst>
          </p:cNvPr>
          <p:cNvSpPr/>
          <p:nvPr/>
        </p:nvSpPr>
        <p:spPr>
          <a:xfrm>
            <a:off x="6933063" y="1050878"/>
            <a:ext cx="5129066" cy="55646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sz="2200" b="0" i="0" dirty="0">
                <a:solidFill>
                  <a:srgbClr val="2D2D2D"/>
                </a:solidFill>
                <a:effectLst/>
                <a:latin typeface="Source Sans Pro" panose="020B0604020202020204" pitchFamily="34" charset="0"/>
              </a:rPr>
              <a:t>Говоря о России, ежегодный экономический ущерб из-за ротавирусной инфекции составляет более 6,8 млрд рублей, а из-за вируса папилломы человека (ВПЧ) — более 20 млрд рублей. </a:t>
            </a:r>
          </a:p>
          <a:p>
            <a:pPr algn="just"/>
            <a:r>
              <a:rPr lang="ru-RU" sz="2200" b="0" i="0" dirty="0">
                <a:solidFill>
                  <a:srgbClr val="2D2D2D"/>
                </a:solidFill>
                <a:effectLst/>
                <a:latin typeface="Source Sans Pro" panose="020B0604020202020204" pitchFamily="34" charset="0"/>
              </a:rPr>
              <a:t>Таковы первые итоги исследования экономического бремени </a:t>
            </a:r>
            <a:r>
              <a:rPr lang="ru-RU" sz="2200" b="0" i="0" dirty="0" err="1">
                <a:solidFill>
                  <a:srgbClr val="2D2D2D"/>
                </a:solidFill>
                <a:effectLst/>
                <a:latin typeface="Source Sans Pro" panose="020B0604020202020204" pitchFamily="34" charset="0"/>
              </a:rPr>
              <a:t>заболе-ваний</a:t>
            </a:r>
            <a:r>
              <a:rPr lang="ru-RU" sz="2200" b="0" i="0" dirty="0">
                <a:solidFill>
                  <a:srgbClr val="2D2D2D"/>
                </a:solidFill>
                <a:effectLst/>
                <a:latin typeface="Source Sans Pro" panose="020B0604020202020204" pitchFamily="34" charset="0"/>
              </a:rPr>
              <a:t> и экономического эффекта программ вакцинации, </a:t>
            </a:r>
            <a:r>
              <a:rPr lang="ru-RU" sz="2200" b="0" i="0" dirty="0" err="1" smtClean="0">
                <a:solidFill>
                  <a:srgbClr val="2D2D2D"/>
                </a:solidFill>
                <a:effectLst/>
                <a:latin typeface="Source Sans Pro" panose="020B0604020202020204" pitchFamily="34" charset="0"/>
              </a:rPr>
              <a:t>проведен-ного</a:t>
            </a:r>
            <a:r>
              <a:rPr lang="ru-RU" sz="2200" b="0" i="0" dirty="0" smtClean="0">
                <a:solidFill>
                  <a:srgbClr val="2D2D2D"/>
                </a:solidFill>
                <a:effectLst/>
                <a:latin typeface="Source Sans Pro" panose="020B0604020202020204" pitchFamily="34" charset="0"/>
              </a:rPr>
              <a:t> </a:t>
            </a:r>
            <a:r>
              <a:rPr lang="ru-RU" sz="2200" b="0" i="0" dirty="0">
                <a:solidFill>
                  <a:srgbClr val="2D2D2D"/>
                </a:solidFill>
                <a:effectLst/>
                <a:latin typeface="Source Sans Pro" panose="020B0604020202020204" pitchFamily="34" charset="0"/>
              </a:rPr>
              <a:t>экспертами платформы «</a:t>
            </a:r>
            <a:r>
              <a:rPr lang="ru-RU" sz="2200" b="0" i="0" dirty="0" smtClean="0">
                <a:solidFill>
                  <a:srgbClr val="2D2D2D"/>
                </a:solidFill>
                <a:effectLst/>
                <a:latin typeface="Source Sans Pro" panose="020B0604020202020204" pitchFamily="34" charset="0"/>
              </a:rPr>
              <a:t>Эффективное </a:t>
            </a:r>
            <a:r>
              <a:rPr lang="ru-RU" sz="2200" b="0" i="0" dirty="0">
                <a:solidFill>
                  <a:srgbClr val="2D2D2D"/>
                </a:solidFill>
                <a:effectLst/>
                <a:latin typeface="Source Sans Pro" panose="020B0604020202020204" pitchFamily="34" charset="0"/>
              </a:rPr>
              <a:t>здравоохранение» и представленного в рамках Гайдаровского форума в 2018 </a:t>
            </a:r>
            <a:r>
              <a:rPr lang="ru-RU" sz="2200" b="0" i="0" dirty="0" smtClean="0">
                <a:solidFill>
                  <a:srgbClr val="2D2D2D"/>
                </a:solidFill>
                <a:effectLst/>
                <a:latin typeface="Source Sans Pro" panose="020B0604020202020204" pitchFamily="34" charset="0"/>
              </a:rPr>
              <a:t>г.</a:t>
            </a:r>
            <a:endParaRPr lang="ru-RU" sz="2200" dirty="0"/>
          </a:p>
        </p:txBody>
      </p:sp>
    </p:spTree>
    <p:extLst>
      <p:ext uri="{BB962C8B-B14F-4D97-AF65-F5344CB8AC3E}">
        <p14:creationId xmlns:p14="http://schemas.microsoft.com/office/powerpoint/2010/main" val="25006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48A53B-0B27-AE87-4D91-9678D96BF749}"/>
              </a:ext>
            </a:extLst>
          </p:cNvPr>
          <p:cNvSpPr>
            <a:spLocks noGrp="1"/>
          </p:cNvSpPr>
          <p:nvPr>
            <p:ph type="title"/>
          </p:nvPr>
        </p:nvSpPr>
        <p:spPr>
          <a:xfrm>
            <a:off x="838200" y="177421"/>
            <a:ext cx="10515600" cy="955343"/>
          </a:xfrm>
        </p:spPr>
        <p:txBody>
          <a:bodyPr>
            <a:normAutofit fontScale="90000"/>
          </a:bodyPr>
          <a:lstStyle/>
          <a:p>
            <a:pPr algn="ctr"/>
            <a:r>
              <a:rPr lang="ru-RU" sz="3100" b="1" i="0" dirty="0">
                <a:solidFill>
                  <a:srgbClr val="2D2D2D"/>
                </a:solidFill>
                <a:effectLst/>
                <a:latin typeface="Merriweather" panose="020B0604020202020204" pitchFamily="2" charset="0"/>
              </a:rPr>
              <a:t/>
            </a:r>
            <a:br>
              <a:rPr lang="ru-RU" sz="3100" b="1" i="0" dirty="0">
                <a:solidFill>
                  <a:srgbClr val="2D2D2D"/>
                </a:solidFill>
                <a:effectLst/>
                <a:latin typeface="Merriweather" panose="020B0604020202020204" pitchFamily="2" charset="0"/>
              </a:rPr>
            </a:br>
            <a:r>
              <a:rPr lang="ru-RU" sz="3600" b="1" dirty="0">
                <a:solidFill>
                  <a:srgbClr val="3366FF"/>
                </a:solidFill>
                <a:effectLst/>
                <a:latin typeface="Merriweather" panose="020B0604020202020204" pitchFamily="2" charset="0"/>
              </a:rPr>
              <a:t>Экономика прививок. Как вакцинация помогает государствам сокращать расходы</a:t>
            </a:r>
            <a:r>
              <a:rPr lang="ru-RU" sz="3100" i="1" dirty="0">
                <a:solidFill>
                  <a:srgbClr val="3366FF"/>
                </a:solidFill>
                <a:effectLst/>
                <a:latin typeface="Merriweather" panose="020B0604020202020204" pitchFamily="2" charset="0"/>
              </a:rPr>
              <a:t/>
            </a:r>
            <a:br>
              <a:rPr lang="ru-RU" sz="3100" i="1" dirty="0">
                <a:solidFill>
                  <a:srgbClr val="3366FF"/>
                </a:solidFill>
                <a:effectLst/>
                <a:latin typeface="Merriweather" panose="020B0604020202020204" pitchFamily="2" charset="0"/>
              </a:rPr>
            </a:br>
            <a:endParaRPr lang="ru-RU" sz="3100" i="1" dirty="0">
              <a:solidFill>
                <a:srgbClr val="3366FF"/>
              </a:solidFill>
            </a:endParaRPr>
          </a:p>
        </p:txBody>
      </p:sp>
      <p:sp>
        <p:nvSpPr>
          <p:cNvPr id="4" name="TextBox 3">
            <a:extLst>
              <a:ext uri="{FF2B5EF4-FFF2-40B4-BE49-F238E27FC236}">
                <a16:creationId xmlns="" xmlns:a16="http://schemas.microsoft.com/office/drawing/2014/main" id="{D914FA74-4415-84C0-A2EB-0DB5542537F9}"/>
              </a:ext>
            </a:extLst>
          </p:cNvPr>
          <p:cNvSpPr txBox="1"/>
          <p:nvPr/>
        </p:nvSpPr>
        <p:spPr>
          <a:xfrm>
            <a:off x="214685" y="4708477"/>
            <a:ext cx="11736124" cy="2308324"/>
          </a:xfrm>
          <a:prstGeom prst="rect">
            <a:avLst/>
          </a:prstGeom>
          <a:noFill/>
        </p:spPr>
        <p:txBody>
          <a:bodyPr wrap="square">
            <a:spAutoFit/>
          </a:bodyPr>
          <a:lstStyle/>
          <a:p>
            <a:pPr algn="just"/>
            <a:r>
              <a:rPr lang="ru-RU" b="0" i="0" dirty="0">
                <a:solidFill>
                  <a:srgbClr val="2D2D2D"/>
                </a:solidFill>
                <a:effectLst/>
                <a:latin typeface="Source Sans Pro" panose="020B0503030403020204" pitchFamily="34" charset="0"/>
              </a:rPr>
              <a:t>Как бы то ни было, вакцинация была и будет одним из наиболее выгодных видов инвестиций в здравоохранение, ведь она позволяет существенно снижать затраты государства и самих граждан на лечение инфекционных заболеваний, а также решает задачу снижения уровня заболеваемости и смертности от инфекций, а значит, увеличения продолжительности жизни населения страны. </a:t>
            </a:r>
          </a:p>
          <a:p>
            <a:pPr algn="just"/>
            <a:r>
              <a:rPr lang="ru-RU" b="0" i="0" dirty="0">
                <a:solidFill>
                  <a:srgbClr val="2D2D2D"/>
                </a:solidFill>
                <a:effectLst/>
                <a:latin typeface="Source Sans Pro" panose="020B0503030403020204" pitchFamily="34" charset="0"/>
              </a:rPr>
              <a:t>По данным исследований Глобального альянса по вакцинам и иммунизации, около 100 млн человек находятся на грани бедности из-за затрат на здравоохранение, в то время как своевременная вакцинация с 2016 по 2020 годы убережет от нищеты 24 млн населения в 41 стране альянса.</a:t>
            </a:r>
            <a:endParaRPr lang="ru-RU" dirty="0"/>
          </a:p>
          <a:p>
            <a:endParaRPr lang="ru-RU" dirty="0"/>
          </a:p>
        </p:txBody>
      </p:sp>
      <p:sp>
        <p:nvSpPr>
          <p:cNvPr id="6" name="TextBox 5">
            <a:extLst>
              <a:ext uri="{FF2B5EF4-FFF2-40B4-BE49-F238E27FC236}">
                <a16:creationId xmlns="" xmlns:a16="http://schemas.microsoft.com/office/drawing/2014/main" id="{AE079B04-7330-A7D5-2479-B279735D00B6}"/>
              </a:ext>
            </a:extLst>
          </p:cNvPr>
          <p:cNvSpPr txBox="1"/>
          <p:nvPr/>
        </p:nvSpPr>
        <p:spPr>
          <a:xfrm>
            <a:off x="214686" y="1240158"/>
            <a:ext cx="11736124" cy="3416320"/>
          </a:xfrm>
          <a:prstGeom prst="rect">
            <a:avLst/>
          </a:prstGeom>
          <a:noFill/>
        </p:spPr>
        <p:txBody>
          <a:bodyPr wrap="square">
            <a:spAutoFit/>
          </a:bodyPr>
          <a:lstStyle/>
          <a:p>
            <a:pPr algn="just"/>
            <a:r>
              <a:rPr lang="ru-RU" b="0" i="0" dirty="0">
                <a:solidFill>
                  <a:srgbClr val="2D2D2D"/>
                </a:solidFill>
                <a:effectLst/>
                <a:latin typeface="Source Sans Pro" panose="020B0503030403020204" pitchFamily="34" charset="0"/>
              </a:rPr>
              <a:t>Вакцинация — результативное в экономическом плане профилактическое мероприятие. По данным Глобального альянса по вакцинам и иммунизации (ГАВИ), на каждый вложенный в вакцинопрофилактику доллар возврат инвестиций составляет $18. Согласно данным специалистов Центра по контролю за инфекционными болезнями (Атланта, США), каждый доллар, вложенный в вакцинацию против кори, дает прибыль, равную $11,9. Прибыль при иммунизации против полиомиелита равна $10,3, при прививках против краснухи — $7,7, против паротита — $6,7. Иммунопрофилактика коклюша и инфекции, вызываемой гемофильной палочкой, приносит прибыль, соответственно равную $2,1–3,1 и $3,8.</a:t>
            </a:r>
          </a:p>
          <a:p>
            <a:pPr algn="just"/>
            <a:endParaRPr lang="ru-RU" b="0" i="0" dirty="0">
              <a:solidFill>
                <a:srgbClr val="2D2D2D"/>
              </a:solidFill>
              <a:effectLst/>
              <a:latin typeface="Source Sans Pro" panose="020B0503030403020204" pitchFamily="34" charset="0"/>
            </a:endParaRPr>
          </a:p>
          <a:p>
            <a:pPr algn="just"/>
            <a:r>
              <a:rPr lang="ru-RU" b="0" i="0" dirty="0">
                <a:solidFill>
                  <a:srgbClr val="2D2D2D"/>
                </a:solidFill>
                <a:effectLst/>
                <a:latin typeface="Source Sans Pro" panose="020B0503030403020204" pitchFamily="34" charset="0"/>
              </a:rPr>
              <a:t>$313 млн было затрачено на ликвидацию оспы, величина предотвращенного ущерба ежегодно составляет $1–2 млрд. Ни одна отрасль народного хозяйства не дает такой впечатляющей отдачи. Все затраты на мероприятия, проведенные под эгидой ВОЗ по ликвидации оспы, окупились в течение одного месяца после провозглашения ее ликвидации.</a:t>
            </a:r>
          </a:p>
        </p:txBody>
      </p:sp>
    </p:spTree>
    <p:extLst>
      <p:ext uri="{BB962C8B-B14F-4D97-AF65-F5344CB8AC3E}">
        <p14:creationId xmlns:p14="http://schemas.microsoft.com/office/powerpoint/2010/main" val="41934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CC30FD2-C02C-AEE4-4E94-8978B24C4E2C}"/>
              </a:ext>
            </a:extLst>
          </p:cNvPr>
          <p:cNvPicPr>
            <a:picLocks noChangeAspect="1"/>
          </p:cNvPicPr>
          <p:nvPr/>
        </p:nvPicPr>
        <p:blipFill>
          <a:blip r:embed="rId2"/>
          <a:stretch>
            <a:fillRect/>
          </a:stretch>
        </p:blipFill>
        <p:spPr>
          <a:xfrm>
            <a:off x="159026" y="887104"/>
            <a:ext cx="11950811" cy="5918508"/>
          </a:xfrm>
          <a:prstGeom prst="rect">
            <a:avLst/>
          </a:prstGeom>
        </p:spPr>
      </p:pic>
      <p:sp>
        <p:nvSpPr>
          <p:cNvPr id="4" name="TextBox 3">
            <a:extLst>
              <a:ext uri="{FF2B5EF4-FFF2-40B4-BE49-F238E27FC236}">
                <a16:creationId xmlns="" xmlns:a16="http://schemas.microsoft.com/office/drawing/2014/main" id="{036527B3-8324-D03B-36CB-35F1B1356099}"/>
              </a:ext>
            </a:extLst>
          </p:cNvPr>
          <p:cNvSpPr txBox="1"/>
          <p:nvPr/>
        </p:nvSpPr>
        <p:spPr>
          <a:xfrm>
            <a:off x="791570" y="139851"/>
            <a:ext cx="10044752" cy="584775"/>
          </a:xfrm>
          <a:prstGeom prst="rect">
            <a:avLst/>
          </a:prstGeom>
          <a:noFill/>
        </p:spPr>
        <p:txBody>
          <a:bodyPr wrap="square">
            <a:spAutoFit/>
          </a:bodyPr>
          <a:lstStyle/>
          <a:p>
            <a:pPr algn="ctr"/>
            <a:r>
              <a:rPr lang="ru-RU" sz="3200" b="1" dirty="0" smtClean="0">
                <a:solidFill>
                  <a:srgbClr val="FF0000"/>
                </a:solidFill>
              </a:rPr>
              <a:t>6. Предупреждение </a:t>
            </a:r>
            <a:r>
              <a:rPr lang="ru-RU" sz="3200" b="1" dirty="0">
                <a:solidFill>
                  <a:srgbClr val="FF0000"/>
                </a:solidFill>
              </a:rPr>
              <a:t>антибиотикорезистентности</a:t>
            </a:r>
          </a:p>
        </p:txBody>
      </p:sp>
    </p:spTree>
    <p:extLst>
      <p:ext uri="{BB962C8B-B14F-4D97-AF65-F5344CB8AC3E}">
        <p14:creationId xmlns:p14="http://schemas.microsoft.com/office/powerpoint/2010/main" val="84804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2D9CA6-94BB-4779-9E8A-B09352397947}"/>
              </a:ext>
            </a:extLst>
          </p:cNvPr>
          <p:cNvSpPr>
            <a:spLocks noGrp="1"/>
          </p:cNvSpPr>
          <p:nvPr>
            <p:ph type="title"/>
          </p:nvPr>
        </p:nvSpPr>
        <p:spPr>
          <a:xfrm>
            <a:off x="838200" y="365125"/>
            <a:ext cx="10515600" cy="636739"/>
          </a:xfrm>
        </p:spPr>
        <p:txBody>
          <a:bodyPr>
            <a:noAutofit/>
          </a:bodyPr>
          <a:lstStyle/>
          <a:p>
            <a:pPr algn="ctr"/>
            <a:r>
              <a:rPr lang="ru-RU" b="1" i="1" dirty="0">
                <a:solidFill>
                  <a:srgbClr val="3366FF"/>
                </a:solidFill>
              </a:rPr>
              <a:t>Определение </a:t>
            </a:r>
          </a:p>
        </p:txBody>
      </p:sp>
      <p:sp>
        <p:nvSpPr>
          <p:cNvPr id="3" name="Объект 2">
            <a:extLst>
              <a:ext uri="{FF2B5EF4-FFF2-40B4-BE49-F238E27FC236}">
                <a16:creationId xmlns="" xmlns:a16="http://schemas.microsoft.com/office/drawing/2014/main" id="{85F5B7F0-41BD-67EC-F45F-435452591E5D}"/>
              </a:ext>
            </a:extLst>
          </p:cNvPr>
          <p:cNvSpPr>
            <a:spLocks noGrp="1"/>
          </p:cNvSpPr>
          <p:nvPr>
            <p:ph idx="1"/>
          </p:nvPr>
        </p:nvSpPr>
        <p:spPr>
          <a:xfrm>
            <a:off x="373711" y="1240404"/>
            <a:ext cx="11624807" cy="5454594"/>
          </a:xfrm>
        </p:spPr>
        <p:txBody>
          <a:bodyPr>
            <a:normAutofit lnSpcReduction="10000"/>
          </a:bodyPr>
          <a:lstStyle/>
          <a:p>
            <a:pPr algn="just">
              <a:lnSpc>
                <a:spcPct val="100000"/>
              </a:lnSpc>
            </a:pPr>
            <a:r>
              <a:rPr lang="ru-RU" dirty="0"/>
              <a:t>Вакцинация — это введение в организм человека </a:t>
            </a:r>
            <a:r>
              <a:rPr lang="ru-RU" b="0" i="0" dirty="0">
                <a:solidFill>
                  <a:srgbClr val="000000"/>
                </a:solidFill>
                <a:effectLst/>
              </a:rPr>
              <a:t>иммунобиологических лекарственных препаратов, </a:t>
            </a:r>
            <a:r>
              <a:rPr lang="ru-RU" dirty="0"/>
              <a:t> содержащего антигены возбудителей </a:t>
            </a:r>
            <a:r>
              <a:rPr lang="ru-RU" dirty="0">
                <a:solidFill>
                  <a:srgbClr val="FF0000"/>
                </a:solidFill>
              </a:rPr>
              <a:t>(убитых/ослабленных или  их фрагменты) </a:t>
            </a:r>
            <a:r>
              <a:rPr lang="ru-RU" dirty="0"/>
              <a:t>инфекционных болезней с целью создания невосприимчивости (иммунитета) к данному возбудителю. </a:t>
            </a:r>
          </a:p>
          <a:p>
            <a:pPr algn="just">
              <a:lnSpc>
                <a:spcPct val="100000"/>
              </a:lnSpc>
            </a:pPr>
            <a:r>
              <a:rPr lang="ru-RU" dirty="0"/>
              <a:t>При вакцинации создается активный искусственный специфический индивидуальный иммунитет, который при встрече с инфекционным возбудителем с высокой вероятностью предотвратит заражение или обеспечит более легкое течение заболевания. </a:t>
            </a:r>
          </a:p>
          <a:p>
            <a:pPr algn="just">
              <a:lnSpc>
                <a:spcPct val="100000"/>
              </a:lnSpc>
            </a:pPr>
            <a:r>
              <a:rPr lang="ru-RU" dirty="0"/>
              <a:t>Безопасность обусловлено тем, что в качестве антигенов используют ослабленные или убитые инфекционные агенты или их части, неспособные вызвать развитие полноценного заболевания.</a:t>
            </a:r>
          </a:p>
        </p:txBody>
      </p:sp>
      <p:sp>
        <p:nvSpPr>
          <p:cNvPr id="5" name="TextBox 4">
            <a:extLst>
              <a:ext uri="{FF2B5EF4-FFF2-40B4-BE49-F238E27FC236}">
                <a16:creationId xmlns="" xmlns:a16="http://schemas.microsoft.com/office/drawing/2014/main" id="{9F940CDC-5692-F710-288D-3479AB2439BA}"/>
              </a:ext>
            </a:extLst>
          </p:cNvPr>
          <p:cNvSpPr txBox="1"/>
          <p:nvPr/>
        </p:nvSpPr>
        <p:spPr>
          <a:xfrm>
            <a:off x="3725849" y="6492875"/>
            <a:ext cx="8092440" cy="246221"/>
          </a:xfrm>
          <a:prstGeom prst="rect">
            <a:avLst/>
          </a:prstGeom>
          <a:noFill/>
        </p:spPr>
        <p:txBody>
          <a:bodyPr wrap="square">
            <a:spAutoFit/>
          </a:bodyPr>
          <a:lstStyle/>
          <a:p>
            <a:pPr algn="r"/>
            <a:r>
              <a:rPr lang="ru-RU" sz="1000" b="1" i="0" u="none" strike="noStrike" dirty="0">
                <a:solidFill>
                  <a:srgbClr val="1A0DAB"/>
                </a:solidFill>
                <a:effectLst/>
                <a:latin typeface="PT Sans" panose="020B0604020202020204" pitchFamily="34" charset="0"/>
                <a:hlinkClick r:id="rId2"/>
              </a:rPr>
              <a:t>Федеральный закон от 17.09.1998 N 157-ФЗ (ред. от 02.07.2021) "Об иммунопрофилактике инфекционных болезней"</a:t>
            </a:r>
            <a:endParaRPr lang="ru-RU" sz="1000" dirty="0"/>
          </a:p>
        </p:txBody>
      </p:sp>
    </p:spTree>
    <p:extLst>
      <p:ext uri="{BB962C8B-B14F-4D97-AF65-F5344CB8AC3E}">
        <p14:creationId xmlns:p14="http://schemas.microsoft.com/office/powerpoint/2010/main" val="240283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1378" y="1073426"/>
            <a:ext cx="10447351" cy="904215"/>
          </a:xfrm>
        </p:spPr>
        <p:txBody>
          <a:bodyPr>
            <a:normAutofit fontScale="90000"/>
          </a:bodyPr>
          <a:lstStyle/>
          <a:p>
            <a:pPr algn="ctr"/>
            <a:r>
              <a:rPr lang="ru-RU" sz="3200" b="1" i="1" dirty="0">
                <a:solidFill>
                  <a:srgbClr val="3366FF"/>
                </a:solidFill>
              </a:rPr>
              <a:t>Рекомендации и действия ВОЗ по борьбе с антимикробной резистентности(АМР)</a:t>
            </a:r>
          </a:p>
        </p:txBody>
      </p:sp>
      <p:sp>
        <p:nvSpPr>
          <p:cNvPr id="3" name="Объект 2"/>
          <p:cNvSpPr>
            <a:spLocks noGrp="1"/>
          </p:cNvSpPr>
          <p:nvPr>
            <p:ph idx="1"/>
          </p:nvPr>
        </p:nvSpPr>
        <p:spPr>
          <a:xfrm>
            <a:off x="777239" y="2281187"/>
            <a:ext cx="11190171" cy="4119614"/>
          </a:xfrm>
        </p:spPr>
        <p:txBody>
          <a:bodyPr>
            <a:normAutofit lnSpcReduction="10000"/>
          </a:bodyPr>
          <a:lstStyle/>
          <a:p>
            <a:pPr marL="514350" indent="-514350" algn="just">
              <a:buFont typeface="+mj-lt"/>
              <a:buAutoNum type="arabicPeriod"/>
            </a:pPr>
            <a:r>
              <a:rPr lang="ru-RU" dirty="0"/>
              <a:t>Сократить уровень заболеваемости и распространения инфекций;</a:t>
            </a:r>
          </a:p>
          <a:p>
            <a:pPr marL="514350" indent="-514350" algn="just">
              <a:buFont typeface="+mj-lt"/>
              <a:buAutoNum type="arabicPeriod"/>
            </a:pPr>
            <a:r>
              <a:rPr lang="ru-RU" dirty="0"/>
              <a:t>Обеспечить более эффективный доступ к необходимым противомикробным препаратам;</a:t>
            </a:r>
          </a:p>
          <a:p>
            <a:pPr marL="514350" indent="-514350" algn="just">
              <a:buFont typeface="+mj-lt"/>
              <a:buAutoNum type="arabicPeriod"/>
            </a:pPr>
            <a:r>
              <a:rPr lang="ru-RU" dirty="0"/>
              <a:t>Повысить качество использования противомикробных препаратов;</a:t>
            </a:r>
          </a:p>
          <a:p>
            <a:pPr marL="514350" indent="-514350" algn="just">
              <a:buFont typeface="+mj-lt"/>
              <a:buAutoNum type="arabicPeriod"/>
            </a:pPr>
            <a:r>
              <a:rPr lang="ru-RU" dirty="0"/>
              <a:t>Усилить потенциал систем здравоохранения и их надзорные функции; </a:t>
            </a:r>
          </a:p>
          <a:p>
            <a:pPr marL="514350" indent="-514350" algn="just">
              <a:buFont typeface="+mj-lt"/>
              <a:buAutoNum type="arabicPeriod"/>
            </a:pPr>
            <a:r>
              <a:rPr lang="ru-RU" dirty="0"/>
              <a:t>Обеспечить соблюдение законов и подзаконных актов;</a:t>
            </a:r>
          </a:p>
          <a:p>
            <a:pPr marL="514350" indent="-514350" algn="just">
              <a:buFont typeface="+mj-lt"/>
              <a:buAutoNum type="arabicPeriod"/>
            </a:pPr>
            <a:r>
              <a:rPr lang="ru-RU" b="1" dirty="0">
                <a:solidFill>
                  <a:srgbClr val="FF0000"/>
                </a:solidFill>
              </a:rPr>
              <a:t>Содействовать созданию новых препаратов и вакцин с необходимыми свойствами</a:t>
            </a:r>
            <a:r>
              <a:rPr lang="ru-RU" dirty="0">
                <a:solidFill>
                  <a:srgbClr val="FF0000"/>
                </a:solidFill>
              </a:rPr>
              <a:t>.</a:t>
            </a:r>
            <a:endParaRPr lang="ru-RU" dirty="0"/>
          </a:p>
        </p:txBody>
      </p:sp>
      <p:sp>
        <p:nvSpPr>
          <p:cNvPr id="5" name="TextBox 4">
            <a:extLst>
              <a:ext uri="{FF2B5EF4-FFF2-40B4-BE49-F238E27FC236}">
                <a16:creationId xmlns="" xmlns:a16="http://schemas.microsoft.com/office/drawing/2014/main" id="{3FF3C709-6A2B-AF96-66DA-C0FD1C672421}"/>
              </a:ext>
            </a:extLst>
          </p:cNvPr>
          <p:cNvSpPr txBox="1"/>
          <p:nvPr/>
        </p:nvSpPr>
        <p:spPr>
          <a:xfrm>
            <a:off x="968991" y="272532"/>
            <a:ext cx="9430603" cy="584775"/>
          </a:xfrm>
          <a:prstGeom prst="rect">
            <a:avLst/>
          </a:prstGeom>
          <a:noFill/>
        </p:spPr>
        <p:txBody>
          <a:bodyPr wrap="square">
            <a:spAutoFit/>
          </a:bodyPr>
          <a:lstStyle/>
          <a:p>
            <a:pPr algn="ctr"/>
            <a:r>
              <a:rPr lang="ru-RU" sz="3200" b="1" dirty="0">
                <a:solidFill>
                  <a:srgbClr val="FF0000"/>
                </a:solidFill>
              </a:rPr>
              <a:t>Предупреждение антибиотикорезистентности</a:t>
            </a:r>
          </a:p>
        </p:txBody>
      </p:sp>
    </p:spTree>
    <p:extLst>
      <p:ext uri="{BB962C8B-B14F-4D97-AF65-F5344CB8AC3E}">
        <p14:creationId xmlns:p14="http://schemas.microsoft.com/office/powerpoint/2010/main" val="10423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F559AF-C4A3-43AA-879D-81B8ADCFB63C}"/>
              </a:ext>
            </a:extLst>
          </p:cNvPr>
          <p:cNvSpPr>
            <a:spLocks noGrp="1"/>
          </p:cNvSpPr>
          <p:nvPr>
            <p:ph type="title"/>
          </p:nvPr>
        </p:nvSpPr>
        <p:spPr>
          <a:xfrm>
            <a:off x="914400" y="750627"/>
            <a:ext cx="5181600" cy="2103410"/>
          </a:xfrm>
        </p:spPr>
        <p:txBody>
          <a:bodyPr>
            <a:normAutofit fontScale="90000"/>
          </a:bodyPr>
          <a:lstStyle/>
          <a:p>
            <a:r>
              <a:rPr lang="en-US" sz="3200" dirty="0"/>
              <a:t>Alternative approaches: reducing our dependence on antimicrobials</a:t>
            </a:r>
            <a:br>
              <a:rPr lang="en-US" sz="3200" dirty="0"/>
            </a:br>
            <a:r>
              <a:rPr lang="ru-RU" sz="2800" dirty="0"/>
              <a:t/>
            </a:r>
            <a:br>
              <a:rPr lang="ru-RU" sz="2800" dirty="0"/>
            </a:br>
            <a:r>
              <a:rPr lang="en-US" sz="2800" dirty="0"/>
              <a:t>The review on antimicrobial resistance </a:t>
            </a:r>
            <a:endParaRPr lang="ru-RU" sz="2800" dirty="0"/>
          </a:p>
        </p:txBody>
      </p:sp>
      <p:pic>
        <p:nvPicPr>
          <p:cNvPr id="5" name="Объект 4">
            <a:extLst>
              <a:ext uri="{FF2B5EF4-FFF2-40B4-BE49-F238E27FC236}">
                <a16:creationId xmlns="" xmlns:a16="http://schemas.microsoft.com/office/drawing/2014/main" id="{1DA8AD82-EB0B-401C-A054-4BCAD55726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3385" y="2755452"/>
            <a:ext cx="3135764" cy="4000948"/>
          </a:xfrm>
        </p:spPr>
      </p:pic>
      <p:pic>
        <p:nvPicPr>
          <p:cNvPr id="9" name="Рисунок 8">
            <a:extLst>
              <a:ext uri="{FF2B5EF4-FFF2-40B4-BE49-F238E27FC236}">
                <a16:creationId xmlns="" xmlns:a16="http://schemas.microsoft.com/office/drawing/2014/main" id="{9A400D65-295B-480A-897C-FFDD7A303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428" y="0"/>
            <a:ext cx="4846320" cy="6858000"/>
          </a:xfrm>
          <a:prstGeom prst="rect">
            <a:avLst/>
          </a:prstGeom>
        </p:spPr>
      </p:pic>
      <p:sp>
        <p:nvSpPr>
          <p:cNvPr id="6" name="TextBox 5">
            <a:extLst>
              <a:ext uri="{FF2B5EF4-FFF2-40B4-BE49-F238E27FC236}">
                <a16:creationId xmlns="" xmlns:a16="http://schemas.microsoft.com/office/drawing/2014/main" id="{BCF8D715-713B-05C0-5F40-C54E85E07A48}"/>
              </a:ext>
            </a:extLst>
          </p:cNvPr>
          <p:cNvSpPr txBox="1"/>
          <p:nvPr/>
        </p:nvSpPr>
        <p:spPr>
          <a:xfrm>
            <a:off x="163773" y="101599"/>
            <a:ext cx="7929349" cy="523220"/>
          </a:xfrm>
          <a:prstGeom prst="rect">
            <a:avLst/>
          </a:prstGeom>
          <a:noFill/>
        </p:spPr>
        <p:txBody>
          <a:bodyPr wrap="square">
            <a:spAutoFit/>
          </a:bodyPr>
          <a:lstStyle/>
          <a:p>
            <a:r>
              <a:rPr lang="ru-RU" sz="2800" dirty="0">
                <a:solidFill>
                  <a:srgbClr val="FF0000"/>
                </a:solidFill>
              </a:rPr>
              <a:t>Предупреждение антибиотикорезистентности</a:t>
            </a:r>
          </a:p>
        </p:txBody>
      </p:sp>
    </p:spTree>
    <p:extLst>
      <p:ext uri="{BB962C8B-B14F-4D97-AF65-F5344CB8AC3E}">
        <p14:creationId xmlns:p14="http://schemas.microsoft.com/office/powerpoint/2010/main" val="59886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842" y="823520"/>
            <a:ext cx="11586949" cy="5890452"/>
          </a:xfrm>
        </p:spPr>
      </p:pic>
      <p:sp>
        <p:nvSpPr>
          <p:cNvPr id="5" name="TextBox 4">
            <a:extLst>
              <a:ext uri="{FF2B5EF4-FFF2-40B4-BE49-F238E27FC236}">
                <a16:creationId xmlns="" xmlns:a16="http://schemas.microsoft.com/office/drawing/2014/main" id="{1C52AE99-1912-8697-AC0F-954A94065FF0}"/>
              </a:ext>
            </a:extLst>
          </p:cNvPr>
          <p:cNvSpPr txBox="1"/>
          <p:nvPr/>
        </p:nvSpPr>
        <p:spPr>
          <a:xfrm>
            <a:off x="1897039" y="87465"/>
            <a:ext cx="8707270" cy="584775"/>
          </a:xfrm>
          <a:prstGeom prst="rect">
            <a:avLst/>
          </a:prstGeom>
          <a:noFill/>
        </p:spPr>
        <p:txBody>
          <a:bodyPr wrap="square">
            <a:spAutoFit/>
          </a:bodyPr>
          <a:lstStyle/>
          <a:p>
            <a:r>
              <a:rPr lang="ru-RU" sz="3200" b="1" dirty="0">
                <a:solidFill>
                  <a:srgbClr val="FF0000"/>
                </a:solidFill>
              </a:rPr>
              <a:t>Предупреждение антибиотикорезистентности</a:t>
            </a:r>
          </a:p>
        </p:txBody>
      </p:sp>
    </p:spTree>
    <p:extLst>
      <p:ext uri="{BB962C8B-B14F-4D97-AF65-F5344CB8AC3E}">
        <p14:creationId xmlns:p14="http://schemas.microsoft.com/office/powerpoint/2010/main" val="1620978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3331" y="1692323"/>
            <a:ext cx="10890914" cy="4887468"/>
          </a:xfrm>
        </p:spPr>
        <p:txBody>
          <a:bodyPr>
            <a:normAutofit fontScale="92500" lnSpcReduction="20000"/>
          </a:bodyPr>
          <a:lstStyle/>
          <a:p>
            <a:pPr marL="0" indent="0">
              <a:buNone/>
            </a:pPr>
            <a:r>
              <a:rPr lang="ru-RU" sz="2600" dirty="0"/>
              <a:t>Грипп:    ежегодно поражается 10-20% населения США</a:t>
            </a:r>
          </a:p>
          <a:p>
            <a:pPr marL="0" indent="0">
              <a:buNone/>
            </a:pPr>
            <a:r>
              <a:rPr lang="ru-RU" sz="2600" dirty="0"/>
              <a:t>                 200 000 госпитализаций;</a:t>
            </a:r>
          </a:p>
          <a:p>
            <a:pPr marL="0" indent="0">
              <a:buNone/>
            </a:pPr>
            <a:r>
              <a:rPr lang="ru-RU" sz="2600" dirty="0"/>
              <a:t>                  36 000 смертей (в среднем);</a:t>
            </a:r>
          </a:p>
          <a:p>
            <a:pPr marL="0" indent="0">
              <a:buNone/>
            </a:pPr>
            <a:endParaRPr lang="ru-RU" sz="2600" dirty="0"/>
          </a:p>
          <a:p>
            <a:pPr marL="0" indent="0">
              <a:buNone/>
            </a:pPr>
            <a:r>
              <a:rPr lang="ru-RU" sz="2600" dirty="0"/>
              <a:t>Пневмококковая  2000-5000 менингитов;</a:t>
            </a:r>
          </a:p>
          <a:p>
            <a:pPr marL="0" indent="0">
              <a:buNone/>
            </a:pPr>
            <a:r>
              <a:rPr lang="ru-RU" sz="2600" dirty="0"/>
              <a:t>  инфекция;            более 40 000 инфекций кровотока;</a:t>
            </a:r>
          </a:p>
          <a:p>
            <a:pPr marL="0" indent="0">
              <a:buNone/>
            </a:pPr>
            <a:r>
              <a:rPr lang="ru-RU" sz="2600" dirty="0"/>
              <a:t>                                  150 000-300 000 пневмоний;</a:t>
            </a:r>
          </a:p>
          <a:p>
            <a:pPr marL="0" indent="0">
              <a:buNone/>
            </a:pPr>
            <a:endParaRPr lang="ru-RU" sz="2600" dirty="0"/>
          </a:p>
          <a:p>
            <a:pPr marL="0" indent="0">
              <a:buNone/>
            </a:pPr>
            <a:r>
              <a:rPr lang="ru-RU" sz="2600" dirty="0"/>
              <a:t>Коклюш: 1 миллион человек;</a:t>
            </a:r>
          </a:p>
          <a:p>
            <a:pPr marL="0" indent="0">
              <a:buNone/>
            </a:pPr>
            <a:r>
              <a:rPr lang="ru-RU" sz="2600" dirty="0" smtClean="0"/>
              <a:t>Рак </a:t>
            </a:r>
            <a:r>
              <a:rPr lang="ru-RU" sz="2600" dirty="0"/>
              <a:t>шейки матки: 10 000;</a:t>
            </a:r>
          </a:p>
          <a:p>
            <a:pPr marL="0" indent="0">
              <a:buNone/>
            </a:pPr>
            <a:r>
              <a:rPr lang="ru-RU" sz="2600" i="0" dirty="0" smtClean="0">
                <a:solidFill>
                  <a:srgbClr val="333333"/>
                </a:solidFill>
                <a:effectLst/>
                <a:latin typeface="YS Text"/>
              </a:rPr>
              <a:t>Опоясывающий</a:t>
            </a:r>
            <a:r>
              <a:rPr lang="ru-RU" sz="2600" b="0" i="0" dirty="0">
                <a:solidFill>
                  <a:srgbClr val="333333"/>
                </a:solidFill>
                <a:effectLst/>
                <a:latin typeface="YS Text"/>
              </a:rPr>
              <a:t> герпес</a:t>
            </a:r>
            <a:r>
              <a:rPr lang="ru-RU" sz="2600" dirty="0"/>
              <a:t>: 1 миллион;</a:t>
            </a:r>
          </a:p>
          <a:p>
            <a:pPr marL="0" indent="0">
              <a:buNone/>
            </a:pPr>
            <a:r>
              <a:rPr lang="ru-RU" sz="2600" dirty="0" smtClean="0"/>
              <a:t>Смертность </a:t>
            </a:r>
            <a:r>
              <a:rPr lang="ru-RU" sz="2600" dirty="0"/>
              <a:t>взрослого населения от болезней, предотвратимых с помощью вакцин: 43 000</a:t>
            </a:r>
            <a:endParaRPr lang="en-US" sz="2600" dirty="0"/>
          </a:p>
          <a:p>
            <a:pPr marL="0" indent="0">
              <a:buNone/>
            </a:pPr>
            <a:endParaRPr lang="en-US" dirty="0"/>
          </a:p>
        </p:txBody>
      </p:sp>
      <p:sp>
        <p:nvSpPr>
          <p:cNvPr id="4" name="TextBox 3">
            <a:extLst>
              <a:ext uri="{FF2B5EF4-FFF2-40B4-BE49-F238E27FC236}">
                <a16:creationId xmlns="" xmlns:a16="http://schemas.microsoft.com/office/drawing/2014/main" id="{CD658836-4FCE-2F23-3D91-2063109AD47D}"/>
              </a:ext>
            </a:extLst>
          </p:cNvPr>
          <p:cNvSpPr txBox="1"/>
          <p:nvPr/>
        </p:nvSpPr>
        <p:spPr>
          <a:xfrm>
            <a:off x="1716917" y="631535"/>
            <a:ext cx="8641733" cy="954107"/>
          </a:xfrm>
          <a:prstGeom prst="rect">
            <a:avLst/>
          </a:prstGeom>
          <a:noFill/>
        </p:spPr>
        <p:txBody>
          <a:bodyPr wrap="square">
            <a:spAutoFit/>
          </a:bodyPr>
          <a:lstStyle/>
          <a:p>
            <a:pPr marL="0" indent="0" algn="ctr">
              <a:buNone/>
            </a:pPr>
            <a:r>
              <a:rPr lang="ru-RU" sz="2800" i="1" dirty="0">
                <a:solidFill>
                  <a:srgbClr val="3366FF"/>
                </a:solidFill>
              </a:rPr>
              <a:t>Снижение заболеваемости взрослых, которые можно предотвратить путем вакцинации </a:t>
            </a:r>
          </a:p>
        </p:txBody>
      </p:sp>
      <p:sp>
        <p:nvSpPr>
          <p:cNvPr id="5" name="TextBox 4">
            <a:extLst>
              <a:ext uri="{FF2B5EF4-FFF2-40B4-BE49-F238E27FC236}">
                <a16:creationId xmlns="" xmlns:a16="http://schemas.microsoft.com/office/drawing/2014/main" id="{7BFCF69D-9F87-9CAF-0F04-E2F5177BC998}"/>
              </a:ext>
            </a:extLst>
          </p:cNvPr>
          <p:cNvSpPr txBox="1"/>
          <p:nvPr/>
        </p:nvSpPr>
        <p:spPr>
          <a:xfrm>
            <a:off x="177421" y="68239"/>
            <a:ext cx="11750722" cy="523220"/>
          </a:xfrm>
          <a:prstGeom prst="rect">
            <a:avLst/>
          </a:prstGeom>
          <a:noFill/>
        </p:spPr>
        <p:txBody>
          <a:bodyPr wrap="square">
            <a:spAutoFit/>
          </a:bodyPr>
          <a:lstStyle/>
          <a:p>
            <a:r>
              <a:rPr lang="ru-RU" sz="2800" b="1" dirty="0" smtClean="0">
                <a:solidFill>
                  <a:srgbClr val="FF0000"/>
                </a:solidFill>
              </a:rPr>
              <a:t>7. Принцип </a:t>
            </a:r>
            <a:r>
              <a:rPr lang="ru-RU" sz="2800" b="1" dirty="0">
                <a:solidFill>
                  <a:srgbClr val="FF0000"/>
                </a:solidFill>
              </a:rPr>
              <a:t>социального равенства. Вакцинация на протяжении жизни</a:t>
            </a:r>
          </a:p>
        </p:txBody>
      </p:sp>
    </p:spTree>
    <p:extLst>
      <p:ext uri="{BB962C8B-B14F-4D97-AF65-F5344CB8AC3E}">
        <p14:creationId xmlns:p14="http://schemas.microsoft.com/office/powerpoint/2010/main" val="210593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512" y="103367"/>
            <a:ext cx="11524488" cy="683812"/>
          </a:xfrm>
        </p:spPr>
        <p:txBody>
          <a:bodyPr>
            <a:noAutofit/>
          </a:bodyPr>
          <a:lstStyle/>
          <a:p>
            <a:pPr algn="ctr"/>
            <a:r>
              <a:rPr lang="ru-RU" sz="2800" b="1" dirty="0" smtClean="0">
                <a:solidFill>
                  <a:srgbClr val="FF0000"/>
                </a:solidFill>
              </a:rPr>
              <a:t>8. Современный </a:t>
            </a:r>
            <a:r>
              <a:rPr lang="ru-RU" sz="2800" b="1" dirty="0">
                <a:solidFill>
                  <a:srgbClr val="FF0000"/>
                </a:solidFill>
              </a:rPr>
              <a:t>принцип вакцинации – вакцинация на протяжении жизни. </a:t>
            </a:r>
            <a:br>
              <a:rPr lang="ru-RU" sz="2800" b="1" dirty="0">
                <a:solidFill>
                  <a:srgbClr val="FF0000"/>
                </a:solidFill>
              </a:rPr>
            </a:br>
            <a:r>
              <a:rPr lang="ru-RU" sz="2800" b="1" dirty="0">
                <a:solidFill>
                  <a:srgbClr val="FF0000"/>
                </a:solidFill>
              </a:rPr>
              <a:t>Вакцинация как один из факторов здорового образа жизни.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430220749"/>
              </p:ext>
            </p:extLst>
          </p:nvPr>
        </p:nvGraphicFramePr>
        <p:xfrm>
          <a:off x="354842" y="900754"/>
          <a:ext cx="11505063" cy="5821680"/>
        </p:xfrm>
        <a:graphic>
          <a:graphicData uri="http://schemas.openxmlformats.org/drawingml/2006/table">
            <a:tbl>
              <a:tblPr firstRow="1" bandRow="1">
                <a:tableStyleId>{93296810-A885-4BE3-A3E7-6D5BEEA58F35}</a:tableStyleId>
              </a:tblPr>
              <a:tblGrid>
                <a:gridCol w="3014027">
                  <a:extLst>
                    <a:ext uri="{9D8B030D-6E8A-4147-A177-3AD203B41FA5}">
                      <a16:colId xmlns="" xmlns:a16="http://schemas.microsoft.com/office/drawing/2014/main" val="20000"/>
                    </a:ext>
                  </a:extLst>
                </a:gridCol>
                <a:gridCol w="2347350">
                  <a:extLst>
                    <a:ext uri="{9D8B030D-6E8A-4147-A177-3AD203B41FA5}">
                      <a16:colId xmlns="" xmlns:a16="http://schemas.microsoft.com/office/drawing/2014/main" val="20001"/>
                    </a:ext>
                  </a:extLst>
                </a:gridCol>
                <a:gridCol w="2075823">
                  <a:extLst>
                    <a:ext uri="{9D8B030D-6E8A-4147-A177-3AD203B41FA5}">
                      <a16:colId xmlns="" xmlns:a16="http://schemas.microsoft.com/office/drawing/2014/main" val="20002"/>
                    </a:ext>
                  </a:extLst>
                </a:gridCol>
                <a:gridCol w="1602491">
                  <a:extLst>
                    <a:ext uri="{9D8B030D-6E8A-4147-A177-3AD203B41FA5}">
                      <a16:colId xmlns="" xmlns:a16="http://schemas.microsoft.com/office/drawing/2014/main" val="20003"/>
                    </a:ext>
                  </a:extLst>
                </a:gridCol>
                <a:gridCol w="2465372">
                  <a:extLst>
                    <a:ext uri="{9D8B030D-6E8A-4147-A177-3AD203B41FA5}">
                      <a16:colId xmlns="" xmlns:a16="http://schemas.microsoft.com/office/drawing/2014/main" val="20004"/>
                    </a:ext>
                  </a:extLst>
                </a:gridCol>
              </a:tblGrid>
              <a:tr h="363560">
                <a:tc>
                  <a:txBody>
                    <a:bodyPr/>
                    <a:lstStyle/>
                    <a:p>
                      <a:r>
                        <a:rPr lang="en-US" dirty="0">
                          <a:solidFill>
                            <a:schemeClr val="tx1"/>
                          </a:solidFill>
                        </a:rPr>
                        <a:t>Infancy &amp; Childhood</a:t>
                      </a:r>
                      <a:endParaRPr lang="ru-RU" dirty="0">
                        <a:solidFill>
                          <a:schemeClr val="tx1"/>
                        </a:solidFill>
                      </a:endParaRPr>
                    </a:p>
                  </a:txBody>
                  <a:tcPr/>
                </a:tc>
                <a:tc>
                  <a:txBody>
                    <a:bodyPr/>
                    <a:lstStyle/>
                    <a:p>
                      <a:r>
                        <a:rPr lang="en-US" dirty="0">
                          <a:solidFill>
                            <a:schemeClr val="tx1"/>
                          </a:solidFill>
                        </a:rPr>
                        <a:t>Pregnant</a:t>
                      </a:r>
                      <a:r>
                        <a:rPr lang="en-US" baseline="0" dirty="0">
                          <a:solidFill>
                            <a:schemeClr val="tx1"/>
                          </a:solidFill>
                        </a:rPr>
                        <a:t> women</a:t>
                      </a:r>
                      <a:endParaRPr lang="ru-RU" dirty="0">
                        <a:solidFill>
                          <a:schemeClr val="tx1"/>
                        </a:solidFill>
                      </a:endParaRPr>
                    </a:p>
                  </a:txBody>
                  <a:tcPr/>
                </a:tc>
                <a:tc>
                  <a:txBody>
                    <a:bodyPr/>
                    <a:lstStyle/>
                    <a:p>
                      <a:r>
                        <a:rPr lang="en-US" dirty="0">
                          <a:solidFill>
                            <a:schemeClr val="tx1"/>
                          </a:solidFill>
                        </a:rPr>
                        <a:t>Adolescence</a:t>
                      </a:r>
                      <a:endParaRPr lang="ru-RU" dirty="0">
                        <a:solidFill>
                          <a:schemeClr val="tx1"/>
                        </a:solidFill>
                      </a:endParaRPr>
                    </a:p>
                  </a:txBody>
                  <a:tcPr/>
                </a:tc>
                <a:tc>
                  <a:txBody>
                    <a:bodyPr/>
                    <a:lstStyle/>
                    <a:p>
                      <a:r>
                        <a:rPr lang="en-US" dirty="0">
                          <a:solidFill>
                            <a:schemeClr val="tx1"/>
                          </a:solidFill>
                        </a:rPr>
                        <a:t>Adulthood</a:t>
                      </a:r>
                      <a:endParaRPr lang="ru-RU" dirty="0">
                        <a:solidFill>
                          <a:schemeClr val="tx1"/>
                        </a:solidFill>
                      </a:endParaRPr>
                    </a:p>
                  </a:txBody>
                  <a:tcPr/>
                </a:tc>
                <a:tc>
                  <a:txBody>
                    <a:bodyPr/>
                    <a:lstStyle/>
                    <a:p>
                      <a:r>
                        <a:rPr lang="en-US" dirty="0">
                          <a:solidFill>
                            <a:schemeClr val="tx1"/>
                          </a:solidFill>
                        </a:rPr>
                        <a:t>Older adults</a:t>
                      </a:r>
                      <a:endParaRPr lang="ru-RU" dirty="0">
                        <a:solidFill>
                          <a:schemeClr val="tx1"/>
                        </a:solidFill>
                      </a:endParaRPr>
                    </a:p>
                  </a:txBody>
                  <a:tcPr/>
                </a:tc>
                <a:extLst>
                  <a:ext uri="{0D108BD9-81ED-4DB2-BD59-A6C34878D82A}">
                    <a16:rowId xmlns="" xmlns:a16="http://schemas.microsoft.com/office/drawing/2014/main" val="10000"/>
                  </a:ext>
                </a:extLst>
              </a:tr>
              <a:tr h="5423090">
                <a:tc>
                  <a:txBody>
                    <a:bodyPr/>
                    <a:lstStyle/>
                    <a:p>
                      <a:r>
                        <a:rPr lang="en-US" sz="1600" dirty="0"/>
                        <a:t>BCG (tuberculosis)</a:t>
                      </a:r>
                    </a:p>
                    <a:p>
                      <a:r>
                        <a:rPr lang="en-US" sz="1600" dirty="0"/>
                        <a:t>Diphtheria</a:t>
                      </a:r>
                    </a:p>
                    <a:p>
                      <a:r>
                        <a:rPr lang="en-US" sz="1600" dirty="0"/>
                        <a:t>Haemophilus influenzae</a:t>
                      </a:r>
                    </a:p>
                    <a:p>
                      <a:r>
                        <a:rPr lang="en-US" sz="1600" dirty="0"/>
                        <a:t>Hepatitis A </a:t>
                      </a:r>
                    </a:p>
                    <a:p>
                      <a:r>
                        <a:rPr lang="en-US" sz="1600" dirty="0"/>
                        <a:t>Hepatitis B</a:t>
                      </a:r>
                    </a:p>
                    <a:p>
                      <a:r>
                        <a:rPr lang="en-US" sz="1600" dirty="0"/>
                        <a:t>Influenza (seasonal)</a:t>
                      </a:r>
                    </a:p>
                    <a:p>
                      <a:r>
                        <a:rPr lang="en-US" sz="1600" dirty="0"/>
                        <a:t>Measles</a:t>
                      </a:r>
                    </a:p>
                    <a:p>
                      <a:r>
                        <a:rPr lang="en-US" sz="1600" dirty="0"/>
                        <a:t>Meningococcal</a:t>
                      </a:r>
                    </a:p>
                    <a:p>
                      <a:r>
                        <a:rPr lang="en-US" sz="1600" dirty="0"/>
                        <a:t>Mumps</a:t>
                      </a:r>
                    </a:p>
                    <a:p>
                      <a:r>
                        <a:rPr lang="en-US" sz="1600" dirty="0"/>
                        <a:t>Pertussis</a:t>
                      </a:r>
                    </a:p>
                    <a:p>
                      <a:r>
                        <a:rPr lang="en-US" sz="1600" dirty="0"/>
                        <a:t>Pneumococcal</a:t>
                      </a:r>
                    </a:p>
                    <a:p>
                      <a:r>
                        <a:rPr lang="en-US" sz="1600" dirty="0"/>
                        <a:t>Poliomyelitis</a:t>
                      </a:r>
                    </a:p>
                    <a:p>
                      <a:r>
                        <a:rPr lang="en-US" sz="1600" dirty="0"/>
                        <a:t>Rotavirus</a:t>
                      </a:r>
                    </a:p>
                    <a:p>
                      <a:r>
                        <a:rPr lang="en-US" sz="1600" dirty="0"/>
                        <a:t>Rubella</a:t>
                      </a:r>
                    </a:p>
                    <a:p>
                      <a:r>
                        <a:rPr lang="en-US" sz="1600" dirty="0"/>
                        <a:t>Tetanus</a:t>
                      </a:r>
                    </a:p>
                    <a:p>
                      <a:r>
                        <a:rPr lang="en-US" sz="1600" dirty="0"/>
                        <a:t>Typhoid fever</a:t>
                      </a:r>
                    </a:p>
                    <a:p>
                      <a:r>
                        <a:rPr lang="en-US" sz="1600" dirty="0"/>
                        <a:t>Varicella </a:t>
                      </a:r>
                    </a:p>
                  </a:txBody>
                  <a:tcPr/>
                </a:tc>
                <a:tc>
                  <a:txBody>
                    <a:bodyPr/>
                    <a:lstStyle/>
                    <a:p>
                      <a:r>
                        <a:rPr lang="en-US" sz="1600" dirty="0"/>
                        <a:t>Diphtheria</a:t>
                      </a:r>
                    </a:p>
                    <a:p>
                      <a:r>
                        <a:rPr lang="en-US" sz="1600" dirty="0"/>
                        <a:t>Hepatitis B</a:t>
                      </a:r>
                    </a:p>
                    <a:p>
                      <a:r>
                        <a:rPr lang="en-US" sz="1600" dirty="0"/>
                        <a:t>Influenza (seasonal)</a:t>
                      </a:r>
                    </a:p>
                    <a:p>
                      <a:r>
                        <a:rPr lang="en-US" sz="1600" dirty="0"/>
                        <a:t>Pertussis</a:t>
                      </a:r>
                    </a:p>
                    <a:p>
                      <a:r>
                        <a:rPr lang="en-US" sz="1600" dirty="0"/>
                        <a:t>Tetanus</a:t>
                      </a:r>
                    </a:p>
                    <a:p>
                      <a:endParaRPr lang="ru-RU" sz="1600" dirty="0"/>
                    </a:p>
                  </a:txBody>
                  <a:tcPr/>
                </a:tc>
                <a:tc gridSpan="2">
                  <a:txBody>
                    <a:bodyPr/>
                    <a:lstStyle/>
                    <a:p>
                      <a:r>
                        <a:rPr lang="en-US" sz="1600" dirty="0"/>
                        <a:t>Anthrax </a:t>
                      </a:r>
                    </a:p>
                    <a:p>
                      <a:r>
                        <a:rPr lang="en-US" sz="1600" dirty="0"/>
                        <a:t>Cervical cancer (HPV)</a:t>
                      </a:r>
                    </a:p>
                    <a:p>
                      <a:r>
                        <a:rPr lang="en-US" sz="1600" dirty="0"/>
                        <a:t>Cholera </a:t>
                      </a:r>
                    </a:p>
                    <a:p>
                      <a:r>
                        <a:rPr lang="en-US" sz="1600" dirty="0"/>
                        <a:t>Diphtheria</a:t>
                      </a:r>
                    </a:p>
                    <a:p>
                      <a:r>
                        <a:rPr lang="en-US" sz="1600" dirty="0"/>
                        <a:t>Haemophilus influenzae type b (Hib)</a:t>
                      </a:r>
                    </a:p>
                    <a:p>
                      <a:r>
                        <a:rPr lang="en-US" sz="1600" dirty="0"/>
                        <a:t>Hepatitis A </a:t>
                      </a:r>
                    </a:p>
                    <a:p>
                      <a:r>
                        <a:rPr lang="en-US" sz="1600" dirty="0"/>
                        <a:t>Hepatitis B</a:t>
                      </a:r>
                    </a:p>
                    <a:p>
                      <a:r>
                        <a:rPr lang="en-US" sz="1600" dirty="0"/>
                        <a:t>Hepatitis E</a:t>
                      </a:r>
                    </a:p>
                    <a:p>
                      <a:r>
                        <a:rPr lang="en-US" sz="1600" dirty="0"/>
                        <a:t>Influenza (pre-pandemic)</a:t>
                      </a:r>
                    </a:p>
                    <a:p>
                      <a:r>
                        <a:rPr lang="en-US" sz="1600" dirty="0"/>
                        <a:t>Influenza (seasonal)</a:t>
                      </a:r>
                    </a:p>
                    <a:p>
                      <a:r>
                        <a:rPr lang="en-US" sz="1600" dirty="0"/>
                        <a:t>Measles</a:t>
                      </a:r>
                    </a:p>
                    <a:p>
                      <a:r>
                        <a:rPr lang="en-US" sz="1600" dirty="0"/>
                        <a:t>Meningococcal</a:t>
                      </a:r>
                    </a:p>
                    <a:p>
                      <a:r>
                        <a:rPr lang="en-US" sz="1600" dirty="0"/>
                        <a:t>Mumps</a:t>
                      </a:r>
                    </a:p>
                    <a:p>
                      <a:r>
                        <a:rPr lang="en-US" sz="1600" dirty="0"/>
                        <a:t>Pertussis</a:t>
                      </a:r>
                    </a:p>
                    <a:p>
                      <a:r>
                        <a:rPr lang="en-US" sz="1600" dirty="0"/>
                        <a:t>Poliomyelitis</a:t>
                      </a:r>
                    </a:p>
                    <a:p>
                      <a:r>
                        <a:rPr lang="en-US" sz="1600" dirty="0"/>
                        <a:t>Rabies </a:t>
                      </a:r>
                    </a:p>
                    <a:p>
                      <a:r>
                        <a:rPr lang="en-US" sz="1600" dirty="0"/>
                        <a:t>Rubella</a:t>
                      </a:r>
                    </a:p>
                    <a:p>
                      <a:r>
                        <a:rPr lang="en-US" sz="1600" dirty="0"/>
                        <a:t>Tetanus</a:t>
                      </a:r>
                    </a:p>
                    <a:p>
                      <a:r>
                        <a:rPr lang="en-US" sz="1600" dirty="0"/>
                        <a:t>Tick-borne encephalitis</a:t>
                      </a:r>
                    </a:p>
                    <a:p>
                      <a:r>
                        <a:rPr lang="en-US" sz="1600" dirty="0"/>
                        <a:t>Typhoid fever</a:t>
                      </a:r>
                    </a:p>
                    <a:p>
                      <a:r>
                        <a:rPr lang="en-US" sz="1600" dirty="0"/>
                        <a:t>Varicella  </a:t>
                      </a:r>
                    </a:p>
                    <a:p>
                      <a:r>
                        <a:rPr lang="en-US" sz="1600" dirty="0"/>
                        <a:t>Yellow fever</a:t>
                      </a:r>
                    </a:p>
                  </a:txBody>
                  <a:tcPr/>
                </a:tc>
                <a:tc hMerge="1">
                  <a:txBody>
                    <a:bodyPr/>
                    <a:lstStyle/>
                    <a:p>
                      <a:endParaRPr lang="ru-RU" dirty="0"/>
                    </a:p>
                  </a:txBody>
                  <a:tcPr/>
                </a:tc>
                <a:tc>
                  <a:txBody>
                    <a:bodyPr/>
                    <a:lstStyle/>
                    <a:p>
                      <a:r>
                        <a:rPr lang="en-US" dirty="0"/>
                        <a:t>Diphtheria</a:t>
                      </a:r>
                    </a:p>
                    <a:p>
                      <a:r>
                        <a:rPr lang="en-US" dirty="0"/>
                        <a:t>Hepatitis A </a:t>
                      </a:r>
                    </a:p>
                    <a:p>
                      <a:r>
                        <a:rPr lang="en-US" dirty="0"/>
                        <a:t>Hepatitis B</a:t>
                      </a:r>
                    </a:p>
                    <a:p>
                      <a:r>
                        <a:rPr lang="en-US" dirty="0"/>
                        <a:t>Herpes zoster</a:t>
                      </a:r>
                    </a:p>
                    <a:p>
                      <a:r>
                        <a:rPr lang="en-US" dirty="0"/>
                        <a:t>Influenza (pre-pandemic)</a:t>
                      </a:r>
                    </a:p>
                    <a:p>
                      <a:r>
                        <a:rPr lang="en-US" dirty="0"/>
                        <a:t>Influenza (seasonal)</a:t>
                      </a:r>
                    </a:p>
                    <a:p>
                      <a:r>
                        <a:rPr lang="en-US" dirty="0"/>
                        <a:t>Pertussis</a:t>
                      </a:r>
                    </a:p>
                    <a:p>
                      <a:r>
                        <a:rPr lang="en-US" dirty="0"/>
                        <a:t>Tetanus</a:t>
                      </a:r>
                    </a:p>
                    <a:p>
                      <a:endParaRPr lang="ru-RU"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8856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2955" y="1097279"/>
            <a:ext cx="11527159" cy="2854519"/>
          </a:xfrm>
        </p:spPr>
        <p:txBody>
          <a:bodyPr>
            <a:noAutofit/>
          </a:bodyPr>
          <a:lstStyle/>
          <a:p>
            <a:pPr algn="just"/>
            <a:r>
              <a:rPr lang="ru-RU" sz="2400" dirty="0"/>
              <a:t>Клетки врожденного иммунитета могут проявлять адаптивные характеристики после воздействия инфекций или вакцин - этот процесс был назван тренированным иммунитетом (</a:t>
            </a:r>
            <a:r>
              <a:rPr lang="en-US" sz="2400" dirty="0"/>
              <a:t>Netea et al</a:t>
            </a:r>
            <a:r>
              <a:rPr lang="ru-RU" sz="2400" dirty="0"/>
              <a:t>, 2020).</a:t>
            </a:r>
          </a:p>
          <a:p>
            <a:pPr algn="just"/>
            <a:r>
              <a:rPr lang="ru-RU" sz="2400" dirty="0"/>
              <a:t>Длительные функциональные изменения с повышенной противомикробной функцией врожденных иммунных клеток были продемонстрированы у людей после вакцинации живыми вакцинами (</a:t>
            </a:r>
            <a:r>
              <a:rPr lang="en-US" sz="2400" dirty="0" err="1"/>
              <a:t>Kleinnijenhuis</a:t>
            </a:r>
            <a:r>
              <a:rPr lang="en-US" sz="2400" dirty="0"/>
              <a:t> et al., </a:t>
            </a:r>
            <a:r>
              <a:rPr lang="ru-RU" sz="2400" dirty="0"/>
              <a:t>2012).</a:t>
            </a:r>
          </a:p>
          <a:p>
            <a:pPr algn="just"/>
            <a:r>
              <a:rPr lang="ru-RU" sz="2400" dirty="0"/>
              <a:t>После того, как первоначальный стимул устранен или утихнет, транскрипция генов возвращается к исходному уровню, но усиливается сильнее, когда моноциты или макрофаги повторно подвергаются воздействию того же или другого стимула (</a:t>
            </a:r>
            <a:r>
              <a:rPr lang="en-US" sz="2400" dirty="0"/>
              <a:t>Netea et al, </a:t>
            </a:r>
            <a:r>
              <a:rPr lang="ru-RU" sz="2400" dirty="0"/>
              <a:t>2020).</a:t>
            </a:r>
          </a:p>
        </p:txBody>
      </p:sp>
      <p:pic>
        <p:nvPicPr>
          <p:cNvPr id="6" name="Рисунок 5">
            <a:extLst>
              <a:ext uri="{FF2B5EF4-FFF2-40B4-BE49-F238E27FC236}">
                <a16:creationId xmlns="" xmlns:a16="http://schemas.microsoft.com/office/drawing/2014/main" id="{D9DC766A-2682-451B-A139-1536B1EB4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63" y="4522049"/>
            <a:ext cx="8952932" cy="2159365"/>
          </a:xfrm>
          <a:prstGeom prst="rect">
            <a:avLst/>
          </a:prstGeom>
        </p:spPr>
      </p:pic>
      <p:sp>
        <p:nvSpPr>
          <p:cNvPr id="5" name="TextBox 4">
            <a:extLst>
              <a:ext uri="{FF2B5EF4-FFF2-40B4-BE49-F238E27FC236}">
                <a16:creationId xmlns="" xmlns:a16="http://schemas.microsoft.com/office/drawing/2014/main" id="{534C6DFC-8353-02BD-B4EF-1E567A423522}"/>
              </a:ext>
            </a:extLst>
          </p:cNvPr>
          <p:cNvSpPr txBox="1"/>
          <p:nvPr/>
        </p:nvSpPr>
        <p:spPr>
          <a:xfrm>
            <a:off x="1937982" y="149288"/>
            <a:ext cx="8557146" cy="584775"/>
          </a:xfrm>
          <a:prstGeom prst="rect">
            <a:avLst/>
          </a:prstGeom>
          <a:noFill/>
        </p:spPr>
        <p:txBody>
          <a:bodyPr wrap="square">
            <a:spAutoFit/>
          </a:bodyPr>
          <a:lstStyle/>
          <a:p>
            <a:r>
              <a:rPr lang="ru-RU" sz="3200" b="1" dirty="0" smtClean="0">
                <a:solidFill>
                  <a:srgbClr val="FF0000"/>
                </a:solidFill>
              </a:rPr>
              <a:t>9. Неспецифический </a:t>
            </a:r>
            <a:r>
              <a:rPr lang="ru-RU" sz="3200" b="1" dirty="0">
                <a:solidFill>
                  <a:srgbClr val="FF0000"/>
                </a:solidFill>
              </a:rPr>
              <a:t>эффект вакцинации</a:t>
            </a:r>
          </a:p>
        </p:txBody>
      </p:sp>
    </p:spTree>
    <p:extLst>
      <p:ext uri="{BB962C8B-B14F-4D97-AF65-F5344CB8AC3E}">
        <p14:creationId xmlns:p14="http://schemas.microsoft.com/office/powerpoint/2010/main" val="36140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366" y="997378"/>
            <a:ext cx="11895151" cy="2604564"/>
          </a:xfrm>
        </p:spPr>
        <p:txBody>
          <a:bodyPr>
            <a:normAutofit/>
          </a:bodyPr>
          <a:lstStyle/>
          <a:p>
            <a:pPr algn="just"/>
            <a:r>
              <a:rPr lang="ru-RU" sz="2400" dirty="0"/>
              <a:t>Первоначальная стимуляция мышиных и человеческих  </a:t>
            </a:r>
            <a:r>
              <a:rPr lang="en-US" sz="2400" dirty="0"/>
              <a:t>NK</a:t>
            </a:r>
            <a:r>
              <a:rPr lang="ru-RU" sz="2400" dirty="0"/>
              <a:t>-клеток </a:t>
            </a:r>
            <a:r>
              <a:rPr lang="ru-RU" sz="2400" dirty="0" err="1"/>
              <a:t>интерлейкинами</a:t>
            </a:r>
            <a:r>
              <a:rPr lang="ru-RU" sz="2400" dirty="0"/>
              <a:t> 12 и 18 (</a:t>
            </a:r>
            <a:r>
              <a:rPr lang="en-US" sz="2400" dirty="0"/>
              <a:t>IL12</a:t>
            </a:r>
            <a:r>
              <a:rPr lang="ru-RU" sz="2400" dirty="0"/>
              <a:t> и</a:t>
            </a:r>
            <a:r>
              <a:rPr lang="en-US" sz="2400" dirty="0"/>
              <a:t> IL18</a:t>
            </a:r>
            <a:r>
              <a:rPr lang="ru-RU" sz="2400" dirty="0"/>
              <a:t>) приводит к увеличению продукции </a:t>
            </a:r>
            <a:r>
              <a:rPr lang="en-US" sz="2400" dirty="0" err="1"/>
              <a:t>IFNy</a:t>
            </a:r>
            <a:r>
              <a:rPr lang="ru-RU" sz="2400" dirty="0"/>
              <a:t> после </a:t>
            </a:r>
            <a:r>
              <a:rPr lang="ru-RU" sz="2400" dirty="0" err="1"/>
              <a:t>рестимуляции</a:t>
            </a:r>
            <a:r>
              <a:rPr lang="ru-RU" sz="2400" dirty="0"/>
              <a:t> цитокинами</a:t>
            </a:r>
          </a:p>
          <a:p>
            <a:pPr algn="just"/>
            <a:r>
              <a:rPr lang="ru-RU" sz="2400" dirty="0"/>
              <a:t>В тренированном иммунитете повторное воздействие одних и тех же, и не связанных стимулов вызывает усиленный вторичный ответ, обусловленный неспецифической природой эпигенетического </a:t>
            </a:r>
            <a:r>
              <a:rPr lang="ru-RU" sz="2400" dirty="0" err="1"/>
              <a:t>прайминга</a:t>
            </a:r>
            <a:r>
              <a:rPr lang="ru-RU" sz="2400" dirty="0"/>
              <a:t> клеток</a:t>
            </a:r>
          </a:p>
        </p:txBody>
      </p:sp>
      <p:pic>
        <p:nvPicPr>
          <p:cNvPr id="7" name="Рисунок 6">
            <a:extLst>
              <a:ext uri="{FF2B5EF4-FFF2-40B4-BE49-F238E27FC236}">
                <a16:creationId xmlns="" xmlns:a16="http://schemas.microsoft.com/office/drawing/2014/main" id="{450228B4-920B-42A0-A46C-D93F59470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3429000"/>
            <a:ext cx="11044362" cy="3055800"/>
          </a:xfrm>
          <a:prstGeom prst="rect">
            <a:avLst/>
          </a:prstGeom>
        </p:spPr>
      </p:pic>
      <p:sp>
        <p:nvSpPr>
          <p:cNvPr id="5" name="TextBox 4">
            <a:extLst>
              <a:ext uri="{FF2B5EF4-FFF2-40B4-BE49-F238E27FC236}">
                <a16:creationId xmlns="" xmlns:a16="http://schemas.microsoft.com/office/drawing/2014/main" id="{2060D6F8-2E2C-2F22-B485-FBC80EEF857C}"/>
              </a:ext>
            </a:extLst>
          </p:cNvPr>
          <p:cNvSpPr txBox="1"/>
          <p:nvPr/>
        </p:nvSpPr>
        <p:spPr>
          <a:xfrm>
            <a:off x="2415654" y="284461"/>
            <a:ext cx="8243248" cy="584775"/>
          </a:xfrm>
          <a:prstGeom prst="rect">
            <a:avLst/>
          </a:prstGeom>
          <a:noFill/>
        </p:spPr>
        <p:txBody>
          <a:bodyPr wrap="square">
            <a:spAutoFit/>
          </a:bodyPr>
          <a:lstStyle/>
          <a:p>
            <a:pPr algn="ctr"/>
            <a:r>
              <a:rPr lang="ru-RU" sz="3200" b="1" dirty="0">
                <a:solidFill>
                  <a:srgbClr val="FF0000"/>
                </a:solidFill>
              </a:rPr>
              <a:t>Неспецифический эффект вакцинации</a:t>
            </a:r>
          </a:p>
        </p:txBody>
      </p:sp>
    </p:spTree>
    <p:extLst>
      <p:ext uri="{BB962C8B-B14F-4D97-AF65-F5344CB8AC3E}">
        <p14:creationId xmlns:p14="http://schemas.microsoft.com/office/powerpoint/2010/main" val="427650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785" y="1370653"/>
            <a:ext cx="6769290" cy="5180272"/>
          </a:xfrm>
        </p:spPr>
        <p:txBody>
          <a:bodyPr>
            <a:noAutofit/>
          </a:bodyPr>
          <a:lstStyle/>
          <a:p>
            <a:pPr algn="just"/>
            <a:r>
              <a:rPr lang="ru-RU" sz="2600" dirty="0"/>
              <a:t>Потенциальные механизмы </a:t>
            </a:r>
            <a:r>
              <a:rPr lang="ru-RU" sz="2600" dirty="0" err="1"/>
              <a:t>гетерологичных</a:t>
            </a:r>
            <a:r>
              <a:rPr lang="ru-RU" sz="2600" dirty="0"/>
              <a:t> эффектов вакцин могут включать перекрестную реактивность между общими </a:t>
            </a:r>
            <a:r>
              <a:rPr lang="ru-RU" sz="2600" dirty="0" err="1"/>
              <a:t>эпитопами</a:t>
            </a:r>
            <a:r>
              <a:rPr lang="ru-RU" sz="2600" dirty="0"/>
              <a:t> неродственных патогенов, с активацией естественных киллеров (</a:t>
            </a:r>
            <a:r>
              <a:rPr lang="en-US" sz="2600" dirty="0"/>
              <a:t>NK</a:t>
            </a:r>
            <a:r>
              <a:rPr lang="ru-RU" sz="2600" dirty="0"/>
              <a:t>), естественные Т-клетки-киллеры</a:t>
            </a:r>
            <a:r>
              <a:rPr lang="en-US" sz="2600" dirty="0"/>
              <a:t> (NKT)</a:t>
            </a:r>
            <a:r>
              <a:rPr lang="ru-RU" sz="2600" dirty="0"/>
              <a:t>, моноцитов, Т-хелперов 1,17, регуляторных и Т-клеток памяти, </a:t>
            </a:r>
            <a:r>
              <a:rPr lang="ru-RU" sz="2600" dirty="0" err="1"/>
              <a:t>цитокиновые</a:t>
            </a:r>
            <a:r>
              <a:rPr lang="ru-RU" sz="2600" dirty="0"/>
              <a:t> реакции и модуляцию </a:t>
            </a:r>
            <a:r>
              <a:rPr lang="ru-RU" sz="2600" dirty="0" err="1"/>
              <a:t>перекрестнореактивных</a:t>
            </a:r>
            <a:r>
              <a:rPr lang="ru-RU" sz="2600" dirty="0"/>
              <a:t> антител.</a:t>
            </a:r>
          </a:p>
          <a:p>
            <a:pPr marL="0" indent="0" algn="just"/>
            <a:r>
              <a:rPr lang="ru-RU" sz="2600" dirty="0"/>
              <a:t> </a:t>
            </a:r>
            <a:r>
              <a:rPr lang="ru-RU" sz="2600" dirty="0" smtClean="0"/>
              <a:t>Точный </a:t>
            </a:r>
            <a:r>
              <a:rPr lang="ru-RU" sz="2600" dirty="0"/>
              <a:t>вклад каждого из этих потенциальных механизмов в создание наблюдаемых </a:t>
            </a:r>
            <a:r>
              <a:rPr lang="ru-RU" sz="2600" dirty="0" err="1"/>
              <a:t>гетерологичных</a:t>
            </a:r>
            <a:r>
              <a:rPr lang="ru-RU" sz="2600" dirty="0"/>
              <a:t> эффектов вакцин еще предстоит определить.</a:t>
            </a:r>
          </a:p>
        </p:txBody>
      </p:sp>
      <p:pic>
        <p:nvPicPr>
          <p:cNvPr id="5" name="Рисунок 4">
            <a:extLst>
              <a:ext uri="{FF2B5EF4-FFF2-40B4-BE49-F238E27FC236}">
                <a16:creationId xmlns="" xmlns:a16="http://schemas.microsoft.com/office/drawing/2014/main" id="{9D6E643E-F0C1-4349-BC26-04195D2E8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951" y="2679387"/>
            <a:ext cx="4516332" cy="3352945"/>
          </a:xfrm>
          <a:prstGeom prst="rect">
            <a:avLst/>
          </a:prstGeom>
        </p:spPr>
      </p:pic>
      <p:sp>
        <p:nvSpPr>
          <p:cNvPr id="6" name="TextBox 5">
            <a:extLst>
              <a:ext uri="{FF2B5EF4-FFF2-40B4-BE49-F238E27FC236}">
                <a16:creationId xmlns="" xmlns:a16="http://schemas.microsoft.com/office/drawing/2014/main" id="{DC3D277A-4BD0-9BFC-F723-8CB8B9CAA43C}"/>
              </a:ext>
            </a:extLst>
          </p:cNvPr>
          <p:cNvSpPr txBox="1"/>
          <p:nvPr/>
        </p:nvSpPr>
        <p:spPr>
          <a:xfrm>
            <a:off x="2483893" y="442499"/>
            <a:ext cx="7424382" cy="584775"/>
          </a:xfrm>
          <a:prstGeom prst="rect">
            <a:avLst/>
          </a:prstGeom>
          <a:noFill/>
        </p:spPr>
        <p:txBody>
          <a:bodyPr wrap="square">
            <a:spAutoFit/>
          </a:bodyPr>
          <a:lstStyle/>
          <a:p>
            <a:pPr algn="ctr"/>
            <a:r>
              <a:rPr lang="ru-RU" sz="3200" b="1" dirty="0">
                <a:solidFill>
                  <a:srgbClr val="FF0000"/>
                </a:solidFill>
              </a:rPr>
              <a:t>Неспецифический эффект вакцинации</a:t>
            </a:r>
          </a:p>
        </p:txBody>
      </p:sp>
    </p:spTree>
    <p:extLst>
      <p:ext uri="{BB962C8B-B14F-4D97-AF65-F5344CB8AC3E}">
        <p14:creationId xmlns:p14="http://schemas.microsoft.com/office/powerpoint/2010/main" val="50138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95784" y="659888"/>
            <a:ext cx="5895833" cy="3830226"/>
          </a:xfrm>
        </p:spPr>
        <p:txBody>
          <a:bodyPr>
            <a:noAutofit/>
          </a:bodyPr>
          <a:lstStyle/>
          <a:p>
            <a:pPr algn="just"/>
            <a:r>
              <a:rPr lang="ru-RU" sz="2000" dirty="0"/>
              <a:t>Гипотеза – вакцина против кори, эпидемического паротита и краснухи может обеспечить широко </a:t>
            </a:r>
            <a:r>
              <a:rPr lang="ru-RU" sz="2000" dirty="0" err="1"/>
              <a:t>нейтрализирующие</a:t>
            </a:r>
            <a:r>
              <a:rPr lang="ru-RU" sz="2000" dirty="0"/>
              <a:t> антитела против ряда заболеваний, включая </a:t>
            </a:r>
            <a:r>
              <a:rPr lang="en-US" sz="2000" dirty="0"/>
              <a:t>COVID-19</a:t>
            </a:r>
            <a:r>
              <a:rPr lang="ru-RU" sz="2000" dirty="0"/>
              <a:t>. </a:t>
            </a:r>
          </a:p>
          <a:p>
            <a:pPr algn="just"/>
            <a:r>
              <a:rPr lang="ru-RU" sz="2000" dirty="0"/>
              <a:t>За счет гомологии 30 аминокислотных последовательностей между </a:t>
            </a:r>
            <a:r>
              <a:rPr lang="ru-RU" sz="2000" dirty="0" err="1"/>
              <a:t>спайком</a:t>
            </a:r>
            <a:r>
              <a:rPr lang="ru-RU" sz="2000" dirty="0"/>
              <a:t> (</a:t>
            </a:r>
            <a:r>
              <a:rPr lang="en-US" sz="2000" dirty="0"/>
              <a:t>S</a:t>
            </a:r>
            <a:r>
              <a:rPr lang="ru-RU" sz="2000" dirty="0"/>
              <a:t>) </a:t>
            </a:r>
            <a:r>
              <a:rPr lang="ru-RU" sz="2000" dirty="0" smtClean="0"/>
              <a:t>гликопротеина </a:t>
            </a:r>
            <a:r>
              <a:rPr lang="en-US" sz="2000" dirty="0"/>
              <a:t>SARS-</a:t>
            </a:r>
            <a:r>
              <a:rPr lang="en-US" sz="2000" dirty="0" err="1"/>
              <a:t>CoV</a:t>
            </a:r>
            <a:r>
              <a:rPr lang="ru-RU" sz="2000" dirty="0"/>
              <a:t>-2 (</a:t>
            </a:r>
            <a:r>
              <a:rPr lang="en-US" sz="2000" dirty="0"/>
              <a:t>PDB: 6VSB</a:t>
            </a:r>
            <a:r>
              <a:rPr lang="ru-RU" sz="2000" dirty="0"/>
              <a:t>), гликопротеина слияния вируса кори (</a:t>
            </a:r>
            <a:r>
              <a:rPr lang="en-US" sz="2000" dirty="0"/>
              <a:t>F</a:t>
            </a:r>
            <a:r>
              <a:rPr lang="ru-RU" sz="2000" dirty="0"/>
              <a:t>1) (</a:t>
            </a:r>
            <a:r>
              <a:rPr lang="en-US" sz="2000" dirty="0"/>
              <a:t>PDB: 5YXW_B</a:t>
            </a:r>
            <a:r>
              <a:rPr lang="ru-RU" sz="2000" dirty="0"/>
              <a:t>)</a:t>
            </a:r>
            <a:r>
              <a:rPr lang="en-US" sz="2000" dirty="0"/>
              <a:t> </a:t>
            </a:r>
            <a:r>
              <a:rPr lang="ru-RU" sz="2000" dirty="0"/>
              <a:t>и оболочки вируса краснухи (Е1)‚ гликопротеина (Р</a:t>
            </a:r>
            <a:r>
              <a:rPr lang="en-US" sz="2000" dirty="0"/>
              <a:t>DB: </a:t>
            </a:r>
            <a:r>
              <a:rPr lang="ru-RU" sz="2000" dirty="0"/>
              <a:t>4А</a:t>
            </a:r>
            <a:r>
              <a:rPr lang="en-US" sz="2000" dirty="0"/>
              <a:t>DG</a:t>
            </a:r>
            <a:r>
              <a:rPr lang="ru-RU" sz="2000" dirty="0"/>
              <a:t>_А).</a:t>
            </a:r>
          </a:p>
          <a:p>
            <a:pPr algn="just"/>
            <a:r>
              <a:rPr lang="ru-RU" sz="2000" dirty="0"/>
              <a:t>Гуморальный иммунитет, созданный вакциной, также может помочь защитить детей от </a:t>
            </a:r>
            <a:r>
              <a:rPr lang="en-US" sz="2000" dirty="0"/>
              <a:t>COVID-19</a:t>
            </a:r>
            <a:r>
              <a:rPr lang="ru-RU" sz="2000" dirty="0"/>
              <a:t>.</a:t>
            </a:r>
          </a:p>
        </p:txBody>
      </p:sp>
      <p:sp>
        <p:nvSpPr>
          <p:cNvPr id="4" name="Объект 3"/>
          <p:cNvSpPr>
            <a:spLocks noGrp="1"/>
          </p:cNvSpPr>
          <p:nvPr>
            <p:ph sz="half" idx="2"/>
          </p:nvPr>
        </p:nvSpPr>
        <p:spPr>
          <a:xfrm>
            <a:off x="6441742" y="779157"/>
            <a:ext cx="5557751" cy="3629070"/>
          </a:xfrm>
        </p:spPr>
        <p:txBody>
          <a:bodyPr>
            <a:noAutofit/>
          </a:bodyPr>
          <a:lstStyle/>
          <a:p>
            <a:pPr algn="just"/>
            <a:r>
              <a:rPr lang="ru-RU" sz="2000" dirty="0"/>
              <a:t>Реакции Т-клеток, вызванные инфекцией </a:t>
            </a:r>
            <a:r>
              <a:rPr lang="en-US" sz="2000" dirty="0"/>
              <a:t>SARS-</a:t>
            </a:r>
            <a:r>
              <a:rPr lang="en-US" sz="2000" dirty="0" err="1"/>
              <a:t>CoV</a:t>
            </a:r>
            <a:r>
              <a:rPr lang="ru-RU" sz="2000" dirty="0"/>
              <a:t>-2 коррелируют с реакциями, вызванными ММ</a:t>
            </a:r>
            <a:r>
              <a:rPr lang="en-US" sz="2000" dirty="0"/>
              <a:t>R</a:t>
            </a:r>
            <a:r>
              <a:rPr lang="ru-RU" sz="2000" dirty="0"/>
              <a:t> и </a:t>
            </a:r>
            <a:r>
              <a:rPr lang="en-US" sz="2000" dirty="0"/>
              <a:t>Tdap</a:t>
            </a:r>
            <a:r>
              <a:rPr lang="ru-RU" sz="2000" dirty="0"/>
              <a:t>, выявлена </a:t>
            </a:r>
            <a:r>
              <a:rPr lang="ru-RU" sz="2000" dirty="0" err="1"/>
              <a:t>транскриптомная</a:t>
            </a:r>
            <a:r>
              <a:rPr lang="ru-RU" sz="2000" dirty="0"/>
              <a:t> основа этих корреляций – гетерологичный адаптивный иммунитет — лучший прогноз заболевания </a:t>
            </a:r>
            <a:r>
              <a:rPr lang="en-US" sz="2000" dirty="0"/>
              <a:t>COVID-19</a:t>
            </a:r>
            <a:r>
              <a:rPr lang="ru-RU" sz="2000" dirty="0"/>
              <a:t>.</a:t>
            </a:r>
          </a:p>
          <a:p>
            <a:pPr algn="just"/>
            <a:r>
              <a:rPr lang="ru-RU" sz="2000" dirty="0"/>
              <a:t>Перекрестно-реагирующие клетки памяти С</a:t>
            </a:r>
            <a:r>
              <a:rPr lang="en-US" sz="2000" dirty="0"/>
              <a:t>D</a:t>
            </a:r>
            <a:r>
              <a:rPr lang="ru-RU" sz="2000" dirty="0"/>
              <a:t>4+ и С</a:t>
            </a:r>
            <a:r>
              <a:rPr lang="en-US" sz="2000" dirty="0"/>
              <a:t>D</a:t>
            </a:r>
            <a:r>
              <a:rPr lang="ru-RU" sz="2000" dirty="0"/>
              <a:t>8+ реагирующие на антигены ММ</a:t>
            </a:r>
            <a:r>
              <a:rPr lang="en-US" sz="2000" dirty="0"/>
              <a:t>R</a:t>
            </a:r>
            <a:r>
              <a:rPr lang="ru-RU" sz="2000" dirty="0"/>
              <a:t> и </a:t>
            </a:r>
            <a:r>
              <a:rPr lang="en-US" sz="2000" dirty="0"/>
              <a:t>Tdap</a:t>
            </a:r>
            <a:r>
              <a:rPr lang="ru-RU" sz="2000" dirty="0"/>
              <a:t>, БЦЖ способны вызывать гетерологичный ответ (</a:t>
            </a:r>
            <a:r>
              <a:rPr lang="en-US" sz="2000" dirty="0"/>
              <a:t>Prior MMR or Tdap vaccination may protect against severe COVID-19</a:t>
            </a:r>
            <a:r>
              <a:rPr lang="ru-RU" sz="2000" dirty="0"/>
              <a:t>.)</a:t>
            </a:r>
          </a:p>
        </p:txBody>
      </p:sp>
      <p:pic>
        <p:nvPicPr>
          <p:cNvPr id="7" name="Рисунок 6">
            <a:extLst>
              <a:ext uri="{FF2B5EF4-FFF2-40B4-BE49-F238E27FC236}">
                <a16:creationId xmlns="" xmlns:a16="http://schemas.microsoft.com/office/drawing/2014/main" id="{2E92BF01-9914-4472-9C66-CD9BA7E8B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329" y="4462819"/>
            <a:ext cx="8091244" cy="2315146"/>
          </a:xfrm>
          <a:prstGeom prst="rect">
            <a:avLst/>
          </a:prstGeom>
        </p:spPr>
      </p:pic>
      <p:sp>
        <p:nvSpPr>
          <p:cNvPr id="6" name="TextBox 5">
            <a:extLst>
              <a:ext uri="{FF2B5EF4-FFF2-40B4-BE49-F238E27FC236}">
                <a16:creationId xmlns="" xmlns:a16="http://schemas.microsoft.com/office/drawing/2014/main" id="{EEA5757A-12F0-91D2-A531-DD9A3CC07721}"/>
              </a:ext>
            </a:extLst>
          </p:cNvPr>
          <p:cNvSpPr txBox="1"/>
          <p:nvPr/>
        </p:nvSpPr>
        <p:spPr>
          <a:xfrm>
            <a:off x="1692321" y="177485"/>
            <a:ext cx="8297839" cy="584775"/>
          </a:xfrm>
          <a:prstGeom prst="rect">
            <a:avLst/>
          </a:prstGeom>
          <a:noFill/>
        </p:spPr>
        <p:txBody>
          <a:bodyPr wrap="square">
            <a:spAutoFit/>
          </a:bodyPr>
          <a:lstStyle/>
          <a:p>
            <a:pPr algn="ctr"/>
            <a:r>
              <a:rPr lang="ru-RU" sz="3200" b="1" dirty="0">
                <a:solidFill>
                  <a:srgbClr val="FF0000"/>
                </a:solidFill>
              </a:rPr>
              <a:t>Неспецифический эффект вакцинации</a:t>
            </a:r>
          </a:p>
        </p:txBody>
      </p:sp>
    </p:spTree>
    <p:extLst>
      <p:ext uri="{BB962C8B-B14F-4D97-AF65-F5344CB8AC3E}">
        <p14:creationId xmlns:p14="http://schemas.microsoft.com/office/powerpoint/2010/main" val="1022789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65F4CE45-3177-0B90-50DD-A4957128F507}"/>
              </a:ext>
            </a:extLst>
          </p:cNvPr>
          <p:cNvPicPr>
            <a:picLocks noChangeAspect="1"/>
          </p:cNvPicPr>
          <p:nvPr/>
        </p:nvPicPr>
        <p:blipFill>
          <a:blip r:embed="rId2"/>
          <a:stretch>
            <a:fillRect/>
          </a:stretch>
        </p:blipFill>
        <p:spPr>
          <a:xfrm>
            <a:off x="272955" y="671112"/>
            <a:ext cx="11919045" cy="6186887"/>
          </a:xfrm>
          <a:prstGeom prst="rect">
            <a:avLst/>
          </a:prstGeom>
        </p:spPr>
      </p:pic>
      <p:sp>
        <p:nvSpPr>
          <p:cNvPr id="4" name="Скругленный прямоугольник 3"/>
          <p:cNvSpPr/>
          <p:nvPr/>
        </p:nvSpPr>
        <p:spPr>
          <a:xfrm>
            <a:off x="1937988" y="163774"/>
            <a:ext cx="7710985" cy="60050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0000"/>
                </a:solidFill>
              </a:rPr>
              <a:t>10. Снижение доверия к вакцинации</a:t>
            </a:r>
            <a:endParaRPr lang="ru-RU" sz="3200" b="1" dirty="0">
              <a:solidFill>
                <a:srgbClr val="FF0000"/>
              </a:solidFill>
            </a:endParaRPr>
          </a:p>
        </p:txBody>
      </p:sp>
    </p:spTree>
    <p:extLst>
      <p:ext uri="{BB962C8B-B14F-4D97-AF65-F5344CB8AC3E}">
        <p14:creationId xmlns:p14="http://schemas.microsoft.com/office/powerpoint/2010/main" val="250304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28C6E1F-4581-54B2-6300-448D0C251164}"/>
              </a:ext>
            </a:extLst>
          </p:cNvPr>
          <p:cNvPicPr>
            <a:picLocks noChangeAspect="1"/>
          </p:cNvPicPr>
          <p:nvPr/>
        </p:nvPicPr>
        <p:blipFill>
          <a:blip r:embed="rId2"/>
          <a:stretch>
            <a:fillRect/>
          </a:stretch>
        </p:blipFill>
        <p:spPr>
          <a:xfrm>
            <a:off x="0" y="8239"/>
            <a:ext cx="12276813" cy="6858000"/>
          </a:xfrm>
          <a:prstGeom prst="rect">
            <a:avLst/>
          </a:prstGeom>
        </p:spPr>
      </p:pic>
      <p:sp>
        <p:nvSpPr>
          <p:cNvPr id="4" name="Дуга 3">
            <a:extLst>
              <a:ext uri="{FF2B5EF4-FFF2-40B4-BE49-F238E27FC236}">
                <a16:creationId xmlns="" xmlns:a16="http://schemas.microsoft.com/office/drawing/2014/main" id="{54230E99-8A5F-6DBF-1CEE-D84BA7996173}"/>
              </a:ext>
            </a:extLst>
          </p:cNvPr>
          <p:cNvSpPr/>
          <p:nvPr/>
        </p:nvSpPr>
        <p:spPr>
          <a:xfrm rot="955816">
            <a:off x="9238609" y="1136658"/>
            <a:ext cx="240153" cy="493736"/>
          </a:xfrm>
          <a:prstGeom prst="arc">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06810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233" y="644892"/>
            <a:ext cx="10644578" cy="1023487"/>
          </a:xfrm>
        </p:spPr>
        <p:txBody>
          <a:bodyPr>
            <a:normAutofit/>
          </a:bodyPr>
          <a:lstStyle/>
          <a:p>
            <a:pPr algn="ctr"/>
            <a:r>
              <a:rPr lang="ru-RU" sz="3200" b="1" dirty="0">
                <a:solidFill>
                  <a:srgbClr val="3366FF"/>
                </a:solidFill>
              </a:rPr>
              <a:t>Текущая ситуация и перспективы. </a:t>
            </a:r>
            <a:br>
              <a:rPr lang="ru-RU" sz="3200" b="1" dirty="0">
                <a:solidFill>
                  <a:srgbClr val="3366FF"/>
                </a:solidFill>
              </a:rPr>
            </a:br>
            <a:r>
              <a:rPr lang="ru-RU" sz="3200" b="1" dirty="0">
                <a:solidFill>
                  <a:srgbClr val="3366FF"/>
                </a:solidFill>
              </a:rPr>
              <a:t>Что же сегодня?</a:t>
            </a:r>
          </a:p>
        </p:txBody>
      </p:sp>
      <p:sp>
        <p:nvSpPr>
          <p:cNvPr id="3" name="Объект 2"/>
          <p:cNvSpPr>
            <a:spLocks noGrp="1"/>
          </p:cNvSpPr>
          <p:nvPr>
            <p:ph idx="1"/>
          </p:nvPr>
        </p:nvSpPr>
        <p:spPr>
          <a:xfrm>
            <a:off x="532263" y="1982803"/>
            <a:ext cx="10699843" cy="4158689"/>
          </a:xfrm>
        </p:spPr>
        <p:txBody>
          <a:bodyPr>
            <a:normAutofit lnSpcReduction="10000"/>
          </a:bodyPr>
          <a:lstStyle/>
          <a:p>
            <a:pPr algn="just"/>
            <a:r>
              <a:rPr lang="ru-RU" dirty="0"/>
              <a:t>Сохраняется инвалидизация и смертность от управляемых по сути, но не </a:t>
            </a:r>
            <a:r>
              <a:rPr lang="ru-RU" dirty="0" err="1"/>
              <a:t>профилактируемых</a:t>
            </a:r>
            <a:r>
              <a:rPr lang="ru-RU" dirty="0"/>
              <a:t> в рамках национального календаря, инфекций.</a:t>
            </a:r>
          </a:p>
          <a:p>
            <a:pPr algn="just"/>
            <a:r>
              <a:rPr lang="ru-RU" dirty="0"/>
              <a:t>Национальный календарь — бесплатная вакцинация для населения и регионов, но значительная часть инфекций обозначена в календаре по эпидемическим показания (а профилактика ВПЧ-инфекции вообще никуда не включена) — это средства родителей, работодателей или регионов региональных календарей программ дополнительной иммунизации.</a:t>
            </a:r>
          </a:p>
          <a:p>
            <a:pPr marL="0" indent="0">
              <a:buNone/>
            </a:pPr>
            <a:r>
              <a:rPr lang="ru-RU" dirty="0"/>
              <a:t> </a:t>
            </a:r>
          </a:p>
        </p:txBody>
      </p:sp>
    </p:spTree>
    <p:extLst>
      <p:ext uri="{BB962C8B-B14F-4D97-AF65-F5344CB8AC3E}">
        <p14:creationId xmlns:p14="http://schemas.microsoft.com/office/powerpoint/2010/main" val="3867060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306E97C3-347B-255E-DBC4-AED902D4816B}"/>
              </a:ext>
            </a:extLst>
          </p:cNvPr>
          <p:cNvPicPr>
            <a:picLocks noChangeAspect="1"/>
          </p:cNvPicPr>
          <p:nvPr/>
        </p:nvPicPr>
        <p:blipFill rotWithShape="1">
          <a:blip r:embed="rId2"/>
          <a:srcRect l="4181" t="990" r="317"/>
          <a:stretch/>
        </p:blipFill>
        <p:spPr>
          <a:xfrm>
            <a:off x="63610" y="119270"/>
            <a:ext cx="12128390" cy="6686342"/>
          </a:xfrm>
          <a:prstGeom prst="rect">
            <a:avLst/>
          </a:prstGeom>
        </p:spPr>
      </p:pic>
    </p:spTree>
    <p:extLst>
      <p:ext uri="{BB962C8B-B14F-4D97-AF65-F5344CB8AC3E}">
        <p14:creationId xmlns:p14="http://schemas.microsoft.com/office/powerpoint/2010/main" val="3413281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9F964F0-CEC3-4B24-B2AE-C6DCF91A3069}"/>
              </a:ext>
            </a:extLst>
          </p:cNvPr>
          <p:cNvSpPr>
            <a:spLocks noGrp="1"/>
          </p:cNvSpPr>
          <p:nvPr>
            <p:ph type="title"/>
          </p:nvPr>
        </p:nvSpPr>
        <p:spPr>
          <a:xfrm>
            <a:off x="3179880" y="2613624"/>
            <a:ext cx="5312114" cy="1798483"/>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ru-RU" sz="2800" b="1" i="1" dirty="0">
                <a:solidFill>
                  <a:srgbClr val="FF0000"/>
                </a:solidFill>
              </a:rPr>
              <a:t>Глобальные программы Всемирной Организации Здравоохранения по вакцинопрофилактике реализуемые сегодня во всех странах.</a:t>
            </a:r>
          </a:p>
        </p:txBody>
      </p:sp>
      <p:pic>
        <p:nvPicPr>
          <p:cNvPr id="5" name="Объект 4">
            <a:extLst>
              <a:ext uri="{FF2B5EF4-FFF2-40B4-BE49-F238E27FC236}">
                <a16:creationId xmlns="" xmlns:a16="http://schemas.microsoft.com/office/drawing/2014/main" id="{4E7439DF-9EEC-48A1-BF49-E6BE6FB92C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149" y="1753327"/>
            <a:ext cx="2097599" cy="2961316"/>
          </a:xfrm>
        </p:spPr>
      </p:pic>
      <p:pic>
        <p:nvPicPr>
          <p:cNvPr id="7" name="Рисунок 6">
            <a:extLst>
              <a:ext uri="{FF2B5EF4-FFF2-40B4-BE49-F238E27FC236}">
                <a16:creationId xmlns="" xmlns:a16="http://schemas.microsoft.com/office/drawing/2014/main" id="{FC75DE8B-3055-4A86-B969-63E0ECDDC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480" y="4190078"/>
            <a:ext cx="1953617" cy="2667922"/>
          </a:xfrm>
          <a:prstGeom prst="rect">
            <a:avLst/>
          </a:prstGeom>
        </p:spPr>
      </p:pic>
      <p:pic>
        <p:nvPicPr>
          <p:cNvPr id="9" name="Рисунок 8">
            <a:extLst>
              <a:ext uri="{FF2B5EF4-FFF2-40B4-BE49-F238E27FC236}">
                <a16:creationId xmlns="" xmlns:a16="http://schemas.microsoft.com/office/drawing/2014/main" id="{2E70B58C-D32A-4F61-84DC-4857000AD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565" y="40962"/>
            <a:ext cx="2041551" cy="2667922"/>
          </a:xfrm>
          <a:prstGeom prst="rect">
            <a:avLst/>
          </a:prstGeom>
        </p:spPr>
      </p:pic>
      <p:pic>
        <p:nvPicPr>
          <p:cNvPr id="11" name="Рисунок 10">
            <a:extLst>
              <a:ext uri="{FF2B5EF4-FFF2-40B4-BE49-F238E27FC236}">
                <a16:creationId xmlns="" xmlns:a16="http://schemas.microsoft.com/office/drawing/2014/main" id="{3F5B064F-BEAF-4E9F-B0A5-D2F3D211B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566" y="4166521"/>
            <a:ext cx="2041550" cy="2667922"/>
          </a:xfrm>
          <a:prstGeom prst="rect">
            <a:avLst/>
          </a:prstGeom>
        </p:spPr>
      </p:pic>
      <p:pic>
        <p:nvPicPr>
          <p:cNvPr id="13" name="Рисунок 12">
            <a:extLst>
              <a:ext uri="{FF2B5EF4-FFF2-40B4-BE49-F238E27FC236}">
                <a16:creationId xmlns="" xmlns:a16="http://schemas.microsoft.com/office/drawing/2014/main" id="{4F6F36AF-9634-49BF-A044-AA99824CE9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3776" y="40962"/>
            <a:ext cx="1982660" cy="2633112"/>
          </a:xfrm>
          <a:prstGeom prst="rect">
            <a:avLst/>
          </a:prstGeom>
        </p:spPr>
      </p:pic>
      <p:pic>
        <p:nvPicPr>
          <p:cNvPr id="15" name="Рисунок 14">
            <a:extLst>
              <a:ext uri="{FF2B5EF4-FFF2-40B4-BE49-F238E27FC236}">
                <a16:creationId xmlns="" xmlns:a16="http://schemas.microsoft.com/office/drawing/2014/main" id="{D056A8F3-737F-4459-B152-D4F7EAF5BE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7117" y="1753327"/>
            <a:ext cx="2097599" cy="2961316"/>
          </a:xfrm>
          <a:prstGeom prst="rect">
            <a:avLst/>
          </a:prstGeom>
        </p:spPr>
      </p:pic>
    </p:spTree>
    <p:extLst>
      <p:ext uri="{BB962C8B-B14F-4D97-AF65-F5344CB8AC3E}">
        <p14:creationId xmlns:p14="http://schemas.microsoft.com/office/powerpoint/2010/main" val="401661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46341A-58CB-48D1-BF57-DBAA3D1A2BC5}"/>
              </a:ext>
            </a:extLst>
          </p:cNvPr>
          <p:cNvSpPr>
            <a:spLocks noGrp="1"/>
          </p:cNvSpPr>
          <p:nvPr>
            <p:ph type="title"/>
          </p:nvPr>
        </p:nvSpPr>
        <p:spPr>
          <a:xfrm>
            <a:off x="174929" y="365126"/>
            <a:ext cx="11767929" cy="604934"/>
          </a:xfrm>
        </p:spPr>
        <p:txBody>
          <a:bodyPr>
            <a:normAutofit/>
          </a:bodyPr>
          <a:lstStyle/>
          <a:p>
            <a:pPr algn="ctr"/>
            <a:r>
              <a:rPr lang="ru-RU" sz="3600" b="1" dirty="0">
                <a:solidFill>
                  <a:srgbClr val="3366FF"/>
                </a:solidFill>
              </a:rPr>
              <a:t>Перспективы вакцинации в Российской федерации </a:t>
            </a:r>
          </a:p>
        </p:txBody>
      </p:sp>
      <p:sp>
        <p:nvSpPr>
          <p:cNvPr id="3" name="Объект 2">
            <a:extLst>
              <a:ext uri="{FF2B5EF4-FFF2-40B4-BE49-F238E27FC236}">
                <a16:creationId xmlns="" xmlns:a16="http://schemas.microsoft.com/office/drawing/2014/main" id="{36F22952-45A5-CB4C-81D9-D6B25C633E77}"/>
              </a:ext>
            </a:extLst>
          </p:cNvPr>
          <p:cNvSpPr>
            <a:spLocks noGrp="1"/>
          </p:cNvSpPr>
          <p:nvPr>
            <p:ph idx="1"/>
          </p:nvPr>
        </p:nvSpPr>
        <p:spPr>
          <a:xfrm>
            <a:off x="246491" y="1817507"/>
            <a:ext cx="11767929" cy="4675367"/>
          </a:xfrm>
        </p:spPr>
        <p:txBody>
          <a:bodyPr>
            <a:normAutofit/>
          </a:bodyPr>
          <a:lstStyle/>
          <a:p>
            <a:pPr algn="just"/>
            <a:r>
              <a:rPr lang="ru-RU" b="0" i="0" dirty="0">
                <a:solidFill>
                  <a:srgbClr val="222222"/>
                </a:solidFill>
                <a:effectLst/>
                <a:latin typeface="Inter"/>
              </a:rPr>
              <a:t>Предполагается, что в Национальный календарь профилактических прививок станут поэтапно внедряться </a:t>
            </a:r>
            <a:r>
              <a:rPr lang="ru-RU" b="0" i="0" dirty="0" err="1">
                <a:solidFill>
                  <a:srgbClr val="222222"/>
                </a:solidFill>
                <a:effectLst/>
                <a:latin typeface="Inter"/>
              </a:rPr>
              <a:t>вакцинопрофилактика</a:t>
            </a:r>
            <a:r>
              <a:rPr lang="ru-RU" b="0" i="0" dirty="0" smtClean="0">
                <a:solidFill>
                  <a:srgbClr val="222222"/>
                </a:solidFill>
                <a:effectLst/>
                <a:latin typeface="Inter"/>
              </a:rPr>
              <a:t>:</a:t>
            </a:r>
            <a:endParaRPr lang="ru-RU" b="0" i="0" dirty="0">
              <a:solidFill>
                <a:srgbClr val="222222"/>
              </a:solidFill>
              <a:effectLst/>
              <a:latin typeface="Inter"/>
            </a:endParaRPr>
          </a:p>
          <a:p>
            <a:pPr algn="just">
              <a:buFont typeface="Arial" panose="020B0604020202020204" pitchFamily="34" charset="0"/>
              <a:buChar char="•"/>
            </a:pPr>
            <a:r>
              <a:rPr lang="ru-RU" b="0" i="0" dirty="0" err="1">
                <a:solidFill>
                  <a:srgbClr val="222222"/>
                </a:solidFill>
                <a:effectLst/>
                <a:latin typeface="Inter"/>
              </a:rPr>
              <a:t>ротавирусной</a:t>
            </a:r>
            <a:r>
              <a:rPr lang="ru-RU" b="0" i="0" dirty="0">
                <a:solidFill>
                  <a:srgbClr val="222222"/>
                </a:solidFill>
                <a:effectLst/>
                <a:latin typeface="Inter"/>
              </a:rPr>
              <a:t> </a:t>
            </a:r>
            <a:r>
              <a:rPr lang="ru-RU" b="0" i="0" dirty="0" smtClean="0">
                <a:solidFill>
                  <a:srgbClr val="222222"/>
                </a:solidFill>
                <a:effectLst/>
                <a:latin typeface="Inter"/>
              </a:rPr>
              <a:t>инфекции ( с 2022 г.)</a:t>
            </a:r>
            <a:endParaRPr lang="ru-RU" b="0" i="0" dirty="0">
              <a:solidFill>
                <a:srgbClr val="222222"/>
              </a:solidFill>
              <a:effectLst/>
              <a:latin typeface="Inter"/>
            </a:endParaRPr>
          </a:p>
          <a:p>
            <a:pPr algn="just"/>
            <a:r>
              <a:rPr lang="ru-RU" b="0" i="0" dirty="0">
                <a:solidFill>
                  <a:srgbClr val="222222"/>
                </a:solidFill>
                <a:effectLst/>
                <a:latin typeface="Inter"/>
              </a:rPr>
              <a:t>ветряной </a:t>
            </a:r>
            <a:r>
              <a:rPr lang="ru-RU" b="0" i="0" dirty="0" smtClean="0">
                <a:solidFill>
                  <a:srgbClr val="222222"/>
                </a:solidFill>
                <a:effectLst/>
                <a:latin typeface="Inter"/>
              </a:rPr>
              <a:t>оспы ( с 2023 </a:t>
            </a:r>
            <a:r>
              <a:rPr lang="ru-RU" dirty="0" smtClean="0">
                <a:solidFill>
                  <a:srgbClr val="222222"/>
                </a:solidFill>
                <a:latin typeface="Inter"/>
              </a:rPr>
              <a:t>г.) </a:t>
            </a:r>
          </a:p>
          <a:p>
            <a:pPr algn="just"/>
            <a:r>
              <a:rPr lang="ru-RU" dirty="0" smtClean="0">
                <a:solidFill>
                  <a:srgbClr val="222222"/>
                </a:solidFill>
                <a:latin typeface="Inter"/>
              </a:rPr>
              <a:t>вируса папилломы человека (с 2024 г.)</a:t>
            </a:r>
          </a:p>
          <a:p>
            <a:pPr algn="just"/>
            <a:r>
              <a:rPr lang="ru-RU" b="0" i="0" dirty="0" smtClean="0">
                <a:solidFill>
                  <a:srgbClr val="222222"/>
                </a:solidFill>
                <a:effectLst/>
                <a:latin typeface="Inter"/>
              </a:rPr>
              <a:t>менингококковой инфекции (с 2025 г.)</a:t>
            </a:r>
            <a:endParaRPr lang="ru-RU" b="0" i="0" dirty="0">
              <a:solidFill>
                <a:srgbClr val="222222"/>
              </a:solidFill>
              <a:effectLst/>
              <a:latin typeface="Inter"/>
            </a:endParaRPr>
          </a:p>
          <a:p>
            <a:pPr algn="just">
              <a:buNone/>
            </a:pPr>
            <a:endParaRPr lang="ru-RU" b="0" i="0" dirty="0">
              <a:solidFill>
                <a:srgbClr val="222222"/>
              </a:solidFill>
              <a:effectLst/>
              <a:latin typeface="Inter"/>
            </a:endParaRPr>
          </a:p>
          <a:p>
            <a:pPr algn="just"/>
            <a:r>
              <a:rPr lang="ru-RU" b="0" i="0" dirty="0">
                <a:solidFill>
                  <a:srgbClr val="222222"/>
                </a:solidFill>
                <a:effectLst/>
                <a:latin typeface="Inter"/>
              </a:rPr>
              <a:t>Впоследствии — ревакцинации против коклюша бесклеточными вакцинами детей перед школой, в 14 лет и взрослых.</a:t>
            </a:r>
          </a:p>
          <a:p>
            <a:endParaRPr lang="ru-RU" dirty="0"/>
          </a:p>
        </p:txBody>
      </p:sp>
    </p:spTree>
    <p:extLst>
      <p:ext uri="{BB962C8B-B14F-4D97-AF65-F5344CB8AC3E}">
        <p14:creationId xmlns:p14="http://schemas.microsoft.com/office/powerpoint/2010/main" val="188031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Для качественной печати: текущая страница в формате TIFF">
            <a:extLst>
              <a:ext uri="{FF2B5EF4-FFF2-40B4-BE49-F238E27FC236}">
                <a16:creationId xmlns="" xmlns:a16="http://schemas.microsoft.com/office/drawing/2014/main" id="{6C0622AB-88EE-4261-B825-A9B3C470C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44" y="355821"/>
            <a:ext cx="5271715" cy="6331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Для качественной печати: текущая страница в формате TIFF">
            <a:extLst>
              <a:ext uri="{FF2B5EF4-FFF2-40B4-BE49-F238E27FC236}">
                <a16:creationId xmlns="" xmlns:a16="http://schemas.microsoft.com/office/drawing/2014/main" id="{C949E90A-8221-3641-9AA6-1649CC344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755" y="355821"/>
            <a:ext cx="5186901" cy="625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50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6" descr="НКПП,  21.jpg"/>
          <p:cNvPicPr>
            <a:picLocks noChangeAspect="1"/>
          </p:cNvPicPr>
          <p:nvPr/>
        </p:nvPicPr>
        <p:blipFill>
          <a:blip r:embed="rId2"/>
          <a:srcRect/>
          <a:stretch>
            <a:fillRect/>
          </a:stretch>
        </p:blipFill>
        <p:spPr>
          <a:xfrm>
            <a:off x="1296559" y="103973"/>
            <a:ext cx="9621650" cy="65397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206" y="133110"/>
            <a:ext cx="11177516" cy="1204372"/>
          </a:xfrm>
        </p:spPr>
        <p:txBody>
          <a:bodyPr>
            <a:normAutofit/>
          </a:bodyPr>
          <a:lstStyle/>
          <a:p>
            <a:r>
              <a:rPr lang="ru-RU" sz="3400" b="1" dirty="0" smtClean="0"/>
              <a:t>Большинство календарей стран ЕС, США, Канады, Австралии содержат </a:t>
            </a:r>
            <a:r>
              <a:rPr lang="ru-RU" sz="3400" b="1" dirty="0" smtClean="0">
                <a:solidFill>
                  <a:srgbClr val="FF0000"/>
                </a:solidFill>
              </a:rPr>
              <a:t>15-17</a:t>
            </a:r>
            <a:r>
              <a:rPr lang="ru-RU" sz="3400" b="1" dirty="0" smtClean="0"/>
              <a:t> позиций для </a:t>
            </a:r>
            <a:r>
              <a:rPr lang="ru-RU" sz="3400" b="1" dirty="0" err="1" smtClean="0"/>
              <a:t>вакцинопрофилактики</a:t>
            </a:r>
            <a:endParaRPr lang="ru-RU" sz="3400" b="1" dirty="0"/>
          </a:p>
        </p:txBody>
      </p:sp>
      <p:sp>
        <p:nvSpPr>
          <p:cNvPr id="3" name="Содержимое 2"/>
          <p:cNvSpPr>
            <a:spLocks noGrp="1"/>
          </p:cNvSpPr>
          <p:nvPr>
            <p:ph sz="half" idx="1"/>
          </p:nvPr>
        </p:nvSpPr>
        <p:spPr>
          <a:xfrm>
            <a:off x="450376" y="1651379"/>
            <a:ext cx="6523629" cy="5022376"/>
          </a:xfrm>
        </p:spPr>
        <p:txBody>
          <a:bodyPr>
            <a:normAutofit fontScale="92500" lnSpcReduction="10000"/>
          </a:bodyPr>
          <a:lstStyle/>
          <a:p>
            <a:r>
              <a:rPr lang="ru-RU" sz="2600" dirty="0" smtClean="0"/>
              <a:t>Туберкулез</a:t>
            </a:r>
          </a:p>
          <a:p>
            <a:r>
              <a:rPr lang="ru-RU" sz="2600" dirty="0" smtClean="0"/>
              <a:t>Гепатит</a:t>
            </a:r>
          </a:p>
          <a:p>
            <a:r>
              <a:rPr lang="ru-RU" sz="2600" dirty="0" smtClean="0"/>
              <a:t>Коклюш</a:t>
            </a:r>
            <a:r>
              <a:rPr lang="ru-RU" sz="2400" dirty="0" smtClean="0"/>
              <a:t> </a:t>
            </a:r>
            <a:r>
              <a:rPr lang="ru-RU" sz="2200" dirty="0" smtClean="0">
                <a:solidFill>
                  <a:srgbClr val="FF0000"/>
                </a:solidFill>
              </a:rPr>
              <a:t>(+ </a:t>
            </a:r>
            <a:r>
              <a:rPr lang="ru-RU" sz="2200" dirty="0" err="1" smtClean="0">
                <a:solidFill>
                  <a:srgbClr val="FF0000"/>
                </a:solidFill>
              </a:rPr>
              <a:t>бустерная</a:t>
            </a:r>
            <a:r>
              <a:rPr lang="ru-RU" sz="2200" dirty="0" smtClean="0">
                <a:solidFill>
                  <a:srgbClr val="FF0000"/>
                </a:solidFill>
              </a:rPr>
              <a:t> доза для детей и подростков)</a:t>
            </a:r>
          </a:p>
          <a:p>
            <a:r>
              <a:rPr lang="ru-RU" sz="2600" dirty="0" smtClean="0"/>
              <a:t>Дифтерия, столбняк</a:t>
            </a:r>
          </a:p>
          <a:p>
            <a:r>
              <a:rPr lang="ru-RU" sz="2600" dirty="0" smtClean="0"/>
              <a:t>Полиомиелит </a:t>
            </a:r>
          </a:p>
          <a:p>
            <a:r>
              <a:rPr lang="ru-RU" sz="2600" dirty="0" smtClean="0"/>
              <a:t>Корь, краснуха, </a:t>
            </a:r>
            <a:r>
              <a:rPr lang="ru-RU" sz="2600" dirty="0" err="1" smtClean="0"/>
              <a:t>эпидпаротит</a:t>
            </a:r>
            <a:endParaRPr lang="ru-RU" sz="2600" dirty="0" smtClean="0"/>
          </a:p>
          <a:p>
            <a:r>
              <a:rPr lang="ru-RU" sz="2600" dirty="0" err="1" smtClean="0"/>
              <a:t>Гемофильная</a:t>
            </a:r>
            <a:r>
              <a:rPr lang="ru-RU" sz="2600" dirty="0" smtClean="0"/>
              <a:t> инфекция тип </a:t>
            </a:r>
            <a:r>
              <a:rPr lang="en-US" sz="2600" dirty="0" smtClean="0"/>
              <a:t>b</a:t>
            </a:r>
            <a:endParaRPr lang="ru-RU" sz="2600" dirty="0" smtClean="0"/>
          </a:p>
          <a:p>
            <a:r>
              <a:rPr lang="ru-RU" sz="2600" dirty="0" smtClean="0"/>
              <a:t>Пневмококковая инфекция</a:t>
            </a:r>
          </a:p>
          <a:p>
            <a:r>
              <a:rPr lang="ru-RU" sz="2600" dirty="0" smtClean="0"/>
              <a:t>Грипп </a:t>
            </a:r>
          </a:p>
          <a:p>
            <a:r>
              <a:rPr lang="ru-RU" sz="2600" b="1" dirty="0" err="1" smtClean="0">
                <a:solidFill>
                  <a:srgbClr val="7030A0"/>
                </a:solidFill>
              </a:rPr>
              <a:t>Ротавирусная</a:t>
            </a:r>
            <a:r>
              <a:rPr lang="ru-RU" sz="2600" b="1" dirty="0" smtClean="0">
                <a:solidFill>
                  <a:srgbClr val="7030A0"/>
                </a:solidFill>
              </a:rPr>
              <a:t> инфекция, ветряная оспа, ВПЧ</a:t>
            </a:r>
          </a:p>
          <a:p>
            <a:r>
              <a:rPr lang="ru-RU" sz="2600" b="1" dirty="0" smtClean="0">
                <a:solidFill>
                  <a:srgbClr val="7030A0"/>
                </a:solidFill>
              </a:rPr>
              <a:t>Менингококковая инфекция</a:t>
            </a:r>
          </a:p>
          <a:p>
            <a:r>
              <a:rPr lang="ru-RU" sz="2600" b="1" dirty="0" smtClean="0">
                <a:solidFill>
                  <a:srgbClr val="7030A0"/>
                </a:solidFill>
              </a:rPr>
              <a:t>Вирусный гепатит А</a:t>
            </a:r>
          </a:p>
          <a:p>
            <a:endParaRPr lang="ru-RU" dirty="0" smtClean="0"/>
          </a:p>
          <a:p>
            <a:endParaRPr lang="ru-RU" dirty="0" smtClean="0"/>
          </a:p>
          <a:p>
            <a:endParaRPr lang="ru-RU" dirty="0"/>
          </a:p>
        </p:txBody>
      </p:sp>
      <p:sp>
        <p:nvSpPr>
          <p:cNvPr id="4" name="Содержимое 3"/>
          <p:cNvSpPr>
            <a:spLocks noGrp="1"/>
          </p:cNvSpPr>
          <p:nvPr>
            <p:ph sz="half" idx="2"/>
          </p:nvPr>
        </p:nvSpPr>
        <p:spPr>
          <a:xfrm>
            <a:off x="7165075" y="1692322"/>
            <a:ext cx="4299044" cy="4640239"/>
          </a:xfrm>
          <a:solidFill>
            <a:srgbClr val="00B050">
              <a:alpha val="14000"/>
            </a:srgbClr>
          </a:solidFill>
        </p:spPr>
        <p:txBody>
          <a:bodyPr>
            <a:normAutofit fontScale="92500" lnSpcReduction="10000"/>
          </a:bodyPr>
          <a:lstStyle/>
          <a:p>
            <a:pPr>
              <a:buNone/>
            </a:pPr>
            <a:r>
              <a:rPr lang="ru-RU" sz="3500" b="1" dirty="0" smtClean="0">
                <a:solidFill>
                  <a:srgbClr val="C00000"/>
                </a:solidFill>
              </a:rPr>
              <a:t>  </a:t>
            </a:r>
          </a:p>
          <a:p>
            <a:pPr>
              <a:buNone/>
            </a:pPr>
            <a:r>
              <a:rPr lang="ru-RU" sz="3500" b="1" dirty="0" smtClean="0">
                <a:solidFill>
                  <a:srgbClr val="C00000"/>
                </a:solidFill>
              </a:rPr>
              <a:t> Россия – 12 позиций</a:t>
            </a:r>
          </a:p>
          <a:p>
            <a:pPr>
              <a:buNone/>
            </a:pPr>
            <a:r>
              <a:rPr lang="ru-RU" b="1" dirty="0" smtClean="0">
                <a:solidFill>
                  <a:srgbClr val="C00000"/>
                </a:solidFill>
              </a:rPr>
              <a:t>  - отсутствуют прививки против:</a:t>
            </a:r>
            <a:r>
              <a:rPr lang="ru-RU" dirty="0" smtClean="0"/>
              <a:t> </a:t>
            </a:r>
            <a:r>
              <a:rPr lang="ru-RU" b="1" dirty="0" err="1" smtClean="0">
                <a:solidFill>
                  <a:srgbClr val="7030A0"/>
                </a:solidFill>
              </a:rPr>
              <a:t>ротавирусной</a:t>
            </a:r>
            <a:r>
              <a:rPr lang="ru-RU" b="1" dirty="0" smtClean="0">
                <a:solidFill>
                  <a:srgbClr val="7030A0"/>
                </a:solidFill>
              </a:rPr>
              <a:t> инфекции, ветряной оспы, ВПЧ, менингококковой инфекции, вирусного гепатита А</a:t>
            </a:r>
          </a:p>
          <a:p>
            <a:pPr>
              <a:buNone/>
            </a:pPr>
            <a:r>
              <a:rPr lang="ru-RU" b="1" dirty="0" smtClean="0">
                <a:solidFill>
                  <a:srgbClr val="7030A0"/>
                </a:solidFill>
              </a:rPr>
              <a:t>  </a:t>
            </a:r>
            <a:r>
              <a:rPr lang="ru-RU" b="1" dirty="0" smtClean="0">
                <a:solidFill>
                  <a:srgbClr val="C00000"/>
                </a:solidFill>
              </a:rPr>
              <a:t>- отсутствует -  </a:t>
            </a:r>
            <a:r>
              <a:rPr lang="ru-RU" b="1" dirty="0" smtClean="0">
                <a:solidFill>
                  <a:srgbClr val="7030A0"/>
                </a:solidFill>
              </a:rPr>
              <a:t>2-я ревакцинация против коклюша</a:t>
            </a:r>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B7D8255-7616-73D7-8FE4-8FF06231BD97}"/>
              </a:ext>
            </a:extLst>
          </p:cNvPr>
          <p:cNvPicPr>
            <a:picLocks noChangeAspect="1"/>
          </p:cNvPicPr>
          <p:nvPr/>
        </p:nvPicPr>
        <p:blipFill>
          <a:blip r:embed="rId2"/>
          <a:stretch>
            <a:fillRect/>
          </a:stretch>
        </p:blipFill>
        <p:spPr>
          <a:xfrm>
            <a:off x="71563" y="0"/>
            <a:ext cx="12197300" cy="6858000"/>
          </a:xfrm>
          <a:prstGeom prst="rect">
            <a:avLst/>
          </a:prstGeom>
        </p:spPr>
      </p:pic>
    </p:spTree>
    <p:extLst>
      <p:ext uri="{BB962C8B-B14F-4D97-AF65-F5344CB8AC3E}">
        <p14:creationId xmlns:p14="http://schemas.microsoft.com/office/powerpoint/2010/main" val="4221145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48BCC315-8797-3A49-CE0E-2E8E721FCA86}"/>
              </a:ext>
            </a:extLst>
          </p:cNvPr>
          <p:cNvPicPr>
            <a:picLocks noChangeAspect="1"/>
          </p:cNvPicPr>
          <p:nvPr/>
        </p:nvPicPr>
        <p:blipFill>
          <a:blip r:embed="rId2"/>
          <a:stretch>
            <a:fillRect/>
          </a:stretch>
        </p:blipFill>
        <p:spPr>
          <a:xfrm>
            <a:off x="151387" y="232012"/>
            <a:ext cx="11872291" cy="6510694"/>
          </a:xfrm>
          <a:prstGeom prst="rect">
            <a:avLst/>
          </a:prstGeom>
        </p:spPr>
      </p:pic>
    </p:spTree>
    <p:extLst>
      <p:ext uri="{BB962C8B-B14F-4D97-AF65-F5344CB8AC3E}">
        <p14:creationId xmlns:p14="http://schemas.microsoft.com/office/powerpoint/2010/main" val="3462973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3FA52DC-351C-117B-A4CB-3B3BE7FEB44D}"/>
              </a:ext>
            </a:extLst>
          </p:cNvPr>
          <p:cNvPicPr>
            <a:picLocks noChangeAspect="1"/>
          </p:cNvPicPr>
          <p:nvPr/>
        </p:nvPicPr>
        <p:blipFill>
          <a:blip r:embed="rId2"/>
          <a:stretch>
            <a:fillRect/>
          </a:stretch>
        </p:blipFill>
        <p:spPr>
          <a:xfrm>
            <a:off x="217452" y="1078172"/>
            <a:ext cx="11465032" cy="5674625"/>
          </a:xfrm>
          <a:prstGeom prst="rect">
            <a:avLst/>
          </a:prstGeom>
        </p:spPr>
      </p:pic>
      <p:sp>
        <p:nvSpPr>
          <p:cNvPr id="7" name="TextBox 6">
            <a:extLst>
              <a:ext uri="{FF2B5EF4-FFF2-40B4-BE49-F238E27FC236}">
                <a16:creationId xmlns="" xmlns:a16="http://schemas.microsoft.com/office/drawing/2014/main" id="{363441B3-E616-7CB7-C18F-7C3566F8F67D}"/>
              </a:ext>
            </a:extLst>
          </p:cNvPr>
          <p:cNvSpPr txBox="1"/>
          <p:nvPr/>
        </p:nvSpPr>
        <p:spPr>
          <a:xfrm>
            <a:off x="723569" y="97764"/>
            <a:ext cx="11107972" cy="984885"/>
          </a:xfrm>
          <a:prstGeom prst="rect">
            <a:avLst/>
          </a:prstGeom>
          <a:noFill/>
        </p:spPr>
        <p:txBody>
          <a:bodyPr wrap="square">
            <a:spAutoFit/>
          </a:bodyPr>
          <a:lstStyle/>
          <a:p>
            <a:pPr algn="ctr"/>
            <a:r>
              <a:rPr lang="ru-RU" sz="2800" b="1" dirty="0">
                <a:solidFill>
                  <a:srgbClr val="0000FF"/>
                </a:solidFill>
              </a:rPr>
              <a:t>РЕГИОНАЛЬНЫЙ КАЛЕНДАРЬ ПРОФИЛАКТИЧЕСКИХ ПРИВИВОК </a:t>
            </a:r>
            <a:r>
              <a:rPr lang="en-US" sz="1600" b="1" i="1" dirty="0">
                <a:solidFill>
                  <a:srgbClr val="0000FF"/>
                </a:solidFill>
                <a:latin typeface="Arial Narrow" pitchFamily="34" charset="0"/>
              </a:rPr>
              <a:t/>
            </a:r>
            <a:br>
              <a:rPr lang="en-US" sz="1600" b="1" i="1" dirty="0">
                <a:solidFill>
                  <a:srgbClr val="0000FF"/>
                </a:solidFill>
                <a:latin typeface="Arial Narrow" pitchFamily="34" charset="0"/>
              </a:rPr>
            </a:br>
            <a:r>
              <a:rPr lang="ru-RU" b="1" dirty="0">
                <a:solidFill>
                  <a:srgbClr val="0000FF"/>
                </a:solidFill>
              </a:rPr>
              <a:t> </a:t>
            </a:r>
            <a:r>
              <a:rPr lang="ru-RU" dirty="0">
                <a:solidFill>
                  <a:srgbClr val="FF0000"/>
                </a:solidFill>
              </a:rPr>
              <a:t>(Приложение  1 к приказу Департамента здравоохранения города Москвы от </a:t>
            </a:r>
            <a:r>
              <a:rPr lang="ru-RU" dirty="0" smtClean="0">
                <a:solidFill>
                  <a:srgbClr val="FF0000"/>
                </a:solidFill>
              </a:rPr>
              <a:t> 18.11.2019 г. № 975)</a:t>
            </a:r>
            <a:r>
              <a:rPr lang="ru-RU" sz="1200" dirty="0">
                <a:solidFill>
                  <a:srgbClr val="FF0000"/>
                </a:solidFill>
              </a:rPr>
              <a:t/>
            </a:r>
            <a:br>
              <a:rPr lang="ru-RU" sz="1200" dirty="0">
                <a:solidFill>
                  <a:srgbClr val="FF0000"/>
                </a:solidFill>
              </a:rPr>
            </a:br>
            <a:endParaRPr lang="ru-RU" sz="1200" dirty="0"/>
          </a:p>
        </p:txBody>
      </p:sp>
    </p:spTree>
    <p:extLst>
      <p:ext uri="{BB962C8B-B14F-4D97-AF65-F5344CB8AC3E}">
        <p14:creationId xmlns:p14="http://schemas.microsoft.com/office/powerpoint/2010/main" val="3616936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D02F5CD-E4F6-0FDA-5002-C381E4D628CE}"/>
              </a:ext>
            </a:extLst>
          </p:cNvPr>
          <p:cNvPicPr>
            <a:picLocks noChangeAspect="1"/>
          </p:cNvPicPr>
          <p:nvPr/>
        </p:nvPicPr>
        <p:blipFill rotWithShape="1">
          <a:blip r:embed="rId2"/>
          <a:srcRect l="1321" t="5038" r="1717"/>
          <a:stretch/>
        </p:blipFill>
        <p:spPr>
          <a:xfrm>
            <a:off x="87464" y="55659"/>
            <a:ext cx="12006470" cy="6802341"/>
          </a:xfrm>
          <a:prstGeom prst="rect">
            <a:avLst/>
          </a:prstGeom>
          <a:ln>
            <a:solidFill>
              <a:srgbClr val="FF0000"/>
            </a:solidFill>
          </a:ln>
        </p:spPr>
      </p:pic>
    </p:spTree>
    <p:extLst>
      <p:ext uri="{BB962C8B-B14F-4D97-AF65-F5344CB8AC3E}">
        <p14:creationId xmlns:p14="http://schemas.microsoft.com/office/powerpoint/2010/main" val="37064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106C7BC-E311-BDF8-A7CE-772D5E40C79E}"/>
              </a:ext>
            </a:extLst>
          </p:cNvPr>
          <p:cNvPicPr>
            <a:picLocks noChangeAspect="1"/>
          </p:cNvPicPr>
          <p:nvPr/>
        </p:nvPicPr>
        <p:blipFill>
          <a:blip r:embed="rId2"/>
          <a:stretch>
            <a:fillRect/>
          </a:stretch>
        </p:blipFill>
        <p:spPr>
          <a:xfrm>
            <a:off x="166977" y="182880"/>
            <a:ext cx="11942860" cy="6464410"/>
          </a:xfrm>
          <a:prstGeom prst="rect">
            <a:avLst/>
          </a:prstGeom>
        </p:spPr>
      </p:pic>
    </p:spTree>
    <p:extLst>
      <p:ext uri="{BB962C8B-B14F-4D97-AF65-F5344CB8AC3E}">
        <p14:creationId xmlns:p14="http://schemas.microsoft.com/office/powerpoint/2010/main" val="1208785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569765CE-D828-60BD-1670-7F45A6003298}"/>
              </a:ext>
            </a:extLst>
          </p:cNvPr>
          <p:cNvPicPr>
            <a:picLocks noChangeAspect="1"/>
          </p:cNvPicPr>
          <p:nvPr/>
        </p:nvPicPr>
        <p:blipFill>
          <a:blip r:embed="rId2"/>
          <a:stretch>
            <a:fillRect/>
          </a:stretch>
        </p:blipFill>
        <p:spPr>
          <a:xfrm>
            <a:off x="436728" y="313899"/>
            <a:ext cx="11402142" cy="6246390"/>
          </a:xfrm>
          <a:prstGeom prst="rect">
            <a:avLst/>
          </a:prstGeom>
        </p:spPr>
      </p:pic>
    </p:spTree>
    <p:extLst>
      <p:ext uri="{BB962C8B-B14F-4D97-AF65-F5344CB8AC3E}">
        <p14:creationId xmlns:p14="http://schemas.microsoft.com/office/powerpoint/2010/main" val="3234938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640BD50A-64FA-C79B-A4E1-26E1EC861D9A}"/>
              </a:ext>
            </a:extLst>
          </p:cNvPr>
          <p:cNvPicPr>
            <a:picLocks noChangeAspect="1"/>
          </p:cNvPicPr>
          <p:nvPr/>
        </p:nvPicPr>
        <p:blipFill>
          <a:blip r:embed="rId2"/>
          <a:stretch>
            <a:fillRect/>
          </a:stretch>
        </p:blipFill>
        <p:spPr>
          <a:xfrm>
            <a:off x="559557" y="118644"/>
            <a:ext cx="11264031" cy="6590851"/>
          </a:xfrm>
          <a:prstGeom prst="rect">
            <a:avLst/>
          </a:prstGeom>
        </p:spPr>
      </p:pic>
    </p:spTree>
    <p:extLst>
      <p:ext uri="{BB962C8B-B14F-4D97-AF65-F5344CB8AC3E}">
        <p14:creationId xmlns:p14="http://schemas.microsoft.com/office/powerpoint/2010/main" val="2749813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785" y="214997"/>
            <a:ext cx="11368585" cy="1136129"/>
          </a:xfrm>
          <a:solidFill>
            <a:schemeClr val="accent1">
              <a:alpha val="22000"/>
            </a:schemeClr>
          </a:solidFill>
        </p:spPr>
        <p:txBody>
          <a:bodyPr/>
          <a:lstStyle/>
          <a:p>
            <a:pPr algn="ctr"/>
            <a:r>
              <a:rPr lang="ru-RU" sz="3400" b="1" dirty="0" smtClean="0">
                <a:solidFill>
                  <a:srgbClr val="7030A0"/>
                </a:solidFill>
              </a:rPr>
              <a:t>Национальный календарь прививок от 06.12.2021г. № 1122н     </a:t>
            </a:r>
            <a:r>
              <a:rPr lang="ru-RU" sz="2800" b="1" dirty="0" smtClean="0">
                <a:solidFill>
                  <a:srgbClr val="7030A0"/>
                </a:solidFill>
              </a:rPr>
              <a:t>претерпел существенные изменения          </a:t>
            </a:r>
            <a:endParaRPr lang="ru-RU" sz="2800" b="1" dirty="0">
              <a:solidFill>
                <a:srgbClr val="7030A0"/>
              </a:solidFill>
            </a:endParaRPr>
          </a:p>
        </p:txBody>
      </p:sp>
      <p:sp>
        <p:nvSpPr>
          <p:cNvPr id="3" name="Содержимое 2"/>
          <p:cNvSpPr>
            <a:spLocks noGrp="1"/>
          </p:cNvSpPr>
          <p:nvPr>
            <p:ph idx="1"/>
          </p:nvPr>
        </p:nvSpPr>
        <p:spPr>
          <a:xfrm>
            <a:off x="218364" y="1501254"/>
            <a:ext cx="11764370" cy="5158853"/>
          </a:xfrm>
        </p:spPr>
        <p:txBody>
          <a:bodyPr>
            <a:normAutofit lnSpcReduction="10000"/>
          </a:bodyPr>
          <a:lstStyle/>
          <a:p>
            <a:r>
              <a:rPr lang="ru-RU" sz="2600" b="1" dirty="0" smtClean="0">
                <a:latin typeface="Times New Roman" pitchFamily="18" charset="0"/>
                <a:cs typeface="Times New Roman" pitchFamily="18" charset="0"/>
              </a:rPr>
              <a:t>Вакцинация</a:t>
            </a:r>
            <a:r>
              <a:rPr lang="ru-RU" sz="2600" dirty="0" smtClean="0">
                <a:latin typeface="Times New Roman" pitchFamily="18" charset="0"/>
                <a:cs typeface="Times New Roman" pitchFamily="18" charset="0"/>
              </a:rPr>
              <a:t> против</a:t>
            </a:r>
            <a:r>
              <a:rPr lang="ru-RU" sz="2600" b="1" dirty="0" smtClean="0">
                <a:solidFill>
                  <a:srgbClr val="FF0000"/>
                </a:solidFill>
                <a:latin typeface="Times New Roman" pitchFamily="18" charset="0"/>
                <a:cs typeface="Times New Roman" pitchFamily="18" charset="0"/>
              </a:rPr>
              <a:t> </a:t>
            </a:r>
            <a:r>
              <a:rPr lang="ru-RU" sz="2600" b="1" dirty="0" err="1" smtClean="0">
                <a:solidFill>
                  <a:srgbClr val="FF0000"/>
                </a:solidFill>
                <a:latin typeface="Times New Roman" pitchFamily="18" charset="0"/>
                <a:cs typeface="Times New Roman" pitchFamily="18" charset="0"/>
              </a:rPr>
              <a:t>гемофильной</a:t>
            </a:r>
            <a:r>
              <a:rPr lang="ru-RU" sz="2600" b="1" dirty="0" smtClean="0">
                <a:solidFill>
                  <a:srgbClr val="FF0000"/>
                </a:solidFill>
                <a:latin typeface="Times New Roman" pitchFamily="18" charset="0"/>
                <a:cs typeface="Times New Roman" pitchFamily="18" charset="0"/>
              </a:rPr>
              <a:t> инфекции тип </a:t>
            </a:r>
            <a:r>
              <a:rPr lang="en-US" sz="2600" b="1" dirty="0" smtClean="0">
                <a:solidFill>
                  <a:srgbClr val="FF0000"/>
                </a:solidFill>
                <a:latin typeface="Times New Roman" pitchFamily="18" charset="0"/>
                <a:cs typeface="Times New Roman" pitchFamily="18" charset="0"/>
              </a:rPr>
              <a:t>b</a:t>
            </a:r>
            <a:r>
              <a:rPr lang="ru-RU" sz="2600" b="1" dirty="0" smtClean="0">
                <a:solidFill>
                  <a:srgbClr val="FF0000"/>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теперь проводится всем детям раннего возраста</a:t>
            </a:r>
          </a:p>
          <a:p>
            <a:r>
              <a:rPr lang="ru-RU" sz="2600" b="1" dirty="0" smtClean="0">
                <a:latin typeface="Times New Roman" pitchFamily="18" charset="0"/>
                <a:cs typeface="Times New Roman" pitchFamily="18" charset="0"/>
              </a:rPr>
              <a:t>Вакцинация</a:t>
            </a:r>
            <a:r>
              <a:rPr lang="ru-RU" sz="2600" dirty="0" smtClean="0">
                <a:latin typeface="Times New Roman" pitchFamily="18" charset="0"/>
                <a:cs typeface="Times New Roman" pitchFamily="18" charset="0"/>
              </a:rPr>
              <a:t> против </a:t>
            </a:r>
            <a:r>
              <a:rPr lang="ru-RU" sz="2600" b="1" dirty="0" smtClean="0">
                <a:solidFill>
                  <a:srgbClr val="FF0000"/>
                </a:solidFill>
                <a:latin typeface="Times New Roman" pitchFamily="18" charset="0"/>
                <a:cs typeface="Times New Roman" pitchFamily="18" charset="0"/>
              </a:rPr>
              <a:t>полиомиелита </a:t>
            </a:r>
            <a:r>
              <a:rPr lang="ru-RU" sz="2600" dirty="0" smtClean="0">
                <a:latin typeface="Times New Roman" pitchFamily="18" charset="0"/>
                <a:cs typeface="Times New Roman" pitchFamily="18" charset="0"/>
              </a:rPr>
              <a:t>проводится (</a:t>
            </a:r>
            <a:r>
              <a:rPr lang="en-US" sz="2600" dirty="0" smtClean="0">
                <a:latin typeface="Times New Roman" pitchFamily="18" charset="0"/>
                <a:cs typeface="Times New Roman" pitchFamily="18" charset="0"/>
              </a:rPr>
              <a:t>V</a:t>
            </a:r>
            <a:r>
              <a:rPr lang="ru-RU" sz="2600" dirty="0" smtClean="0">
                <a:latin typeface="Times New Roman" pitchFamily="18" charset="0"/>
                <a:cs typeface="Times New Roman" pitchFamily="18" charset="0"/>
              </a:rPr>
              <a:t>1,</a:t>
            </a:r>
            <a:r>
              <a:rPr lang="en-US" sz="2600" dirty="0" smtClean="0">
                <a:latin typeface="Times New Roman" pitchFamily="18" charset="0"/>
                <a:cs typeface="Times New Roman" pitchFamily="18" charset="0"/>
              </a:rPr>
              <a:t> V</a:t>
            </a:r>
            <a:r>
              <a:rPr lang="ru-RU" sz="2600" dirty="0" smtClean="0">
                <a:latin typeface="Times New Roman" pitchFamily="18" charset="0"/>
                <a:cs typeface="Times New Roman" pitchFamily="18" charset="0"/>
              </a:rPr>
              <a:t>2, </a:t>
            </a:r>
            <a:r>
              <a:rPr lang="en-US" sz="2600" dirty="0" smtClean="0">
                <a:latin typeface="Times New Roman" pitchFamily="18" charset="0"/>
                <a:cs typeface="Times New Roman" pitchFamily="18" charset="0"/>
              </a:rPr>
              <a:t>V</a:t>
            </a:r>
            <a:r>
              <a:rPr lang="ru-RU" sz="2600" dirty="0" smtClean="0">
                <a:latin typeface="Times New Roman" pitchFamily="18" charset="0"/>
                <a:cs typeface="Times New Roman" pitchFamily="18" charset="0"/>
              </a:rPr>
              <a:t>3 и </a:t>
            </a:r>
            <a:r>
              <a:rPr lang="en-US" sz="2600" dirty="0" smtClean="0">
                <a:latin typeface="Times New Roman" pitchFamily="18" charset="0"/>
                <a:cs typeface="Times New Roman" pitchFamily="18" charset="0"/>
              </a:rPr>
              <a:t>RV</a:t>
            </a:r>
            <a:r>
              <a:rPr lang="ru-RU" sz="2600" dirty="0" smtClean="0">
                <a:latin typeface="Times New Roman" pitchFamily="18" charset="0"/>
                <a:cs typeface="Times New Roman" pitchFamily="18" charset="0"/>
              </a:rPr>
              <a:t>1) </a:t>
            </a:r>
            <a:r>
              <a:rPr lang="ru-RU" sz="2600" b="1" dirty="0" smtClean="0">
                <a:latin typeface="Times New Roman" pitchFamily="18" charset="0"/>
                <a:cs typeface="Times New Roman" pitchFamily="18" charset="0"/>
              </a:rPr>
              <a:t>инактивированной </a:t>
            </a:r>
            <a:r>
              <a:rPr lang="ru-RU" sz="2600" b="1" dirty="0" err="1" smtClean="0">
                <a:latin typeface="Times New Roman" pitchFamily="18" charset="0"/>
                <a:cs typeface="Times New Roman" pitchFamily="18" charset="0"/>
              </a:rPr>
              <a:t>полиовакциной</a:t>
            </a:r>
            <a:r>
              <a:rPr lang="ru-RU" sz="2600" b="1" dirty="0" smtClean="0">
                <a:latin typeface="Times New Roman" pitchFamily="18" charset="0"/>
                <a:cs typeface="Times New Roman" pitchFamily="18" charset="0"/>
              </a:rPr>
              <a:t> (ИПВ)</a:t>
            </a:r>
          </a:p>
          <a:p>
            <a:r>
              <a:rPr lang="ru-RU" sz="2600" b="1" dirty="0" smtClean="0">
                <a:latin typeface="Times New Roman" pitchFamily="18" charset="0"/>
                <a:cs typeface="Times New Roman" pitchFamily="18" charset="0"/>
              </a:rPr>
              <a:t>Третья ревакцинация </a:t>
            </a:r>
            <a:r>
              <a:rPr lang="ru-RU" sz="2600" dirty="0" smtClean="0">
                <a:latin typeface="Times New Roman" pitchFamily="18" charset="0"/>
                <a:cs typeface="Times New Roman" pitchFamily="18" charset="0"/>
              </a:rPr>
              <a:t>против полиомиелита перенесена с возраста </a:t>
            </a:r>
            <a:r>
              <a:rPr lang="ru-RU" sz="2600" b="1" dirty="0" smtClean="0">
                <a:solidFill>
                  <a:srgbClr val="FF0000"/>
                </a:solidFill>
                <a:latin typeface="Times New Roman" pitchFamily="18" charset="0"/>
                <a:cs typeface="Times New Roman" pitchFamily="18" charset="0"/>
              </a:rPr>
              <a:t>14 на 6 лет</a:t>
            </a:r>
          </a:p>
          <a:p>
            <a:r>
              <a:rPr lang="ru-RU" sz="2600" b="1" dirty="0" smtClean="0">
                <a:latin typeface="Times New Roman" pitchFamily="18" charset="0"/>
                <a:cs typeface="Times New Roman" pitchFamily="18" charset="0"/>
              </a:rPr>
              <a:t>При отсутствии вакцинации </a:t>
            </a:r>
            <a:r>
              <a:rPr lang="ru-RU" sz="2600" dirty="0" smtClean="0">
                <a:latin typeface="Times New Roman" pitchFamily="18" charset="0"/>
                <a:cs typeface="Times New Roman" pitchFamily="18" charset="0"/>
              </a:rPr>
              <a:t>против </a:t>
            </a:r>
            <a:r>
              <a:rPr lang="ru-RU" sz="2600" b="1" dirty="0" smtClean="0">
                <a:solidFill>
                  <a:srgbClr val="FF0000"/>
                </a:solidFill>
                <a:latin typeface="Times New Roman" pitchFamily="18" charset="0"/>
                <a:cs typeface="Times New Roman" pitchFamily="18" charset="0"/>
              </a:rPr>
              <a:t>туберкулеза </a:t>
            </a:r>
            <a:r>
              <a:rPr lang="ru-RU" sz="2600" dirty="0" smtClean="0">
                <a:latin typeface="Times New Roman" pitchFamily="18" charset="0"/>
                <a:cs typeface="Times New Roman" pitchFamily="18" charset="0"/>
              </a:rPr>
              <a:t>в роддоме</a:t>
            </a:r>
            <a:r>
              <a:rPr lang="ru-RU" sz="2600" b="1" dirty="0" smtClean="0">
                <a:solidFill>
                  <a:srgbClr val="FF0000"/>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она может быть проведена в возрасте </a:t>
            </a:r>
            <a:r>
              <a:rPr lang="ru-RU" sz="2600" b="1" dirty="0" smtClean="0">
                <a:latin typeface="Times New Roman" pitchFamily="18" charset="0"/>
                <a:cs typeface="Times New Roman" pitchFamily="18" charset="0"/>
              </a:rPr>
              <a:t>до 7 лет</a:t>
            </a:r>
          </a:p>
          <a:p>
            <a:r>
              <a:rPr lang="ru-RU" sz="2600" b="1" dirty="0" smtClean="0">
                <a:latin typeface="Times New Roman" pitchFamily="18" charset="0"/>
                <a:cs typeface="Times New Roman" pitchFamily="18" charset="0"/>
              </a:rPr>
              <a:t>Вакцинация</a:t>
            </a:r>
            <a:r>
              <a:rPr lang="ru-RU" sz="2600" dirty="0" smtClean="0">
                <a:latin typeface="Times New Roman" pitchFamily="18" charset="0"/>
                <a:cs typeface="Times New Roman" pitchFamily="18" charset="0"/>
              </a:rPr>
              <a:t> детей 12-17 лет против </a:t>
            </a:r>
            <a:r>
              <a:rPr lang="ru-RU" sz="2600" b="1" dirty="0" err="1" smtClean="0">
                <a:latin typeface="Times New Roman" pitchFamily="18" charset="0"/>
                <a:cs typeface="Times New Roman" pitchFamily="18" charset="0"/>
              </a:rPr>
              <a:t>коронавирусной</a:t>
            </a:r>
            <a:r>
              <a:rPr lang="ru-RU" sz="2600" b="1" dirty="0" smtClean="0">
                <a:latin typeface="Times New Roman" pitchFamily="18" charset="0"/>
                <a:cs typeface="Times New Roman" pitchFamily="18" charset="0"/>
              </a:rPr>
              <a:t> инфекции </a:t>
            </a:r>
            <a:r>
              <a:rPr lang="ru-RU" sz="2600" b="1" dirty="0" smtClean="0">
                <a:solidFill>
                  <a:srgbClr val="7030A0"/>
                </a:solidFill>
                <a:latin typeface="Times New Roman" pitchFamily="18" charset="0"/>
                <a:cs typeface="Times New Roman" pitchFamily="18" charset="0"/>
              </a:rPr>
              <a:t>–</a:t>
            </a:r>
            <a:r>
              <a:rPr lang="ru-RU" sz="2600" b="1" dirty="0" smtClean="0">
                <a:solidFill>
                  <a:srgbClr val="FF0000"/>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добровольно по письменному заявлению одного из родителей (или законного представителя)</a:t>
            </a:r>
          </a:p>
          <a:p>
            <a:r>
              <a:rPr lang="ru-RU" sz="2600" b="1" dirty="0" smtClean="0">
                <a:latin typeface="Times New Roman" pitchFamily="18" charset="0"/>
                <a:cs typeface="Times New Roman" pitchFamily="18" charset="0"/>
              </a:rPr>
              <a:t>Замена </a:t>
            </a:r>
            <a:r>
              <a:rPr lang="ru-RU" sz="2600" dirty="0" smtClean="0">
                <a:latin typeface="Times New Roman" pitchFamily="18" charset="0"/>
                <a:cs typeface="Times New Roman" pitchFamily="18" charset="0"/>
              </a:rPr>
              <a:t>устаревших вакцин на современные (бустеры </a:t>
            </a:r>
            <a:r>
              <a:rPr lang="ru-RU" sz="2600" b="1" dirty="0" err="1" smtClean="0">
                <a:solidFill>
                  <a:srgbClr val="FF0000"/>
                </a:solidFill>
                <a:latin typeface="Times New Roman" pitchFamily="18" charset="0"/>
                <a:cs typeface="Times New Roman" pitchFamily="18" charset="0"/>
              </a:rPr>
              <a:t>АаКДС-М</a:t>
            </a:r>
            <a:r>
              <a:rPr lang="ru-RU" sz="2600" dirty="0" smtClean="0">
                <a:latin typeface="Times New Roman" pitchFamily="18" charset="0"/>
                <a:cs typeface="Times New Roman" pitchFamily="18" charset="0"/>
              </a:rPr>
              <a:t>)</a:t>
            </a:r>
          </a:p>
          <a:p>
            <a:r>
              <a:rPr lang="ru-RU" sz="2600" b="1" dirty="0" smtClean="0">
                <a:latin typeface="Times New Roman" pitchFamily="18" charset="0"/>
                <a:cs typeface="Times New Roman" pitchFamily="18" charset="0"/>
              </a:rPr>
              <a:t>Рекомендовано</a:t>
            </a:r>
            <a:r>
              <a:rPr lang="ru-RU" sz="2600" dirty="0" smtClean="0">
                <a:latin typeface="Times New Roman" pitchFamily="18" charset="0"/>
                <a:cs typeface="Times New Roman" pitchFamily="18" charset="0"/>
              </a:rPr>
              <a:t> более широкое использование комбинированных вакцин (</a:t>
            </a:r>
            <a:r>
              <a:rPr lang="ru-RU" sz="2600" b="1" dirty="0" err="1" smtClean="0">
                <a:solidFill>
                  <a:srgbClr val="FF0000"/>
                </a:solidFill>
                <a:latin typeface="Times New Roman" pitchFamily="18" charset="0"/>
                <a:cs typeface="Times New Roman" pitchFamily="18" charset="0"/>
              </a:rPr>
              <a:t>Пентаксим</a:t>
            </a:r>
            <a:r>
              <a:rPr lang="ru-RU" sz="2600" dirty="0" smtClean="0">
                <a:latin typeface="Times New Roman" pitchFamily="18" charset="0"/>
                <a:cs typeface="Times New Roman" pitchFamily="18" charset="0"/>
              </a:rPr>
              <a:t>) </a:t>
            </a:r>
          </a:p>
          <a:p>
            <a:pPr>
              <a:buFont typeface="Georgia" pitchFamily="18" charset="0"/>
              <a:buNone/>
            </a:pPr>
            <a:endParaRPr lang="ru-RU" sz="2600" dirty="0" smtClean="0">
              <a:latin typeface="Times New Roman" pitchFamily="18" charset="0"/>
              <a:cs typeface="Times New Roman" pitchFamily="18" charset="0"/>
            </a:endParaRPr>
          </a:p>
          <a:p>
            <a:endParaRPr lang="ru-RU" dirty="0"/>
          </a:p>
        </p:txBody>
      </p:sp>
      <p:sp>
        <p:nvSpPr>
          <p:cNvPr id="5" name="Скругленный прямоугольник 4"/>
          <p:cNvSpPr/>
          <p:nvPr/>
        </p:nvSpPr>
        <p:spPr>
          <a:xfrm>
            <a:off x="9785445" y="873462"/>
            <a:ext cx="1856095" cy="450376"/>
          </a:xfrm>
          <a:prstGeom prst="roundRect">
            <a:avLst/>
          </a:prstGeom>
          <a:solidFill>
            <a:srgbClr val="C0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7030A0"/>
                </a:solidFill>
              </a:rPr>
              <a:t>Успехи</a:t>
            </a:r>
            <a:endParaRPr lang="ru-RU" sz="3200" b="1" dirty="0">
              <a:solidFill>
                <a:srgbClr val="7030A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305FAB07-48BA-81D6-24CE-2977230D12DD}"/>
              </a:ext>
            </a:extLst>
          </p:cNvPr>
          <p:cNvPicPr>
            <a:picLocks noChangeAspect="1"/>
          </p:cNvPicPr>
          <p:nvPr/>
        </p:nvPicPr>
        <p:blipFill>
          <a:blip r:embed="rId2"/>
          <a:stretch>
            <a:fillRect/>
          </a:stretch>
        </p:blipFill>
        <p:spPr>
          <a:xfrm>
            <a:off x="71562" y="174928"/>
            <a:ext cx="11903102" cy="6543923"/>
          </a:xfrm>
          <a:prstGeom prst="rect">
            <a:avLst/>
          </a:prstGeom>
        </p:spPr>
      </p:pic>
    </p:spTree>
    <p:extLst>
      <p:ext uri="{BB962C8B-B14F-4D97-AF65-F5344CB8AC3E}">
        <p14:creationId xmlns:p14="http://schemas.microsoft.com/office/powerpoint/2010/main" val="364285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215F8C2-3ADD-7230-F3C2-FA82C63E30D9}"/>
              </a:ext>
            </a:extLst>
          </p:cNvPr>
          <p:cNvPicPr>
            <a:picLocks noChangeAspect="1"/>
          </p:cNvPicPr>
          <p:nvPr/>
        </p:nvPicPr>
        <p:blipFill rotWithShape="1">
          <a:blip r:embed="rId2"/>
          <a:srcRect t="1849" b="1559"/>
          <a:stretch/>
        </p:blipFill>
        <p:spPr>
          <a:xfrm>
            <a:off x="174929" y="167897"/>
            <a:ext cx="11507555" cy="6584748"/>
          </a:xfrm>
          <a:prstGeom prst="rect">
            <a:avLst/>
          </a:prstGeom>
        </p:spPr>
      </p:pic>
    </p:spTree>
    <p:extLst>
      <p:ext uri="{BB962C8B-B14F-4D97-AF65-F5344CB8AC3E}">
        <p14:creationId xmlns:p14="http://schemas.microsoft.com/office/powerpoint/2010/main" val="417603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DF8060D3-9565-5F7C-09DC-ABBDAFFB8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61" b="21739"/>
          <a:stretch/>
        </p:blipFill>
        <p:spPr bwMode="auto">
          <a:xfrm>
            <a:off x="413467" y="222637"/>
            <a:ext cx="10613923" cy="62894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скругленные углы 2">
            <a:extLst>
              <a:ext uri="{FF2B5EF4-FFF2-40B4-BE49-F238E27FC236}">
                <a16:creationId xmlns="" xmlns:a16="http://schemas.microsoft.com/office/drawing/2014/main" id="{204128F4-CA58-35D3-730E-603B31F95310}"/>
              </a:ext>
            </a:extLst>
          </p:cNvPr>
          <p:cNvSpPr/>
          <p:nvPr/>
        </p:nvSpPr>
        <p:spPr>
          <a:xfrm>
            <a:off x="691763" y="2154803"/>
            <a:ext cx="10145865" cy="1828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079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6DFF4F2E-BD60-2997-BA8D-774BCAEB0992}"/>
              </a:ext>
            </a:extLst>
          </p:cNvPr>
          <p:cNvPicPr>
            <a:picLocks noChangeAspect="1"/>
          </p:cNvPicPr>
          <p:nvPr/>
        </p:nvPicPr>
        <p:blipFill>
          <a:blip r:embed="rId2"/>
          <a:stretch>
            <a:fillRect/>
          </a:stretch>
        </p:blipFill>
        <p:spPr>
          <a:xfrm>
            <a:off x="127221" y="95416"/>
            <a:ext cx="11958762" cy="6623436"/>
          </a:xfrm>
          <a:prstGeom prst="rect">
            <a:avLst/>
          </a:prstGeom>
        </p:spPr>
      </p:pic>
    </p:spTree>
    <p:extLst>
      <p:ext uri="{BB962C8B-B14F-4D97-AF65-F5344CB8AC3E}">
        <p14:creationId xmlns:p14="http://schemas.microsoft.com/office/powerpoint/2010/main" val="3673640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48EE4A89-78EC-DDA5-58D6-3D274FD835BB}"/>
              </a:ext>
            </a:extLst>
          </p:cNvPr>
          <p:cNvPicPr>
            <a:picLocks noChangeAspect="1"/>
          </p:cNvPicPr>
          <p:nvPr/>
        </p:nvPicPr>
        <p:blipFill>
          <a:blip r:embed="rId2"/>
          <a:stretch>
            <a:fillRect/>
          </a:stretch>
        </p:blipFill>
        <p:spPr>
          <a:xfrm>
            <a:off x="214685" y="222637"/>
            <a:ext cx="11736125" cy="6440556"/>
          </a:xfrm>
          <a:prstGeom prst="rect">
            <a:avLst/>
          </a:prstGeom>
        </p:spPr>
      </p:pic>
    </p:spTree>
    <p:extLst>
      <p:ext uri="{BB962C8B-B14F-4D97-AF65-F5344CB8AC3E}">
        <p14:creationId xmlns:p14="http://schemas.microsoft.com/office/powerpoint/2010/main" val="198914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1440FA6-A853-6A8E-A639-0B03F78B5C29}"/>
              </a:ext>
            </a:extLst>
          </p:cNvPr>
          <p:cNvSpPr txBox="1"/>
          <p:nvPr/>
        </p:nvSpPr>
        <p:spPr>
          <a:xfrm>
            <a:off x="293535" y="3333464"/>
            <a:ext cx="11768593" cy="34778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000" dirty="0"/>
              <a:t>• С 11 ноября 2021 года препарат находится на третьей фазе испытаний. На этом этапе будет изучено влияние вакцины, возможные побочные эффекты и ее эффективность при участии 3000 подростков: 2400 получат вакцину, 600 – плацебо. </a:t>
            </a:r>
          </a:p>
          <a:p>
            <a:pPr algn="just"/>
            <a:r>
              <a:rPr lang="ru-RU" sz="2000" dirty="0"/>
              <a:t>• Вакцина от коронавируса для подростков испытывается только на здоровых добровольцах в возрасте от 12 до 17 лет. Детям младшего возраста в настоящее время прививку не делают из-за отсутствия данных об эффективности и безопасности препарата у данной категории населения. </a:t>
            </a:r>
          </a:p>
          <a:p>
            <a:pPr algn="just"/>
            <a:r>
              <a:rPr lang="ru-RU" sz="2000" dirty="0"/>
              <a:t>• Спутник М был зарегистрирован Министерством Здравоохранения Российской Федерации 24 ноября 2021 года. </a:t>
            </a:r>
          </a:p>
          <a:p>
            <a:pPr algn="just"/>
            <a:r>
              <a:rPr lang="ru-RU" sz="2000" dirty="0"/>
              <a:t>Временные методические рекомендации «Порядок проведения вакцинации против новой коронавирусной инфекции (COVID-19) Москва 2021 22.12.2021 разрешают применение вакцины «</a:t>
            </a:r>
            <a:r>
              <a:rPr lang="ru-RU" sz="2000" dirty="0" err="1"/>
              <a:t>ГамКОВИД</a:t>
            </a:r>
            <a:r>
              <a:rPr lang="ru-RU" sz="2000" dirty="0"/>
              <a:t>-</a:t>
            </a:r>
            <a:r>
              <a:rPr lang="ru-RU" sz="2000" dirty="0" err="1"/>
              <a:t>Вак</a:t>
            </a:r>
            <a:r>
              <a:rPr lang="ru-RU" sz="2000" dirty="0"/>
              <a:t>-М» у детей в возрасте 12-17 лет.</a:t>
            </a:r>
          </a:p>
        </p:txBody>
      </p:sp>
      <p:sp>
        <p:nvSpPr>
          <p:cNvPr id="4" name="Заголовок 3">
            <a:extLst>
              <a:ext uri="{FF2B5EF4-FFF2-40B4-BE49-F238E27FC236}">
                <a16:creationId xmlns="" xmlns:a16="http://schemas.microsoft.com/office/drawing/2014/main" id="{1F228E03-26BE-F3AE-B3C1-1AFC70E3A69E}"/>
              </a:ext>
            </a:extLst>
          </p:cNvPr>
          <p:cNvSpPr>
            <a:spLocks noGrp="1"/>
          </p:cNvSpPr>
          <p:nvPr>
            <p:ph type="title"/>
          </p:nvPr>
        </p:nvSpPr>
        <p:spPr>
          <a:xfrm>
            <a:off x="766638" y="78879"/>
            <a:ext cx="10515600" cy="700350"/>
          </a:xfrm>
        </p:spPr>
        <p:txBody>
          <a:bodyPr>
            <a:normAutofit/>
          </a:bodyPr>
          <a:lstStyle/>
          <a:p>
            <a:pPr algn="ctr"/>
            <a:r>
              <a:rPr lang="ru-RU" sz="3200" b="1" dirty="0">
                <a:solidFill>
                  <a:srgbClr val="3366FF"/>
                </a:solidFill>
              </a:rPr>
              <a:t>Вакцинация детей от КОВИД-19 в России</a:t>
            </a:r>
          </a:p>
        </p:txBody>
      </p:sp>
      <p:sp>
        <p:nvSpPr>
          <p:cNvPr id="5" name="Прямоугольник: скругленные углы 4">
            <a:extLst>
              <a:ext uri="{FF2B5EF4-FFF2-40B4-BE49-F238E27FC236}">
                <a16:creationId xmlns="" xmlns:a16="http://schemas.microsoft.com/office/drawing/2014/main" id="{0F7E002D-FF9D-58D4-47C2-1325A8B8EA8A}"/>
              </a:ext>
            </a:extLst>
          </p:cNvPr>
          <p:cNvSpPr/>
          <p:nvPr/>
        </p:nvSpPr>
        <p:spPr>
          <a:xfrm>
            <a:off x="293535" y="889359"/>
            <a:ext cx="11657275" cy="2282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a:t>В России снизить вероятность инфицирования и уменьшить риск развития осложнений предложено с помощью вакцинации Спутник М, которая стала одной из первых </a:t>
            </a:r>
            <a:r>
              <a:rPr lang="ru-RU" sz="2000" dirty="0" err="1"/>
              <a:t>противокоронавирусных</a:t>
            </a:r>
            <a:r>
              <a:rPr lang="ru-RU" sz="2000" dirty="0"/>
              <a:t> вакцин в мире зарегистрированных для иммунизации лиц младше 18 лет. </a:t>
            </a:r>
          </a:p>
          <a:p>
            <a:pPr algn="just"/>
            <a:r>
              <a:rPr lang="ru-RU" sz="2000" dirty="0"/>
              <a:t>• Спутник М - вакцина для детей и подростков, по составу является полным аналогом Спутника V, концентрация которого была снижена в 5 раз. Из-за особенностей работы иммунной системы в детском возрасте, такого количества векторных частиц достаточно, чтобы выработать необходимые антитела.</a:t>
            </a:r>
          </a:p>
        </p:txBody>
      </p:sp>
    </p:spTree>
    <p:extLst>
      <p:ext uri="{BB962C8B-B14F-4D97-AF65-F5344CB8AC3E}">
        <p14:creationId xmlns:p14="http://schemas.microsoft.com/office/powerpoint/2010/main" val="249067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5344" y="213756"/>
            <a:ext cx="10222172" cy="1151906"/>
          </a:xfrm>
        </p:spPr>
        <p:txBody>
          <a:bodyPr>
            <a:noAutofit/>
          </a:bodyPr>
          <a:lstStyle/>
          <a:p>
            <a:r>
              <a:rPr lang="ru-RU" sz="4400" b="1" dirty="0">
                <a:solidFill>
                  <a:srgbClr val="3366FF"/>
                </a:solidFill>
              </a:rPr>
              <a:t>Проблемы вакцинации в современных условиях </a:t>
            </a:r>
          </a:p>
        </p:txBody>
      </p:sp>
      <p:sp>
        <p:nvSpPr>
          <p:cNvPr id="3" name="Подзаголовок 2"/>
          <p:cNvSpPr>
            <a:spLocks noGrp="1"/>
          </p:cNvSpPr>
          <p:nvPr>
            <p:ph type="subTitle" idx="1"/>
          </p:nvPr>
        </p:nvSpPr>
        <p:spPr>
          <a:xfrm>
            <a:off x="700644" y="1378424"/>
            <a:ext cx="10354043" cy="5254387"/>
          </a:xfrm>
        </p:spPr>
        <p:txBody>
          <a:bodyPr>
            <a:normAutofit/>
          </a:bodyPr>
          <a:lstStyle/>
          <a:p>
            <a:pPr marL="457200" indent="-457200" algn="l">
              <a:buFont typeface="+mj-lt"/>
              <a:buAutoNum type="arabicPeriod"/>
            </a:pPr>
            <a:r>
              <a:rPr lang="ru-RU" sz="2800" b="1" dirty="0" smtClean="0">
                <a:solidFill>
                  <a:srgbClr val="FF0000"/>
                </a:solidFill>
              </a:rPr>
              <a:t>Снижение </a:t>
            </a:r>
            <a:r>
              <a:rPr lang="ru-RU" sz="2800" b="1" dirty="0">
                <a:solidFill>
                  <a:srgbClr val="FF0000"/>
                </a:solidFill>
              </a:rPr>
              <a:t>заболеваемости, инвалидизации, </a:t>
            </a:r>
            <a:r>
              <a:rPr lang="ru-RU" sz="2800" b="1" dirty="0" smtClean="0">
                <a:solidFill>
                  <a:srgbClr val="FF0000"/>
                </a:solidFill>
              </a:rPr>
              <a:t>смертности </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Предупреждение </a:t>
            </a:r>
            <a:r>
              <a:rPr lang="ru-RU" sz="2800" b="1" dirty="0" smtClean="0">
                <a:solidFill>
                  <a:srgbClr val="FF0000"/>
                </a:solidFill>
              </a:rPr>
              <a:t>эпидемий</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Профилактика онкологических и соматических </a:t>
            </a:r>
            <a:r>
              <a:rPr lang="ru-RU" sz="2800" b="1" dirty="0" smtClean="0">
                <a:solidFill>
                  <a:srgbClr val="FF0000"/>
                </a:solidFill>
              </a:rPr>
              <a:t>заболеваний</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Увеличение продолжительности </a:t>
            </a:r>
            <a:r>
              <a:rPr lang="ru-RU" sz="2800" b="1" dirty="0" smtClean="0">
                <a:solidFill>
                  <a:srgbClr val="FF0000"/>
                </a:solidFill>
              </a:rPr>
              <a:t>жизни</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Экономическая эффективность – сохранение </a:t>
            </a:r>
            <a:r>
              <a:rPr lang="ru-RU" sz="2800" b="1" dirty="0" smtClean="0">
                <a:solidFill>
                  <a:srgbClr val="FF0000"/>
                </a:solidFill>
              </a:rPr>
              <a:t>ресурсов</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Предупреждение </a:t>
            </a:r>
            <a:r>
              <a:rPr lang="ru-RU" sz="2800" b="1" dirty="0" err="1" smtClean="0">
                <a:solidFill>
                  <a:srgbClr val="FF0000"/>
                </a:solidFill>
              </a:rPr>
              <a:t>антибиотикорезистентности</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Принцип социального </a:t>
            </a:r>
            <a:r>
              <a:rPr lang="ru-RU" sz="2800" b="1" dirty="0" smtClean="0">
                <a:solidFill>
                  <a:srgbClr val="FF0000"/>
                </a:solidFill>
              </a:rPr>
              <a:t>равенства</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Вакцинация на протяжении </a:t>
            </a:r>
            <a:r>
              <a:rPr lang="ru-RU" sz="2800" b="1" dirty="0" smtClean="0">
                <a:solidFill>
                  <a:srgbClr val="FF0000"/>
                </a:solidFill>
              </a:rPr>
              <a:t>жизни</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Неспецифический эффект </a:t>
            </a:r>
            <a:r>
              <a:rPr lang="ru-RU" sz="2800" b="1" dirty="0" smtClean="0">
                <a:solidFill>
                  <a:srgbClr val="FF0000"/>
                </a:solidFill>
              </a:rPr>
              <a:t>вакцинации</a:t>
            </a:r>
            <a:endParaRPr lang="ru-RU" sz="2800" b="1" dirty="0">
              <a:solidFill>
                <a:srgbClr val="FF0000"/>
              </a:solidFill>
            </a:endParaRPr>
          </a:p>
          <a:p>
            <a:pPr marL="457200" indent="-457200" algn="l">
              <a:buFont typeface="+mj-lt"/>
              <a:buAutoNum type="arabicPeriod"/>
            </a:pPr>
            <a:r>
              <a:rPr lang="ru-RU" sz="2800" b="1" dirty="0" smtClean="0">
                <a:solidFill>
                  <a:srgbClr val="FF0000"/>
                </a:solidFill>
              </a:rPr>
              <a:t> </a:t>
            </a:r>
            <a:r>
              <a:rPr lang="ru-RU" sz="2800" b="1" dirty="0">
                <a:solidFill>
                  <a:srgbClr val="FF0000"/>
                </a:solidFill>
              </a:rPr>
              <a:t>Снижение доверия к вакцинации </a:t>
            </a:r>
          </a:p>
          <a:p>
            <a:pPr algn="l"/>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174053"/>
            <a:ext cx="10816988" cy="1122481"/>
          </a:xfrm>
        </p:spPr>
        <p:txBody>
          <a:bodyPr>
            <a:normAutofit/>
          </a:bodyPr>
          <a:lstStyle/>
          <a:p>
            <a:r>
              <a:rPr lang="ru-RU" sz="3600" b="1" dirty="0" smtClean="0">
                <a:solidFill>
                  <a:srgbClr val="7030A0"/>
                </a:solidFill>
              </a:rPr>
              <a:t>Оспа обезьян стремительно распространяется по миру. Угрожает ли человечеству новая опасная пандемия? </a:t>
            </a:r>
            <a:endParaRPr lang="ru-RU" sz="3600" b="1" dirty="0">
              <a:solidFill>
                <a:srgbClr val="7030A0"/>
              </a:solidFill>
            </a:endParaRPr>
          </a:p>
        </p:txBody>
      </p:sp>
      <p:sp>
        <p:nvSpPr>
          <p:cNvPr id="4" name="Содержимое 3"/>
          <p:cNvSpPr>
            <a:spLocks noGrp="1"/>
          </p:cNvSpPr>
          <p:nvPr>
            <p:ph idx="1"/>
          </p:nvPr>
        </p:nvSpPr>
        <p:spPr>
          <a:xfrm>
            <a:off x="272955" y="1392072"/>
            <a:ext cx="11668835" cy="5268035"/>
          </a:xfrm>
        </p:spPr>
        <p:txBody>
          <a:bodyPr>
            <a:normAutofit lnSpcReduction="10000"/>
          </a:bodyPr>
          <a:lstStyle/>
          <a:p>
            <a:r>
              <a:rPr lang="ru-RU" sz="2400" dirty="0" smtClean="0"/>
              <a:t>Организации здравоохранения сообщили о случаях распространения обезьяньей оспы, которые уже зарегистрированы в США, Канаде, Австралии, Испании, Португалии, Великобритании и других странах. Первые случаи заражения, о которых сообщалось 7 мая 2022 г., были зафиксированы у двух жителей Великобритании после поездки в Нигерию. Затем инфекцию начали выявлять у людей в Европе и туристов с других </a:t>
            </a:r>
            <a:r>
              <a:rPr lang="ru-RU" sz="2400" dirty="0" err="1" smtClean="0"/>
              <a:t>континентнов</a:t>
            </a:r>
            <a:r>
              <a:rPr lang="ru-RU" sz="2400" dirty="0" smtClean="0"/>
              <a:t>. В настоящее время остается неизвестным, как и при каких обстоятельствах происходит заражение обезьяньей оспой Большинство заразившихся – молодые мужчины в возрасте 21 – 40 лет.</a:t>
            </a:r>
            <a:r>
              <a:rPr lang="ru-RU" sz="2400" b="1" dirty="0" smtClean="0"/>
              <a:t> </a:t>
            </a:r>
          </a:p>
          <a:p>
            <a:r>
              <a:rPr lang="ru-RU" sz="2400" b="1" dirty="0" err="1" smtClean="0"/>
              <a:t>О́спа</a:t>
            </a:r>
            <a:r>
              <a:rPr lang="ru-RU" sz="2400" b="1" dirty="0" smtClean="0"/>
              <a:t> </a:t>
            </a:r>
            <a:r>
              <a:rPr lang="ru-RU" sz="2400" b="1" dirty="0" err="1" smtClean="0"/>
              <a:t>обезья́н</a:t>
            </a:r>
            <a:r>
              <a:rPr lang="ru-RU" sz="2400" dirty="0" smtClean="0"/>
              <a:t> — редкое </a:t>
            </a:r>
            <a:r>
              <a:rPr lang="ru-RU" sz="2400" dirty="0" smtClean="0">
                <a:hlinkClick r:id="rId2" tooltip="Инфекция"/>
              </a:rPr>
              <a:t>инфекционное</a:t>
            </a:r>
            <a:r>
              <a:rPr lang="ru-RU" sz="2400" dirty="0" smtClean="0"/>
              <a:t> </a:t>
            </a:r>
            <a:r>
              <a:rPr lang="ru-RU" sz="2400" dirty="0" smtClean="0">
                <a:hlinkClick r:id="rId3" tooltip="Заболевание"/>
              </a:rPr>
              <a:t>заболевание</a:t>
            </a:r>
            <a:r>
              <a:rPr lang="ru-RU" sz="2400" dirty="0" smtClean="0"/>
              <a:t> животных и человека, характеризующееся </a:t>
            </a:r>
            <a:r>
              <a:rPr lang="ru-RU" sz="2400" dirty="0" smtClean="0">
                <a:hlinkClick r:id="rId4" tooltip="Лихорадка"/>
              </a:rPr>
              <a:t>лихорадкой</a:t>
            </a:r>
            <a:r>
              <a:rPr lang="ru-RU" sz="2400" dirty="0" smtClean="0"/>
              <a:t>, общей </a:t>
            </a:r>
            <a:r>
              <a:rPr lang="ru-RU" sz="2400" dirty="0" smtClean="0">
                <a:hlinkClick r:id="rId5" tooltip="Интоксикация"/>
              </a:rPr>
              <a:t>интоксикацией</a:t>
            </a:r>
            <a:r>
              <a:rPr lang="ru-RU" sz="2400" dirty="0" smtClean="0"/>
              <a:t> и появлением </a:t>
            </a:r>
            <a:r>
              <a:rPr lang="ru-RU" sz="2400" dirty="0" smtClean="0">
                <a:hlinkClick r:id="rId6" tooltip="Экзантема"/>
              </a:rPr>
              <a:t>экзантемы</a:t>
            </a:r>
            <a:r>
              <a:rPr lang="ru-RU" sz="2400" dirty="0" smtClean="0"/>
              <a:t>. Вызывающий его возбудитель — </a:t>
            </a:r>
            <a:r>
              <a:rPr lang="ru-RU" sz="2400" dirty="0" smtClean="0">
                <a:hlinkClick r:id="rId7" tooltip="Вирус оспы обезьян"/>
              </a:rPr>
              <a:t>вирус</a:t>
            </a:r>
            <a:r>
              <a:rPr lang="ru-RU" sz="2400" dirty="0" smtClean="0"/>
              <a:t> из семейства </a:t>
            </a:r>
            <a:r>
              <a:rPr lang="ru-RU" sz="2400" dirty="0" err="1" smtClean="0">
                <a:hlinkClick r:id="rId8" tooltip="Поксвирус"/>
              </a:rPr>
              <a:t>поксвирусов</a:t>
            </a:r>
            <a:r>
              <a:rPr lang="ru-RU" sz="2400" dirty="0" smtClean="0"/>
              <a:t> — близок генетически к </a:t>
            </a:r>
            <a:r>
              <a:rPr lang="ru-RU" sz="2400" dirty="0" smtClean="0">
                <a:hlinkClick r:id="rId9" tooltip="Вирус натуральной оспы"/>
              </a:rPr>
              <a:t>вирусу натуральной оспы</a:t>
            </a:r>
            <a:r>
              <a:rPr lang="ru-RU" sz="2400" dirty="0" smtClean="0"/>
              <a:t> (</a:t>
            </a:r>
            <a:r>
              <a:rPr lang="ru-RU" sz="2400" dirty="0" err="1" smtClean="0">
                <a:hlinkClick r:id="rId10" tooltip="Оспа"/>
              </a:rPr>
              <a:t>оспы</a:t>
            </a:r>
            <a:r>
              <a:rPr lang="ru-RU" sz="2400" dirty="0" smtClean="0">
                <a:hlinkClick r:id="rId10" tooltip="Оспа"/>
              </a:rPr>
              <a:t> человека</a:t>
            </a:r>
            <a:r>
              <a:rPr lang="ru-RU" sz="2400" dirty="0" smtClean="0"/>
              <a:t>). </a:t>
            </a:r>
          </a:p>
          <a:p>
            <a:r>
              <a:rPr lang="ru-RU" sz="2400" dirty="0" smtClean="0"/>
              <a:t>Возбудитель —  впервые был выделен в </a:t>
            </a:r>
            <a:r>
              <a:rPr lang="ru-RU" sz="2400" dirty="0" smtClean="0">
                <a:hlinkClick r:id="rId11" tooltip="1958 год"/>
              </a:rPr>
              <a:t>1958 году</a:t>
            </a:r>
            <a:r>
              <a:rPr lang="ru-RU" sz="2400" dirty="0" smtClean="0"/>
              <a:t> от больных </a:t>
            </a:r>
            <a:r>
              <a:rPr lang="ru-RU" sz="2400" dirty="0" smtClean="0">
                <a:hlinkClick r:id="rId12" tooltip="Обезьяна"/>
              </a:rPr>
              <a:t>обезьян</a:t>
            </a:r>
            <a:r>
              <a:rPr lang="ru-RU" sz="2400" dirty="0" smtClean="0"/>
              <a:t>.  Исследования показали, что вирус оспы обезьян в </a:t>
            </a:r>
            <a:r>
              <a:rPr lang="ru-RU" sz="2400" dirty="0" err="1" smtClean="0"/>
              <a:t>антигенном</a:t>
            </a:r>
            <a:r>
              <a:rPr lang="ru-RU" sz="2400" dirty="0" smtClean="0"/>
              <a:t> отношении более сходен с вирусом </a:t>
            </a:r>
            <a:r>
              <a:rPr lang="ru-RU" sz="2400" dirty="0" smtClean="0">
                <a:hlinkClick r:id="rId13" tooltip="Натуральная оспа"/>
              </a:rPr>
              <a:t>натуральной оспы</a:t>
            </a:r>
            <a:r>
              <a:rPr lang="ru-RU" sz="2400" dirty="0" smtClean="0"/>
              <a:t>, нежели с </a:t>
            </a:r>
            <a:r>
              <a:rPr lang="ru-RU" sz="2400" dirty="0" smtClean="0">
                <a:hlinkClick r:id="rId14" tooltip="Vaccinia virus (страница отсутствует)"/>
              </a:rPr>
              <a:t>вирусами вакцины</a:t>
            </a:r>
            <a:r>
              <a:rPr lang="ru-RU" sz="2400" dirty="0" smtClean="0"/>
              <a:t> и </a:t>
            </a:r>
            <a:r>
              <a:rPr lang="ru-RU" sz="2400" dirty="0" smtClean="0">
                <a:hlinkClick r:id="rId15" tooltip="Коровья оспа"/>
              </a:rPr>
              <a:t>коровьей оспы</a:t>
            </a:r>
            <a:r>
              <a:rPr lang="ru-RU" sz="2400" dirty="0" smtClean="0"/>
              <a:t>. Хорошо растёт и размножается в оболочке </a:t>
            </a:r>
            <a:r>
              <a:rPr lang="ru-RU" sz="2400" dirty="0" smtClean="0">
                <a:hlinkClick r:id="rId16" tooltip="Курицы"/>
              </a:rPr>
              <a:t>куриных</a:t>
            </a:r>
            <a:r>
              <a:rPr lang="ru-RU" sz="2400" dirty="0" smtClean="0"/>
              <a:t> </a:t>
            </a:r>
            <a:r>
              <a:rPr lang="ru-RU" sz="2400" dirty="0" smtClean="0">
                <a:hlinkClick r:id="rId17" tooltip="Эмбрион"/>
              </a:rPr>
              <a:t>эмбрионов</a:t>
            </a:r>
            <a:r>
              <a:rPr lang="ru-RU" sz="2400" dirty="0" smtClean="0"/>
              <a:t>.</a:t>
            </a:r>
          </a:p>
          <a:p>
            <a:endParaRPr lang="ru-RU" sz="2400" dirty="0" smtClean="0"/>
          </a:p>
          <a:p>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164" y="232012"/>
            <a:ext cx="9306635" cy="2047163"/>
          </a:xfrm>
        </p:spPr>
        <p:txBody>
          <a:bodyPr/>
          <a:lstStyle/>
          <a:p>
            <a:r>
              <a:rPr lang="ru-RU" b="1" dirty="0" smtClean="0">
                <a:solidFill>
                  <a:srgbClr val="7030A0"/>
                </a:solidFill>
              </a:rPr>
              <a:t>Основные факты</a:t>
            </a:r>
            <a:endParaRPr lang="ru-RU" b="1" dirty="0">
              <a:solidFill>
                <a:srgbClr val="7030A0"/>
              </a:solidFill>
            </a:endParaRPr>
          </a:p>
        </p:txBody>
      </p:sp>
      <p:sp>
        <p:nvSpPr>
          <p:cNvPr id="3" name="Содержимое 2"/>
          <p:cNvSpPr>
            <a:spLocks noGrp="1"/>
          </p:cNvSpPr>
          <p:nvPr>
            <p:ph idx="1"/>
          </p:nvPr>
        </p:nvSpPr>
        <p:spPr>
          <a:xfrm>
            <a:off x="838200" y="1951629"/>
            <a:ext cx="10515600" cy="4225333"/>
          </a:xfrm>
        </p:spPr>
        <p:txBody>
          <a:bodyPr>
            <a:normAutofit fontScale="92500" lnSpcReduction="20000"/>
          </a:bodyPr>
          <a:lstStyle/>
          <a:p>
            <a:pPr>
              <a:buNone/>
            </a:pPr>
            <a:endParaRPr lang="ru-RU" dirty="0" smtClean="0"/>
          </a:p>
          <a:p>
            <a:pPr lvl="0"/>
            <a:r>
              <a:rPr lang="ru-RU" b="1" dirty="0" smtClean="0"/>
              <a:t>От оспы обезьян нет специфического лечения или вакцины, однако предшествующая вакцинация против натуральной оспы обеспечивает также высокоэффективную профилактику оспы обезьян.</a:t>
            </a:r>
            <a:endParaRPr lang="ru-RU" dirty="0" smtClean="0"/>
          </a:p>
          <a:p>
            <a:pPr lvl="0"/>
            <a:r>
              <a:rPr lang="ru-RU" b="1" dirty="0" smtClean="0"/>
              <a:t>Вирус оспы обезьян в основном передается человеку от диких животных, таких как грызуны и приматы. Его вторичное распространение путем передачи от человека человеку носит ограниченный характер.</a:t>
            </a:r>
            <a:endParaRPr lang="ru-RU" dirty="0" smtClean="0"/>
          </a:p>
          <a:p>
            <a:pPr lvl="0"/>
            <a:r>
              <a:rPr lang="ru-RU" b="1" dirty="0" smtClean="0"/>
              <a:t>Оспа обезьян является редким вирусным зоонозным заболеванием, которое встречается, в основном, в отдаленных районах Центральной и Западной Африки, расположенных рядом с влажными тропическими лесами.</a:t>
            </a:r>
            <a:endParaRPr lang="ru-RU" dirty="0" smtClean="0"/>
          </a:p>
          <a:p>
            <a:endParaRPr lang="ru-RU" dirty="0"/>
          </a:p>
        </p:txBody>
      </p:sp>
      <p:pic>
        <p:nvPicPr>
          <p:cNvPr id="4" name="Содержимое 6" descr="ОО 3.jpg"/>
          <p:cNvPicPr>
            <a:picLocks noChangeAspect="1"/>
          </p:cNvPicPr>
          <p:nvPr/>
        </p:nvPicPr>
        <p:blipFill>
          <a:blip r:embed="rId2"/>
          <a:stretch>
            <a:fillRect/>
          </a:stretch>
        </p:blipFill>
        <p:spPr>
          <a:xfrm>
            <a:off x="7373922" y="204716"/>
            <a:ext cx="3462399" cy="200622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7230" y="1330176"/>
            <a:ext cx="5768287" cy="2862262"/>
          </a:xfrm>
        </p:spPr>
        <p:txBody>
          <a:bodyPr/>
          <a:lstStyle/>
          <a:p>
            <a:pPr algn="ctr"/>
            <a:r>
              <a:rPr lang="ru-RU" b="1" i="1" dirty="0">
                <a:solidFill>
                  <a:srgbClr val="FF0000"/>
                </a:solidFill>
              </a:rPr>
              <a:t>Спасибо                     за внимание !</a:t>
            </a:r>
          </a:p>
        </p:txBody>
      </p:sp>
    </p:spTree>
    <p:extLst>
      <p:ext uri="{BB962C8B-B14F-4D97-AF65-F5344CB8AC3E}">
        <p14:creationId xmlns:p14="http://schemas.microsoft.com/office/powerpoint/2010/main" val="369964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539" y="140178"/>
            <a:ext cx="11815638" cy="965054"/>
          </a:xfrm>
        </p:spPr>
        <p:txBody>
          <a:bodyPr>
            <a:normAutofit fontScale="90000"/>
          </a:bodyPr>
          <a:lstStyle/>
          <a:p>
            <a:pPr algn="ctr"/>
            <a:r>
              <a:rPr lang="ru-RU" sz="3100" dirty="0"/>
              <a:t> </a:t>
            </a:r>
            <a:br>
              <a:rPr lang="ru-RU" sz="3100" dirty="0"/>
            </a:br>
            <a:r>
              <a:rPr lang="ru-RU" sz="3600" b="1" dirty="0" smtClean="0">
                <a:solidFill>
                  <a:srgbClr val="FF0000"/>
                </a:solidFill>
              </a:rPr>
              <a:t>1. Снижение </a:t>
            </a:r>
            <a:r>
              <a:rPr lang="ru-RU" sz="3600" b="1" dirty="0">
                <a:solidFill>
                  <a:srgbClr val="FF0000"/>
                </a:solidFill>
              </a:rPr>
              <a:t>заболеваемости, инвалидизации, </a:t>
            </a:r>
            <a:r>
              <a:rPr lang="ru-RU" sz="3600" b="1" dirty="0" smtClean="0">
                <a:solidFill>
                  <a:srgbClr val="FF0000"/>
                </a:solidFill>
              </a:rPr>
              <a:t>смертности </a:t>
            </a:r>
            <a:br>
              <a:rPr lang="ru-RU" sz="3600" b="1" dirty="0" smtClean="0">
                <a:solidFill>
                  <a:srgbClr val="FF0000"/>
                </a:solidFill>
              </a:rPr>
            </a:br>
            <a:r>
              <a:rPr lang="ru-RU" sz="3600" b="1" dirty="0" smtClean="0">
                <a:solidFill>
                  <a:srgbClr val="FF0000"/>
                </a:solidFill>
              </a:rPr>
              <a:t>2. Предупреждение эпидемий</a:t>
            </a:r>
            <a:r>
              <a:rPr lang="ru-RU" sz="3600" b="1" i="1" dirty="0">
                <a:solidFill>
                  <a:srgbClr val="FF0000"/>
                </a:solidFill>
              </a:rPr>
              <a:t/>
            </a:r>
            <a:br>
              <a:rPr lang="ru-RU" sz="3600" b="1" i="1" dirty="0">
                <a:solidFill>
                  <a:srgbClr val="FF0000"/>
                </a:solidFill>
              </a:rPr>
            </a:br>
            <a:endParaRPr lang="ru-RU" sz="3600" b="1" i="1" dirty="0">
              <a:solidFill>
                <a:srgbClr val="FF0000"/>
              </a:solidFill>
            </a:endParaRPr>
          </a:p>
        </p:txBody>
      </p:sp>
      <p:sp>
        <p:nvSpPr>
          <p:cNvPr id="3" name="Содержимое 2"/>
          <p:cNvSpPr>
            <a:spLocks noGrp="1"/>
          </p:cNvSpPr>
          <p:nvPr>
            <p:ph idx="1"/>
          </p:nvPr>
        </p:nvSpPr>
        <p:spPr>
          <a:xfrm>
            <a:off x="6095999" y="1304014"/>
            <a:ext cx="5958177" cy="5466241"/>
          </a:xfrm>
        </p:spPr>
        <p:txBody>
          <a:bodyPr>
            <a:normAutofit/>
          </a:bodyPr>
          <a:lstStyle/>
          <a:p>
            <a:pPr marL="0" indent="0" algn="ctr">
              <a:buNone/>
            </a:pPr>
            <a:r>
              <a:rPr lang="ru-RU" b="1" dirty="0"/>
              <a:t>Оспа – единственная инфекция, которую удалось ликвидировать.</a:t>
            </a:r>
          </a:p>
          <a:p>
            <a:r>
              <a:rPr lang="ru-RU" dirty="0"/>
              <a:t>1958 год – В.М. Жданов на Х</a:t>
            </a:r>
            <a:r>
              <a:rPr lang="en-US" dirty="0"/>
              <a:t>I</a:t>
            </a:r>
            <a:r>
              <a:rPr lang="ru-RU" dirty="0"/>
              <a:t> сессии Всемирной Ассамблеи предложил программу искоренения оспы в мире.</a:t>
            </a:r>
          </a:p>
          <a:p>
            <a:r>
              <a:rPr lang="ru-RU" dirty="0"/>
              <a:t>Последний случай заболевания – в Сомали в 1977г.. А в 1978г. – последний случай лабораторного заражения.</a:t>
            </a:r>
          </a:p>
          <a:p>
            <a:r>
              <a:rPr lang="ru-RU" dirty="0"/>
              <a:t>Официально об искоренении оспы объявлено в 1980г.</a:t>
            </a:r>
          </a:p>
        </p:txBody>
      </p:sp>
      <p:pic>
        <p:nvPicPr>
          <p:cNvPr id="5" name="Рисунок 4">
            <a:extLst>
              <a:ext uri="{FF2B5EF4-FFF2-40B4-BE49-F238E27FC236}">
                <a16:creationId xmlns="" xmlns:a16="http://schemas.microsoft.com/office/drawing/2014/main" id="{CBD27546-AE5C-4A1F-8B2A-5028985AD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3" y="3657600"/>
            <a:ext cx="2460419" cy="3060223"/>
          </a:xfrm>
          <a:prstGeom prst="rect">
            <a:avLst/>
          </a:prstGeom>
        </p:spPr>
      </p:pic>
      <p:pic>
        <p:nvPicPr>
          <p:cNvPr id="7" name="Рисунок 6">
            <a:extLst>
              <a:ext uri="{FF2B5EF4-FFF2-40B4-BE49-F238E27FC236}">
                <a16:creationId xmlns="" xmlns:a16="http://schemas.microsoft.com/office/drawing/2014/main" id="{E3D1A6D3-0DA4-4354-B10C-731E6AC19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56" y="1862620"/>
            <a:ext cx="2433060" cy="33250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21F5FAC-52D5-947F-4345-1FF952C6F901}"/>
              </a:ext>
            </a:extLst>
          </p:cNvPr>
          <p:cNvPicPr>
            <a:picLocks noChangeAspect="1"/>
          </p:cNvPicPr>
          <p:nvPr/>
        </p:nvPicPr>
        <p:blipFill rotWithShape="1">
          <a:blip r:embed="rId2"/>
          <a:srcRect l="34557" t="23420" r="17430" b="11768"/>
          <a:stretch/>
        </p:blipFill>
        <p:spPr>
          <a:xfrm>
            <a:off x="145112" y="551811"/>
            <a:ext cx="11895152" cy="6166638"/>
          </a:xfrm>
          <a:prstGeom prst="rect">
            <a:avLst/>
          </a:prstGeom>
        </p:spPr>
      </p:pic>
      <p:sp>
        <p:nvSpPr>
          <p:cNvPr id="4" name="TextBox 3">
            <a:extLst>
              <a:ext uri="{FF2B5EF4-FFF2-40B4-BE49-F238E27FC236}">
                <a16:creationId xmlns="" xmlns:a16="http://schemas.microsoft.com/office/drawing/2014/main" id="{19EF8FE3-DBC2-1E0C-D4FA-FF87BAD542ED}"/>
              </a:ext>
            </a:extLst>
          </p:cNvPr>
          <p:cNvSpPr txBox="1"/>
          <p:nvPr/>
        </p:nvSpPr>
        <p:spPr>
          <a:xfrm>
            <a:off x="218365" y="161015"/>
            <a:ext cx="10078574" cy="400110"/>
          </a:xfrm>
          <a:prstGeom prst="rect">
            <a:avLst/>
          </a:prstGeom>
          <a:noFill/>
        </p:spPr>
        <p:txBody>
          <a:bodyPr wrap="square">
            <a:spAutoFit/>
          </a:bodyPr>
          <a:lstStyle/>
          <a:p>
            <a:r>
              <a:rPr lang="ru-RU" sz="2000" dirty="0">
                <a:solidFill>
                  <a:srgbClr val="FF0000"/>
                </a:solidFill>
              </a:rPr>
              <a:t>Снижение заболеваемости, инвалидизации, смертности. Предупреждение эпидемии</a:t>
            </a:r>
          </a:p>
        </p:txBody>
      </p:sp>
    </p:spTree>
    <p:extLst>
      <p:ext uri="{BB962C8B-B14F-4D97-AF65-F5344CB8AC3E}">
        <p14:creationId xmlns:p14="http://schemas.microsoft.com/office/powerpoint/2010/main" val="17178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A1802ABD-B8E2-D046-985C-2E1184779165}"/>
              </a:ext>
            </a:extLst>
          </p:cNvPr>
          <p:cNvPicPr>
            <a:picLocks noChangeAspect="1"/>
          </p:cNvPicPr>
          <p:nvPr/>
        </p:nvPicPr>
        <p:blipFill>
          <a:blip r:embed="rId2"/>
          <a:stretch>
            <a:fillRect/>
          </a:stretch>
        </p:blipFill>
        <p:spPr>
          <a:xfrm>
            <a:off x="182881" y="596348"/>
            <a:ext cx="11871296" cy="6178163"/>
          </a:xfrm>
          <a:prstGeom prst="rect">
            <a:avLst/>
          </a:prstGeom>
        </p:spPr>
      </p:pic>
      <p:sp>
        <p:nvSpPr>
          <p:cNvPr id="4" name="TextBox 3">
            <a:extLst>
              <a:ext uri="{FF2B5EF4-FFF2-40B4-BE49-F238E27FC236}">
                <a16:creationId xmlns="" xmlns:a16="http://schemas.microsoft.com/office/drawing/2014/main" id="{73DB79A5-C064-C963-3AAA-E8035FEF6452}"/>
              </a:ext>
            </a:extLst>
          </p:cNvPr>
          <p:cNvSpPr txBox="1"/>
          <p:nvPr/>
        </p:nvSpPr>
        <p:spPr>
          <a:xfrm>
            <a:off x="272955" y="68240"/>
            <a:ext cx="9825201" cy="400110"/>
          </a:xfrm>
          <a:prstGeom prst="rect">
            <a:avLst/>
          </a:prstGeom>
          <a:noFill/>
        </p:spPr>
        <p:txBody>
          <a:bodyPr wrap="square">
            <a:spAutoFit/>
          </a:bodyPr>
          <a:lstStyle/>
          <a:p>
            <a:r>
              <a:rPr lang="ru-RU" sz="2000" i="1" dirty="0">
                <a:solidFill>
                  <a:srgbClr val="FF0000"/>
                </a:solidFill>
              </a:rPr>
              <a:t>Снижение заболеваемости, инвалидизации, смертности. Предупреждение эпидемий.</a:t>
            </a:r>
            <a:endParaRPr lang="ru-RU" sz="2000" dirty="0"/>
          </a:p>
        </p:txBody>
      </p:sp>
    </p:spTree>
    <p:extLst>
      <p:ext uri="{BB962C8B-B14F-4D97-AF65-F5344CB8AC3E}">
        <p14:creationId xmlns:p14="http://schemas.microsoft.com/office/powerpoint/2010/main" val="199742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9064" y="518822"/>
            <a:ext cx="9601200" cy="958273"/>
          </a:xfrm>
        </p:spPr>
        <p:txBody>
          <a:bodyPr>
            <a:noAutofit/>
          </a:bodyPr>
          <a:lstStyle/>
          <a:p>
            <a:pPr algn="ctr"/>
            <a:r>
              <a:rPr lang="ru-RU" sz="3200" b="1" dirty="0">
                <a:solidFill>
                  <a:srgbClr val="3366FF"/>
                </a:solidFill>
              </a:rPr>
              <a:t>Заболеваемость некоторыми вакциноуправляемыми инфекциями в России в исторической </a:t>
            </a:r>
            <a:r>
              <a:rPr lang="ru-RU" sz="3200" b="1" dirty="0" smtClean="0">
                <a:solidFill>
                  <a:srgbClr val="3366FF"/>
                </a:solidFill>
              </a:rPr>
              <a:t>перспективе </a:t>
            </a:r>
            <a:endParaRPr lang="ru-RU" sz="3200" b="1" dirty="0">
              <a:solidFill>
                <a:srgbClr val="3366FF"/>
              </a:solidFill>
            </a:endParaRPr>
          </a:p>
        </p:txBody>
      </p:sp>
      <p:graphicFrame>
        <p:nvGraphicFramePr>
          <p:cNvPr id="4" name="Объект 3">
            <a:extLst>
              <a:ext uri="{FF2B5EF4-FFF2-40B4-BE49-F238E27FC236}">
                <a16:creationId xmlns="" xmlns:a16="http://schemas.microsoft.com/office/drawing/2014/main" id="{B5399359-E0A1-46D9-95F5-CD950EC012D9}"/>
              </a:ext>
            </a:extLst>
          </p:cNvPr>
          <p:cNvGraphicFramePr>
            <a:graphicFrameLocks noGrp="1"/>
          </p:cNvGraphicFramePr>
          <p:nvPr>
            <p:ph idx="1"/>
            <p:extLst>
              <p:ext uri="{D42A27DB-BD31-4B8C-83A1-F6EECF244321}">
                <p14:modId xmlns:p14="http://schemas.microsoft.com/office/powerpoint/2010/main" val="1763127559"/>
              </p:ext>
            </p:extLst>
          </p:nvPr>
        </p:nvGraphicFramePr>
        <p:xfrm>
          <a:off x="302151" y="2019630"/>
          <a:ext cx="11538868" cy="4405018"/>
        </p:xfrm>
        <a:graphic>
          <a:graphicData uri="http://schemas.openxmlformats.org/drawingml/2006/table">
            <a:tbl>
              <a:tblPr firstRow="1" bandRow="1">
                <a:tableStyleId>{5C22544A-7EE6-4342-B048-85BDC9FD1C3A}</a:tableStyleId>
              </a:tblPr>
              <a:tblGrid>
                <a:gridCol w="3013759">
                  <a:extLst>
                    <a:ext uri="{9D8B030D-6E8A-4147-A177-3AD203B41FA5}">
                      <a16:colId xmlns="" xmlns:a16="http://schemas.microsoft.com/office/drawing/2014/main" val="2752494766"/>
                    </a:ext>
                  </a:extLst>
                </a:gridCol>
                <a:gridCol w="4517482">
                  <a:extLst>
                    <a:ext uri="{9D8B030D-6E8A-4147-A177-3AD203B41FA5}">
                      <a16:colId xmlns="" xmlns:a16="http://schemas.microsoft.com/office/drawing/2014/main" val="2079555508"/>
                    </a:ext>
                  </a:extLst>
                </a:gridCol>
                <a:gridCol w="4007627">
                  <a:extLst>
                    <a:ext uri="{9D8B030D-6E8A-4147-A177-3AD203B41FA5}">
                      <a16:colId xmlns="" xmlns:a16="http://schemas.microsoft.com/office/drawing/2014/main" val="2744255806"/>
                    </a:ext>
                  </a:extLst>
                </a:gridCol>
              </a:tblGrid>
              <a:tr h="445458">
                <a:tc>
                  <a:txBody>
                    <a:bodyPr/>
                    <a:lstStyle/>
                    <a:p>
                      <a:r>
                        <a:rPr lang="ru-RU" dirty="0"/>
                        <a:t>Инфекция</a:t>
                      </a:r>
                    </a:p>
                  </a:txBody>
                  <a:tcPr/>
                </a:tc>
                <a:tc>
                  <a:txBody>
                    <a:bodyPr/>
                    <a:lstStyle/>
                    <a:p>
                      <a:r>
                        <a:rPr lang="ru-RU" dirty="0"/>
                        <a:t>Максимальное число случаев (за год)</a:t>
                      </a:r>
                    </a:p>
                  </a:txBody>
                  <a:tcPr/>
                </a:tc>
                <a:tc>
                  <a:txBody>
                    <a:bodyPr/>
                    <a:lstStyle/>
                    <a:p>
                      <a:r>
                        <a:rPr lang="ru-RU" dirty="0"/>
                        <a:t>Число случаев в 2020г. (дети)</a:t>
                      </a:r>
                    </a:p>
                  </a:txBody>
                  <a:tcPr/>
                </a:tc>
                <a:extLst>
                  <a:ext uri="{0D108BD9-81ED-4DB2-BD59-A6C34878D82A}">
                    <a16:rowId xmlns="" xmlns:a16="http://schemas.microsoft.com/office/drawing/2014/main" val="2479336397"/>
                  </a:ext>
                </a:extLst>
              </a:tr>
              <a:tr h="494945">
                <a:tc>
                  <a:txBody>
                    <a:bodyPr/>
                    <a:lstStyle/>
                    <a:p>
                      <a:r>
                        <a:rPr lang="ru-RU" dirty="0"/>
                        <a:t>Дифтерия</a:t>
                      </a:r>
                    </a:p>
                  </a:txBody>
                  <a:tcPr/>
                </a:tc>
                <a:tc>
                  <a:txBody>
                    <a:bodyPr/>
                    <a:lstStyle/>
                    <a:p>
                      <a:r>
                        <a:rPr lang="ru-RU" dirty="0"/>
                        <a:t>349 866 (1913)</a:t>
                      </a:r>
                    </a:p>
                  </a:txBody>
                  <a:tcPr/>
                </a:tc>
                <a:tc>
                  <a:txBody>
                    <a:bodyPr/>
                    <a:lstStyle/>
                    <a:p>
                      <a:r>
                        <a:rPr lang="ru-RU" dirty="0"/>
                        <a:t>1</a:t>
                      </a:r>
                    </a:p>
                  </a:txBody>
                  <a:tcPr/>
                </a:tc>
                <a:extLst>
                  <a:ext uri="{0D108BD9-81ED-4DB2-BD59-A6C34878D82A}">
                    <a16:rowId xmlns="" xmlns:a16="http://schemas.microsoft.com/office/drawing/2014/main" val="1488322952"/>
                  </a:ext>
                </a:extLst>
              </a:tr>
              <a:tr h="494945">
                <a:tc>
                  <a:txBody>
                    <a:bodyPr/>
                    <a:lstStyle/>
                    <a:p>
                      <a:r>
                        <a:rPr lang="ru-RU" dirty="0"/>
                        <a:t>Коклюш</a:t>
                      </a:r>
                    </a:p>
                  </a:txBody>
                  <a:tcPr/>
                </a:tc>
                <a:tc>
                  <a:txBody>
                    <a:bodyPr/>
                    <a:lstStyle/>
                    <a:p>
                      <a:r>
                        <a:rPr lang="ru-RU" dirty="0"/>
                        <a:t>557 878 (1958)</a:t>
                      </a:r>
                    </a:p>
                  </a:txBody>
                  <a:tcPr/>
                </a:tc>
                <a:tc>
                  <a:txBody>
                    <a:bodyPr/>
                    <a:lstStyle/>
                    <a:p>
                      <a:r>
                        <a:rPr lang="ru-RU" dirty="0"/>
                        <a:t>6071 (5327)</a:t>
                      </a:r>
                    </a:p>
                  </a:txBody>
                  <a:tcPr/>
                </a:tc>
                <a:extLst>
                  <a:ext uri="{0D108BD9-81ED-4DB2-BD59-A6C34878D82A}">
                    <a16:rowId xmlns="" xmlns:a16="http://schemas.microsoft.com/office/drawing/2014/main" val="3195334571"/>
                  </a:ext>
                </a:extLst>
              </a:tr>
              <a:tr h="494945">
                <a:tc>
                  <a:txBody>
                    <a:bodyPr/>
                    <a:lstStyle/>
                    <a:p>
                      <a:r>
                        <a:rPr lang="ru-RU" dirty="0"/>
                        <a:t>Корь</a:t>
                      </a:r>
                    </a:p>
                  </a:txBody>
                  <a:tcPr/>
                </a:tc>
                <a:tc>
                  <a:txBody>
                    <a:bodyPr/>
                    <a:lstStyle/>
                    <a:p>
                      <a:r>
                        <a:rPr lang="ru-RU" dirty="0"/>
                        <a:t>1 401 876 (1962)</a:t>
                      </a:r>
                    </a:p>
                  </a:txBody>
                  <a:tcPr/>
                </a:tc>
                <a:tc>
                  <a:txBody>
                    <a:bodyPr/>
                    <a:lstStyle/>
                    <a:p>
                      <a:r>
                        <a:rPr lang="ru-RU" dirty="0"/>
                        <a:t>1214 (763)</a:t>
                      </a:r>
                    </a:p>
                  </a:txBody>
                  <a:tcPr/>
                </a:tc>
                <a:extLst>
                  <a:ext uri="{0D108BD9-81ED-4DB2-BD59-A6C34878D82A}">
                    <a16:rowId xmlns="" xmlns:a16="http://schemas.microsoft.com/office/drawing/2014/main" val="3245382852"/>
                  </a:ext>
                </a:extLst>
              </a:tr>
              <a:tr h="494945">
                <a:tc>
                  <a:txBody>
                    <a:bodyPr/>
                    <a:lstStyle/>
                    <a:p>
                      <a:r>
                        <a:rPr lang="ru-RU" dirty="0"/>
                        <a:t>Краснуха</a:t>
                      </a:r>
                    </a:p>
                  </a:txBody>
                  <a:tcPr/>
                </a:tc>
                <a:tc>
                  <a:txBody>
                    <a:bodyPr/>
                    <a:lstStyle/>
                    <a:p>
                      <a:r>
                        <a:rPr lang="ru-RU" dirty="0"/>
                        <a:t>484 987 (1986)</a:t>
                      </a:r>
                    </a:p>
                  </a:txBody>
                  <a:tcPr/>
                </a:tc>
                <a:tc>
                  <a:txBody>
                    <a:bodyPr/>
                    <a:lstStyle/>
                    <a:p>
                      <a:r>
                        <a:rPr lang="ru-RU" dirty="0"/>
                        <a:t>3 (0)</a:t>
                      </a:r>
                    </a:p>
                  </a:txBody>
                  <a:tcPr/>
                </a:tc>
                <a:extLst>
                  <a:ext uri="{0D108BD9-81ED-4DB2-BD59-A6C34878D82A}">
                    <a16:rowId xmlns="" xmlns:a16="http://schemas.microsoft.com/office/drawing/2014/main" val="3825645072"/>
                  </a:ext>
                </a:extLst>
              </a:tr>
              <a:tr h="494945">
                <a:tc>
                  <a:txBody>
                    <a:bodyPr/>
                    <a:lstStyle/>
                    <a:p>
                      <a:r>
                        <a:rPr lang="ru-RU" dirty="0"/>
                        <a:t>Эпидемический паротит</a:t>
                      </a:r>
                    </a:p>
                  </a:txBody>
                  <a:tcPr/>
                </a:tc>
                <a:tc>
                  <a:txBody>
                    <a:bodyPr/>
                    <a:lstStyle/>
                    <a:p>
                      <a:r>
                        <a:rPr lang="ru-RU" dirty="0"/>
                        <a:t>757 964 (1964)</a:t>
                      </a:r>
                    </a:p>
                  </a:txBody>
                  <a:tcPr/>
                </a:tc>
                <a:tc>
                  <a:txBody>
                    <a:bodyPr/>
                    <a:lstStyle/>
                    <a:p>
                      <a:r>
                        <a:rPr lang="ru-RU" dirty="0"/>
                        <a:t>444 (226)</a:t>
                      </a:r>
                    </a:p>
                  </a:txBody>
                  <a:tcPr/>
                </a:tc>
                <a:extLst>
                  <a:ext uri="{0D108BD9-81ED-4DB2-BD59-A6C34878D82A}">
                    <a16:rowId xmlns="" xmlns:a16="http://schemas.microsoft.com/office/drawing/2014/main" val="1209839492"/>
                  </a:ext>
                </a:extLst>
              </a:tr>
              <a:tr h="494945">
                <a:tc>
                  <a:txBody>
                    <a:bodyPr/>
                    <a:lstStyle/>
                    <a:p>
                      <a:r>
                        <a:rPr lang="ru-RU" dirty="0"/>
                        <a:t>Полиомиелит </a:t>
                      </a:r>
                    </a:p>
                  </a:txBody>
                  <a:tcPr/>
                </a:tc>
                <a:tc>
                  <a:txBody>
                    <a:bodyPr/>
                    <a:lstStyle/>
                    <a:p>
                      <a:r>
                        <a:rPr lang="ru-RU" dirty="0"/>
                        <a:t>13 492 (1958)</a:t>
                      </a:r>
                    </a:p>
                  </a:txBody>
                  <a:tcPr/>
                </a:tc>
                <a:tc>
                  <a:txBody>
                    <a:bodyPr/>
                    <a:lstStyle/>
                    <a:p>
                      <a:r>
                        <a:rPr lang="ru-RU" dirty="0"/>
                        <a:t>2 (ВАПП)</a:t>
                      </a:r>
                    </a:p>
                  </a:txBody>
                  <a:tcPr/>
                </a:tc>
                <a:extLst>
                  <a:ext uri="{0D108BD9-81ED-4DB2-BD59-A6C34878D82A}">
                    <a16:rowId xmlns="" xmlns:a16="http://schemas.microsoft.com/office/drawing/2014/main" val="2359783782"/>
                  </a:ext>
                </a:extLst>
              </a:tr>
              <a:tr h="494945">
                <a:tc>
                  <a:txBody>
                    <a:bodyPr/>
                    <a:lstStyle/>
                    <a:p>
                      <a:r>
                        <a:rPr lang="ru-RU" dirty="0"/>
                        <a:t>Столбняк</a:t>
                      </a:r>
                    </a:p>
                  </a:txBody>
                  <a:tcPr/>
                </a:tc>
                <a:tc>
                  <a:txBody>
                    <a:bodyPr/>
                    <a:lstStyle/>
                    <a:p>
                      <a:r>
                        <a:rPr lang="ru-RU" dirty="0"/>
                        <a:t>1043 (1955)</a:t>
                      </a:r>
                    </a:p>
                  </a:txBody>
                  <a:tcPr/>
                </a:tc>
                <a:tc>
                  <a:txBody>
                    <a:bodyPr/>
                    <a:lstStyle/>
                    <a:p>
                      <a:endParaRPr lang="ru-RU" dirty="0"/>
                    </a:p>
                  </a:txBody>
                  <a:tcPr/>
                </a:tc>
                <a:extLst>
                  <a:ext uri="{0D108BD9-81ED-4DB2-BD59-A6C34878D82A}">
                    <a16:rowId xmlns="" xmlns:a16="http://schemas.microsoft.com/office/drawing/2014/main" val="1149127063"/>
                  </a:ext>
                </a:extLst>
              </a:tr>
              <a:tr h="494945">
                <a:tc>
                  <a:txBody>
                    <a:bodyPr/>
                    <a:lstStyle/>
                    <a:p>
                      <a:r>
                        <a:rPr lang="ru-RU" dirty="0"/>
                        <a:t>Гепатит В (острый)</a:t>
                      </a:r>
                    </a:p>
                  </a:txBody>
                  <a:tcPr/>
                </a:tc>
                <a:tc>
                  <a:txBody>
                    <a:bodyPr/>
                    <a:lstStyle/>
                    <a:p>
                      <a:r>
                        <a:rPr lang="ru-RU" dirty="0"/>
                        <a:t>64 140 (1999)</a:t>
                      </a:r>
                    </a:p>
                  </a:txBody>
                  <a:tcPr/>
                </a:tc>
                <a:tc>
                  <a:txBody>
                    <a:bodyPr/>
                    <a:lstStyle/>
                    <a:p>
                      <a:r>
                        <a:rPr lang="ru-RU" dirty="0"/>
                        <a:t>516 (5)</a:t>
                      </a:r>
                    </a:p>
                  </a:txBody>
                  <a:tcPr/>
                </a:tc>
                <a:extLst>
                  <a:ext uri="{0D108BD9-81ED-4DB2-BD59-A6C34878D82A}">
                    <a16:rowId xmlns="" xmlns:a16="http://schemas.microsoft.com/office/drawing/2014/main" val="4279127688"/>
                  </a:ext>
                </a:extLst>
              </a:tr>
            </a:tbl>
          </a:graphicData>
        </a:graphic>
      </p:graphicFrame>
      <p:sp>
        <p:nvSpPr>
          <p:cNvPr id="5" name="TextBox 4">
            <a:extLst>
              <a:ext uri="{FF2B5EF4-FFF2-40B4-BE49-F238E27FC236}">
                <a16:creationId xmlns="" xmlns:a16="http://schemas.microsoft.com/office/drawing/2014/main" id="{ED34CC83-FA59-F033-9C81-EAE05D501C39}"/>
              </a:ext>
            </a:extLst>
          </p:cNvPr>
          <p:cNvSpPr txBox="1"/>
          <p:nvPr/>
        </p:nvSpPr>
        <p:spPr>
          <a:xfrm>
            <a:off x="81501" y="115572"/>
            <a:ext cx="10017842" cy="400110"/>
          </a:xfrm>
          <a:prstGeom prst="rect">
            <a:avLst/>
          </a:prstGeom>
          <a:noFill/>
        </p:spPr>
        <p:txBody>
          <a:bodyPr wrap="square">
            <a:spAutoFit/>
          </a:bodyPr>
          <a:lstStyle/>
          <a:p>
            <a:r>
              <a:rPr lang="ru-RU" sz="2000" i="1" dirty="0">
                <a:solidFill>
                  <a:srgbClr val="FF0000"/>
                </a:solidFill>
              </a:rPr>
              <a:t>Снижение заболеваемости, инвалидизации, смертности. Предупреждение эпидемий</a:t>
            </a:r>
            <a:r>
              <a:rPr lang="ru-RU" sz="1400" i="1" dirty="0">
                <a:solidFill>
                  <a:srgbClr val="FF0000"/>
                </a:solidFill>
              </a:rPr>
              <a:t>.</a:t>
            </a:r>
            <a:endParaRPr lang="ru-RU" sz="1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1422</TotalTime>
  <Words>2728</Words>
  <Application>Microsoft Office PowerPoint</Application>
  <PresentationFormat>Широкоэкранный</PresentationFormat>
  <Paragraphs>301</Paragraphs>
  <Slides>52</Slides>
  <Notes>2</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52</vt:i4>
      </vt:variant>
    </vt:vector>
  </HeadingPairs>
  <TitlesOfParts>
    <vt:vector size="68" baseType="lpstr">
      <vt:lpstr>Arial Unicode MS</vt:lpstr>
      <vt:lpstr>Microsoft YaHei</vt:lpstr>
      <vt:lpstr>Arial</vt:lpstr>
      <vt:lpstr>Arial Narrow</vt:lpstr>
      <vt:lpstr>Calibri</vt:lpstr>
      <vt:lpstr>Calibri Light</vt:lpstr>
      <vt:lpstr>Courier New</vt:lpstr>
      <vt:lpstr>Georgia</vt:lpstr>
      <vt:lpstr>Inter</vt:lpstr>
      <vt:lpstr>Merriweather</vt:lpstr>
      <vt:lpstr>PT Sans</vt:lpstr>
      <vt:lpstr>Source Sans Pro</vt:lpstr>
      <vt:lpstr>Times New Roman</vt:lpstr>
      <vt:lpstr>Verdana</vt:lpstr>
      <vt:lpstr>YS Text</vt:lpstr>
      <vt:lpstr>Тема Office</vt:lpstr>
      <vt:lpstr>Презентация PowerPoint</vt:lpstr>
      <vt:lpstr>Определение </vt:lpstr>
      <vt:lpstr>Презентация PowerPoint</vt:lpstr>
      <vt:lpstr>Презентация PowerPoint</vt:lpstr>
      <vt:lpstr>Проблемы вакцинации в современных условиях </vt:lpstr>
      <vt:lpstr>  1. Снижение заболеваемости, инвалидизации, смертности  2. Предупреждение эпидемий </vt:lpstr>
      <vt:lpstr>Презентация PowerPoint</vt:lpstr>
      <vt:lpstr>Презентация PowerPoint</vt:lpstr>
      <vt:lpstr>Заболеваемость некоторыми вакциноуправляемыми инфекциями в России в исторической перспективе </vt:lpstr>
      <vt:lpstr>Презентация PowerPoint</vt:lpstr>
      <vt:lpstr> 3. Профилактика онкологических и соматических заболеваний. </vt:lpstr>
      <vt:lpstr>  Профилактика онкологических и соматических заболеваний </vt:lpstr>
      <vt:lpstr>Глобальное бремя рака, связанное с инфекциями: решающая роль науки (Global burden of cancer attributable to infections: the critical role of implementation science)</vt:lpstr>
      <vt:lpstr> 4. Увеличение продолжительности жизни. </vt:lpstr>
      <vt:lpstr>Рейтинг стран мира по средней продолжительности жизни 2020 г.</vt:lpstr>
      <vt:lpstr>Презентация PowerPoint</vt:lpstr>
      <vt:lpstr> 5. Экономическая эффективность – сохранение ресурсов </vt:lpstr>
      <vt:lpstr> Экономика прививок. Как вакцинация помогает государствам сокращать расходы </vt:lpstr>
      <vt:lpstr>Презентация PowerPoint</vt:lpstr>
      <vt:lpstr>Рекомендации и действия ВОЗ по борьбе с антимикробной резистентности(АМР)</vt:lpstr>
      <vt:lpstr>Alternative approaches: reducing our dependence on antimicrobials  The review on antimicrobial resistance </vt:lpstr>
      <vt:lpstr>Презентация PowerPoint</vt:lpstr>
      <vt:lpstr>Презентация PowerPoint</vt:lpstr>
      <vt:lpstr>8. Современный принцип вакцинации – вакцинация на протяжении жизни.  Вакцинация как один из факторов здорового образа жизни.</vt:lpstr>
      <vt:lpstr>Презентация PowerPoint</vt:lpstr>
      <vt:lpstr>Презентация PowerPoint</vt:lpstr>
      <vt:lpstr>Презентация PowerPoint</vt:lpstr>
      <vt:lpstr>Презентация PowerPoint</vt:lpstr>
      <vt:lpstr>Презентация PowerPoint</vt:lpstr>
      <vt:lpstr>Текущая ситуация и перспективы.  Что же сегодня?</vt:lpstr>
      <vt:lpstr>Презентация PowerPoint</vt:lpstr>
      <vt:lpstr>Глобальные программы Всемирной Организации Здравоохранения по вакцинопрофилактике реализуемые сегодня во всех странах.</vt:lpstr>
      <vt:lpstr>Перспективы вакцинации в Российской федерации </vt:lpstr>
      <vt:lpstr>Презентация PowerPoint</vt:lpstr>
      <vt:lpstr>Презентация PowerPoint</vt:lpstr>
      <vt:lpstr>Большинство календарей стран ЕС, США, Канады, Австралии содержат 15-17 позиций для вакцинопрофилактики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Национальный календарь прививок от 06.12.2021г. № 1122н     претерпел существенные изменения          </vt:lpstr>
      <vt:lpstr>Презентация PowerPoint</vt:lpstr>
      <vt:lpstr>Презентация PowerPoint</vt:lpstr>
      <vt:lpstr>Презентация PowerPoint</vt:lpstr>
      <vt:lpstr>Презентация PowerPoint</vt:lpstr>
      <vt:lpstr>Презентация PowerPoint</vt:lpstr>
      <vt:lpstr>Вакцинация детей от КОВИД-19 в России</vt:lpstr>
      <vt:lpstr>Оспа обезьян стремительно распространяется по миру. Угрожает ли человечеству новая опасная пандемия? </vt:lpstr>
      <vt:lpstr>Основные факты</vt:lpstr>
      <vt:lpstr>Спасибо                     за внимание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Какие проблемы решает вакцинация?</dc:title>
  <dc:creator>Виктория Абрамова</dc:creator>
  <cp:lastModifiedBy>215 MSI</cp:lastModifiedBy>
  <cp:revision>184</cp:revision>
  <dcterms:created xsi:type="dcterms:W3CDTF">2022-05-10T17:32:31Z</dcterms:created>
  <dcterms:modified xsi:type="dcterms:W3CDTF">2023-05-31T08:00:00Z</dcterms:modified>
</cp:coreProperties>
</file>