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99"/>
  </p:notesMasterIdLst>
  <p:sldIdLst>
    <p:sldId id="375" r:id="rId2"/>
    <p:sldId id="308" r:id="rId3"/>
    <p:sldId id="347" r:id="rId4"/>
    <p:sldId id="326" r:id="rId5"/>
    <p:sldId id="323" r:id="rId6"/>
    <p:sldId id="324" r:id="rId7"/>
    <p:sldId id="325" r:id="rId8"/>
    <p:sldId id="344" r:id="rId9"/>
    <p:sldId id="256" r:id="rId10"/>
    <p:sldId id="257" r:id="rId11"/>
    <p:sldId id="258" r:id="rId12"/>
    <p:sldId id="339" r:id="rId13"/>
    <p:sldId id="338" r:id="rId14"/>
    <p:sldId id="259" r:id="rId15"/>
    <p:sldId id="345" r:id="rId16"/>
    <p:sldId id="260" r:id="rId17"/>
    <p:sldId id="297" r:id="rId18"/>
    <p:sldId id="261" r:id="rId19"/>
    <p:sldId id="262" r:id="rId20"/>
    <p:sldId id="263" r:id="rId21"/>
    <p:sldId id="264" r:id="rId22"/>
    <p:sldId id="265" r:id="rId23"/>
    <p:sldId id="266" r:id="rId24"/>
    <p:sldId id="268" r:id="rId25"/>
    <p:sldId id="269" r:id="rId26"/>
    <p:sldId id="270" r:id="rId27"/>
    <p:sldId id="271" r:id="rId28"/>
    <p:sldId id="272" r:id="rId29"/>
    <p:sldId id="267" r:id="rId30"/>
    <p:sldId id="309" r:id="rId31"/>
    <p:sldId id="273" r:id="rId32"/>
    <p:sldId id="310"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8" r:id="rId47"/>
    <p:sldId id="289" r:id="rId48"/>
    <p:sldId id="290" r:id="rId49"/>
    <p:sldId id="298" r:id="rId50"/>
    <p:sldId id="351" r:id="rId51"/>
    <p:sldId id="352" r:id="rId52"/>
    <p:sldId id="353" r:id="rId53"/>
    <p:sldId id="356" r:id="rId54"/>
    <p:sldId id="357" r:id="rId55"/>
    <p:sldId id="358" r:id="rId56"/>
    <p:sldId id="359" r:id="rId57"/>
    <p:sldId id="360" r:id="rId58"/>
    <p:sldId id="361" r:id="rId59"/>
    <p:sldId id="363" r:id="rId60"/>
    <p:sldId id="364" r:id="rId61"/>
    <p:sldId id="365" r:id="rId62"/>
    <p:sldId id="355" r:id="rId63"/>
    <p:sldId id="287" r:id="rId64"/>
    <p:sldId id="372" r:id="rId65"/>
    <p:sldId id="354" r:id="rId66"/>
    <p:sldId id="362" r:id="rId67"/>
    <p:sldId id="366" r:id="rId68"/>
    <p:sldId id="367" r:id="rId69"/>
    <p:sldId id="368" r:id="rId70"/>
    <p:sldId id="370" r:id="rId71"/>
    <p:sldId id="371" r:id="rId72"/>
    <p:sldId id="369" r:id="rId73"/>
    <p:sldId id="291" r:id="rId74"/>
    <p:sldId id="373" r:id="rId75"/>
    <p:sldId id="292" r:id="rId76"/>
    <p:sldId id="293" r:id="rId77"/>
    <p:sldId id="327" r:id="rId78"/>
    <p:sldId id="328" r:id="rId79"/>
    <p:sldId id="329" r:id="rId80"/>
    <p:sldId id="330" r:id="rId81"/>
    <p:sldId id="331" r:id="rId82"/>
    <p:sldId id="332" r:id="rId83"/>
    <p:sldId id="333" r:id="rId84"/>
    <p:sldId id="335" r:id="rId85"/>
    <p:sldId id="336" r:id="rId86"/>
    <p:sldId id="337" r:id="rId87"/>
    <p:sldId id="318" r:id="rId88"/>
    <p:sldId id="295" r:id="rId89"/>
    <p:sldId id="303" r:id="rId90"/>
    <p:sldId id="317" r:id="rId91"/>
    <p:sldId id="312" r:id="rId92"/>
    <p:sldId id="321" r:id="rId93"/>
    <p:sldId id="319" r:id="rId94"/>
    <p:sldId id="306" r:id="rId95"/>
    <p:sldId id="322" r:id="rId96"/>
    <p:sldId id="374" r:id="rId97"/>
    <p:sldId id="305" r:id="rId9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5" autoAdjust="0"/>
    <p:restoredTop sz="94655" autoAdjust="0"/>
  </p:normalViewPr>
  <p:slideViewPr>
    <p:cSldViewPr>
      <p:cViewPr varScale="1">
        <p:scale>
          <a:sx n="106" d="100"/>
          <a:sy n="106" d="100"/>
        </p:scale>
        <p:origin x="544"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ru-RU"/>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82CF40F-89DB-42C3-B177-3E0843D9D783}"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03DBC5E-F7CD-42BE-9884-D72238D2E582}" type="slidenum">
              <a:rPr lang="ru-RU" smtClean="0"/>
              <a:pPr/>
              <a:t>10</a:t>
            </a:fld>
            <a:endParaRPr lang="ru-RU"/>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ru-RU"/>
              <a:t>Для обеспечения безопасности работы в лаборатории необходимо следовать правилам стандарта ГОСТ Р  ИСО 15190 —2007 «Требования по безопасности».</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a:solidFill>
                  <a:schemeClr val="tx1"/>
                </a:solidFill>
                <a:latin typeface="Arial" charset="0"/>
                <a:ea typeface="+mn-ea"/>
                <a:cs typeface="Arial" charset="0"/>
              </a:rPr>
              <a:t>Анализатор мочи </a:t>
            </a:r>
            <a:r>
              <a:rPr lang="ru-RU" sz="1200" b="0" i="0" kern="1200" dirty="0" err="1">
                <a:solidFill>
                  <a:schemeClr val="tx1"/>
                </a:solidFill>
                <a:latin typeface="Arial" charset="0"/>
                <a:ea typeface="+mn-ea"/>
                <a:cs typeface="Arial" charset="0"/>
              </a:rPr>
              <a:t>Dirui</a:t>
            </a:r>
            <a:r>
              <a:rPr lang="ru-RU" sz="1200" b="0" i="0" kern="1200" dirty="0">
                <a:solidFill>
                  <a:schemeClr val="tx1"/>
                </a:solidFill>
                <a:latin typeface="Arial" charset="0"/>
                <a:ea typeface="+mn-ea"/>
                <a:cs typeface="Arial" charset="0"/>
              </a:rPr>
              <a:t> H-800 имеет производительность 240 тестов в час. В него загружается 200 </a:t>
            </a:r>
            <a:r>
              <a:rPr lang="ru-RU" sz="1200" b="0" i="0" kern="1200" dirty="0" err="1">
                <a:solidFill>
                  <a:schemeClr val="tx1"/>
                </a:solidFill>
                <a:latin typeface="Arial" charset="0"/>
                <a:ea typeface="+mn-ea"/>
                <a:cs typeface="Arial" charset="0"/>
              </a:rPr>
              <a:t>тест-полосок</a:t>
            </a:r>
            <a:r>
              <a:rPr lang="ru-RU" sz="1200" b="0" i="0" kern="1200" dirty="0">
                <a:solidFill>
                  <a:schemeClr val="tx1"/>
                </a:solidFill>
                <a:latin typeface="Arial" charset="0"/>
                <a:ea typeface="+mn-ea"/>
                <a:cs typeface="Arial" charset="0"/>
              </a:rPr>
              <a:t>. Вы можете определять одновременно до 14 параметров. Аппарат защищён от перекрёстного загрязнения образцов благодаря точной количественной методики раскапывания. Прибор обладает большим и жидкокристаллическим экраном, а также может подключаться к ЛИС (лабораторной информационной системе). Встроен сканер штрих-кода для простой и удобной идентификации образцов. Для случаев, когда необходим немедленный анализ, предусмотрена возможность загрузки срочных проб с максимальным приоритетом. Использованные полоски собираются автоматически. </a:t>
            </a:r>
            <a:r>
              <a:rPr lang="ru-RU" sz="1200" b="0" i="0" kern="1200" dirty="0" err="1">
                <a:solidFill>
                  <a:schemeClr val="tx1"/>
                </a:solidFill>
                <a:latin typeface="Arial" charset="0"/>
                <a:ea typeface="+mn-ea"/>
                <a:cs typeface="Arial" charset="0"/>
              </a:rPr>
              <a:t>Dirui</a:t>
            </a:r>
            <a:r>
              <a:rPr lang="ru-RU" sz="1200" b="0" i="0" kern="1200" dirty="0">
                <a:solidFill>
                  <a:schemeClr val="tx1"/>
                </a:solidFill>
                <a:latin typeface="Arial" charset="0"/>
                <a:ea typeface="+mn-ea"/>
                <a:cs typeface="Arial" charset="0"/>
              </a:rPr>
              <a:t> H-800 можно использовать совместно с анализатором осадка мочи.</a:t>
            </a:r>
            <a:endParaRPr lang="ru-RU" dirty="0"/>
          </a:p>
        </p:txBody>
      </p:sp>
      <p:sp>
        <p:nvSpPr>
          <p:cNvPr id="4" name="Номер слайда 3"/>
          <p:cNvSpPr>
            <a:spLocks noGrp="1"/>
          </p:cNvSpPr>
          <p:nvPr>
            <p:ph type="sldNum" sz="quarter" idx="10"/>
          </p:nvPr>
        </p:nvSpPr>
        <p:spPr/>
        <p:txBody>
          <a:bodyPr/>
          <a:lstStyle/>
          <a:p>
            <a:pPr>
              <a:defRPr/>
            </a:pPr>
            <a:fld id="{482CF40F-89DB-42C3-B177-3E0843D9D783}" type="slidenum">
              <a:rPr lang="ru-RU" smtClean="0"/>
              <a:pPr>
                <a:defRPr/>
              </a:pPr>
              <a:t>59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F4178CA-964A-4E60-9952-CA7D718E3952}" type="slidenum">
              <a:rPr lang="ru-RU" smtClean="0"/>
              <a:pPr/>
              <a:t>87</a:t>
            </a:fld>
            <a:endParaRPr lang="ru-RU"/>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ru-RU"/>
              <a:t>Восковидный цилиндр увеличение 10*10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814DBCDF-7226-4112-AC0D-91120A6051EA}" type="slidenum">
              <a:rPr lang="ru-RU" smtClean="0"/>
              <a:pPr/>
              <a:t>89</a:t>
            </a:fld>
            <a:endParaRPr lang="ru-RU"/>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ru-RU"/>
              <a:t>Кислый-мочекислый аммоний.</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C04E9E5A-A2EA-4665-A5CD-9EE1DD042CD9}" type="slidenum">
              <a:rPr lang="ru-RU" smtClean="0"/>
              <a:pPr/>
              <a:t>90</a:t>
            </a:fld>
            <a:endParaRPr lang="ru-RU"/>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ru-RU"/>
              <a:t>Восковидный цилиндр лейкоциты</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2760389-935E-4F53-8DC4-11A7E8212E36}" type="slidenum">
              <a:rPr lang="ru-RU" smtClean="0"/>
              <a:pPr/>
              <a:t>91</a:t>
            </a:fld>
            <a:endParaRPr lang="ru-RU"/>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ru-RU"/>
              <a:t>Задача для самоконтроля – какая может быть рН мочи при такой микроскопии – 1) у взрослых и  2)детей?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9F21FBC-E63F-4B58-96E5-688708628348}" type="slidenum">
              <a:rPr lang="ru-RU" smtClean="0"/>
              <a:pPr/>
              <a:t>92</a:t>
            </a:fld>
            <a:endParaRPr lang="ru-RU"/>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ru-RU"/>
              <a:t>Лейкоцитурия и щелочная рН трипельфосфаты и аморфные фосфаты</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887E63EF-BE90-4E7C-A844-EE3A1C68C235}" type="slidenum">
              <a:rPr lang="ru-RU" smtClean="0"/>
              <a:pPr/>
              <a:t>93</a:t>
            </a:fld>
            <a:endParaRPr lang="ru-RU"/>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ru-RU"/>
              <a:t>Цилиндры, клетки плоского эпителия и лейкоциты. Увеличение 10*10</a:t>
            </a:r>
          </a:p>
          <a:p>
            <a:pPr eaLnBrk="1" hangingPunct="1"/>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EEF47A57-F5B4-4CDE-9DF5-CBB75B54B3B9}" type="slidenum">
              <a:rPr lang="ru-RU" smtClean="0"/>
              <a:pPr/>
              <a:t>94</a:t>
            </a:fld>
            <a:endParaRPr lang="ru-RU"/>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ru-RU"/>
              <a:t>Кристаллы билирубина внутриклеточно (лейкоцит или макрофаг)</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19" name="Дата 18"/>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11" name="Номер слайда 10"/>
          <p:cNvSpPr>
            <a:spLocks noGrp="1"/>
          </p:cNvSpPr>
          <p:nvPr>
            <p:ph type="sldNum" sz="quarter" idx="12"/>
          </p:nvPr>
        </p:nvSpPr>
        <p:spPr/>
        <p:txBody>
          <a:bodyPr/>
          <a:lstStyle/>
          <a:p>
            <a:pPr>
              <a:defRPr/>
            </a:pPr>
            <a:fld id="{FC413BC3-859C-4A16-8606-9E3EFBD54996}" type="slidenum">
              <a:rPr lang="ru-RU" smtClean="0"/>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41EABC60-54EA-4839-9441-8F7666E414C6}"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AD5DA45-842D-4023-AE2B-2B3D02E532AE}" type="slidenum">
              <a:rPr lang="ru-RU" smtClean="0"/>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762000"/>
            <a:ext cx="7924800" cy="1143000"/>
          </a:xfrm>
        </p:spPr>
        <p:txBody>
          <a:bodyPr/>
          <a:lstStyle/>
          <a:p>
            <a:r>
              <a:rPr lang="ru-RU"/>
              <a:t>Образец заголовка</a:t>
            </a:r>
          </a:p>
        </p:txBody>
      </p:sp>
      <p:sp>
        <p:nvSpPr>
          <p:cNvPr id="3" name="Текст 2"/>
          <p:cNvSpPr>
            <a:spLocks noGrp="1"/>
          </p:cNvSpPr>
          <p:nvPr>
            <p:ph type="body" sz="half" idx="1"/>
          </p:nvPr>
        </p:nvSpPr>
        <p:spPr>
          <a:xfrm>
            <a:off x="838200" y="2362200"/>
            <a:ext cx="3770313" cy="37242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760913" y="2362200"/>
            <a:ext cx="3770312" cy="37242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1"/>
          <p:cNvSpPr>
            <a:spLocks noGrp="1" noChangeArrowheads="1"/>
          </p:cNvSpPr>
          <p:nvPr>
            <p:ph type="dt" sz="half" idx="10"/>
          </p:nvPr>
        </p:nvSpPr>
        <p:spPr/>
        <p:txBody>
          <a:bodyPr/>
          <a:lstStyle>
            <a:lvl1pPr>
              <a:defRPr/>
            </a:lvl1pPr>
          </a:lstStyle>
          <a:p>
            <a:pPr>
              <a:defRPr/>
            </a:pPr>
            <a:endParaRPr lang="ru-RU"/>
          </a:p>
        </p:txBody>
      </p:sp>
      <p:sp>
        <p:nvSpPr>
          <p:cNvPr id="6" name="Rectangle 12"/>
          <p:cNvSpPr>
            <a:spLocks noGrp="1" noChangeArrowheads="1"/>
          </p:cNvSpPr>
          <p:nvPr>
            <p:ph type="ftr" sz="quarter" idx="11"/>
          </p:nvPr>
        </p:nvSpPr>
        <p:spPr/>
        <p:txBody>
          <a:bodyPr/>
          <a:lstStyle>
            <a:lvl1pPr>
              <a:defRPr/>
            </a:lvl1pPr>
          </a:lstStyle>
          <a:p>
            <a:pPr>
              <a:defRPr/>
            </a:pPr>
            <a:endParaRPr lang="ru-RU"/>
          </a:p>
        </p:txBody>
      </p:sp>
      <p:sp>
        <p:nvSpPr>
          <p:cNvPr id="7" name="Rectangle 13"/>
          <p:cNvSpPr>
            <a:spLocks noGrp="1" noChangeArrowheads="1"/>
          </p:cNvSpPr>
          <p:nvPr>
            <p:ph type="sldNum" sz="quarter" idx="12"/>
          </p:nvPr>
        </p:nvSpPr>
        <p:spPr/>
        <p:txBody>
          <a:bodyPr/>
          <a:lstStyle>
            <a:lvl1pPr>
              <a:defRPr/>
            </a:lvl1pPr>
          </a:lstStyle>
          <a:p>
            <a:pPr>
              <a:defRPr/>
            </a:pPr>
            <a:fld id="{4D884AA5-3254-4201-84A2-23E63BB32895}"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762000"/>
            <a:ext cx="7924800" cy="1143000"/>
          </a:xfrm>
        </p:spPr>
        <p:txBody>
          <a:bodyPr/>
          <a:lstStyle/>
          <a:p>
            <a:r>
              <a:rPr lang="ru-RU"/>
              <a:t>Образец заголовка</a:t>
            </a:r>
          </a:p>
        </p:txBody>
      </p:sp>
      <p:sp>
        <p:nvSpPr>
          <p:cNvPr id="3" name="Таблица 2"/>
          <p:cNvSpPr>
            <a:spLocks noGrp="1"/>
          </p:cNvSpPr>
          <p:nvPr>
            <p:ph type="tbl" idx="1"/>
          </p:nvPr>
        </p:nvSpPr>
        <p:spPr>
          <a:xfrm>
            <a:off x="838200" y="2362200"/>
            <a:ext cx="7693025" cy="3724275"/>
          </a:xfrm>
        </p:spPr>
        <p:txBody>
          <a:bodyPr>
            <a:normAutofit/>
          </a:bodyPr>
          <a:lstStyle/>
          <a:p>
            <a:pPr lvl="0"/>
            <a:endParaRPr lang="ru-RU" noProof="0"/>
          </a:p>
        </p:txBody>
      </p:sp>
      <p:sp>
        <p:nvSpPr>
          <p:cNvPr id="4" name="Rectangle 11"/>
          <p:cNvSpPr>
            <a:spLocks noGrp="1" noChangeArrowheads="1"/>
          </p:cNvSpPr>
          <p:nvPr>
            <p:ph type="dt" sz="half" idx="10"/>
          </p:nvPr>
        </p:nvSpPr>
        <p:spPr/>
        <p:txBody>
          <a:bodyPr/>
          <a:lstStyle>
            <a:lvl1pPr>
              <a:defRPr/>
            </a:lvl1pPr>
          </a:lstStyle>
          <a:p>
            <a:pPr>
              <a:defRPr/>
            </a:pPr>
            <a:endParaRPr lang="ru-RU"/>
          </a:p>
        </p:txBody>
      </p:sp>
      <p:sp>
        <p:nvSpPr>
          <p:cNvPr id="5" name="Rectangle 12"/>
          <p:cNvSpPr>
            <a:spLocks noGrp="1" noChangeArrowheads="1"/>
          </p:cNvSpPr>
          <p:nvPr>
            <p:ph type="ftr" sz="quarter" idx="11"/>
          </p:nvPr>
        </p:nvSpPr>
        <p:spPr/>
        <p:txBody>
          <a:bodyPr/>
          <a:lstStyle>
            <a:lvl1pPr>
              <a:defRPr/>
            </a:lvl1pPr>
          </a:lstStyle>
          <a:p>
            <a:pPr>
              <a:defRPr/>
            </a:pPr>
            <a:endParaRPr lang="ru-RU"/>
          </a:p>
        </p:txBody>
      </p:sp>
      <p:sp>
        <p:nvSpPr>
          <p:cNvPr id="6" name="Rectangle 13"/>
          <p:cNvSpPr>
            <a:spLocks noGrp="1" noChangeArrowheads="1"/>
          </p:cNvSpPr>
          <p:nvPr>
            <p:ph type="sldNum" sz="quarter" idx="12"/>
          </p:nvPr>
        </p:nvSpPr>
        <p:spPr/>
        <p:txBody>
          <a:bodyPr/>
          <a:lstStyle>
            <a:lvl1pPr>
              <a:defRPr/>
            </a:lvl1pPr>
          </a:lstStyle>
          <a:p>
            <a:pPr>
              <a:defRPr/>
            </a:pPr>
            <a:fld id="{3F20E3FE-E8CC-4A9A-B864-3B3A91B94080}"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762000" y="762000"/>
            <a:ext cx="7924800" cy="53244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11"/>
          <p:cNvSpPr>
            <a:spLocks noGrp="1" noChangeArrowheads="1"/>
          </p:cNvSpPr>
          <p:nvPr>
            <p:ph type="dt" sz="half" idx="10"/>
          </p:nvPr>
        </p:nvSpPr>
        <p:spPr/>
        <p:txBody>
          <a:bodyPr/>
          <a:lstStyle>
            <a:lvl1pPr>
              <a:defRPr/>
            </a:lvl1pPr>
          </a:lstStyle>
          <a:p>
            <a:pPr>
              <a:defRPr/>
            </a:pPr>
            <a:endParaRPr lang="ru-RU"/>
          </a:p>
        </p:txBody>
      </p:sp>
      <p:sp>
        <p:nvSpPr>
          <p:cNvPr id="4" name="Rectangle 12"/>
          <p:cNvSpPr>
            <a:spLocks noGrp="1" noChangeArrowheads="1"/>
          </p:cNvSpPr>
          <p:nvPr>
            <p:ph type="ftr" sz="quarter" idx="11"/>
          </p:nvPr>
        </p:nvSpPr>
        <p:spPr/>
        <p:txBody>
          <a:bodyPr/>
          <a:lstStyle>
            <a:lvl1pPr>
              <a:defRPr/>
            </a:lvl1pPr>
          </a:lstStyle>
          <a:p>
            <a:pPr>
              <a:defRPr/>
            </a:pPr>
            <a:endParaRPr lang="ru-RU"/>
          </a:p>
        </p:txBody>
      </p:sp>
      <p:sp>
        <p:nvSpPr>
          <p:cNvPr id="5" name="Rectangle 13"/>
          <p:cNvSpPr>
            <a:spLocks noGrp="1" noChangeArrowheads="1"/>
          </p:cNvSpPr>
          <p:nvPr>
            <p:ph type="sldNum" sz="quarter" idx="12"/>
          </p:nvPr>
        </p:nvSpPr>
        <p:spPr/>
        <p:txBody>
          <a:bodyPr/>
          <a:lstStyle>
            <a:lvl1pPr>
              <a:defRPr/>
            </a:lvl1pPr>
          </a:lstStyle>
          <a:p>
            <a:pPr>
              <a:defRPr/>
            </a:pPr>
            <a:fld id="{15E9714E-15F2-4F84-B0AF-D54287A48FA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28C4E72B-F288-447E-8952-BA51C259F45E}"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D87F23BE-A328-4E01-9D7B-9C7E8D92D176}" type="slidenum">
              <a:rPr lang="ru-RU" smtClean="0"/>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7B758575-99E3-46D9-9322-D3C695272BB9}"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3B527594-95F4-4ED5-A977-D450FECA2826}"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0AE53AB8-69A6-47D2-8C9C-723678E9133B}"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9953F9E3-6FCE-4F8D-A658-ED1DF3C1DEC4}"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6153912C-4538-4BA8-BFF5-18F80387EE6C}"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94358258-C22A-45AA-81CA-B85CB0221A92}" type="slidenum">
              <a:rPr lang="ru-RU" smtClean="0"/>
              <a:pPr>
                <a:defRPr/>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p>
            <a:r>
              <a:rPr kumimoji="0" lang="ru-RU"/>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a:defRPr/>
            </a:pPr>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pPr>
              <a:defRPr/>
            </a:pPr>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a:defRPr/>
            </a:pPr>
            <a:fld id="{49989BF7-EEFD-416E-8B1D-6D70A70DDB1B}"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mailto:kedova.anna@gmail.com" TargetMode="Externa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hyperlink" Target="http://www.sdo.medprofedu.ru/" TargetMode="External"/><Relationship Id="rId5" Type="http://schemas.openxmlformats.org/officeDocument/2006/relationships/hyperlink" Target="http://www.medprofedu.ru/" TargetMode="External"/><Relationship Id="rId4" Type="http://schemas.openxmlformats.org/officeDocument/2006/relationships/hyperlink" Target="mailto:opk@medprofedu.r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3">
            <a:extLst>
              <a:ext uri="{FF2B5EF4-FFF2-40B4-BE49-F238E27FC236}">
                <a16:creationId xmlns:a16="http://schemas.microsoft.com/office/drawing/2014/main" id="{EB139DD0-23B5-4AE6-B15B-33E55E7A8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675"/>
            <a:ext cx="9134475"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3">
            <a:extLst>
              <a:ext uri="{FF2B5EF4-FFF2-40B4-BE49-F238E27FC236}">
                <a16:creationId xmlns:a16="http://schemas.microsoft.com/office/drawing/2014/main" id="{5F875A61-145B-4883-A3A8-9376676F708C}"/>
              </a:ext>
            </a:extLst>
          </p:cNvPr>
          <p:cNvSpPr txBox="1">
            <a:spLocks/>
          </p:cNvSpPr>
          <p:nvPr/>
        </p:nvSpPr>
        <p:spPr>
          <a:xfrm>
            <a:off x="325438" y="1652588"/>
            <a:ext cx="7594600" cy="1050925"/>
          </a:xfrm>
          <a:prstGeom prst="rect">
            <a:avLst/>
          </a:prstGeom>
        </p:spPr>
        <p:txBody>
          <a:bodyPr lIns="78203" tIns="123821" rIns="78203" bIns="39101">
            <a:normAutofit fontScale="55000" lnSpcReduction="20000"/>
          </a:bodyPr>
          <a:lstStyle>
            <a:lvl1pPr algn="ctr" defTabSz="1007943" rtl="0" eaLnBrk="1" latinLnBrk="0" hangingPunct="1">
              <a:lnSpc>
                <a:spcPct val="90000"/>
              </a:lnSpc>
              <a:spcBef>
                <a:spcPct val="0"/>
              </a:spcBef>
              <a:buNone/>
              <a:defRPr sz="6614" kern="1200">
                <a:solidFill>
                  <a:schemeClr val="tx1"/>
                </a:solidFill>
                <a:latin typeface="+mj-lt"/>
                <a:ea typeface="+mj-ea"/>
                <a:cs typeface="+mj-cs"/>
              </a:defRPr>
            </a:lvl1pPr>
          </a:lstStyle>
          <a:p>
            <a:pPr marL="10861" algn="l">
              <a:lnSpc>
                <a:spcPct val="110000"/>
              </a:lnSpc>
              <a:spcBef>
                <a:spcPts val="973"/>
              </a:spcBef>
              <a:defRPr/>
            </a:pPr>
            <a:r>
              <a:rPr lang="ru-RU" sz="5400" dirty="0">
                <a:solidFill>
                  <a:srgbClr val="660033"/>
                </a:solidFill>
              </a:rPr>
              <a:t>Кафедра клинической лабораторной диагностики и патологической анатомии</a:t>
            </a:r>
            <a:endParaRPr lang="ru-RU" altLang="ru-RU" sz="5656" b="1" dirty="0">
              <a:solidFill>
                <a:srgbClr val="231F20"/>
              </a:solidFill>
              <a:ea typeface="+mn-ea"/>
              <a:cs typeface="Times New Roman" pitchFamily="18" charset="0"/>
            </a:endParaRPr>
          </a:p>
        </p:txBody>
      </p:sp>
      <p:pic>
        <p:nvPicPr>
          <p:cNvPr id="16388" name="Рисунок 10">
            <a:extLst>
              <a:ext uri="{FF2B5EF4-FFF2-40B4-BE49-F238E27FC236}">
                <a16:creationId xmlns:a16="http://schemas.microsoft.com/office/drawing/2014/main" id="{F55A4134-2DF3-46BC-8402-23B887450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761" t="10706" r="27187" b="82242"/>
          <a:stretch>
            <a:fillRect/>
          </a:stretch>
        </p:blipFill>
        <p:spPr bwMode="auto">
          <a:xfrm>
            <a:off x="325438" y="447675"/>
            <a:ext cx="46069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4">
            <a:extLst>
              <a:ext uri="{FF2B5EF4-FFF2-40B4-BE49-F238E27FC236}">
                <a16:creationId xmlns:a16="http://schemas.microsoft.com/office/drawing/2014/main" id="{F4FC7314-A21F-4988-8914-FE97DAECDB7E}"/>
              </a:ext>
            </a:extLst>
          </p:cNvPr>
          <p:cNvSpPr txBox="1"/>
          <p:nvPr/>
        </p:nvSpPr>
        <p:spPr>
          <a:xfrm>
            <a:off x="968375" y="6161088"/>
            <a:ext cx="3459163" cy="309562"/>
          </a:xfrm>
          <a:prstGeom prst="rect">
            <a:avLst/>
          </a:prstGeom>
        </p:spPr>
        <p:txBody>
          <a:bodyPr lIns="0" tIns="5974"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2000"/>
              </a:lnSpc>
              <a:spcBef>
                <a:spcPts val="43"/>
              </a:spcBef>
              <a:defRPr/>
            </a:pPr>
            <a:r>
              <a:rPr lang="ru-RU" altLang="ru-RU" sz="2052" dirty="0">
                <a:solidFill>
                  <a:srgbClr val="231F20"/>
                </a:solidFill>
                <a:latin typeface="Times New Roman" pitchFamily="18" charset="0"/>
                <a:cs typeface="Times New Roman" pitchFamily="18" charset="0"/>
              </a:rPr>
              <a:t>Версия сентябрь 2020г.</a:t>
            </a:r>
          </a:p>
        </p:txBody>
      </p:sp>
      <p:sp>
        <p:nvSpPr>
          <p:cNvPr id="9" name="object 3">
            <a:extLst>
              <a:ext uri="{FF2B5EF4-FFF2-40B4-BE49-F238E27FC236}">
                <a16:creationId xmlns:a16="http://schemas.microsoft.com/office/drawing/2014/main" id="{4388F495-E239-4167-B826-9ABDB946F326}"/>
              </a:ext>
            </a:extLst>
          </p:cNvPr>
          <p:cNvSpPr txBox="1">
            <a:spLocks/>
          </p:cNvSpPr>
          <p:nvPr/>
        </p:nvSpPr>
        <p:spPr>
          <a:xfrm>
            <a:off x="325438" y="3071813"/>
            <a:ext cx="7594600" cy="1049337"/>
          </a:xfrm>
          <a:prstGeom prst="rect">
            <a:avLst/>
          </a:prstGeom>
        </p:spPr>
        <p:txBody>
          <a:bodyPr lIns="78203" tIns="123821" rIns="78203" bIns="39101">
            <a:normAutofit/>
          </a:bodyPr>
          <a:lstStyle>
            <a:lvl1pPr algn="ctr" defTabSz="1007943" rtl="0" eaLnBrk="1" latinLnBrk="0" hangingPunct="1">
              <a:lnSpc>
                <a:spcPct val="90000"/>
              </a:lnSpc>
              <a:spcBef>
                <a:spcPct val="0"/>
              </a:spcBef>
              <a:buNone/>
              <a:defRPr sz="6614" kern="1200">
                <a:solidFill>
                  <a:schemeClr val="tx1"/>
                </a:solidFill>
                <a:latin typeface="+mj-lt"/>
                <a:ea typeface="+mj-ea"/>
                <a:cs typeface="+mj-cs"/>
              </a:defRPr>
            </a:lvl1pPr>
          </a:lstStyle>
          <a:p>
            <a:pPr marL="10861" algn="l">
              <a:lnSpc>
                <a:spcPct val="110000"/>
              </a:lnSpc>
              <a:spcBef>
                <a:spcPts val="973"/>
              </a:spcBef>
              <a:defRPr/>
            </a:pPr>
            <a:endParaRPr lang="ru-RU" altLang="ru-RU" sz="4618" b="1" dirty="0">
              <a:solidFill>
                <a:srgbClr val="231F20"/>
              </a:solidFill>
              <a:ea typeface="+mn-ea"/>
              <a:cs typeface="Times New Roman" pitchFamily="18" charset="0"/>
            </a:endParaRPr>
          </a:p>
        </p:txBody>
      </p:sp>
      <p:sp>
        <p:nvSpPr>
          <p:cNvPr id="2" name="Заголовок 1">
            <a:extLst>
              <a:ext uri="{FF2B5EF4-FFF2-40B4-BE49-F238E27FC236}">
                <a16:creationId xmlns:a16="http://schemas.microsoft.com/office/drawing/2014/main" id="{BF6266D6-4905-4EE3-86C5-BA289E28987A}"/>
              </a:ext>
            </a:extLst>
          </p:cNvPr>
          <p:cNvSpPr>
            <a:spLocks noGrp="1"/>
          </p:cNvSpPr>
          <p:nvPr>
            <p:ph type="title"/>
          </p:nvPr>
        </p:nvSpPr>
        <p:spPr>
          <a:xfrm>
            <a:off x="722313" y="5170488"/>
            <a:ext cx="7772400" cy="598487"/>
          </a:xfrm>
        </p:spPr>
        <p:txBody>
          <a:bodyPr>
            <a:normAutofit/>
          </a:bodyPr>
          <a:lstStyle/>
          <a:p>
            <a:pPr>
              <a:defRPr/>
            </a:pPr>
            <a:r>
              <a:rPr lang="ru-RU" sz="2800" dirty="0">
                <a:solidFill>
                  <a:schemeClr val="bg2"/>
                </a:solidFill>
              </a:rPr>
              <a:t>3.2. Основы </a:t>
            </a:r>
            <a:r>
              <a:rPr lang="ru-RU" sz="2800" dirty="0" err="1">
                <a:solidFill>
                  <a:schemeClr val="bg2"/>
                </a:solidFill>
              </a:rPr>
              <a:t>иммуногематологии</a:t>
            </a:r>
            <a:r>
              <a:rPr lang="ru-RU" sz="2800" dirty="0">
                <a:solidFill>
                  <a:schemeClr val="bg2"/>
                </a:solidFill>
              </a:rPr>
              <a:t> </a:t>
            </a:r>
          </a:p>
        </p:txBody>
      </p:sp>
      <p:sp>
        <p:nvSpPr>
          <p:cNvPr id="16392" name="Текст 2">
            <a:extLst>
              <a:ext uri="{FF2B5EF4-FFF2-40B4-BE49-F238E27FC236}">
                <a16:creationId xmlns:a16="http://schemas.microsoft.com/office/drawing/2014/main" id="{84834C93-1199-4D7C-8092-D4947799AFF8}"/>
              </a:ext>
            </a:extLst>
          </p:cNvPr>
          <p:cNvSpPr>
            <a:spLocks noGrp="1" noChangeArrowheads="1"/>
          </p:cNvSpPr>
          <p:nvPr>
            <p:ph type="body" idx="1"/>
          </p:nvPr>
        </p:nvSpPr>
        <p:spPr>
          <a:xfrm>
            <a:off x="722313" y="4292600"/>
            <a:ext cx="5073650" cy="598488"/>
          </a:xfrm>
        </p:spPr>
        <p:txBody>
          <a:bodyPr/>
          <a:lstStyle/>
          <a:p>
            <a:r>
              <a:rPr lang="ru-RU" altLang="ru-RU" sz="1800"/>
              <a:t>Зав. Учебной частью, </a:t>
            </a:r>
          </a:p>
          <a:p>
            <a:r>
              <a:rPr lang="ru-RU" altLang="ru-RU" sz="1800"/>
              <a:t>профессор Ольга Владимировна Денисова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title"/>
          </p:nvPr>
        </p:nvSpPr>
        <p:spPr>
          <a:xfrm>
            <a:off x="468313" y="620688"/>
            <a:ext cx="8229600" cy="782662"/>
          </a:xfrm>
        </p:spPr>
        <p:txBody>
          <a:bodyPr/>
          <a:lstStyle/>
          <a:p>
            <a:pPr fontAlgn="auto">
              <a:spcAft>
                <a:spcPts val="0"/>
              </a:spcAft>
              <a:defRPr/>
            </a:pPr>
            <a:r>
              <a:rPr lang="ru-RU" sz="2400" dirty="0" err="1">
                <a:latin typeface="Times New Roman" pitchFamily="18" charset="0"/>
              </a:rPr>
              <a:t>Преаналитический</a:t>
            </a:r>
            <a:r>
              <a:rPr lang="ru-RU" sz="2400" dirty="0">
                <a:latin typeface="Times New Roman" pitchFamily="18" charset="0"/>
              </a:rPr>
              <a:t> этап</a:t>
            </a:r>
          </a:p>
        </p:txBody>
      </p:sp>
      <p:sp>
        <p:nvSpPr>
          <p:cNvPr id="11267" name="Rectangle 3"/>
          <p:cNvSpPr>
            <a:spLocks noGrp="1" noChangeArrowheads="1"/>
          </p:cNvSpPr>
          <p:nvPr>
            <p:ph idx="1"/>
          </p:nvPr>
        </p:nvSpPr>
        <p:spPr>
          <a:xfrm>
            <a:off x="502920" y="1772816"/>
            <a:ext cx="8183880" cy="2945488"/>
          </a:xfrm>
        </p:spPr>
        <p:txBody>
          <a:bodyPr>
            <a:normAutofit fontScale="92500" lnSpcReduction="10000"/>
          </a:bodyPr>
          <a:lstStyle/>
          <a:p>
            <a:pPr algn="just">
              <a:lnSpc>
                <a:spcPct val="80000"/>
              </a:lnSpc>
            </a:pPr>
            <a:r>
              <a:rPr lang="ru-RU" sz="2400" dirty="0">
                <a:latin typeface="Times New Roman" pitchFamily="18" charset="0"/>
              </a:rPr>
              <a:t>Для исследования обычно собирают среднюю порцию утренней мочи после тщательного туалета половых органов. </a:t>
            </a:r>
          </a:p>
          <a:p>
            <a:pPr>
              <a:lnSpc>
                <a:spcPct val="80000"/>
              </a:lnSpc>
            </a:pPr>
            <a:endParaRPr lang="ru-RU" sz="2000" dirty="0">
              <a:latin typeface="Times New Roman" pitchFamily="18" charset="0"/>
            </a:endParaRPr>
          </a:p>
          <a:p>
            <a:pPr>
              <a:lnSpc>
                <a:spcPct val="80000"/>
              </a:lnSpc>
              <a:buFont typeface="Wingdings" pitchFamily="2" charset="2"/>
              <a:buNone/>
            </a:pPr>
            <a:endParaRPr lang="ru-RU" sz="2000" dirty="0">
              <a:latin typeface="Times New Roman" pitchFamily="18" charset="0"/>
            </a:endParaRPr>
          </a:p>
          <a:p>
            <a:pPr algn="just">
              <a:lnSpc>
                <a:spcPct val="150000"/>
              </a:lnSpc>
            </a:pPr>
            <a:r>
              <a:rPr lang="ru-RU" sz="2000" dirty="0">
                <a:latin typeface="Times New Roman" pitchFamily="18" charset="0"/>
              </a:rPr>
              <a:t>Мочу необходимо собирать в совершенно чистую, сухую посуду; хранить до исследования можно не более </a:t>
            </a:r>
            <a:r>
              <a:rPr lang="ru-RU" sz="2000" dirty="0" err="1">
                <a:latin typeface="Times New Roman" pitchFamily="18" charset="0"/>
              </a:rPr>
              <a:t>l</a:t>
            </a:r>
            <a:r>
              <a:rPr lang="ru-RU" sz="2000" dirty="0">
                <a:latin typeface="Times New Roman" pitchFamily="18" charset="0"/>
              </a:rPr>
              <a:t> ' / 2 ч в холодном месте. </a:t>
            </a:r>
          </a:p>
          <a:p>
            <a:pPr algn="just">
              <a:lnSpc>
                <a:spcPct val="150000"/>
              </a:lnSpc>
            </a:pPr>
            <a:r>
              <a:rPr lang="ru-RU" sz="2000" dirty="0">
                <a:latin typeface="Times New Roman" pitchFamily="18" charset="0"/>
              </a:rPr>
              <a:t>Применение консервирующих веществ нежелательно, но допускается в виде исключения.,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a:xfrm>
            <a:off x="762000" y="762000"/>
            <a:ext cx="7924800" cy="1442864"/>
          </a:xfrm>
        </p:spPr>
        <p:txBody>
          <a:bodyPr>
            <a:normAutofit/>
          </a:bodyPr>
          <a:lstStyle/>
          <a:p>
            <a:pPr fontAlgn="auto">
              <a:spcAft>
                <a:spcPts val="0"/>
              </a:spcAft>
              <a:defRPr/>
            </a:pPr>
            <a:r>
              <a:rPr lang="ru-RU" sz="2800" dirty="0">
                <a:solidFill>
                  <a:schemeClr val="tx1"/>
                </a:solidFill>
                <a:latin typeface="Times New Roman" pitchFamily="18" charset="0"/>
              </a:rPr>
              <a:t>Физические свойства</a:t>
            </a:r>
            <a:br>
              <a:rPr lang="ru-RU" sz="2800" dirty="0">
                <a:solidFill>
                  <a:schemeClr val="tx1"/>
                </a:solidFill>
                <a:latin typeface="Times New Roman" pitchFamily="18" charset="0"/>
              </a:rPr>
            </a:br>
            <a:endParaRPr lang="ru-RU" sz="2800" dirty="0">
              <a:solidFill>
                <a:schemeClr val="tx1"/>
              </a:solidFill>
              <a:latin typeface="Times New Roman" pitchFamily="18" charset="0"/>
            </a:endParaRPr>
          </a:p>
        </p:txBody>
      </p:sp>
      <p:sp>
        <p:nvSpPr>
          <p:cNvPr id="12291" name="Rectangle 8"/>
          <p:cNvSpPr>
            <a:spLocks noGrp="1" noChangeArrowheads="1"/>
          </p:cNvSpPr>
          <p:nvPr>
            <p:ph type="body" sz="half" idx="1"/>
          </p:nvPr>
        </p:nvSpPr>
        <p:spPr/>
        <p:txBody>
          <a:bodyPr>
            <a:normAutofit fontScale="77500" lnSpcReduction="20000"/>
          </a:bodyPr>
          <a:lstStyle/>
          <a:p>
            <a:r>
              <a:rPr lang="ru-RU" sz="2400" dirty="0">
                <a:latin typeface="Times New Roman" pitchFamily="18" charset="0"/>
              </a:rPr>
              <a:t>Цвет. Нормальная моча окрашена в более или менее насыщенный желтый цвет (от соломенного до янтарно-желтого). Окраска мочи может меняться при приеме лекарственных препаратов (поливитаминов., </a:t>
            </a:r>
            <a:r>
              <a:rPr lang="ru-RU" sz="2400" dirty="0" err="1">
                <a:latin typeface="Times New Roman" pitchFamily="18" charset="0"/>
              </a:rPr>
              <a:t>салицилатов</a:t>
            </a:r>
            <a:r>
              <a:rPr lang="ru-RU" sz="2400" dirty="0">
                <a:latin typeface="Times New Roman" pitchFamily="18" charset="0"/>
              </a:rPr>
              <a:t> и др.) или употреблении некоторых пищевых продуктов (свеклы). Патологически измененная окраска мочи бывает при гематурии (вид мясных помоев). </a:t>
            </a:r>
            <a:endParaRPr lang="ru-RU" sz="2400" dirty="0"/>
          </a:p>
        </p:txBody>
      </p:sp>
      <p:sp>
        <p:nvSpPr>
          <p:cNvPr id="12293" name="Rectangle 7"/>
          <p:cNvSpPr>
            <a:spLocks noChangeArrowheads="1"/>
          </p:cNvSpPr>
          <p:nvPr/>
        </p:nvSpPr>
        <p:spPr bwMode="auto">
          <a:xfrm>
            <a:off x="755650" y="3717032"/>
            <a:ext cx="7920038" cy="1323439"/>
          </a:xfrm>
          <a:prstGeom prst="rect">
            <a:avLst/>
          </a:prstGeom>
          <a:noFill/>
          <a:ln w="9525">
            <a:noFill/>
            <a:miter lim="800000"/>
            <a:headEnd/>
            <a:tailEnd/>
          </a:ln>
        </p:spPr>
        <p:txBody>
          <a:bodyPr wrap="square">
            <a:spAutoFit/>
          </a:bodyPr>
          <a:lstStyle/>
          <a:p>
            <a:pPr>
              <a:spcBef>
                <a:spcPct val="50000"/>
              </a:spcBef>
            </a:pPr>
            <a:r>
              <a:rPr lang="ru-RU" dirty="0"/>
              <a:t>	</a:t>
            </a:r>
            <a:endParaRPr lang="ru-RU" sz="2000" dirty="0">
              <a:latin typeface="Times New Roman" pitchFamily="18" charset="0"/>
            </a:endParaRPr>
          </a:p>
          <a:p>
            <a:pPr>
              <a:spcBef>
                <a:spcPct val="50000"/>
              </a:spcBef>
            </a:pPr>
            <a:endParaRPr lang="ru-RU" sz="2000" dirty="0">
              <a:latin typeface="Times New Roman" pitchFamily="18" charset="0"/>
            </a:endParaRPr>
          </a:p>
          <a:p>
            <a:pPr>
              <a:spcBef>
                <a:spcPct val="50000"/>
              </a:spcBef>
            </a:pPr>
            <a:r>
              <a:rPr lang="ru-RU" sz="2000" dirty="0">
                <a:latin typeface="Times New Roman" pitchFamily="18" charset="0"/>
              </a:rPr>
              <a:t>	</a:t>
            </a:r>
          </a:p>
        </p:txBody>
      </p:sp>
      <p:pic>
        <p:nvPicPr>
          <p:cNvPr id="1026" name="Picture 2" descr="C:\Users\Poliklinika\Downloads\моча-макрогематурия.jpg"/>
          <p:cNvPicPr>
            <a:picLocks noGrp="1" noChangeAspect="1" noChangeArrowheads="1"/>
          </p:cNvPicPr>
          <p:nvPr>
            <p:ph sz="half" idx="2"/>
          </p:nvPr>
        </p:nvPicPr>
        <p:blipFill>
          <a:blip r:embed="rId2" cstate="print">
            <a:lum bright="10000" contrast="10000"/>
          </a:blip>
          <a:srcRect/>
          <a:stretch>
            <a:fillRect/>
          </a:stretch>
        </p:blipFill>
        <p:spPr bwMode="auto">
          <a:xfrm>
            <a:off x="5292080" y="2132856"/>
            <a:ext cx="3312368" cy="3953619"/>
          </a:xfrm>
          <a:prstGeom prst="rect">
            <a:avLst/>
          </a:prstGeom>
          <a:noFill/>
          <a:ln w="57150">
            <a:solidFill>
              <a:schemeClr val="accent1"/>
            </a:solidFill>
          </a:ln>
        </p:spPr>
      </p:pic>
      <p:pic>
        <p:nvPicPr>
          <p:cNvPr id="1027" name="Picture 3" descr="C:\Users\Poliklinika\Documents\20200909_121348осадок мочи для презентации.jpg"/>
          <p:cNvPicPr>
            <a:picLocks noChangeAspect="1" noChangeArrowheads="1"/>
          </p:cNvPicPr>
          <p:nvPr/>
        </p:nvPicPr>
        <p:blipFill>
          <a:blip r:embed="rId3" cstate="email"/>
          <a:srcRect/>
          <a:stretch>
            <a:fillRect/>
          </a:stretch>
        </p:blipFill>
        <p:spPr bwMode="auto">
          <a:xfrm rot="5400000">
            <a:off x="14944960" y="-13445008"/>
            <a:ext cx="9600000" cy="7200000"/>
          </a:xfrm>
          <a:prstGeom prst="rect">
            <a:avLst/>
          </a:prstGeom>
          <a:noFill/>
        </p:spPr>
      </p:pic>
      <p:pic>
        <p:nvPicPr>
          <p:cNvPr id="9" name="Picture 4" descr="C:\Users\Poliklinika\Documents\20200909_121348осадок мочи для презентации.jpg"/>
          <p:cNvPicPr>
            <a:picLocks noChangeAspect="1" noChangeArrowheads="1"/>
          </p:cNvPicPr>
          <p:nvPr/>
        </p:nvPicPr>
        <p:blipFill>
          <a:blip r:embed="rId4" cstate="print"/>
          <a:srcRect t="31538" b="31783"/>
          <a:stretch>
            <a:fillRect/>
          </a:stretch>
        </p:blipFill>
        <p:spPr bwMode="auto">
          <a:xfrm rot="5400000">
            <a:off x="-20557236" y="-11406204"/>
            <a:ext cx="28008000" cy="770485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t>Мутность и осадок (цвет фона)</a:t>
            </a:r>
          </a:p>
        </p:txBody>
      </p:sp>
      <p:pic>
        <p:nvPicPr>
          <p:cNvPr id="9" name="Содержимое 8" descr="20200909_121348осадок мочи для презентации.jpg"/>
          <p:cNvPicPr>
            <a:picLocks noGrp="1" noChangeAspect="1"/>
          </p:cNvPicPr>
          <p:nvPr>
            <p:ph sz="half" idx="2"/>
          </p:nvPr>
        </p:nvPicPr>
        <p:blipFill>
          <a:blip r:embed="rId2" cstate="print"/>
          <a:stretch>
            <a:fillRect/>
          </a:stretch>
        </p:blipFill>
        <p:spPr>
          <a:xfrm rot="5400000">
            <a:off x="4187490" y="1221222"/>
            <a:ext cx="4680519" cy="3335437"/>
          </a:xfrm>
          <a:ln w="57150">
            <a:solidFill>
              <a:schemeClr val="accent1">
                <a:lumMod val="60000"/>
                <a:lumOff val="40000"/>
              </a:schemeClr>
            </a:solidFill>
          </a:ln>
        </p:spPr>
      </p:pic>
      <p:pic>
        <p:nvPicPr>
          <p:cNvPr id="11" name="Содержимое 4" descr="20200909_113936моча для презентации осадок.jpg"/>
          <p:cNvPicPr>
            <a:picLocks noGrp="1" noChangeAspect="1"/>
          </p:cNvPicPr>
          <p:nvPr>
            <p:ph sz="half" idx="1"/>
          </p:nvPr>
        </p:nvPicPr>
        <p:blipFill>
          <a:blip r:embed="rId3" cstate="print"/>
          <a:stretch>
            <a:fillRect/>
          </a:stretch>
        </p:blipFill>
        <p:spPr>
          <a:xfrm rot="5400000">
            <a:off x="140209" y="922982"/>
            <a:ext cx="4680520" cy="3931920"/>
          </a:xfrm>
          <a:ln w="57150">
            <a:solidFill>
              <a:schemeClr val="accent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t>Полезные термины</a:t>
            </a:r>
          </a:p>
        </p:txBody>
      </p:sp>
      <p:sp>
        <p:nvSpPr>
          <p:cNvPr id="6" name="Содержимое 5"/>
          <p:cNvSpPr>
            <a:spLocks noGrp="1"/>
          </p:cNvSpPr>
          <p:nvPr>
            <p:ph idx="1"/>
          </p:nvPr>
        </p:nvSpPr>
        <p:spPr>
          <a:xfrm>
            <a:off x="502920" y="530352"/>
            <a:ext cx="8183880" cy="4770856"/>
          </a:xfrm>
        </p:spPr>
        <p:txBody>
          <a:bodyPr>
            <a:normAutofit fontScale="55000" lnSpcReduction="20000"/>
          </a:bodyPr>
          <a:lstStyle/>
          <a:p>
            <a:r>
              <a:rPr lang="ru-RU" b="1" dirty="0">
                <a:latin typeface="Times New Roman" pitchFamily="18" charset="0"/>
              </a:rPr>
              <a:t>Количество</a:t>
            </a:r>
            <a:r>
              <a:rPr lang="ru-RU" dirty="0">
                <a:latin typeface="Times New Roman" pitchFamily="18" charset="0"/>
              </a:rPr>
              <a:t>. Количество утренней мочи (обычно 150—250 мл) не дает представления о суточном диурезе. </a:t>
            </a:r>
          </a:p>
          <a:p>
            <a:r>
              <a:rPr lang="ru-RU" dirty="0">
                <a:latin typeface="Times New Roman" pitchFamily="18" charset="0"/>
              </a:rPr>
              <a:t>Измерение объема утренней мочи целесообразно для интерпретации ее относительной плотности.</a:t>
            </a:r>
          </a:p>
          <a:p>
            <a:r>
              <a:rPr lang="ru-RU" dirty="0">
                <a:latin typeface="Times New Roman" pitchFamily="18" charset="0"/>
              </a:rPr>
              <a:t>Суточный диурез – </a:t>
            </a:r>
            <a:r>
              <a:rPr lang="ru-RU" b="1" dirty="0"/>
              <a:t>количество выделенной мочи за сутки</a:t>
            </a:r>
            <a:br>
              <a:rPr lang="ru-RU" dirty="0"/>
            </a:br>
            <a:r>
              <a:rPr lang="ru-RU" b="1" dirty="0"/>
              <a:t>(сумма показателей дневного и ночного диуреза), в норме составляет 1000-2000 мл для мужчин, 1000–1600 мл для женщин.</a:t>
            </a:r>
            <a:endParaRPr lang="ru-RU" dirty="0">
              <a:latin typeface="Times New Roman" pitchFamily="18" charset="0"/>
            </a:endParaRPr>
          </a:p>
          <a:p>
            <a:r>
              <a:rPr lang="ru-RU" i="1" dirty="0"/>
              <a:t>Полиурия</a:t>
            </a:r>
            <a:r>
              <a:rPr lang="ru-RU" dirty="0"/>
              <a:t> - обильное отделение мочи (более 2000 мл за сутки).</a:t>
            </a:r>
          </a:p>
          <a:p>
            <a:r>
              <a:rPr lang="ru-RU" i="1" dirty="0" err="1"/>
              <a:t>Олигурия</a:t>
            </a:r>
            <a:r>
              <a:rPr lang="ru-RU" dirty="0"/>
              <a:t> - уменьшение количества выделяемой за сутки мочи (менее 400 мл за сутки).</a:t>
            </a:r>
          </a:p>
          <a:p>
            <a:r>
              <a:rPr lang="ru-RU" i="1" dirty="0"/>
              <a:t>Анурия</a:t>
            </a:r>
            <a:r>
              <a:rPr lang="ru-RU" dirty="0"/>
              <a:t> - резкое уменьшение (до 200-300 мл в сутки и меньше) или полное прекращение выделения мочи.</a:t>
            </a:r>
          </a:p>
          <a:p>
            <a:r>
              <a:rPr lang="ru-RU" dirty="0"/>
              <a:t>Оценивая суточный, следует ориентироваться на соотношение потребленной жидкости и объема выделенной мочи. В норме в течение суток выводится примерно 67-75% потреблённой жидкости.</a:t>
            </a:r>
          </a:p>
          <a:p>
            <a:r>
              <a:rPr lang="ru-RU" b="1" dirty="0"/>
              <a:t>Дневной диурез составляет 2/3–3/4 количества общего количества суточной мочи.</a:t>
            </a:r>
            <a:endParaRPr lang="ru-RU" dirty="0"/>
          </a:p>
          <a:p>
            <a:r>
              <a:rPr lang="ru-RU" i="1" dirty="0" err="1"/>
              <a:t>Никтурия</a:t>
            </a:r>
            <a:r>
              <a:rPr lang="ru-RU" dirty="0"/>
              <a:t> - равенство или даже преобладание ночного диуреза над дневным.</a:t>
            </a:r>
          </a:p>
          <a:p>
            <a:r>
              <a:rPr lang="ru-RU" i="1" dirty="0" err="1"/>
              <a:t>Никтурия</a:t>
            </a:r>
            <a:r>
              <a:rPr lang="ru-RU" dirty="0"/>
              <a:t> - важный показатель снижения концентрационной функции почек, хотя может быть обусловлена и другими патологическими состояниями (сердечная недостаточность, несахарный диабет и т. п.).</a:t>
            </a:r>
          </a:p>
          <a:p>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normAutofit/>
          </a:bodyPr>
          <a:lstStyle/>
          <a:p>
            <a:pPr fontAlgn="auto">
              <a:spcAft>
                <a:spcPts val="0"/>
              </a:spcAft>
              <a:defRPr/>
            </a:pPr>
            <a:r>
              <a:rPr lang="ru-RU" sz="1600">
                <a:latin typeface="Times New Roman" pitchFamily="18" charset="0"/>
              </a:rPr>
              <a:t>Прозрачность. В нормальной моче все составные части находятся в растворе, поэтому свежевыпущенная моча совершенно прозрачна (прозрачность полная).</a:t>
            </a:r>
            <a:br>
              <a:rPr lang="ru-RU" sz="1600">
                <a:latin typeface="Times New Roman" pitchFamily="18" charset="0"/>
              </a:rPr>
            </a:br>
            <a:endParaRPr lang="ru-RU" sz="1600">
              <a:latin typeface="Times New Roman" pitchFamily="18" charset="0"/>
            </a:endParaRPr>
          </a:p>
        </p:txBody>
      </p:sp>
      <p:sp>
        <p:nvSpPr>
          <p:cNvPr id="13315" name="Rectangle 3"/>
          <p:cNvSpPr>
            <a:spLocks noGrp="1" noChangeArrowheads="1"/>
          </p:cNvSpPr>
          <p:nvPr>
            <p:ph idx="1"/>
          </p:nvPr>
        </p:nvSpPr>
        <p:spPr>
          <a:xfrm>
            <a:off x="457200" y="548680"/>
            <a:ext cx="8507413" cy="6120408"/>
          </a:xfrm>
        </p:spPr>
        <p:txBody>
          <a:bodyPr/>
          <a:lstStyle/>
          <a:p>
            <a:pPr algn="just">
              <a:lnSpc>
                <a:spcPct val="80000"/>
              </a:lnSpc>
            </a:pPr>
            <a:r>
              <a:rPr lang="ru-RU" sz="2000" dirty="0">
                <a:latin typeface="Times New Roman" pitchFamily="18" charset="0"/>
              </a:rPr>
              <a:t>Если моча оказывается мутной в момент выделения, то это обусловлено наличием в ней большого количества клеточных образований, солей, бактерий, жира. Определить причину  можно следующим образом: если при нагревании 4—5 мл мочи в пробирке она становится прозрачной, то помутнение было вызвано мочекислыми солями (</a:t>
            </a:r>
            <a:r>
              <a:rPr lang="ru-RU" sz="2000" dirty="0" err="1">
                <a:latin typeface="Times New Roman" pitchFamily="18" charset="0"/>
              </a:rPr>
              <a:t>уратами</a:t>
            </a:r>
            <a:r>
              <a:rPr lang="ru-RU" sz="2000" dirty="0">
                <a:latin typeface="Times New Roman" pitchFamily="18" charset="0"/>
              </a:rPr>
              <a:t>);если степень помутнения после нагревания не изменяется, то к моче прибавляют 10—15 капель уксусной кислоты, полное или даже частичное исчезновение мути после этого говорит о том, что она была вызвана фосфатами. Полная прозрачность мочи может не достигаться потому, что в таких случаях обычно имеется щелочная моча ,находящаяся в процессе разложения, которая содержит микробы и клеточные элементы. Помутнение, исчезающее при добавлении НС1,вызвано оксалатом кальция. Муть, обусловленная присутствием жира, исчезает при взбалтывании мочи со смесью эфира и спирта. Если моча остается мутной, несмотря на все эти процедуры, то муть, по всей вероятности, вызвана микробами, что распознается при микроскопическом исследовании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Центрифугирование </a:t>
            </a:r>
          </a:p>
        </p:txBody>
      </p:sp>
      <p:sp>
        <p:nvSpPr>
          <p:cNvPr id="3" name="Содержимое 2"/>
          <p:cNvSpPr>
            <a:spLocks noGrp="1"/>
          </p:cNvSpPr>
          <p:nvPr>
            <p:ph idx="1"/>
          </p:nvPr>
        </p:nvSpPr>
        <p:spPr/>
        <p:txBody>
          <a:bodyPr>
            <a:normAutofit fontScale="62500" lnSpcReduction="20000"/>
          </a:bodyPr>
          <a:lstStyle/>
          <a:p>
            <a:r>
              <a:rPr lang="ru-RU" dirty="0"/>
              <a:t>Для приготовления осадка мочу центрифугируют при относительном центробежном ускорении 400 </a:t>
            </a:r>
            <a:r>
              <a:rPr lang="en-US" dirty="0"/>
              <a:t>G</a:t>
            </a:r>
            <a:r>
              <a:rPr lang="ru-RU" dirty="0"/>
              <a:t> в течение 5 мин.  Угловая скорость центрифугирования зависит  от радиуса центрифуги. Угловую скорость вращения ротора в об/мин либо рассчитывают по формуле, либо определяют по номограмме </a:t>
            </a:r>
            <a:r>
              <a:rPr lang="ru-RU" dirty="0" err="1"/>
              <a:t>Доула</a:t>
            </a:r>
            <a:r>
              <a:rPr lang="ru-RU" dirty="0"/>
              <a:t> и </a:t>
            </a:r>
            <a:r>
              <a:rPr lang="ru-RU" dirty="0" err="1"/>
              <a:t>Котциаса</a:t>
            </a:r>
            <a:r>
              <a:rPr lang="ru-RU" dirty="0"/>
              <a:t>. При использовании центрифуги необходимо строго следовать инструкции производителя. </a:t>
            </a:r>
          </a:p>
          <a:p>
            <a:r>
              <a:rPr lang="ru-RU" dirty="0"/>
              <a:t>П </a:t>
            </a:r>
            <a:r>
              <a:rPr lang="ru-RU" dirty="0" err="1"/>
              <a:t>р</a:t>
            </a:r>
            <a:r>
              <a:rPr lang="ru-RU" dirty="0"/>
              <a:t> и м е ч а </a:t>
            </a:r>
            <a:r>
              <a:rPr lang="ru-RU" dirty="0" err="1"/>
              <a:t>н</a:t>
            </a:r>
            <a:r>
              <a:rPr lang="ru-RU" dirty="0"/>
              <a:t> и е  — </a:t>
            </a:r>
            <a:r>
              <a:rPr lang="en-US" dirty="0"/>
              <a:t>G</a:t>
            </a:r>
            <a:r>
              <a:rPr lang="ru-RU" dirty="0"/>
              <a:t> – это относительное центробежное ускорение, которое зависит от радиуса центрифуги. В инструкции к современным центрифугам указывается радиус и формула пересчета центробежного ускорения в угловую скорость. Предлагается следующая формула пересчета: </a:t>
            </a:r>
          </a:p>
          <a:p>
            <a:r>
              <a:rPr lang="ru-RU" dirty="0"/>
              <a:t>об/мин = [</a:t>
            </a:r>
            <a:r>
              <a:rPr lang="ru-RU" dirty="0" err="1"/>
              <a:t>√</a:t>
            </a:r>
            <a:r>
              <a:rPr lang="ru-RU" dirty="0"/>
              <a:t>(</a:t>
            </a:r>
            <a:r>
              <a:rPr lang="en-US" dirty="0"/>
              <a:t>G</a:t>
            </a:r>
            <a:r>
              <a:rPr lang="ru-RU" dirty="0"/>
              <a:t>/</a:t>
            </a:r>
            <a:r>
              <a:rPr lang="en-US" dirty="0"/>
              <a:t>r</a:t>
            </a:r>
            <a:r>
              <a:rPr lang="ru-RU" dirty="0"/>
              <a:t> </a:t>
            </a:r>
            <a:r>
              <a:rPr lang="ru-RU" dirty="0" err="1"/>
              <a:t>х</a:t>
            </a:r>
            <a:r>
              <a:rPr lang="ru-RU" dirty="0"/>
              <a:t> 1,118)] </a:t>
            </a:r>
            <a:r>
              <a:rPr lang="ru-RU" dirty="0" err="1"/>
              <a:t>х</a:t>
            </a:r>
            <a:r>
              <a:rPr lang="ru-RU" dirty="0"/>
              <a:t> 1000, </a:t>
            </a:r>
          </a:p>
          <a:p>
            <a:r>
              <a:rPr lang="ru-RU" dirty="0"/>
              <a:t>где: </a:t>
            </a:r>
            <a:r>
              <a:rPr lang="en-US" dirty="0"/>
              <a:t>G</a:t>
            </a:r>
            <a:r>
              <a:rPr lang="ru-RU" dirty="0"/>
              <a:t> - относительное центробежное ускорение, </a:t>
            </a:r>
            <a:r>
              <a:rPr lang="en-US" dirty="0"/>
              <a:t>r</a:t>
            </a:r>
            <a:r>
              <a:rPr lang="ru-RU" dirty="0"/>
              <a:t>  - радиус центрифуги в мм.</a:t>
            </a:r>
          </a:p>
          <a:p>
            <a:endParaRPr lang="ru-RU" dirty="0"/>
          </a:p>
          <a:p>
            <a:endParaRPr lang="ru-RU" dirty="0"/>
          </a:p>
          <a:p>
            <a:r>
              <a:rPr lang="ru-RU" dirty="0"/>
              <a:t>П </a:t>
            </a:r>
            <a:r>
              <a:rPr lang="ru-RU" dirty="0" err="1"/>
              <a:t>р</a:t>
            </a:r>
            <a:r>
              <a:rPr lang="ru-RU" dirty="0"/>
              <a:t> и м е ч а </a:t>
            </a:r>
            <a:r>
              <a:rPr lang="ru-RU" dirty="0" err="1"/>
              <a:t>н</a:t>
            </a:r>
            <a:r>
              <a:rPr lang="ru-RU" dirty="0"/>
              <a:t> и е  ─ при использовании центрифуги старого образца типа ОПН-1 и аналогичных с фиксированной угловой скоростью время центрифугирования увеличивается (при 1500 об/мин – до 10 мин). </a:t>
            </a:r>
          </a:p>
          <a:p>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p:txBody>
          <a:bodyPr/>
          <a:lstStyle/>
          <a:p>
            <a:pPr fontAlgn="auto">
              <a:spcAft>
                <a:spcPts val="0"/>
              </a:spcAft>
              <a:defRPr/>
            </a:pPr>
            <a:r>
              <a:rPr lang="ru-RU" sz="2400" b="0"/>
              <a:t>Реакция мочи ( кислотность, рН).</a:t>
            </a:r>
          </a:p>
        </p:txBody>
      </p:sp>
      <p:sp>
        <p:nvSpPr>
          <p:cNvPr id="14339" name="Rectangle 3"/>
          <p:cNvSpPr>
            <a:spLocks noGrp="1" noChangeArrowheads="1"/>
          </p:cNvSpPr>
          <p:nvPr>
            <p:ph idx="1"/>
          </p:nvPr>
        </p:nvSpPr>
        <p:spPr>
          <a:xfrm>
            <a:off x="502920" y="530352"/>
            <a:ext cx="8183880" cy="4410816"/>
          </a:xfrm>
        </p:spPr>
        <p:txBody>
          <a:bodyPr/>
          <a:lstStyle/>
          <a:p>
            <a:pPr marL="609600" indent="-609600" algn="just">
              <a:lnSpc>
                <a:spcPct val="80000"/>
              </a:lnSpc>
            </a:pPr>
            <a:r>
              <a:rPr lang="ru-RU" sz="1800" b="1" dirty="0">
                <a:latin typeface="Times New Roman" pitchFamily="18" charset="0"/>
              </a:rPr>
              <a:t>Унифицированный метод определения </a:t>
            </a:r>
            <a:r>
              <a:rPr lang="ru-RU" sz="1800" b="1" dirty="0" err="1">
                <a:latin typeface="Times New Roman" pitchFamily="18" charset="0"/>
              </a:rPr>
              <a:t>рН</a:t>
            </a:r>
            <a:r>
              <a:rPr lang="ru-RU" sz="1800" b="1" dirty="0">
                <a:latin typeface="Times New Roman" pitchFamily="18" charset="0"/>
              </a:rPr>
              <a:t> мочи с индикатором </a:t>
            </a:r>
            <a:r>
              <a:rPr lang="ru-RU" sz="1800" b="1" dirty="0" err="1">
                <a:latin typeface="Times New Roman" pitchFamily="18" charset="0"/>
              </a:rPr>
              <a:t>бромтимоловым</a:t>
            </a:r>
            <a:r>
              <a:rPr lang="ru-RU" sz="1800" b="1" dirty="0">
                <a:latin typeface="Times New Roman" pitchFamily="18" charset="0"/>
              </a:rPr>
              <a:t> синим</a:t>
            </a:r>
            <a:r>
              <a:rPr lang="ru-RU" sz="1800" dirty="0">
                <a:latin typeface="Times New Roman" pitchFamily="18" charset="0"/>
              </a:rPr>
              <a:t>(1979). Кроме этого метода рекомендуются специальные виды индикаторной бумаги, предназначенные для определения </a:t>
            </a:r>
            <a:r>
              <a:rPr lang="ru-RU" sz="1800" dirty="0" err="1">
                <a:latin typeface="Times New Roman" pitchFamily="18" charset="0"/>
              </a:rPr>
              <a:t>рН</a:t>
            </a:r>
            <a:r>
              <a:rPr lang="ru-RU" sz="1800" dirty="0">
                <a:latin typeface="Times New Roman" pitchFamily="18" charset="0"/>
              </a:rPr>
              <a:t> мочи (диапазон значении </a:t>
            </a:r>
            <a:r>
              <a:rPr lang="ru-RU" sz="1800" dirty="0" err="1">
                <a:latin typeface="Times New Roman" pitchFamily="18" charset="0"/>
              </a:rPr>
              <a:t>рН</a:t>
            </a:r>
            <a:r>
              <a:rPr lang="ru-RU" sz="1800" dirty="0">
                <a:latin typeface="Times New Roman" pitchFamily="18" charset="0"/>
              </a:rPr>
              <a:t> 5,0—8,0), или комбинированные </a:t>
            </a:r>
            <a:r>
              <a:rPr lang="ru-RU" sz="1800" dirty="0" err="1">
                <a:latin typeface="Times New Roman" pitchFamily="18" charset="0"/>
              </a:rPr>
              <a:t>экспресс-тесты</a:t>
            </a:r>
            <a:r>
              <a:rPr lang="ru-RU" sz="1800" dirty="0">
                <a:latin typeface="Times New Roman" pitchFamily="18" charset="0"/>
              </a:rPr>
              <a:t>, в которых реализуется метод «сухой» химии.</a:t>
            </a:r>
          </a:p>
          <a:p>
            <a:pPr marL="609600" indent="-609600">
              <a:lnSpc>
                <a:spcPct val="80000"/>
              </a:lnSpc>
            </a:pPr>
            <a:r>
              <a:rPr lang="ru-RU" sz="1800" dirty="0">
                <a:latin typeface="Times New Roman" pitchFamily="18" charset="0"/>
              </a:rPr>
              <a:t>Н о </a:t>
            </a:r>
            <a:r>
              <a:rPr lang="ru-RU" sz="1800" dirty="0" err="1">
                <a:latin typeface="Times New Roman" pitchFamily="18" charset="0"/>
              </a:rPr>
              <a:t>р</a:t>
            </a:r>
            <a:r>
              <a:rPr lang="ru-RU" sz="1800" dirty="0">
                <a:latin typeface="Times New Roman" pitchFamily="18" charset="0"/>
              </a:rPr>
              <a:t> м а л </a:t>
            </a:r>
            <a:r>
              <a:rPr lang="ru-RU" sz="1800" dirty="0" err="1">
                <a:latin typeface="Times New Roman" pitchFamily="18" charset="0"/>
              </a:rPr>
              <a:t>ь</a:t>
            </a:r>
            <a:r>
              <a:rPr lang="ru-RU" sz="1800" dirty="0">
                <a:latin typeface="Times New Roman" pitchFamily="18" charset="0"/>
              </a:rPr>
              <a:t> </a:t>
            </a:r>
            <a:r>
              <a:rPr lang="ru-RU" sz="1800" dirty="0" err="1">
                <a:latin typeface="Times New Roman" pitchFamily="18" charset="0"/>
              </a:rPr>
              <a:t>н</a:t>
            </a:r>
            <a:r>
              <a:rPr lang="ru-RU" sz="1800" dirty="0">
                <a:latin typeface="Times New Roman" pitchFamily="18" charset="0"/>
              </a:rPr>
              <a:t> </a:t>
            </a:r>
            <a:r>
              <a:rPr lang="ru-RU" sz="1800" dirty="0" err="1">
                <a:latin typeface="Times New Roman" pitchFamily="18" charset="0"/>
              </a:rPr>
              <a:t>ы</a:t>
            </a:r>
            <a:r>
              <a:rPr lang="ru-RU" sz="1800" dirty="0">
                <a:latin typeface="Times New Roman" pitchFamily="18" charset="0"/>
              </a:rPr>
              <a:t> е  в е л и ч и </a:t>
            </a:r>
            <a:r>
              <a:rPr lang="ru-RU" sz="1800" dirty="0" err="1">
                <a:latin typeface="Times New Roman" pitchFamily="18" charset="0"/>
              </a:rPr>
              <a:t>н</a:t>
            </a:r>
            <a:r>
              <a:rPr lang="ru-RU" sz="1800" dirty="0">
                <a:latin typeface="Times New Roman" pitchFamily="18" charset="0"/>
              </a:rPr>
              <a:t> </a:t>
            </a:r>
            <a:r>
              <a:rPr lang="ru-RU" sz="1800" dirty="0" err="1">
                <a:latin typeface="Times New Roman" pitchFamily="18" charset="0"/>
              </a:rPr>
              <a:t>ы</a:t>
            </a:r>
            <a:r>
              <a:rPr lang="ru-RU" sz="1800" dirty="0">
                <a:latin typeface="Times New Roman" pitchFamily="18" charset="0"/>
              </a:rPr>
              <a:t> . Моча здорового взрослого человека при обычном питании имеет средние значения </a:t>
            </a:r>
            <a:r>
              <a:rPr lang="ru-RU" sz="1800" dirty="0" err="1">
                <a:latin typeface="Times New Roman" pitchFamily="18" charset="0"/>
              </a:rPr>
              <a:t>рН</a:t>
            </a:r>
            <a:r>
              <a:rPr lang="ru-RU" sz="1800" dirty="0">
                <a:latin typeface="Times New Roman" pitchFamily="18" charset="0"/>
              </a:rPr>
              <a:t> 6,25 ± 0,36 (от 5,0 до7,0). Колебания </a:t>
            </a:r>
            <a:r>
              <a:rPr lang="ru-RU" sz="1800" dirty="0" err="1">
                <a:latin typeface="Times New Roman" pitchFamily="18" charset="0"/>
              </a:rPr>
              <a:t>рН</a:t>
            </a:r>
            <a:r>
              <a:rPr lang="ru-RU" sz="1800" dirty="0">
                <a:latin typeface="Times New Roman" pitchFamily="18" charset="0"/>
              </a:rPr>
              <a:t> мочи обусловлены составом пищи; мясная диета сдвигает </a:t>
            </a:r>
            <a:r>
              <a:rPr lang="ru-RU" sz="1800" dirty="0" err="1">
                <a:latin typeface="Times New Roman" pitchFamily="18" charset="0"/>
              </a:rPr>
              <a:t>рН</a:t>
            </a:r>
            <a:r>
              <a:rPr lang="ru-RU" sz="1800" dirty="0">
                <a:latin typeface="Times New Roman" pitchFamily="18" charset="0"/>
              </a:rPr>
              <a:t> в  сторону кислой мочи, растительная или молочная пища  — в щелочную. Щелочность мочи увеличивается при рвоте, особенно при высокой кислотности желудочного сока, ощелачивающей терапии, хронической инфекции мочевыводящих путей.</a:t>
            </a:r>
          </a:p>
          <a:p>
            <a:pPr marL="609600" indent="-609600">
              <a:lnSpc>
                <a:spcPct val="80000"/>
              </a:lnSpc>
            </a:pPr>
            <a:r>
              <a:rPr lang="ru-RU" sz="1800" dirty="0">
                <a:latin typeface="Times New Roman" pitchFamily="18" charset="0"/>
              </a:rPr>
              <a:t> Кислотность увеличивается при сахарном диабете, почечной недостаточности. </a:t>
            </a:r>
          </a:p>
          <a:p>
            <a:pPr marL="609600" indent="-609600">
              <a:lnSpc>
                <a:spcPct val="80000"/>
              </a:lnSpc>
            </a:pPr>
            <a:r>
              <a:rPr lang="ru-RU" sz="1800" dirty="0">
                <a:latin typeface="Times New Roman" pitchFamily="18" charset="0"/>
              </a:rPr>
              <a:t>Изменение </a:t>
            </a:r>
            <a:r>
              <a:rPr lang="ru-RU" sz="1800" dirty="0" err="1">
                <a:latin typeface="Times New Roman" pitchFamily="18" charset="0"/>
              </a:rPr>
              <a:t>рН</a:t>
            </a:r>
            <a:r>
              <a:rPr lang="ru-RU" sz="1800" dirty="0">
                <a:latin typeface="Times New Roman" pitchFamily="18" charset="0"/>
              </a:rPr>
              <a:t> мочи соответствует изменениям </a:t>
            </a:r>
            <a:r>
              <a:rPr lang="ru-RU" sz="1800" dirty="0" err="1">
                <a:latin typeface="Times New Roman" pitchFamily="18" charset="0"/>
              </a:rPr>
              <a:t>рН</a:t>
            </a:r>
            <a:r>
              <a:rPr lang="ru-RU" sz="1800" dirty="0">
                <a:latin typeface="Times New Roman" pitchFamily="18" charset="0"/>
              </a:rPr>
              <a:t> крови; при ацидозах моча имеет кислую реакцию, при алкалозах — щелочную.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p:txBody>
          <a:bodyPr/>
          <a:lstStyle/>
          <a:p>
            <a:pPr fontAlgn="auto">
              <a:spcAft>
                <a:spcPts val="0"/>
              </a:spcAft>
              <a:defRPr/>
            </a:pPr>
            <a:r>
              <a:rPr lang="ru-RU" sz="3200" dirty="0">
                <a:latin typeface="Times New Roman" pitchFamily="18" charset="0"/>
              </a:rPr>
              <a:t>Значение определения </a:t>
            </a:r>
            <a:r>
              <a:rPr lang="ru-RU" sz="3200" dirty="0" err="1">
                <a:latin typeface="Times New Roman" pitchFamily="18" charset="0"/>
              </a:rPr>
              <a:t>рН</a:t>
            </a:r>
            <a:endParaRPr lang="ru-RU" sz="3200" dirty="0">
              <a:latin typeface="Times New Roman" pitchFamily="18" charset="0"/>
            </a:endParaRPr>
          </a:p>
        </p:txBody>
      </p:sp>
      <p:sp>
        <p:nvSpPr>
          <p:cNvPr id="15363" name="Rectangle 3"/>
          <p:cNvSpPr>
            <a:spLocks noGrp="1" noChangeArrowheads="1"/>
          </p:cNvSpPr>
          <p:nvPr>
            <p:ph idx="1"/>
          </p:nvPr>
        </p:nvSpPr>
        <p:spPr>
          <a:xfrm>
            <a:off x="502920" y="530352"/>
            <a:ext cx="8183880" cy="4482824"/>
          </a:xfrm>
        </p:spPr>
        <p:txBody>
          <a:bodyPr>
            <a:normAutofit fontScale="92500" lnSpcReduction="20000"/>
          </a:bodyPr>
          <a:lstStyle/>
          <a:p>
            <a:pPr>
              <a:lnSpc>
                <a:spcPct val="150000"/>
              </a:lnSpc>
            </a:pPr>
            <a:r>
              <a:rPr lang="ru-RU" sz="1800" dirty="0">
                <a:latin typeface="Times New Roman" pitchFamily="18" charset="0"/>
              </a:rPr>
              <a:t>Однако иногда наблюдается расхождение этих показателей. </a:t>
            </a:r>
          </a:p>
          <a:p>
            <a:pPr algn="just">
              <a:lnSpc>
                <a:spcPct val="150000"/>
              </a:lnSpc>
            </a:pPr>
            <a:r>
              <a:rPr lang="ru-RU" sz="1800" dirty="0">
                <a:latin typeface="Times New Roman" pitchFamily="18" charset="0"/>
              </a:rPr>
              <a:t>При хронических поражениях </a:t>
            </a:r>
            <a:r>
              <a:rPr lang="ru-RU" sz="1800" dirty="0" err="1">
                <a:latin typeface="Times New Roman" pitchFamily="18" charset="0"/>
              </a:rPr>
              <a:t>канальцевого</a:t>
            </a:r>
            <a:r>
              <a:rPr lang="ru-RU" sz="1800" dirty="0">
                <a:latin typeface="Times New Roman" pitchFamily="18" charset="0"/>
              </a:rPr>
              <a:t> аппарата почек (</a:t>
            </a:r>
            <a:r>
              <a:rPr lang="ru-RU" sz="1800" dirty="0" err="1">
                <a:latin typeface="Times New Roman" pitchFamily="18" charset="0"/>
              </a:rPr>
              <a:t>туберкулопатиях</a:t>
            </a:r>
            <a:r>
              <a:rPr lang="ru-RU" sz="1800" dirty="0">
                <a:latin typeface="Times New Roman" pitchFamily="18" charset="0"/>
              </a:rPr>
              <a:t>) в крови отмечается картина </a:t>
            </a:r>
            <a:r>
              <a:rPr lang="ru-RU" sz="1800" dirty="0" err="1">
                <a:latin typeface="Times New Roman" pitchFamily="18" charset="0"/>
              </a:rPr>
              <a:t>гиперхлоремического</a:t>
            </a:r>
            <a:r>
              <a:rPr lang="ru-RU" sz="1800" dirty="0">
                <a:latin typeface="Times New Roman" pitchFamily="18" charset="0"/>
              </a:rPr>
              <a:t> ацидоза, а реакция мочи щелочная, что связано с нарушением синтеза кислоты и аммиака в связи с поражением канальцев.</a:t>
            </a:r>
          </a:p>
          <a:p>
            <a:pPr>
              <a:lnSpc>
                <a:spcPct val="150000"/>
              </a:lnSpc>
            </a:pPr>
            <a:r>
              <a:rPr lang="ru-RU" sz="1800" dirty="0">
                <a:latin typeface="Times New Roman" pitchFamily="18" charset="0"/>
              </a:rPr>
              <a:t> При </a:t>
            </a:r>
            <a:r>
              <a:rPr lang="ru-RU" sz="1800" dirty="0" err="1">
                <a:latin typeface="Times New Roman" pitchFamily="18" charset="0"/>
              </a:rPr>
              <a:t>гипокалиемическом</a:t>
            </a:r>
            <a:r>
              <a:rPr lang="ru-RU" sz="1800" dirty="0">
                <a:latin typeface="Times New Roman" pitchFamily="18" charset="0"/>
              </a:rPr>
              <a:t> алкалозе наблюдается </a:t>
            </a:r>
            <a:r>
              <a:rPr lang="ru-RU" sz="1800" dirty="0" err="1">
                <a:latin typeface="Times New Roman" pitchFamily="18" charset="0"/>
              </a:rPr>
              <a:t>ацидурия</a:t>
            </a:r>
            <a:r>
              <a:rPr lang="ru-RU" sz="1800" dirty="0">
                <a:latin typeface="Times New Roman" pitchFamily="18" charset="0"/>
              </a:rPr>
              <a:t>. Недостаток калия увеличивает секрецию </a:t>
            </a:r>
            <a:r>
              <a:rPr lang="ru-RU" sz="1800" dirty="0" err="1">
                <a:latin typeface="Times New Roman" pitchFamily="18" charset="0"/>
              </a:rPr>
              <a:t>Н+-ионов</a:t>
            </a:r>
            <a:r>
              <a:rPr lang="ru-RU" sz="1800" dirty="0">
                <a:latin typeface="Times New Roman" pitchFamily="18" charset="0"/>
              </a:rPr>
              <a:t> канальцами. В данной ситуации это физиологический ответ почечных канальцев, направленный физиологический ответ почечных канальцев, направленный на поддержание ионного равновесия между клетками и межтканевой жидкостью. </a:t>
            </a:r>
          </a:p>
          <a:p>
            <a:pPr>
              <a:lnSpc>
                <a:spcPct val="150000"/>
              </a:lnSpc>
            </a:pPr>
            <a:r>
              <a:rPr lang="ru-RU" sz="1800" dirty="0">
                <a:latin typeface="Times New Roman" pitchFamily="18" charset="0"/>
              </a:rPr>
              <a:t>Таким образом, определение </a:t>
            </a:r>
            <a:r>
              <a:rPr lang="ru-RU" sz="1800" dirty="0" err="1">
                <a:latin typeface="Times New Roman" pitchFamily="18" charset="0"/>
              </a:rPr>
              <a:t>рН</a:t>
            </a:r>
            <a:r>
              <a:rPr lang="ru-RU" sz="1800" dirty="0">
                <a:latin typeface="Times New Roman" pitchFamily="18" charset="0"/>
              </a:rPr>
              <a:t> мочи может иметь значение при дифференциальной диагностике алкалоза и ацидоза разной этиологии.</a:t>
            </a:r>
          </a:p>
          <a:p>
            <a:pPr>
              <a:lnSpc>
                <a:spcPct val="80000"/>
              </a:lnSpc>
            </a:pPr>
            <a:endParaRPr lang="ru-RU" sz="1800" dirty="0">
              <a:latin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p:txBody>
          <a:bodyPr/>
          <a:lstStyle/>
          <a:p>
            <a:pPr fontAlgn="auto">
              <a:spcAft>
                <a:spcPts val="0"/>
              </a:spcAft>
              <a:defRPr/>
            </a:pPr>
            <a:r>
              <a:rPr lang="ru-RU" sz="2400" b="0">
                <a:latin typeface="Times New Roman" pitchFamily="18" charset="0"/>
              </a:rPr>
              <a:t>Относительная плотность мочи (удельный вес).</a:t>
            </a:r>
          </a:p>
        </p:txBody>
      </p:sp>
      <p:sp>
        <p:nvSpPr>
          <p:cNvPr id="16387" name="Rectangle 3"/>
          <p:cNvSpPr>
            <a:spLocks noGrp="1" noChangeArrowheads="1"/>
          </p:cNvSpPr>
          <p:nvPr>
            <p:ph idx="1"/>
          </p:nvPr>
        </p:nvSpPr>
        <p:spPr/>
        <p:txBody>
          <a:bodyPr>
            <a:normAutofit fontScale="92500" lnSpcReduction="20000"/>
          </a:bodyPr>
          <a:lstStyle/>
          <a:p>
            <a:pPr marL="609600" indent="-609600">
              <a:lnSpc>
                <a:spcPct val="150000"/>
              </a:lnSpc>
            </a:pPr>
            <a:r>
              <a:rPr lang="ru-RU" sz="2000" dirty="0">
                <a:latin typeface="Times New Roman" pitchFamily="18" charset="0"/>
              </a:rPr>
              <a:t>Относительная плотность мочи является наиболее вариабельным в течение дня показателем в норме. </a:t>
            </a:r>
          </a:p>
          <a:p>
            <a:pPr marL="609600" indent="-609600">
              <a:lnSpc>
                <a:spcPct val="150000"/>
              </a:lnSpc>
            </a:pPr>
            <a:r>
              <a:rPr lang="ru-RU" sz="2000" dirty="0">
                <a:latin typeface="Times New Roman" pitchFamily="18" charset="0"/>
              </a:rPr>
              <a:t> П </a:t>
            </a:r>
            <a:r>
              <a:rPr lang="ru-RU" sz="2000" dirty="0" err="1">
                <a:latin typeface="Times New Roman" pitchFamily="18" charset="0"/>
              </a:rPr>
              <a:t>р</a:t>
            </a:r>
            <a:r>
              <a:rPr lang="ru-RU" sz="2000" dirty="0">
                <a:latin typeface="Times New Roman" pitchFamily="18" charset="0"/>
              </a:rPr>
              <a:t> и </a:t>
            </a:r>
            <a:r>
              <a:rPr lang="ru-RU" sz="2000" dirty="0" err="1">
                <a:latin typeface="Times New Roman" pitchFamily="18" charset="0"/>
              </a:rPr>
              <a:t>н</a:t>
            </a:r>
            <a:r>
              <a:rPr lang="ru-RU" sz="2000" dirty="0">
                <a:latin typeface="Times New Roman" pitchFamily="18" charset="0"/>
              </a:rPr>
              <a:t> </a:t>
            </a:r>
            <a:r>
              <a:rPr lang="ru-RU" sz="2000" dirty="0" err="1">
                <a:latin typeface="Times New Roman" pitchFamily="18" charset="0"/>
              </a:rPr>
              <a:t>ц</a:t>
            </a:r>
            <a:r>
              <a:rPr lang="ru-RU" sz="2000" dirty="0">
                <a:latin typeface="Times New Roman" pitchFamily="18" charset="0"/>
              </a:rPr>
              <a:t> </a:t>
            </a:r>
            <a:r>
              <a:rPr lang="ru-RU" sz="2000" dirty="0" err="1">
                <a:latin typeface="Times New Roman" pitchFamily="18" charset="0"/>
              </a:rPr>
              <a:t>и</a:t>
            </a:r>
            <a:r>
              <a:rPr lang="ru-RU" sz="2000" dirty="0">
                <a:latin typeface="Times New Roman" pitchFamily="18" charset="0"/>
              </a:rPr>
              <a:t> </a:t>
            </a:r>
            <a:r>
              <a:rPr lang="ru-RU" sz="2000" dirty="0" err="1">
                <a:latin typeface="Times New Roman" pitchFamily="18" charset="0"/>
              </a:rPr>
              <a:t>п</a:t>
            </a:r>
            <a:r>
              <a:rPr lang="ru-RU" sz="2000" dirty="0">
                <a:latin typeface="Times New Roman" pitchFamily="18" charset="0"/>
              </a:rPr>
              <a:t> . определение плотности мочи (растворенных в ней веществ) по сравнению с  плотностью воды при помощи ареометра (урометра) с диапазоном шкалы от 0,001  до 1,050 кг/м3.</a:t>
            </a:r>
          </a:p>
          <a:p>
            <a:pPr marL="609600" indent="-609600" algn="just">
              <a:lnSpc>
                <a:spcPct val="150000"/>
              </a:lnSpc>
            </a:pPr>
            <a:r>
              <a:rPr lang="ru-RU" sz="2000" dirty="0">
                <a:latin typeface="Times New Roman" pitchFamily="18" charset="0"/>
              </a:rPr>
              <a:t>Также унифицирован метод определения тест полосками «сухой» химии. </a:t>
            </a:r>
          </a:p>
          <a:p>
            <a:pPr marL="609600" indent="-609600">
              <a:lnSpc>
                <a:spcPct val="150000"/>
              </a:lnSpc>
            </a:pPr>
            <a:r>
              <a:rPr lang="ru-RU" sz="2000" b="1" dirty="0">
                <a:latin typeface="Times New Roman" pitchFamily="18" charset="0"/>
              </a:rPr>
              <a:t>Важно помнить, что каждые 3 г/л белка повышают относительную плотность мочи на 0.001, а каждые 10 г/л глюкозы увеличивают цифру плотности на 0,004.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fontAlgn="auto">
              <a:spcAft>
                <a:spcPts val="0"/>
              </a:spcAft>
              <a:defRPr/>
            </a:pPr>
            <a:r>
              <a:rPr lang="ru-RU" sz="2400" b="0">
                <a:latin typeface="Times New Roman" pitchFamily="18" charset="0"/>
              </a:rPr>
              <a:t>ХИМИЧЕСКОЕ ИССЛЕДОВАНИЕ</a:t>
            </a:r>
            <a:r>
              <a:rPr lang="ru-RU"/>
              <a:t> </a:t>
            </a:r>
          </a:p>
        </p:txBody>
      </p:sp>
      <p:sp>
        <p:nvSpPr>
          <p:cNvPr id="17411" name="Rectangle 3"/>
          <p:cNvSpPr>
            <a:spLocks noGrp="1" noChangeArrowheads="1"/>
          </p:cNvSpPr>
          <p:nvPr>
            <p:ph idx="1"/>
          </p:nvPr>
        </p:nvSpPr>
        <p:spPr/>
        <p:txBody>
          <a:bodyPr/>
          <a:lstStyle/>
          <a:p>
            <a:pPr marL="457200" indent="-457200">
              <a:lnSpc>
                <a:spcPct val="90000"/>
              </a:lnSpc>
            </a:pPr>
            <a:r>
              <a:rPr lang="ru-RU" sz="2000" b="1" dirty="0">
                <a:latin typeface="Times New Roman" pitchFamily="18" charset="0"/>
              </a:rPr>
              <a:t>БЕЛОК- методы определения белка в моче можно разделить на качественные, полуколичественные и количественные. </a:t>
            </a:r>
          </a:p>
          <a:p>
            <a:pPr marL="457200" indent="-457200">
              <a:lnSpc>
                <a:spcPct val="90000"/>
              </a:lnSpc>
            </a:pPr>
            <a:r>
              <a:rPr lang="ru-RU" sz="2000" b="1" dirty="0">
                <a:latin typeface="Times New Roman" pitchFamily="18" charset="0"/>
              </a:rPr>
              <a:t>Также можно выделить турбидиметрические методы и колориметрические методы. </a:t>
            </a:r>
          </a:p>
          <a:p>
            <a:pPr marL="457200" indent="-457200" algn="just">
              <a:lnSpc>
                <a:spcPct val="150000"/>
              </a:lnSpc>
            </a:pPr>
            <a:r>
              <a:rPr lang="ru-RU" sz="2000" dirty="0">
                <a:latin typeface="Times New Roman" pitchFamily="18" charset="0"/>
              </a:rPr>
              <a:t>К турбидиметрическим методам относятся: </a:t>
            </a:r>
          </a:p>
          <a:p>
            <a:pPr marL="457200" indent="-457200" algn="just">
              <a:lnSpc>
                <a:spcPct val="150000"/>
              </a:lnSpc>
              <a:buFontTx/>
              <a:buAutoNum type="arabicPeriod"/>
            </a:pPr>
            <a:r>
              <a:rPr lang="ru-RU" sz="2000" dirty="0">
                <a:latin typeface="Times New Roman" pitchFamily="18" charset="0"/>
              </a:rPr>
              <a:t>определение белка с сульфосалициловой кислотой (ССК), </a:t>
            </a:r>
          </a:p>
          <a:p>
            <a:pPr marL="457200" indent="-457200" algn="just">
              <a:lnSpc>
                <a:spcPct val="150000"/>
              </a:lnSpc>
              <a:buFontTx/>
              <a:buAutoNum type="arabicPeriod"/>
            </a:pPr>
            <a:r>
              <a:rPr lang="ru-RU" sz="2000" dirty="0">
                <a:latin typeface="Times New Roman" pitchFamily="18" charset="0"/>
              </a:rPr>
              <a:t>определение белка с трихлоруксусной кислотой (ТХУ), </a:t>
            </a:r>
          </a:p>
          <a:p>
            <a:pPr marL="457200" indent="-457200" algn="just">
              <a:lnSpc>
                <a:spcPct val="150000"/>
              </a:lnSpc>
            </a:pPr>
            <a:r>
              <a:rPr lang="ru-RU" sz="2000" dirty="0">
                <a:latin typeface="Times New Roman" pitchFamily="18" charset="0"/>
              </a:rPr>
              <a:t>Турбидиметрические методы основаны на снижении растворимости белков мочи вследствие образования суспензии взвешенных частиц под воздействием </a:t>
            </a:r>
            <a:r>
              <a:rPr lang="ru-RU" sz="2000" dirty="0" err="1">
                <a:latin typeface="Times New Roman" pitchFamily="18" charset="0"/>
              </a:rPr>
              <a:t>преципитирующих</a:t>
            </a:r>
            <a:r>
              <a:rPr lang="ru-RU" sz="2000" dirty="0">
                <a:latin typeface="Times New Roman" pitchFamily="18" charset="0"/>
              </a:rPr>
              <a:t> агентов.</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Grp="1" noChangeArrowheads="1"/>
          </p:cNvSpPr>
          <p:nvPr>
            <p:ph type="title"/>
          </p:nvPr>
        </p:nvSpPr>
        <p:spPr>
          <a:xfrm>
            <a:off x="502920" y="5445224"/>
            <a:ext cx="8183880" cy="589816"/>
          </a:xfrm>
        </p:spPr>
        <p:txBody>
          <a:bodyPr>
            <a:noAutofit/>
          </a:bodyPr>
          <a:lstStyle/>
          <a:p>
            <a:pPr algn="ctr">
              <a:defRPr/>
            </a:pPr>
            <a:br>
              <a:rPr lang="ru-RU" sz="3200" dirty="0"/>
            </a:br>
            <a:br>
              <a:rPr lang="ru-RU" sz="3200" dirty="0"/>
            </a:br>
            <a:br>
              <a:rPr lang="ru-RU" sz="3200" dirty="0"/>
            </a:br>
            <a:br>
              <a:rPr lang="ru-RU" sz="3200" dirty="0"/>
            </a:br>
            <a:br>
              <a:rPr lang="ru-RU" sz="3200" dirty="0"/>
            </a:br>
            <a:br>
              <a:rPr lang="ru-RU" sz="3200" dirty="0"/>
            </a:br>
            <a:br>
              <a:rPr lang="ru-RU" sz="3200" dirty="0"/>
            </a:br>
            <a:br>
              <a:rPr lang="ru-RU" sz="3200" dirty="0"/>
            </a:br>
            <a:r>
              <a:rPr lang="ru-RU" sz="3200" dirty="0"/>
              <a:t>Москва   2022              Кулешова С.В.</a:t>
            </a:r>
            <a:br>
              <a:rPr lang="ru-RU" sz="3200" dirty="0"/>
            </a:br>
            <a:br>
              <a:rPr lang="ru-RU" sz="3200" dirty="0"/>
            </a:br>
            <a:endParaRPr lang="ru-RU" sz="3200" dirty="0"/>
          </a:p>
        </p:txBody>
      </p:sp>
      <p:sp>
        <p:nvSpPr>
          <p:cNvPr id="9219" name="Rectangle 3"/>
          <p:cNvSpPr>
            <a:spLocks noGrp="1" noChangeArrowheads="1"/>
          </p:cNvSpPr>
          <p:nvPr>
            <p:ph idx="1"/>
          </p:nvPr>
        </p:nvSpPr>
        <p:spPr>
          <a:xfrm>
            <a:off x="502920" y="530352"/>
            <a:ext cx="8183880" cy="1890536"/>
          </a:xfrm>
        </p:spPr>
        <p:txBody>
          <a:bodyPr>
            <a:normAutofit fontScale="85000" lnSpcReduction="10000"/>
          </a:bodyPr>
          <a:lstStyle/>
          <a:p>
            <a:pPr marL="0" indent="0">
              <a:buNone/>
            </a:pPr>
            <a:endParaRPr lang="ru-RU" sz="3200" dirty="0"/>
          </a:p>
          <a:p>
            <a:pPr marL="0" indent="0">
              <a:buNone/>
            </a:pPr>
            <a:endParaRPr lang="ru-RU" sz="3200" dirty="0"/>
          </a:p>
          <a:p>
            <a:pPr marL="0" indent="0">
              <a:buNone/>
            </a:pPr>
            <a:endParaRPr lang="ru-RU" sz="3200" dirty="0"/>
          </a:p>
          <a:p>
            <a:pPr marL="0" indent="0" algn="ctr">
              <a:buNone/>
            </a:pPr>
            <a:r>
              <a:rPr lang="ru-RU" sz="3200" b="1" dirty="0">
                <a:solidFill>
                  <a:schemeClr val="accent6">
                    <a:lumMod val="50000"/>
                  </a:schemeClr>
                </a:solidFill>
              </a:rPr>
              <a:t>«Унифицированные методы исследования мочи». </a:t>
            </a:r>
          </a:p>
          <a:p>
            <a:pPr marL="0" indent="0">
              <a:buNone/>
            </a:pPr>
            <a:endParaRPr lang="ru-RU" sz="3200" b="1" dirty="0">
              <a:solidFill>
                <a:schemeClr val="accent6">
                  <a:lumMod val="50000"/>
                </a:schemeClr>
              </a:solidFill>
            </a:endParaRPr>
          </a:p>
          <a:p>
            <a:pPr marL="0" indent="0">
              <a:buNone/>
            </a:pPr>
            <a:endParaRPr lang="ru-RU" sz="3200" dirty="0"/>
          </a:p>
          <a:p>
            <a:pPr marL="0" indent="0">
              <a:buNone/>
            </a:pPr>
            <a:endParaRPr lang="ru-RU" sz="3200" dirty="0"/>
          </a:p>
          <a:p>
            <a:pPr marL="0" indent="0">
              <a:buNone/>
            </a:pPr>
            <a:endParaRPr lang="ru-RU" sz="3200" dirty="0"/>
          </a:p>
          <a:p>
            <a:pPr marL="0" indent="0">
              <a:buNone/>
            </a:pPr>
            <a:endParaRPr lang="ru-RU" sz="3200" dirty="0"/>
          </a:p>
          <a:p>
            <a:pPr marL="0" indent="0">
              <a:buNone/>
            </a:pPr>
            <a:endParaRPr lang="ru-RU" sz="3200" dirty="0"/>
          </a:p>
          <a:p>
            <a:pPr marL="0" indent="0">
              <a:buNone/>
            </a:pPr>
            <a:endParaRPr lang="ru-RU" sz="3200" dirty="0"/>
          </a:p>
          <a:p>
            <a:pPr marL="0" indent="0">
              <a:buNone/>
            </a:pPr>
            <a:endParaRPr lang="ru-RU" sz="3200" dirty="0"/>
          </a:p>
          <a:p>
            <a:pPr marL="0" indent="0">
              <a:buNone/>
            </a:pPr>
            <a:endParaRPr lang="ru-RU" sz="3200" dirty="0"/>
          </a:p>
          <a:p>
            <a:pPr marL="0" indent="0">
              <a:buNone/>
            </a:pPr>
            <a:endParaRPr lang="ru-RU" sz="3200" dirty="0"/>
          </a:p>
          <a:p>
            <a:pPr marL="0" indent="0">
              <a:buNone/>
            </a:pPr>
            <a:endParaRPr lang="ru-RU" sz="3200" dirty="0"/>
          </a:p>
          <a:p>
            <a:pPr marL="0" indent="0">
              <a:buNone/>
            </a:pPr>
            <a:endParaRPr lang="ru-RU" sz="3200" dirty="0"/>
          </a:p>
          <a:p>
            <a:pPr marL="0" indent="0">
              <a:buNone/>
            </a:pPr>
            <a:endParaRPr lang="ru-RU" sz="3200" dirty="0"/>
          </a:p>
          <a:p>
            <a:endParaRPr lang="ru-RU" dirty="0"/>
          </a:p>
          <a:p>
            <a:endParaRPr lang="ru-RU" dirty="0"/>
          </a:p>
        </p:txBody>
      </p:sp>
      <p:pic>
        <p:nvPicPr>
          <p:cNvPr id="2" name="Рисунок 1">
            <a:extLst>
              <a:ext uri="{FF2B5EF4-FFF2-40B4-BE49-F238E27FC236}">
                <a16:creationId xmlns:a16="http://schemas.microsoft.com/office/drawing/2014/main" id="{D7703709-37BF-4289-BC38-1A528641B7D4}"/>
              </a:ext>
            </a:extLst>
          </p:cNvPr>
          <p:cNvPicPr>
            <a:picLocks noChangeAspect="1"/>
          </p:cNvPicPr>
          <p:nvPr/>
        </p:nvPicPr>
        <p:blipFill>
          <a:blip r:embed="rId2"/>
          <a:stretch>
            <a:fillRect/>
          </a:stretch>
        </p:blipFill>
        <p:spPr>
          <a:xfrm>
            <a:off x="7380312" y="2492896"/>
            <a:ext cx="1042506" cy="1426588"/>
          </a:xfrm>
          <a:prstGeom prst="rect">
            <a:avLst/>
          </a:prstGeom>
        </p:spPr>
      </p:pic>
    </p:spTree>
    <p:extLst>
      <p:ext uri="{BB962C8B-B14F-4D97-AF65-F5344CB8AC3E}">
        <p14:creationId xmlns:p14="http://schemas.microsoft.com/office/powerpoint/2010/main" val="3638118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p:txBody>
          <a:bodyPr/>
          <a:lstStyle/>
          <a:p>
            <a:pPr fontAlgn="auto">
              <a:spcAft>
                <a:spcPts val="0"/>
              </a:spcAft>
              <a:defRPr/>
            </a:pPr>
            <a:r>
              <a:rPr lang="ru-RU" sz="2800">
                <a:latin typeface="Times New Roman" pitchFamily="18" charset="0"/>
              </a:rPr>
              <a:t>Определение белка</a:t>
            </a:r>
          </a:p>
        </p:txBody>
      </p:sp>
      <p:sp>
        <p:nvSpPr>
          <p:cNvPr id="18435" name="Rectangle 3"/>
          <p:cNvSpPr>
            <a:spLocks noGrp="1" noChangeArrowheads="1"/>
          </p:cNvSpPr>
          <p:nvPr>
            <p:ph idx="1"/>
          </p:nvPr>
        </p:nvSpPr>
        <p:spPr>
          <a:xfrm>
            <a:off x="457200" y="692696"/>
            <a:ext cx="8147248" cy="4536504"/>
          </a:xfrm>
        </p:spPr>
        <p:txBody>
          <a:bodyPr/>
          <a:lstStyle/>
          <a:p>
            <a:pPr algn="just">
              <a:lnSpc>
                <a:spcPct val="80000"/>
              </a:lnSpc>
            </a:pPr>
            <a:r>
              <a:rPr lang="ru-RU" sz="900" dirty="0"/>
              <a:t> </a:t>
            </a:r>
            <a:r>
              <a:rPr lang="ru-RU" sz="1800" dirty="0">
                <a:latin typeface="Times New Roman" pitchFamily="18" charset="0"/>
              </a:rPr>
              <a:t>О содержании белка в исследуемой пробе судят либо по интенсивности светорассеяния, определяемого числом светорассеивающих частиц (нефелометрический метод анализа), либо по ослаблению светового потока образовавшейся суспензией (турбидиметрический метод анализа). </a:t>
            </a:r>
          </a:p>
          <a:p>
            <a:pPr algn="just">
              <a:lnSpc>
                <a:spcPct val="80000"/>
              </a:lnSpc>
            </a:pPr>
            <a:r>
              <a:rPr lang="ru-RU" sz="1800" dirty="0">
                <a:latin typeface="Times New Roman" pitchFamily="18" charset="0"/>
              </a:rPr>
              <a:t>Величина светорассеяния в </a:t>
            </a:r>
            <a:r>
              <a:rPr lang="ru-RU" sz="1800" dirty="0" err="1">
                <a:latin typeface="Times New Roman" pitchFamily="18" charset="0"/>
              </a:rPr>
              <a:t>преципитационных</a:t>
            </a:r>
            <a:r>
              <a:rPr lang="ru-RU" sz="1800" dirty="0">
                <a:latin typeface="Times New Roman" pitchFamily="18" charset="0"/>
              </a:rPr>
              <a:t> методах обнаружения белка в моче зависит от множества факторов: скорости смешивания реактивов, температуры реакционной смеси, значения </a:t>
            </a:r>
            <a:r>
              <a:rPr lang="ru-RU" sz="1800" dirty="0" err="1">
                <a:latin typeface="Times New Roman" pitchFamily="18" charset="0"/>
              </a:rPr>
              <a:t>pH</a:t>
            </a:r>
            <a:r>
              <a:rPr lang="ru-RU" sz="1800" dirty="0">
                <a:latin typeface="Times New Roman" pitchFamily="18" charset="0"/>
              </a:rPr>
              <a:t> среды, присутствия посторонних соединений, способов фотометрии. Тщательное соблюдение условий реакции способствует образованию стабильной суспензии с постоянным размером взвешенных частиц и получению относительно воспроизводимых результатов.</a:t>
            </a:r>
          </a:p>
          <a:p>
            <a:pPr algn="just">
              <a:lnSpc>
                <a:spcPct val="80000"/>
              </a:lnSpc>
            </a:pPr>
            <a:r>
              <a:rPr lang="ru-RU" sz="1800" dirty="0">
                <a:latin typeface="Times New Roman" pitchFamily="18" charset="0"/>
              </a:rPr>
              <a:t> Некоторые лекарственные препараты влияют на результаты турбидиметрических методов определения белка в моче, приводя к так называемым «ложноположительным», либо «ложноотрицательным» результатам. К ним относятся некоторые антибиотики (</a:t>
            </a:r>
            <a:r>
              <a:rPr lang="ru-RU" sz="1800" dirty="0" err="1">
                <a:latin typeface="Times New Roman" pitchFamily="18" charset="0"/>
              </a:rPr>
              <a:t>бензилпенициллин</a:t>
            </a:r>
            <a:r>
              <a:rPr lang="ru-RU" sz="1800" dirty="0">
                <a:latin typeface="Times New Roman" pitchFamily="18" charset="0"/>
              </a:rPr>
              <a:t>), </a:t>
            </a:r>
            <a:r>
              <a:rPr lang="ru-RU" sz="1800" dirty="0" err="1">
                <a:latin typeface="Times New Roman" pitchFamily="18" charset="0"/>
              </a:rPr>
              <a:t>рентгеноконтрастирующие</a:t>
            </a:r>
            <a:r>
              <a:rPr lang="ru-RU" sz="1800" dirty="0">
                <a:latin typeface="Times New Roman" pitchFamily="18" charset="0"/>
              </a:rPr>
              <a:t> йодсодержащие вещества, сульфаниламидные препарат.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Grp="1" noChangeArrowheads="1"/>
          </p:cNvSpPr>
          <p:nvPr>
            <p:ph type="title"/>
          </p:nvPr>
        </p:nvSpPr>
        <p:spPr/>
        <p:txBody>
          <a:bodyPr/>
          <a:lstStyle/>
          <a:p>
            <a:pPr fontAlgn="auto">
              <a:spcAft>
                <a:spcPts val="0"/>
              </a:spcAft>
              <a:defRPr/>
            </a:pPr>
            <a:r>
              <a:rPr lang="ru-RU" dirty="0"/>
              <a:t>Важно! </a:t>
            </a:r>
          </a:p>
        </p:txBody>
      </p:sp>
      <p:sp>
        <p:nvSpPr>
          <p:cNvPr id="19459" name="Rectangle 3"/>
          <p:cNvSpPr>
            <a:spLocks noGrp="1" noChangeArrowheads="1"/>
          </p:cNvSpPr>
          <p:nvPr>
            <p:ph idx="1"/>
          </p:nvPr>
        </p:nvSpPr>
        <p:spPr/>
        <p:txBody>
          <a:bodyPr/>
          <a:lstStyle/>
          <a:p>
            <a:r>
              <a:rPr lang="ru-RU" b="1"/>
              <a:t>Турбидиметрические методы плохо поддаются стандартизации, часто приводят к получению ошибочных результатов, но, несмотря на это, в настоящее время они широко используются в лабораториях из-за невысокой стоимости и доступности реактивов.</a:t>
            </a:r>
            <a:r>
              <a:rPr lang="ru-RU"/>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Grp="1" noChangeArrowheads="1"/>
          </p:cNvSpPr>
          <p:nvPr>
            <p:ph type="title"/>
          </p:nvPr>
        </p:nvSpPr>
        <p:spPr/>
        <p:txBody>
          <a:bodyPr>
            <a:normAutofit/>
          </a:bodyPr>
          <a:lstStyle/>
          <a:p>
            <a:pPr fontAlgn="auto">
              <a:spcAft>
                <a:spcPts val="0"/>
              </a:spcAft>
              <a:defRPr/>
            </a:pPr>
            <a:r>
              <a:rPr lang="ru-RU" sz="1800" b="0">
                <a:latin typeface="Times New Roman" pitchFamily="18" charset="0"/>
              </a:rPr>
              <a:t>Наиболее широко в России используется метод определения белка с сульфосалициловой кислотой</a:t>
            </a:r>
            <a:r>
              <a:rPr lang="ru-RU"/>
              <a:t> </a:t>
            </a:r>
          </a:p>
        </p:txBody>
      </p:sp>
      <p:sp>
        <p:nvSpPr>
          <p:cNvPr id="20483" name="Rectangle 3"/>
          <p:cNvSpPr>
            <a:spLocks noGrp="1" noChangeArrowheads="1"/>
          </p:cNvSpPr>
          <p:nvPr>
            <p:ph idx="1"/>
          </p:nvPr>
        </p:nvSpPr>
        <p:spPr/>
        <p:txBody>
          <a:bodyPr/>
          <a:lstStyle/>
          <a:p>
            <a:pPr>
              <a:lnSpc>
                <a:spcPct val="80000"/>
              </a:lnSpc>
            </a:pPr>
            <a:r>
              <a:rPr lang="ru-RU" sz="1800" dirty="0">
                <a:latin typeface="Times New Roman" pitchFamily="18" charset="0"/>
              </a:rPr>
              <a:t>Качественные методы определения белка в моче основаны на его коагуляции в объеме мочи или на границе сред (мочи и кислоты); если есть способ измерить интенсивность коагуляции, то проба становится количественной. </a:t>
            </a:r>
          </a:p>
          <a:p>
            <a:pPr>
              <a:lnSpc>
                <a:spcPct val="80000"/>
              </a:lnSpc>
            </a:pPr>
            <a:endParaRPr lang="ru-RU" sz="1800" dirty="0">
              <a:latin typeface="Times New Roman" pitchFamily="18" charset="0"/>
            </a:endParaRPr>
          </a:p>
          <a:p>
            <a:pPr>
              <a:lnSpc>
                <a:spcPct val="80000"/>
              </a:lnSpc>
            </a:pPr>
            <a:endParaRPr lang="ru-RU" sz="1800" dirty="0">
              <a:latin typeface="Times New Roman" pitchFamily="18" charset="0"/>
            </a:endParaRPr>
          </a:p>
          <a:p>
            <a:pPr>
              <a:lnSpc>
                <a:spcPct val="80000"/>
              </a:lnSpc>
            </a:pPr>
            <a:r>
              <a:rPr lang="ru-RU" sz="1800" dirty="0">
                <a:latin typeface="Times New Roman" pitchFamily="18" charset="0"/>
              </a:rPr>
              <a:t>Качественная </a:t>
            </a:r>
            <a:r>
              <a:rPr lang="ru-RU" sz="1800" b="1" dirty="0">
                <a:latin typeface="Times New Roman" pitchFamily="18" charset="0"/>
              </a:rPr>
              <a:t>Унифицированная проба с сульфосалициловой кислотой </a:t>
            </a:r>
            <a:r>
              <a:rPr lang="ru-RU" sz="1800" dirty="0">
                <a:latin typeface="Times New Roman" pitchFamily="18" charset="0"/>
              </a:rPr>
              <a:t>(1972). </a:t>
            </a:r>
          </a:p>
          <a:p>
            <a:pPr>
              <a:lnSpc>
                <a:spcPct val="80000"/>
              </a:lnSpc>
            </a:pPr>
            <a:r>
              <a:rPr lang="ru-RU" sz="1800" dirty="0">
                <a:latin typeface="Times New Roman" pitchFamily="18" charset="0"/>
              </a:rPr>
              <a:t>Р е а к т и в : 20% раствор сульфосалициловой кислоты. Ход о </a:t>
            </a:r>
            <a:r>
              <a:rPr lang="ru-RU" sz="1800" dirty="0" err="1">
                <a:latin typeface="Times New Roman" pitchFamily="18" charset="0"/>
              </a:rPr>
              <a:t>п</a:t>
            </a:r>
            <a:r>
              <a:rPr lang="ru-RU" sz="1800" dirty="0">
                <a:latin typeface="Times New Roman" pitchFamily="18" charset="0"/>
              </a:rPr>
              <a:t> </a:t>
            </a:r>
            <a:r>
              <a:rPr lang="ru-RU" sz="1800" dirty="0" err="1">
                <a:latin typeface="Times New Roman" pitchFamily="18" charset="0"/>
              </a:rPr>
              <a:t>р</a:t>
            </a:r>
            <a:r>
              <a:rPr lang="ru-RU" sz="1800" dirty="0">
                <a:latin typeface="Times New Roman" pitchFamily="18" charset="0"/>
              </a:rPr>
              <a:t> е </a:t>
            </a:r>
            <a:r>
              <a:rPr lang="ru-RU" sz="1800" dirty="0" err="1">
                <a:latin typeface="Times New Roman" pitchFamily="18" charset="0"/>
              </a:rPr>
              <a:t>д</a:t>
            </a:r>
            <a:r>
              <a:rPr lang="ru-RU" sz="1800" dirty="0">
                <a:latin typeface="Times New Roman" pitchFamily="18" charset="0"/>
              </a:rPr>
              <a:t> </a:t>
            </a:r>
            <a:r>
              <a:rPr lang="ru-RU" sz="1800" dirty="0" err="1">
                <a:latin typeface="Times New Roman" pitchFamily="18" charset="0"/>
              </a:rPr>
              <a:t>е</a:t>
            </a:r>
            <a:r>
              <a:rPr lang="ru-RU" sz="1800" dirty="0">
                <a:latin typeface="Times New Roman" pitchFamily="18" charset="0"/>
              </a:rPr>
              <a:t> л е ни я . В2 пробирки наливают по 3 мл профильтрованной мочи. В опытную пробирку прибавляют 6—8 капель реактива. На темном фоне сравнивают контрольную пробирку с опытной. Помутнение в опытной пробирке указывает на наличие белка, пробу считают положительной. </a:t>
            </a:r>
          </a:p>
          <a:p>
            <a:pPr>
              <a:lnSpc>
                <a:spcPct val="80000"/>
              </a:lnSpc>
            </a:pPr>
            <a:r>
              <a:rPr lang="ru-RU" sz="1800" dirty="0">
                <a:latin typeface="Times New Roman" pitchFamily="18" charset="0"/>
              </a:rPr>
              <a:t>П </a:t>
            </a:r>
            <a:r>
              <a:rPr lang="ru-RU" sz="1800" dirty="0" err="1">
                <a:latin typeface="Times New Roman" pitchFamily="18" charset="0"/>
              </a:rPr>
              <a:t>р</a:t>
            </a:r>
            <a:r>
              <a:rPr lang="ru-RU" sz="1800" dirty="0">
                <a:latin typeface="Times New Roman" pitchFamily="18" charset="0"/>
              </a:rPr>
              <a:t> и м е ч а </a:t>
            </a:r>
            <a:r>
              <a:rPr lang="ru-RU" sz="1800" dirty="0" err="1">
                <a:latin typeface="Times New Roman" pitchFamily="18" charset="0"/>
              </a:rPr>
              <a:t>н</a:t>
            </a:r>
            <a:r>
              <a:rPr lang="ru-RU" sz="1800" dirty="0">
                <a:latin typeface="Times New Roman" pitchFamily="18" charset="0"/>
              </a:rPr>
              <a:t> и е . Если реакция мочи щелочная, то перед исследованием ее подкисляют2—3 каплями 10 % раствора уксусной кислоты.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normAutofit/>
          </a:bodyPr>
          <a:lstStyle/>
          <a:p>
            <a:pPr fontAlgn="auto">
              <a:spcAft>
                <a:spcPts val="0"/>
              </a:spcAft>
              <a:defRPr/>
            </a:pPr>
            <a:r>
              <a:rPr lang="ru-RU" sz="1800" b="0">
                <a:latin typeface="Times New Roman" pitchFamily="18" charset="0"/>
              </a:rPr>
              <a:t>Унифицированный метод Брандберга — Ро</a:t>
            </a:r>
            <a:r>
              <a:rPr lang="ru-RU" sz="1800">
                <a:latin typeface="Times New Roman" pitchFamily="18" charset="0"/>
              </a:rPr>
              <a:t>бертса—</a:t>
            </a:r>
            <a:r>
              <a:rPr lang="ru-RU" sz="1800" b="0">
                <a:latin typeface="Times New Roman" pitchFamily="18" charset="0"/>
              </a:rPr>
              <a:t>Стольникова </a:t>
            </a:r>
            <a:r>
              <a:rPr lang="ru-RU" sz="1800">
                <a:latin typeface="Times New Roman" pitchFamily="18" charset="0"/>
              </a:rPr>
              <a:t>(1972).</a:t>
            </a:r>
            <a:r>
              <a:rPr lang="ru-RU"/>
              <a:t> </a:t>
            </a:r>
          </a:p>
        </p:txBody>
      </p:sp>
      <p:sp>
        <p:nvSpPr>
          <p:cNvPr id="21507" name="Rectangle 3"/>
          <p:cNvSpPr>
            <a:spLocks noGrp="1" noChangeArrowheads="1"/>
          </p:cNvSpPr>
          <p:nvPr>
            <p:ph idx="1"/>
          </p:nvPr>
        </p:nvSpPr>
        <p:spPr>
          <a:xfrm>
            <a:off x="502920" y="530352"/>
            <a:ext cx="8183880" cy="4698848"/>
          </a:xfrm>
        </p:spPr>
        <p:txBody>
          <a:bodyPr>
            <a:normAutofit lnSpcReduction="10000"/>
          </a:bodyPr>
          <a:lstStyle/>
          <a:p>
            <a:pPr>
              <a:lnSpc>
                <a:spcPct val="150000"/>
              </a:lnSpc>
            </a:pPr>
            <a:r>
              <a:rPr lang="ru-RU" sz="1500" dirty="0"/>
              <a:t>П </a:t>
            </a:r>
            <a:r>
              <a:rPr lang="ru-RU" sz="1500" dirty="0" err="1"/>
              <a:t>р</a:t>
            </a:r>
            <a:r>
              <a:rPr lang="ru-RU" sz="1500" dirty="0"/>
              <a:t> и </a:t>
            </a:r>
            <a:r>
              <a:rPr lang="ru-RU" sz="1500" dirty="0" err="1"/>
              <a:t>н</a:t>
            </a:r>
            <a:r>
              <a:rPr lang="ru-RU" sz="1500" dirty="0"/>
              <a:t> </a:t>
            </a:r>
            <a:r>
              <a:rPr lang="ru-RU" sz="1500" dirty="0" err="1"/>
              <a:t>ц</a:t>
            </a:r>
            <a:r>
              <a:rPr lang="ru-RU" sz="1500" dirty="0"/>
              <a:t> </a:t>
            </a:r>
            <a:r>
              <a:rPr lang="ru-RU" sz="1500" dirty="0" err="1"/>
              <a:t>и</a:t>
            </a:r>
            <a:r>
              <a:rPr lang="ru-RU" sz="1500" dirty="0"/>
              <a:t> </a:t>
            </a:r>
            <a:r>
              <a:rPr lang="ru-RU" sz="1500" dirty="0" err="1"/>
              <a:t>п</a:t>
            </a:r>
            <a:r>
              <a:rPr lang="ru-RU" sz="1500" dirty="0"/>
              <a:t> .В основу положена кольцевая проба Геллера, заключающаяся в том, что на границе азотной кислоты и мочи при наличии белка происходит коагуляция белка. 30%-ный раствор азотной кислоты (относительная плотность 1,2) или реактив Ларионовой. Приготовление реактива Ларионовой: 20—30 г хлорида натрия растворяют при нагревании в 100 мл дистиллированной воды, дают остыть, фильтруют. К 99 мл фильтрата приливают 1 мл концентрированной азотной кислоты</a:t>
            </a:r>
            <a:r>
              <a:rPr lang="ru-RU" sz="1400" dirty="0"/>
              <a:t>. </a:t>
            </a:r>
          </a:p>
          <a:p>
            <a:pPr>
              <a:lnSpc>
                <a:spcPct val="80000"/>
              </a:lnSpc>
            </a:pPr>
            <a:endParaRPr lang="ru-RU" sz="1400" dirty="0"/>
          </a:p>
          <a:p>
            <a:pPr>
              <a:lnSpc>
                <a:spcPct val="80000"/>
              </a:lnSpc>
            </a:pPr>
            <a:endParaRPr lang="ru-RU" sz="1400" dirty="0"/>
          </a:p>
          <a:p>
            <a:pPr>
              <a:lnSpc>
                <a:spcPct val="80000"/>
              </a:lnSpc>
            </a:pPr>
            <a:endParaRPr lang="ru-RU" sz="1400" dirty="0"/>
          </a:p>
          <a:p>
            <a:pPr>
              <a:lnSpc>
                <a:spcPct val="80000"/>
              </a:lnSpc>
            </a:pPr>
            <a:r>
              <a:rPr lang="ru-RU" sz="1400" b="1" dirty="0"/>
              <a:t>Ход исследования </a:t>
            </a:r>
            <a:r>
              <a:rPr lang="ru-RU" sz="1400" dirty="0"/>
              <a:t>В пробирку наливают 1—2 мл азотной кислоты (или реактива Ларионовой) и осторожно, по стенке пробирки, наслаивают такое же количество профильтрованной мочи. Появление тонкого белого кольца на границе двух жидкостей между 2 и 3-й минутой указывает на наличие белка в концентрации примерно 0,033 г/л. Если кольцо появляется раньше 2 мин после наслаивания, мочу следует развести водой и провести повторное наслаивание уже разведенной мочи. Степень разведения мочи подбирают в зависимости от вида кольца, т.е. его ширины, компактности и времени появления. При нитевидном кольце, появившемся ранее 2 мин, мочу разводят в 2 раза, при широком — в 4 раза, при компактном — в 8 раз и т.д. Концентрацию белка при этом вычисляют путем умножения 0,033 на степень разведения и выражают в граммах на 1 л (г/л). Иногда белое кольцо получается при наличии солей </a:t>
            </a:r>
            <a:r>
              <a:rPr lang="ru-RU" sz="1400" dirty="0" err="1"/>
              <a:t>уратов</a:t>
            </a:r>
            <a:r>
              <a:rPr lang="ru-RU" sz="1400" dirty="0"/>
              <a:t>. В отличие от белкового кольца </a:t>
            </a:r>
            <a:r>
              <a:rPr lang="ru-RU" sz="1400" dirty="0" err="1"/>
              <a:t>уратное</a:t>
            </a:r>
            <a:r>
              <a:rPr lang="ru-RU" sz="1400" dirty="0"/>
              <a:t> появляется  выше границы сред между двумя жидкостями и растворяется при легком нагревании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p:txBody>
          <a:bodyPr>
            <a:normAutofit/>
          </a:bodyPr>
          <a:lstStyle/>
          <a:p>
            <a:pPr fontAlgn="auto">
              <a:spcAft>
                <a:spcPts val="0"/>
              </a:spcAft>
              <a:defRPr/>
            </a:pPr>
            <a:r>
              <a:rPr lang="ru-RU"/>
              <a:t>Количественное определение </a:t>
            </a:r>
          </a:p>
        </p:txBody>
      </p:sp>
      <p:sp>
        <p:nvSpPr>
          <p:cNvPr id="22531" name="Rectangle 3"/>
          <p:cNvSpPr>
            <a:spLocks noGrp="1" noChangeArrowheads="1"/>
          </p:cNvSpPr>
          <p:nvPr>
            <p:ph idx="1"/>
          </p:nvPr>
        </p:nvSpPr>
        <p:spPr>
          <a:xfrm>
            <a:off x="539750" y="548681"/>
            <a:ext cx="7991475" cy="4176463"/>
          </a:xfrm>
        </p:spPr>
        <p:txBody>
          <a:bodyPr>
            <a:normAutofit lnSpcReduction="10000"/>
          </a:bodyPr>
          <a:lstStyle/>
          <a:p>
            <a:pPr>
              <a:lnSpc>
                <a:spcPct val="80000"/>
              </a:lnSpc>
            </a:pPr>
            <a:r>
              <a:rPr lang="ru-RU" sz="1600" dirty="0"/>
              <a:t>Количественное определение белка в моче по помутнению, образующемуся при добавлении сульфосалициловой кислоты </a:t>
            </a:r>
          </a:p>
          <a:p>
            <a:pPr>
              <a:lnSpc>
                <a:spcPct val="80000"/>
              </a:lnSpc>
            </a:pPr>
            <a:endParaRPr lang="ru-RU" sz="1400" b="1" dirty="0"/>
          </a:p>
          <a:p>
            <a:pPr>
              <a:lnSpc>
                <a:spcPct val="80000"/>
              </a:lnSpc>
            </a:pPr>
            <a:r>
              <a:rPr lang="ru-RU" sz="1400" b="1" dirty="0"/>
              <a:t>Принцип метода </a:t>
            </a:r>
            <a:r>
              <a:rPr lang="ru-RU" sz="1400" dirty="0"/>
              <a:t>Интенсивность помутнения при коагуляции белка сульфосалициловой кислотой пропорциональна его концентрации. </a:t>
            </a:r>
          </a:p>
          <a:p>
            <a:pPr>
              <a:lnSpc>
                <a:spcPct val="80000"/>
              </a:lnSpc>
            </a:pPr>
            <a:r>
              <a:rPr lang="ru-RU" sz="1400" b="1" dirty="0"/>
              <a:t>Необходимые реактивы</a:t>
            </a:r>
            <a:r>
              <a:rPr lang="ru-RU" sz="1400" dirty="0"/>
              <a:t>1. 3%-ный раствор сульфосалициловой кислоты.2. 0,9%-ный раствор хлорида натрия.3. Стандартный раствор альбумина — 1%-ный раствор (1 мл раствора, содержащий 10 мг альбумина): 1 г </a:t>
            </a:r>
            <a:r>
              <a:rPr lang="ru-RU" sz="1400" dirty="0" err="1"/>
              <a:t>лиофилизированного</a:t>
            </a:r>
            <a:r>
              <a:rPr lang="ru-RU" sz="1400" dirty="0"/>
              <a:t> альбумина (из человеческой или бычьей сыворотки) растворяют в небольшом количестве 0,9%-ного раствора хлорида натрия в колбе вместимостью 100 мл, а затем доводят до метки тем же раствором. Реактив стабилизируют прибавлением 1 мл 5%-ного раствора азида натрия (NaN3). При хранении в холодильнике реактив годен в течение 2 месяцев. Специальное оборудование </a:t>
            </a:r>
            <a:r>
              <a:rPr lang="ru-RU" sz="1400" dirty="0" err="1"/>
              <a:t>фотоэлектроколориметр</a:t>
            </a:r>
            <a:r>
              <a:rPr lang="ru-RU" sz="1400" dirty="0"/>
              <a:t>. </a:t>
            </a:r>
            <a:r>
              <a:rPr lang="ru-RU" sz="1400" b="1" dirty="0"/>
              <a:t>Ход исследования </a:t>
            </a:r>
            <a:r>
              <a:rPr lang="ru-RU" sz="1400" dirty="0"/>
              <a:t>В пробирку вносят 1,25 мл профильтрованной мочи, доливают до 5 мл 3%-ным раствором сульфосалициловой кислоты, перемешивают. Через 5 мин измеряют на </a:t>
            </a:r>
            <a:r>
              <a:rPr lang="ru-RU" sz="1400" dirty="0" err="1"/>
              <a:t>фотоэлектроколориметре</a:t>
            </a:r>
            <a:r>
              <a:rPr lang="ru-RU" sz="1400" dirty="0"/>
              <a:t> при длине волны 590—650 нм (оранжевый или красный светофильтр) против контроля в кювете длиной оптического пути 5 мм. Контролем служит пробирка, в которой к 1,25 мл профильтрованной мочи долили до 5 мл 0,9%-ный раствор хлорида натрия. Расчет ведут по калибровочному графику, для построения которого из стандартного раствора готовят разведения, как указано в таблице. Из каждого полученного раствора берут 1,25 мл и обрабатывают, как опытные пробы. Прямолинейная зависимость при построении калибровочного графика сохраняется до 1 г/л. При более высоких концентрациях пробу следует разводить и учитывать разведение при расчете.</a:t>
            </a:r>
            <a:br>
              <a:rPr lang="ru-RU" sz="1400" dirty="0"/>
            </a:br>
            <a:br>
              <a:rPr lang="ru-RU" sz="1400" dirty="0"/>
            </a:br>
            <a:endParaRPr lang="ru-RU"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pPr fontAlgn="auto">
              <a:spcAft>
                <a:spcPts val="0"/>
              </a:spcAft>
              <a:defRPr/>
            </a:pPr>
            <a:r>
              <a:rPr lang="ru-RU" sz="2400" b="0" dirty="0">
                <a:latin typeface="Times New Roman" pitchFamily="18" charset="0"/>
              </a:rPr>
              <a:t>Колориметрические методы</a:t>
            </a:r>
            <a:r>
              <a:rPr lang="ru-RU" dirty="0"/>
              <a:t> метод выбора</a:t>
            </a:r>
          </a:p>
        </p:txBody>
      </p:sp>
      <p:sp>
        <p:nvSpPr>
          <p:cNvPr id="23555" name="Rectangle 3"/>
          <p:cNvSpPr>
            <a:spLocks noGrp="1" noChangeArrowheads="1"/>
          </p:cNvSpPr>
          <p:nvPr>
            <p:ph idx="1"/>
          </p:nvPr>
        </p:nvSpPr>
        <p:spPr/>
        <p:txBody>
          <a:bodyPr/>
          <a:lstStyle/>
          <a:p>
            <a:pPr>
              <a:lnSpc>
                <a:spcPct val="90000"/>
              </a:lnSpc>
            </a:pPr>
            <a:r>
              <a:rPr lang="ru-RU" sz="2000" dirty="0">
                <a:latin typeface="Times New Roman" pitchFamily="18" charset="0"/>
              </a:rPr>
              <a:t>Наиболее чувствительными и точными являются колориметрические методы определения общего белка мочи, основанные на специфических цветных реакциях белков. К ним относятся: </a:t>
            </a:r>
          </a:p>
          <a:p>
            <a:pPr>
              <a:lnSpc>
                <a:spcPct val="90000"/>
              </a:lnSpc>
            </a:pPr>
            <a:r>
              <a:rPr lang="ru-RU" sz="2000" dirty="0" err="1">
                <a:latin typeface="Times New Roman" pitchFamily="18" charset="0"/>
              </a:rPr>
              <a:t>биуретовая</a:t>
            </a:r>
            <a:r>
              <a:rPr lang="ru-RU" sz="2000" dirty="0">
                <a:latin typeface="Times New Roman" pitchFamily="18" charset="0"/>
              </a:rPr>
              <a:t> реакция, </a:t>
            </a:r>
          </a:p>
          <a:p>
            <a:pPr>
              <a:lnSpc>
                <a:spcPct val="90000"/>
              </a:lnSpc>
            </a:pPr>
            <a:r>
              <a:rPr lang="ru-RU" sz="2000" dirty="0">
                <a:latin typeface="Times New Roman" pitchFamily="18" charset="0"/>
              </a:rPr>
              <a:t>метод </a:t>
            </a:r>
            <a:r>
              <a:rPr lang="ru-RU" sz="2000" dirty="0" err="1">
                <a:latin typeface="Times New Roman" pitchFamily="18" charset="0"/>
              </a:rPr>
              <a:t>Лоури</a:t>
            </a:r>
            <a:r>
              <a:rPr lang="ru-RU" sz="2000" dirty="0">
                <a:latin typeface="Times New Roman" pitchFamily="18" charset="0"/>
              </a:rPr>
              <a:t>, </a:t>
            </a:r>
          </a:p>
          <a:p>
            <a:pPr>
              <a:lnSpc>
                <a:spcPct val="90000"/>
              </a:lnSpc>
            </a:pPr>
            <a:r>
              <a:rPr lang="ru-RU" sz="2000" dirty="0">
                <a:latin typeface="Times New Roman" pitchFamily="18" charset="0"/>
              </a:rPr>
              <a:t>методы, основанные на способности различных красителей образовывать комплексы с белками: </a:t>
            </a:r>
          </a:p>
          <a:p>
            <a:pPr lvl="1">
              <a:lnSpc>
                <a:spcPct val="90000"/>
              </a:lnSpc>
            </a:pPr>
            <a:r>
              <a:rPr lang="ru-RU" sz="2000" dirty="0" err="1">
                <a:latin typeface="Times New Roman" pitchFamily="18" charset="0"/>
              </a:rPr>
              <a:t>Понсо</a:t>
            </a:r>
            <a:r>
              <a:rPr lang="ru-RU" sz="2000" dirty="0">
                <a:latin typeface="Times New Roman" pitchFamily="18" charset="0"/>
              </a:rPr>
              <a:t> S (</a:t>
            </a:r>
            <a:r>
              <a:rPr lang="ru-RU" sz="2000" dirty="0" err="1">
                <a:latin typeface="Times New Roman" pitchFamily="18" charset="0"/>
              </a:rPr>
              <a:t>Ponceau</a:t>
            </a:r>
            <a:r>
              <a:rPr lang="ru-RU" sz="2000" dirty="0">
                <a:latin typeface="Times New Roman" pitchFamily="18" charset="0"/>
              </a:rPr>
              <a:t> S), </a:t>
            </a:r>
          </a:p>
          <a:p>
            <a:pPr lvl="1">
              <a:lnSpc>
                <a:spcPct val="90000"/>
              </a:lnSpc>
            </a:pPr>
            <a:r>
              <a:rPr lang="ru-RU" sz="2000" dirty="0" err="1">
                <a:latin typeface="Times New Roman" pitchFamily="18" charset="0"/>
              </a:rPr>
              <a:t>Кумасси</a:t>
            </a:r>
            <a:r>
              <a:rPr lang="ru-RU" sz="2000" dirty="0">
                <a:latin typeface="Times New Roman" pitchFamily="18" charset="0"/>
              </a:rPr>
              <a:t> бриллиантовый синий (</a:t>
            </a:r>
            <a:r>
              <a:rPr lang="ru-RU" sz="2000" dirty="0" err="1">
                <a:latin typeface="Times New Roman" pitchFamily="18" charset="0"/>
              </a:rPr>
              <a:t>Coomassie</a:t>
            </a:r>
            <a:r>
              <a:rPr lang="ru-RU" sz="2000" dirty="0">
                <a:latin typeface="Times New Roman" pitchFamily="18" charset="0"/>
              </a:rPr>
              <a:t> </a:t>
            </a:r>
            <a:r>
              <a:rPr lang="ru-RU" sz="2000" dirty="0" err="1">
                <a:latin typeface="Times New Roman" pitchFamily="18" charset="0"/>
              </a:rPr>
              <a:t>Brilliant</a:t>
            </a:r>
            <a:r>
              <a:rPr lang="ru-RU" sz="2000" dirty="0">
                <a:latin typeface="Times New Roman" pitchFamily="18" charset="0"/>
              </a:rPr>
              <a:t> </a:t>
            </a:r>
            <a:r>
              <a:rPr lang="ru-RU" sz="2000" dirty="0" err="1">
                <a:latin typeface="Times New Roman" pitchFamily="18" charset="0"/>
              </a:rPr>
              <a:t>Blue</a:t>
            </a:r>
            <a:r>
              <a:rPr lang="ru-RU" sz="2000" dirty="0">
                <a:latin typeface="Times New Roman" pitchFamily="18" charset="0"/>
              </a:rPr>
              <a:t>) </a:t>
            </a:r>
          </a:p>
          <a:p>
            <a:pPr lvl="1">
              <a:lnSpc>
                <a:spcPct val="90000"/>
              </a:lnSpc>
            </a:pPr>
            <a:r>
              <a:rPr lang="ru-RU" sz="2000" dirty="0" err="1">
                <a:latin typeface="Times New Roman" pitchFamily="18" charset="0"/>
              </a:rPr>
              <a:t>пирогаллоловый</a:t>
            </a:r>
            <a:r>
              <a:rPr lang="ru-RU" sz="2000" dirty="0">
                <a:latin typeface="Times New Roman" pitchFamily="18" charset="0"/>
              </a:rPr>
              <a:t> красный (</a:t>
            </a:r>
            <a:r>
              <a:rPr lang="ru-RU" sz="2000" dirty="0" err="1">
                <a:latin typeface="Times New Roman" pitchFamily="18" charset="0"/>
              </a:rPr>
              <a:t>Pyrogallol</a:t>
            </a:r>
            <a:r>
              <a:rPr lang="ru-RU" sz="2000" dirty="0">
                <a:latin typeface="Times New Roman" pitchFamily="18" charset="0"/>
              </a:rPr>
              <a:t> </a:t>
            </a:r>
            <a:r>
              <a:rPr lang="ru-RU" sz="2000" dirty="0" err="1">
                <a:latin typeface="Times New Roman" pitchFamily="18" charset="0"/>
              </a:rPr>
              <a:t>Red</a:t>
            </a:r>
            <a:r>
              <a:rPr lang="ru-RU" sz="2000" dirty="0">
                <a:latin typeface="Times New Roman" pitchFamily="18"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p:txBody>
          <a:bodyPr/>
          <a:lstStyle/>
          <a:p>
            <a:pPr fontAlgn="auto">
              <a:spcAft>
                <a:spcPts val="0"/>
              </a:spcAft>
              <a:defRPr/>
            </a:pPr>
            <a:r>
              <a:rPr lang="ru-RU" sz="1800">
                <a:latin typeface="Times New Roman" pitchFamily="18" charset="0"/>
              </a:rPr>
              <a:t>Определение белка в моче с помощью пирогаллолового красного</a:t>
            </a:r>
          </a:p>
        </p:txBody>
      </p:sp>
      <p:sp>
        <p:nvSpPr>
          <p:cNvPr id="24579" name="Rectangle 3"/>
          <p:cNvSpPr>
            <a:spLocks noGrp="1" noChangeArrowheads="1"/>
          </p:cNvSpPr>
          <p:nvPr>
            <p:ph idx="1"/>
          </p:nvPr>
        </p:nvSpPr>
        <p:spPr/>
        <p:txBody>
          <a:bodyPr/>
          <a:lstStyle/>
          <a:p>
            <a:pPr>
              <a:lnSpc>
                <a:spcPct val="80000"/>
              </a:lnSpc>
            </a:pPr>
            <a:r>
              <a:rPr lang="ru-RU" sz="1600" b="1" u="sng">
                <a:latin typeface="Times New Roman" pitchFamily="18" charset="0"/>
              </a:rPr>
              <a:t>Принцип метода</a:t>
            </a:r>
            <a:endParaRPr lang="ru-RU" sz="1600">
              <a:latin typeface="Times New Roman" pitchFamily="18" charset="0"/>
            </a:endParaRPr>
          </a:p>
          <a:p>
            <a:pPr>
              <a:lnSpc>
                <a:spcPct val="80000"/>
              </a:lnSpc>
            </a:pPr>
            <a:r>
              <a:rPr lang="ru-RU" sz="1600">
                <a:latin typeface="Times New Roman" pitchFamily="18" charset="0"/>
              </a:rPr>
              <a:t>При взаимодействии белка с пирогаллоловым красным и молибдатом натрия образуется окрашенный комплекс, интенсивность окраски которого пропорциональна концентрации белка в пробе.</a:t>
            </a:r>
            <a:endParaRPr lang="ru-RU" sz="1600" b="1" u="sng">
              <a:latin typeface="Times New Roman" pitchFamily="18" charset="0"/>
            </a:endParaRPr>
          </a:p>
          <a:p>
            <a:pPr>
              <a:lnSpc>
                <a:spcPct val="80000"/>
              </a:lnSpc>
            </a:pPr>
            <a:r>
              <a:rPr lang="ru-RU" sz="1600" b="1" u="sng">
                <a:latin typeface="Times New Roman" pitchFamily="18" charset="0"/>
              </a:rPr>
              <a:t>Состав набора</a:t>
            </a:r>
            <a:endParaRPr lang="ru-RU" sz="1600" b="1">
              <a:latin typeface="Times New Roman" pitchFamily="18" charset="0"/>
            </a:endParaRPr>
          </a:p>
          <a:p>
            <a:pPr>
              <a:lnSpc>
                <a:spcPct val="80000"/>
              </a:lnSpc>
            </a:pPr>
            <a:r>
              <a:rPr lang="ru-RU" sz="1600" b="1">
                <a:latin typeface="Times New Roman" pitchFamily="18" charset="0"/>
              </a:rPr>
              <a:t>Реагент (Р) </a:t>
            </a:r>
            <a:r>
              <a:rPr lang="ru-RU" sz="1600">
                <a:latin typeface="Times New Roman" pitchFamily="18" charset="0"/>
              </a:rPr>
              <a:t>- раствор пирогаллолового красного в сукцинатном буфере, готовый к использованию.</a:t>
            </a:r>
            <a:endParaRPr lang="ru-RU" sz="1600" b="1">
              <a:latin typeface="Times New Roman" pitchFamily="18" charset="0"/>
            </a:endParaRPr>
          </a:p>
          <a:p>
            <a:pPr>
              <a:lnSpc>
                <a:spcPct val="80000"/>
              </a:lnSpc>
            </a:pPr>
            <a:r>
              <a:rPr lang="ru-RU" sz="1600" b="1">
                <a:latin typeface="Times New Roman" pitchFamily="18" charset="0"/>
              </a:rPr>
              <a:t>Калибраторы </a:t>
            </a:r>
            <a:r>
              <a:rPr lang="ru-RU" sz="1600">
                <a:latin typeface="Times New Roman" pitchFamily="18" charset="0"/>
              </a:rPr>
              <a:t>- калибровочные растворы белка с низкой (0,20 г/л, используется для определения микропротеинурии) и высокой (0,50 г/л, используется для определения протеинурии) концентрацией белка, содержащие 70% альбумина и 30% глобулина, готовые к использованию.</a:t>
            </a:r>
            <a:endParaRPr lang="ru-RU" sz="1600" b="1" u="sng">
              <a:latin typeface="Times New Roman" pitchFamily="18" charset="0"/>
            </a:endParaRPr>
          </a:p>
          <a:p>
            <a:pPr>
              <a:lnSpc>
                <a:spcPct val="80000"/>
              </a:lnSpc>
            </a:pPr>
            <a:r>
              <a:rPr lang="ru-RU" sz="1600" b="1" u="sng">
                <a:latin typeface="Times New Roman" pitchFamily="18" charset="0"/>
              </a:rPr>
              <a:t>Хранение набора</a:t>
            </a:r>
            <a:r>
              <a:rPr lang="ru-RU" sz="1600" b="1">
                <a:latin typeface="Times New Roman" pitchFamily="18" charset="0"/>
              </a:rPr>
              <a:t> </a:t>
            </a:r>
            <a:r>
              <a:rPr lang="ru-RU" sz="1600">
                <a:latin typeface="Times New Roman" pitchFamily="18" charset="0"/>
              </a:rPr>
              <a:t>- при температуре 2-8°С в упаковке предприятия-изготовителя в течение всего срока годности.</a:t>
            </a:r>
            <a:endParaRPr lang="ru-RU" sz="1600" b="1" u="sng">
              <a:latin typeface="Times New Roman" pitchFamily="18" charset="0"/>
            </a:endParaRPr>
          </a:p>
          <a:p>
            <a:pPr>
              <a:lnSpc>
                <a:spcPct val="80000"/>
              </a:lnSpc>
            </a:pPr>
            <a:r>
              <a:rPr lang="ru-RU" sz="1600" b="1" u="sng">
                <a:latin typeface="Times New Roman" pitchFamily="18" charset="0"/>
              </a:rPr>
              <a:t>Стабильность реагента и калибраторов</a:t>
            </a:r>
            <a:endParaRPr lang="ru-RU" sz="1600">
              <a:latin typeface="Times New Roman" pitchFamily="18" charset="0"/>
            </a:endParaRPr>
          </a:p>
          <a:p>
            <a:pPr>
              <a:lnSpc>
                <a:spcPct val="80000"/>
              </a:lnSpc>
            </a:pPr>
            <a:r>
              <a:rPr lang="ru-RU" sz="1600">
                <a:latin typeface="Times New Roman" pitchFamily="18" charset="0"/>
              </a:rPr>
              <a:t>После вскрытия реагент стабилен 6 мес, калибраторы - 3 мес. при хранении их в плотно закрытом виде при температуре 2-8°С в защищенном от света месте.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pPr fontAlgn="auto">
              <a:spcAft>
                <a:spcPts val="0"/>
              </a:spcAft>
              <a:defRPr/>
            </a:pPr>
            <a:r>
              <a:rPr lang="ru-RU" sz="2800" b="0" u="sng">
                <a:latin typeface="Times New Roman" pitchFamily="18" charset="0"/>
              </a:rPr>
              <a:t>Нормальные величины</a:t>
            </a:r>
          </a:p>
        </p:txBody>
      </p:sp>
      <p:sp>
        <p:nvSpPr>
          <p:cNvPr id="25603" name="Rectangle 3"/>
          <p:cNvSpPr>
            <a:spLocks noGrp="1" noChangeArrowheads="1"/>
          </p:cNvSpPr>
          <p:nvPr>
            <p:ph idx="1"/>
          </p:nvPr>
        </p:nvSpPr>
        <p:spPr/>
        <p:txBody>
          <a:bodyPr/>
          <a:lstStyle/>
          <a:p>
            <a:r>
              <a:rPr lang="ru-RU" sz="3200">
                <a:latin typeface="Times New Roman" pitchFamily="18" charset="0"/>
              </a:rPr>
              <a:t>моча - до 0,120 г/л (до 0,141 г/сут); </a:t>
            </a:r>
          </a:p>
          <a:p>
            <a:r>
              <a:rPr lang="ru-RU" sz="3200">
                <a:latin typeface="Times New Roman" pitchFamily="18" charset="0"/>
              </a:rPr>
              <a:t>спинномозговая жидкость (СМЖ) - 0,150-0,450 г/л. </a:t>
            </a:r>
          </a:p>
          <a:p>
            <a:endParaRPr lang="ru-RU" sz="3200">
              <a:latin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noGrp="1" noChangeArrowheads="1"/>
          </p:cNvSpPr>
          <p:nvPr>
            <p:ph type="title"/>
          </p:nvPr>
        </p:nvSpPr>
        <p:spPr/>
        <p:txBody>
          <a:bodyPr/>
          <a:lstStyle/>
          <a:p>
            <a:pPr fontAlgn="auto">
              <a:spcAft>
                <a:spcPts val="0"/>
              </a:spcAft>
              <a:defRPr/>
            </a:pPr>
            <a:r>
              <a:rPr lang="ru-RU" sz="2000">
                <a:latin typeface="Times New Roman" pitchFamily="18" charset="0"/>
              </a:rPr>
              <a:t>Проведение реакции</a:t>
            </a:r>
          </a:p>
        </p:txBody>
      </p:sp>
      <p:sp>
        <p:nvSpPr>
          <p:cNvPr id="26627" name="Rectangle 3"/>
          <p:cNvSpPr>
            <a:spLocks noGrp="1" noChangeArrowheads="1"/>
          </p:cNvSpPr>
          <p:nvPr>
            <p:ph idx="1"/>
          </p:nvPr>
        </p:nvSpPr>
        <p:spPr/>
        <p:txBody>
          <a:bodyPr/>
          <a:lstStyle/>
          <a:p>
            <a:pPr>
              <a:lnSpc>
                <a:spcPct val="80000"/>
              </a:lnSpc>
            </a:pPr>
            <a:r>
              <a:rPr lang="ru-RU" sz="1800" b="1" u="sng" dirty="0">
                <a:latin typeface="Times New Roman" pitchFamily="18" charset="0"/>
              </a:rPr>
              <a:t>Подготовка к анализу</a:t>
            </a:r>
            <a:endParaRPr lang="ru-RU" sz="1800" dirty="0">
              <a:latin typeface="Times New Roman" pitchFamily="18" charset="0"/>
            </a:endParaRPr>
          </a:p>
          <a:p>
            <a:pPr>
              <a:lnSpc>
                <a:spcPct val="80000"/>
              </a:lnSpc>
            </a:pPr>
            <a:r>
              <a:rPr lang="ru-RU" sz="1800" dirty="0">
                <a:latin typeface="Times New Roman" pitchFamily="18" charset="0"/>
              </a:rPr>
              <a:t> мочу центрифугировать 10 мин при 2700-4000 об/мин. </a:t>
            </a:r>
          </a:p>
          <a:p>
            <a:pPr>
              <a:lnSpc>
                <a:spcPct val="80000"/>
              </a:lnSpc>
            </a:pPr>
            <a:r>
              <a:rPr lang="ru-RU" sz="1800" dirty="0">
                <a:latin typeface="Times New Roman" pitchFamily="18" charset="0"/>
              </a:rPr>
              <a:t>Для проведения анализа использовать чистые, хорошо вымытые пробирки. Тестом на пригодность пробирок для анализа является отсутствие изменения цвета реагента. Если реагент синеет без добавления пробы - результаты определения белка будут завышены; </a:t>
            </a:r>
            <a:r>
              <a:rPr lang="ru-RU" sz="2000" i="1" dirty="0">
                <a:latin typeface="Times New Roman" pitchFamily="18" charset="0"/>
              </a:rPr>
              <a:t>поэтому следует сначала раскапать реагент, а затем добавлять мочу. </a:t>
            </a:r>
            <a:endParaRPr lang="ru-RU" sz="1800" i="1" dirty="0">
              <a:latin typeface="Times New Roman" pitchFamily="18" charset="0"/>
            </a:endParaRPr>
          </a:p>
          <a:p>
            <a:pPr>
              <a:lnSpc>
                <a:spcPct val="80000"/>
              </a:lnSpc>
            </a:pPr>
            <a:r>
              <a:rPr lang="ru-RU" sz="1800" dirty="0">
                <a:latin typeface="Times New Roman" pitchFamily="18" charset="0"/>
              </a:rPr>
              <a:t>При постановке метода следует использовать новые кюветы, так как они не окрашиваются реагентом и реакционной пробой.</a:t>
            </a:r>
          </a:p>
          <a:p>
            <a:pPr>
              <a:lnSpc>
                <a:spcPct val="80000"/>
              </a:lnSpc>
            </a:pPr>
            <a:r>
              <a:rPr lang="ru-RU" sz="1800" dirty="0">
                <a:latin typeface="Times New Roman" pitchFamily="18" charset="0"/>
              </a:rPr>
              <a:t> </a:t>
            </a:r>
            <a:r>
              <a:rPr lang="ru-RU" sz="1800" b="1" i="1" dirty="0">
                <a:latin typeface="Times New Roman" pitchFamily="18" charset="0"/>
              </a:rPr>
              <a:t>Старые пластиковые кюветы (мутные, не прозрачные) не пригодны для измерения</a:t>
            </a:r>
            <a:r>
              <a:rPr lang="ru-RU" sz="1800" dirty="0">
                <a:latin typeface="Times New Roman" pitchFamily="18" charset="0"/>
              </a:rPr>
              <a:t>. Кюветы, бывшие в работе, перед использованием обработать следующим образом: выдержать 10 мин в моющем растворе (200 мл 5% раствора перекиси водорода или 1 мл моющего средства), после чего ополоснуть водопроводной и дистиллированной водой не менее 10 раз. </a:t>
            </a:r>
            <a:r>
              <a:rPr lang="ru-RU" sz="1800" b="1" dirty="0">
                <a:latin typeface="Times New Roman" pitchFamily="18" charset="0"/>
              </a:rPr>
              <a:t>Набор пригоден для проведения анализа на биохимических полуавтоматических и автоматических анализаторах.</a:t>
            </a:r>
            <a:r>
              <a:rPr lang="ru-RU" sz="1800" dirty="0">
                <a:latin typeface="Times New Roman" pitchFamily="18" charset="0"/>
              </a:rPr>
              <a:t> </a:t>
            </a:r>
          </a:p>
          <a:p>
            <a:pPr>
              <a:lnSpc>
                <a:spcPct val="80000"/>
              </a:lnSpc>
            </a:pPr>
            <a:endParaRPr lang="ru-RU" sz="1800" dirty="0">
              <a:latin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p:txBody>
          <a:bodyPr>
            <a:normAutofit fontScale="90000"/>
          </a:bodyPr>
          <a:lstStyle/>
          <a:p>
            <a:pPr fontAlgn="auto">
              <a:spcAft>
                <a:spcPts val="0"/>
              </a:spcAft>
              <a:defRPr/>
            </a:pPr>
            <a:r>
              <a:rPr lang="ru-RU" sz="2400" b="0" u="sng"/>
              <a:t>Проведение анализа </a:t>
            </a:r>
            <a:r>
              <a:rPr lang="ru-RU" sz="2400"/>
              <a:t>Длина волны: </a:t>
            </a:r>
            <a:r>
              <a:rPr lang="ru-RU" sz="1800"/>
              <a:t>598 (578-620) нм; длина оптического пути: 10 мм; температура: 18-25°С.</a:t>
            </a:r>
            <a:br>
              <a:rPr lang="ru-RU" sz="1800"/>
            </a:br>
            <a:r>
              <a:rPr lang="ru-RU" sz="1800"/>
              <a:t>Реагент и калибратор перед проведением анализа выдержать при комнатной температуре около 30 минут. </a:t>
            </a:r>
            <a:br>
              <a:rPr lang="ru-RU" sz="1800" b="0" i="1" u="sng"/>
            </a:br>
            <a:endParaRPr lang="ru-RU" sz="1800" b="0" i="1" u="sng"/>
          </a:p>
        </p:txBody>
      </p:sp>
      <p:sp>
        <p:nvSpPr>
          <p:cNvPr id="27651" name="Rectangle 3"/>
          <p:cNvSpPr>
            <a:spLocks noGrp="1" noChangeArrowheads="1"/>
          </p:cNvSpPr>
          <p:nvPr>
            <p:ph idx="1"/>
          </p:nvPr>
        </p:nvSpPr>
        <p:spPr/>
        <p:txBody>
          <a:bodyPr/>
          <a:lstStyle/>
          <a:p>
            <a:pPr>
              <a:lnSpc>
                <a:spcPct val="90000"/>
              </a:lnSpc>
            </a:pPr>
            <a:r>
              <a:rPr lang="ru-RU" sz="2000" b="1" i="1" u="sng"/>
              <a:t>Процедура 1 (определение протеинурии)</a:t>
            </a:r>
            <a:endParaRPr lang="ru-RU" sz="2000"/>
          </a:p>
          <a:p>
            <a:pPr>
              <a:lnSpc>
                <a:spcPct val="90000"/>
              </a:lnSpc>
            </a:pPr>
            <a:r>
              <a:rPr lang="ru-RU" sz="2000"/>
              <a:t>Пробы перемешать, выдержать 10 мин при комнатной температуре (18-25°С). Измерить оптическую плотность опытной </a:t>
            </a:r>
            <a:r>
              <a:rPr lang="ru-RU" sz="2000" i="1"/>
              <a:t>(Е) </a:t>
            </a:r>
            <a:r>
              <a:rPr lang="ru-RU" sz="2000"/>
              <a:t>и калибровочной </a:t>
            </a:r>
            <a:r>
              <a:rPr lang="ru-RU" sz="2000" i="1"/>
              <a:t>(Ек) </a:t>
            </a:r>
            <a:r>
              <a:rPr lang="ru-RU" sz="2000"/>
              <a:t>проб против контрольной (холостой) пробы. Окраска стабильна в течение </a:t>
            </a:r>
            <a:r>
              <a:rPr lang="ru-RU" sz="2000" b="1"/>
              <a:t>1 </a:t>
            </a:r>
            <a:r>
              <a:rPr lang="ru-RU" sz="2000"/>
              <a:t>ч.</a:t>
            </a:r>
          </a:p>
          <a:p>
            <a:pPr>
              <a:lnSpc>
                <a:spcPct val="90000"/>
              </a:lnSpc>
            </a:pPr>
            <a:r>
              <a:rPr lang="ru-RU" sz="2000" b="1"/>
              <a:t>Аналитические характеристики (для процедуры 1)</a:t>
            </a:r>
            <a:endParaRPr lang="ru-RU" sz="2000"/>
          </a:p>
          <a:p>
            <a:pPr>
              <a:lnSpc>
                <a:spcPct val="90000"/>
              </a:lnSpc>
            </a:pPr>
            <a:r>
              <a:rPr lang="ru-RU" sz="2000"/>
              <a:t>Линейность - в диапазоне 0,070 - 2,00 г/л; чувствительность - не более 0,060 г/л; коэффициент вариации - не более 5%.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План </a:t>
            </a:r>
          </a:p>
        </p:txBody>
      </p:sp>
      <p:sp>
        <p:nvSpPr>
          <p:cNvPr id="5" name="Содержимое 4"/>
          <p:cNvSpPr>
            <a:spLocks noGrp="1"/>
          </p:cNvSpPr>
          <p:nvPr>
            <p:ph idx="1"/>
          </p:nvPr>
        </p:nvSpPr>
        <p:spPr/>
        <p:txBody>
          <a:bodyPr/>
          <a:lstStyle/>
          <a:p>
            <a:r>
              <a:rPr lang="ru-RU" dirty="0"/>
              <a:t>Нормативная база</a:t>
            </a:r>
          </a:p>
          <a:p>
            <a:r>
              <a:rPr lang="ru-RU" dirty="0"/>
              <a:t>Понятие услуги, </a:t>
            </a:r>
            <a:r>
              <a:rPr lang="ru-RU" dirty="0" err="1"/>
              <a:t>ует</a:t>
            </a:r>
            <a:r>
              <a:rPr lang="ru-RU" dirty="0"/>
              <a:t>, теста</a:t>
            </a:r>
          </a:p>
          <a:p>
            <a:r>
              <a:rPr lang="ru-RU" dirty="0"/>
              <a:t>ОАМ </a:t>
            </a:r>
          </a:p>
          <a:p>
            <a:r>
              <a:rPr lang="ru-RU" dirty="0"/>
              <a:t>Физические свойства</a:t>
            </a:r>
          </a:p>
          <a:p>
            <a:r>
              <a:rPr lang="ru-RU" dirty="0"/>
              <a:t>Химические свойства</a:t>
            </a:r>
          </a:p>
          <a:p>
            <a:r>
              <a:rPr lang="ru-RU" dirty="0"/>
              <a:t>Микроскопия осадка</a:t>
            </a:r>
          </a:p>
          <a:p>
            <a:endParaRPr lang="ru-RU" dirty="0"/>
          </a:p>
          <a:p>
            <a:endParaRPr lang="ru-RU" dirty="0"/>
          </a:p>
          <a:p>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8"/>
          <p:cNvSpPr>
            <a:spLocks noGrp="1" noChangeArrowheads="1"/>
          </p:cNvSpPr>
          <p:nvPr>
            <p:ph type="title"/>
          </p:nvPr>
        </p:nvSpPr>
        <p:spPr/>
        <p:txBody>
          <a:bodyPr/>
          <a:lstStyle/>
          <a:p>
            <a:pPr fontAlgn="auto">
              <a:spcAft>
                <a:spcPts val="0"/>
              </a:spcAft>
              <a:defRPr/>
            </a:pPr>
            <a:r>
              <a:rPr lang="ru-RU" sz="2800" b="0" i="1" u="sng"/>
              <a:t>Процедура 1 (определение протеинурии)</a:t>
            </a:r>
            <a:br>
              <a:rPr lang="ru-RU" sz="2800"/>
            </a:br>
            <a:endParaRPr lang="ru-RU" sz="2800"/>
          </a:p>
        </p:txBody>
      </p:sp>
      <p:graphicFrame>
        <p:nvGraphicFramePr>
          <p:cNvPr id="73869" name="Group 141"/>
          <p:cNvGraphicFramePr>
            <a:graphicFrameLocks noGrp="1"/>
          </p:cNvGraphicFramePr>
          <p:nvPr>
            <p:ph type="tbl" idx="1"/>
          </p:nvPr>
        </p:nvGraphicFramePr>
        <p:xfrm>
          <a:off x="838200" y="2362200"/>
          <a:ext cx="7693025" cy="3752215"/>
        </p:xfrm>
        <a:graphic>
          <a:graphicData uri="http://schemas.openxmlformats.org/drawingml/2006/table">
            <a:tbl>
              <a:tblPr/>
              <a:tblGrid>
                <a:gridCol w="2947988">
                  <a:extLst>
                    <a:ext uri="{9D8B030D-6E8A-4147-A177-3AD203B41FA5}">
                      <a16:colId xmlns:a16="http://schemas.microsoft.com/office/drawing/2014/main" val="20000"/>
                    </a:ext>
                  </a:extLst>
                </a:gridCol>
                <a:gridCol w="1217612">
                  <a:extLst>
                    <a:ext uri="{9D8B030D-6E8A-4147-A177-3AD203B41FA5}">
                      <a16:colId xmlns:a16="http://schemas.microsoft.com/office/drawing/2014/main" val="20001"/>
                    </a:ext>
                  </a:extLst>
                </a:gridCol>
                <a:gridCol w="1919288">
                  <a:extLst>
                    <a:ext uri="{9D8B030D-6E8A-4147-A177-3AD203B41FA5}">
                      <a16:colId xmlns:a16="http://schemas.microsoft.com/office/drawing/2014/main" val="20002"/>
                    </a:ext>
                  </a:extLst>
                </a:gridCol>
                <a:gridCol w="1608137">
                  <a:extLst>
                    <a:ext uri="{9D8B030D-6E8A-4147-A177-3AD203B41FA5}">
                      <a16:colId xmlns:a16="http://schemas.microsoft.com/office/drawing/2014/main" val="20003"/>
                    </a:ext>
                  </a:extLst>
                </a:gridCol>
              </a:tblGrid>
              <a:tr h="1339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Отмерить, мкл</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a:ln>
                            <a:noFill/>
                          </a:ln>
                          <a:solidFill>
                            <a:schemeClr val="tx1"/>
                          </a:solidFill>
                          <a:effectLst/>
                          <a:latin typeface="Times New Roman" pitchFamily="18" charset="0"/>
                          <a:cs typeface="Times New Roman" pitchFamily="18" charset="0"/>
                        </a:rPr>
                        <a:t>Опытная проба</a:t>
                      </a:r>
                      <a:endParaRPr kumimoji="0" lang="ru-RU"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a:ln>
                            <a:noFill/>
                          </a:ln>
                          <a:solidFill>
                            <a:schemeClr val="tx1"/>
                          </a:solidFill>
                          <a:effectLst/>
                          <a:latin typeface="Times New Roman" pitchFamily="18" charset="0"/>
                          <a:cs typeface="Times New Roman" pitchFamily="18" charset="0"/>
                        </a:rPr>
                        <a:t>Калибровочная проба</a:t>
                      </a:r>
                      <a:endParaRPr kumimoji="0" lang="ru-RU"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a:ln>
                            <a:noFill/>
                          </a:ln>
                          <a:solidFill>
                            <a:schemeClr val="tx1"/>
                          </a:solidFill>
                          <a:effectLst/>
                          <a:latin typeface="Times New Roman" pitchFamily="18" charset="0"/>
                          <a:cs typeface="Times New Roman" pitchFamily="18" charset="0"/>
                        </a:rPr>
                        <a:t>Контрольная</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a:ln>
                            <a:noFill/>
                          </a:ln>
                          <a:solidFill>
                            <a:schemeClr val="tx1"/>
                          </a:solidFill>
                          <a:effectLst/>
                          <a:latin typeface="Times New Roman" pitchFamily="18" charset="0"/>
                          <a:cs typeface="Times New Roman" pitchFamily="18" charset="0"/>
                        </a:rPr>
                        <a:t>(холостая)</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a:ln>
                            <a:noFill/>
                          </a:ln>
                          <a:solidFill>
                            <a:schemeClr val="tx1"/>
                          </a:solidFill>
                          <a:effectLst/>
                          <a:latin typeface="Times New Roman" pitchFamily="18" charset="0"/>
                          <a:cs typeface="Times New Roman" pitchFamily="18" charset="0"/>
                        </a:rPr>
                        <a:t>проба</a:t>
                      </a:r>
                      <a:endParaRPr kumimoji="0" lang="ru-RU"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630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Калибратор, 0,50 г/л</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20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631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Проба</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20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630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Вода дистил.</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0" i="0" u="none" strike="noStrike" cap="none" normalizeH="0" baseline="0">
                          <a:ln>
                            <a:noFill/>
                          </a:ln>
                          <a:solidFill>
                            <a:schemeClr val="tx1"/>
                          </a:solidFill>
                          <a:effectLst/>
                          <a:latin typeface="Times New Roman" pitchFamily="18" charset="0"/>
                          <a:cs typeface="Times New Roman" pitchFamily="18" charset="0"/>
                        </a:rPr>
                        <a:t>-</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20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92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Реагент</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4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28707" name="Rectangle 7"/>
          <p:cNvSpPr>
            <a:spLocks noChangeArrowheads="1"/>
          </p:cNvSpPr>
          <p:nvPr/>
        </p:nvSpPr>
        <p:spPr bwMode="auto">
          <a:xfrm>
            <a:off x="4787900" y="2349500"/>
            <a:ext cx="3770313" cy="3724275"/>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pitchFamily="2" charset="2"/>
              <a:buChar char="l"/>
            </a:pPr>
            <a:endParaRPr lang="ru-RU"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p:txBody>
          <a:bodyPr/>
          <a:lstStyle/>
          <a:p>
            <a:pPr fontAlgn="auto">
              <a:spcAft>
                <a:spcPts val="0"/>
              </a:spcAft>
              <a:defRPr/>
            </a:pPr>
            <a:r>
              <a:rPr lang="ru-RU" sz="2400" b="0" i="1" u="sng"/>
              <a:t>Процедура 2 (определение микропротеинурии)</a:t>
            </a:r>
            <a:br>
              <a:rPr lang="ru-RU" sz="2400"/>
            </a:br>
            <a:endParaRPr lang="ru-RU" sz="2400"/>
          </a:p>
        </p:txBody>
      </p:sp>
      <p:sp>
        <p:nvSpPr>
          <p:cNvPr id="29699" name="Rectangle 3"/>
          <p:cNvSpPr>
            <a:spLocks noGrp="1" noChangeArrowheads="1"/>
          </p:cNvSpPr>
          <p:nvPr>
            <p:ph idx="1"/>
          </p:nvPr>
        </p:nvSpPr>
        <p:spPr/>
        <p:txBody>
          <a:bodyPr/>
          <a:lstStyle/>
          <a:p>
            <a:pPr>
              <a:lnSpc>
                <a:spcPct val="80000"/>
              </a:lnSpc>
            </a:pPr>
            <a:r>
              <a:rPr lang="ru-RU" sz="2400"/>
              <a:t>Перемешать, выдержать 10 мин при комнатной температуре (18-25°С). Измерить оптическую плотность опытной (Е) и калибровочной </a:t>
            </a:r>
            <a:r>
              <a:rPr lang="ru-RU" sz="2400" i="1"/>
              <a:t>(Ек) </a:t>
            </a:r>
            <a:r>
              <a:rPr lang="ru-RU" sz="2400"/>
              <a:t>проб против контрольной (холостой) пробы.</a:t>
            </a:r>
          </a:p>
          <a:p>
            <a:pPr>
              <a:lnSpc>
                <a:spcPct val="80000"/>
              </a:lnSpc>
            </a:pPr>
            <a:r>
              <a:rPr lang="ru-RU" sz="2400"/>
              <a:t>Окраска стабильна в течение 1 ч.</a:t>
            </a:r>
            <a:endParaRPr lang="ru-RU" sz="2400" b="1"/>
          </a:p>
          <a:p>
            <a:pPr>
              <a:lnSpc>
                <a:spcPct val="80000"/>
              </a:lnSpc>
            </a:pPr>
            <a:r>
              <a:rPr lang="ru-RU" sz="2400" b="1"/>
              <a:t>Аналитические характеристики (для процедуры 2)</a:t>
            </a:r>
            <a:endParaRPr lang="ru-RU" sz="2400"/>
          </a:p>
          <a:p>
            <a:pPr>
              <a:lnSpc>
                <a:spcPct val="80000"/>
              </a:lnSpc>
            </a:pPr>
            <a:r>
              <a:rPr lang="ru-RU" sz="2400"/>
              <a:t>Линейность - до 0,40 г/л;</a:t>
            </a:r>
          </a:p>
          <a:p>
            <a:pPr>
              <a:lnSpc>
                <a:spcPct val="80000"/>
              </a:lnSpc>
            </a:pPr>
            <a:r>
              <a:rPr lang="ru-RU" sz="2400"/>
              <a:t>чувствительность - не более 0,010 г/л;</a:t>
            </a:r>
          </a:p>
          <a:p>
            <a:pPr>
              <a:lnSpc>
                <a:spcPct val="80000"/>
              </a:lnSpc>
            </a:pPr>
            <a:r>
              <a:rPr lang="ru-RU" sz="2400"/>
              <a:t>коэффициент вариации - не более </a:t>
            </a:r>
            <a:r>
              <a:rPr lang="ru-RU" sz="2400" b="1"/>
              <a:t>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4"/>
          <p:cNvSpPr>
            <a:spLocks noGrp="1" noChangeArrowheads="1"/>
          </p:cNvSpPr>
          <p:nvPr>
            <p:ph type="title"/>
          </p:nvPr>
        </p:nvSpPr>
        <p:spPr/>
        <p:txBody>
          <a:bodyPr/>
          <a:lstStyle/>
          <a:p>
            <a:pPr fontAlgn="auto">
              <a:spcAft>
                <a:spcPts val="0"/>
              </a:spcAft>
              <a:defRPr/>
            </a:pPr>
            <a:r>
              <a:rPr lang="ru-RU" sz="2400" b="0" i="1" u="sng"/>
              <a:t>Процедура 2 (определение микропротеинурии)</a:t>
            </a:r>
            <a:br>
              <a:rPr lang="ru-RU" sz="2400"/>
            </a:br>
            <a:endParaRPr lang="ru-RU" sz="2400"/>
          </a:p>
        </p:txBody>
      </p:sp>
      <p:graphicFrame>
        <p:nvGraphicFramePr>
          <p:cNvPr id="77882" name="Group 58"/>
          <p:cNvGraphicFramePr>
            <a:graphicFrameLocks noGrp="1"/>
          </p:cNvGraphicFramePr>
          <p:nvPr>
            <p:ph type="tbl" idx="1"/>
          </p:nvPr>
        </p:nvGraphicFramePr>
        <p:xfrm>
          <a:off x="838200" y="2362200"/>
          <a:ext cx="7693025" cy="3751263"/>
        </p:xfrm>
        <a:graphic>
          <a:graphicData uri="http://schemas.openxmlformats.org/drawingml/2006/table">
            <a:tbl>
              <a:tblPr/>
              <a:tblGrid>
                <a:gridCol w="2846388">
                  <a:extLst>
                    <a:ext uri="{9D8B030D-6E8A-4147-A177-3AD203B41FA5}">
                      <a16:colId xmlns:a16="http://schemas.microsoft.com/office/drawing/2014/main" val="20000"/>
                    </a:ext>
                  </a:extLst>
                </a:gridCol>
                <a:gridCol w="1247775">
                  <a:extLst>
                    <a:ext uri="{9D8B030D-6E8A-4147-A177-3AD203B41FA5}">
                      <a16:colId xmlns:a16="http://schemas.microsoft.com/office/drawing/2014/main" val="20001"/>
                    </a:ext>
                  </a:extLst>
                </a:gridCol>
                <a:gridCol w="1549400">
                  <a:extLst>
                    <a:ext uri="{9D8B030D-6E8A-4147-A177-3AD203B41FA5}">
                      <a16:colId xmlns:a16="http://schemas.microsoft.com/office/drawing/2014/main" val="20002"/>
                    </a:ext>
                  </a:extLst>
                </a:gridCol>
                <a:gridCol w="250825">
                  <a:extLst>
                    <a:ext uri="{9D8B030D-6E8A-4147-A177-3AD203B41FA5}">
                      <a16:colId xmlns:a16="http://schemas.microsoft.com/office/drawing/2014/main" val="20003"/>
                    </a:ext>
                  </a:extLst>
                </a:gridCol>
                <a:gridCol w="1798637">
                  <a:extLst>
                    <a:ext uri="{9D8B030D-6E8A-4147-A177-3AD203B41FA5}">
                      <a16:colId xmlns:a16="http://schemas.microsoft.com/office/drawing/2014/main" val="20004"/>
                    </a:ext>
                  </a:extLst>
                </a:gridCol>
              </a:tblGrid>
              <a:tr h="163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Отмерить, мкл</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a:ln>
                            <a:noFill/>
                          </a:ln>
                          <a:solidFill>
                            <a:schemeClr val="tx1"/>
                          </a:solidFill>
                          <a:effectLst/>
                          <a:latin typeface="Times New Roman" pitchFamily="18" charset="0"/>
                          <a:cs typeface="Times New Roman" pitchFamily="18" charset="0"/>
                        </a:rPr>
                        <a:t>Опытная проба</a:t>
                      </a:r>
                      <a:endParaRPr kumimoji="0" lang="ru-RU" sz="1800" b="0" i="0" u="none" strike="noStrike" cap="none" normalizeH="0" baseline="0">
                        <a:ln>
                          <a:noFill/>
                        </a:ln>
                        <a:solidFill>
                          <a:schemeClr val="tx1"/>
                        </a:solidFill>
                        <a:effectLst/>
                        <a:latin typeface="Arial" charset="0"/>
                        <a:cs typeface="Arial" charset="0"/>
                      </a:endParaRPr>
                    </a:p>
                  </a:txBody>
                  <a:tcPr horzOverflow="overflow">
                    <a:lnL>
                      <a:noFill/>
                    </a:lnL>
                    <a:lnR>
                      <a:noFill/>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a:ln>
                            <a:noFill/>
                          </a:ln>
                          <a:solidFill>
                            <a:schemeClr val="tx1"/>
                          </a:solidFill>
                          <a:effectLst/>
                          <a:latin typeface="Times New Roman" pitchFamily="18" charset="0"/>
                          <a:cs typeface="Times New Roman" pitchFamily="18" charset="0"/>
                        </a:rPr>
                        <a:t>Калибровочная проба</a:t>
                      </a:r>
                      <a:endParaRPr kumimoji="0" lang="ru-RU" sz="1800" b="0" i="0" u="none" strike="noStrike" cap="none" normalizeH="0" baseline="0">
                        <a:ln>
                          <a:noFill/>
                        </a:ln>
                        <a:solidFill>
                          <a:schemeClr val="tx1"/>
                        </a:solidFill>
                        <a:effectLst/>
                        <a:latin typeface="Arial" charset="0"/>
                        <a:cs typeface="Arial" charset="0"/>
                      </a:endParaRPr>
                    </a:p>
                  </a:txBody>
                  <a:tcPr horzOverflow="overflow">
                    <a:lnL>
                      <a:noFill/>
                    </a:lnL>
                    <a:lnR>
                      <a:noFill/>
                    </a:lnR>
                    <a:lnT cap="fla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a:ln>
                            <a:noFill/>
                          </a:ln>
                          <a:solidFill>
                            <a:schemeClr val="tx1"/>
                          </a:solidFill>
                          <a:effectLst/>
                          <a:latin typeface="Times New Roman" pitchFamily="18" charset="0"/>
                          <a:cs typeface="Times New Roman" pitchFamily="18" charset="0"/>
                        </a:rPr>
                        <a:t>Контрольная</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a:ln>
                            <a:noFill/>
                          </a:ln>
                          <a:solidFill>
                            <a:schemeClr val="tx1"/>
                          </a:solidFill>
                          <a:effectLst/>
                          <a:latin typeface="Times New Roman" pitchFamily="18" charset="0"/>
                          <a:cs typeface="Times New Roman" pitchFamily="18" charset="0"/>
                        </a:rPr>
                        <a:t>(холостая)</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a:ln>
                            <a:noFill/>
                          </a:ln>
                          <a:solidFill>
                            <a:schemeClr val="tx1"/>
                          </a:solidFill>
                          <a:effectLst/>
                          <a:latin typeface="Times New Roman" pitchFamily="18" charset="0"/>
                          <a:cs typeface="Times New Roman" pitchFamily="18" charset="0"/>
                        </a:rPr>
                        <a:t>проба</a:t>
                      </a:r>
                      <a:endParaRPr kumimoji="0" lang="ru-RU" sz="18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42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Калибратор, 0,20 г/л</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a:noFill/>
                    </a:lnT>
                    <a:lnB>
                      <a:noFill/>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1"/>
                  </a:ext>
                </a:extLst>
              </a:tr>
              <a:tr h="4492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Проба</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a:noFill/>
                    </a:lnT>
                    <a:lnB>
                      <a:noFill/>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2"/>
                  </a:ext>
                </a:extLst>
              </a:tr>
              <a:tr h="447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Вода дистил.</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a:noFill/>
                    </a:lnT>
                    <a:lnB>
                      <a:noFill/>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3"/>
                  </a:ext>
                </a:extLst>
              </a:tr>
              <a:tr h="447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Реагент</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a:ln>
                            <a:noFill/>
                          </a:ln>
                          <a:solidFill>
                            <a:schemeClr val="tx1"/>
                          </a:solidFill>
                          <a:effectLst/>
                          <a:latin typeface="Times New Roman" pitchFamily="18" charset="0"/>
                          <a:cs typeface="Times New Roman" pitchFamily="18" charset="0"/>
                        </a:rPr>
                        <a:t>1000</a:t>
                      </a:r>
                      <a:endParaRPr kumimoji="0" lang="ru-RU" sz="36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a:noFill/>
                    </a:lnT>
                    <a:lnB cap="flat">
                      <a:noFill/>
                    </a:lnB>
                    <a:lnTlToBr>
                      <a:noFill/>
                    </a:lnTlToBr>
                    <a:lnBlToTr>
                      <a:noFill/>
                    </a:lnBlToTr>
                    <a:noFill/>
                  </a:tcPr>
                </a:tc>
                <a:tc hMerge="1">
                  <a:txBody>
                    <a:bodyPr/>
                    <a:lstStyle/>
                    <a:p>
                      <a:endParaRPr lang="ru-RU"/>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fontAlgn="auto">
              <a:spcAft>
                <a:spcPts val="0"/>
              </a:spcAft>
              <a:defRPr/>
            </a:pPr>
            <a:endParaRPr lang="ru-RU"/>
          </a:p>
        </p:txBody>
      </p:sp>
      <p:sp>
        <p:nvSpPr>
          <p:cNvPr id="31747" name="Rectangle 3"/>
          <p:cNvSpPr>
            <a:spLocks noGrp="1" noChangeArrowheads="1"/>
          </p:cNvSpPr>
          <p:nvPr>
            <p:ph idx="1"/>
          </p:nvPr>
        </p:nvSpPr>
        <p:spPr/>
        <p:txBody>
          <a:bodyPr/>
          <a:lstStyle/>
          <a:p>
            <a:pPr>
              <a:lnSpc>
                <a:spcPct val="80000"/>
              </a:lnSpc>
            </a:pPr>
            <a:r>
              <a:rPr lang="ru-RU" sz="1800" b="1" u="sng" dirty="0"/>
              <a:t>Расчет</a:t>
            </a:r>
            <a:endParaRPr lang="ru-RU" sz="1800" dirty="0"/>
          </a:p>
          <a:p>
            <a:pPr>
              <a:lnSpc>
                <a:spcPct val="80000"/>
              </a:lnSpc>
            </a:pPr>
            <a:r>
              <a:rPr lang="ru-RU" sz="1800" dirty="0"/>
              <a:t>Концентрацию белка в пробе (С) в г/л рассчитать по формуле:</a:t>
            </a:r>
          </a:p>
          <a:p>
            <a:pPr>
              <a:lnSpc>
                <a:spcPct val="80000"/>
              </a:lnSpc>
            </a:pPr>
            <a:r>
              <a:rPr lang="ru-RU" sz="1800" dirty="0"/>
              <a:t>С =Е/</a:t>
            </a:r>
            <a:r>
              <a:rPr lang="ru-RU" sz="1800" dirty="0" err="1"/>
              <a:t>Ек</a:t>
            </a:r>
            <a:r>
              <a:rPr lang="ru-RU" sz="1800" dirty="0"/>
              <a:t> </a:t>
            </a:r>
            <a:r>
              <a:rPr lang="ru-RU" sz="1800" dirty="0" err="1"/>
              <a:t>х</a:t>
            </a:r>
            <a:r>
              <a:rPr lang="ru-RU" sz="1800" dirty="0"/>
              <a:t> </a:t>
            </a:r>
            <a:r>
              <a:rPr lang="ru-RU" sz="1800" i="1" dirty="0" err="1"/>
              <a:t>Ск</a:t>
            </a:r>
            <a:r>
              <a:rPr lang="ru-RU" sz="1800" i="1" dirty="0"/>
              <a:t> . </a:t>
            </a:r>
            <a:r>
              <a:rPr lang="ru-RU" sz="1800" dirty="0"/>
              <a:t>где</a:t>
            </a:r>
          </a:p>
          <a:p>
            <a:pPr>
              <a:lnSpc>
                <a:spcPct val="80000"/>
              </a:lnSpc>
            </a:pPr>
            <a:r>
              <a:rPr lang="ru-RU" sz="1800" dirty="0" err="1"/>
              <a:t>Ск</a:t>
            </a:r>
            <a:r>
              <a:rPr lang="ru-RU" sz="1800" dirty="0"/>
              <a:t> - концентрация белка в калибраторе, г/л. </a:t>
            </a:r>
            <a:endParaRPr lang="ru-RU" sz="1800" b="1" u="sng" dirty="0"/>
          </a:p>
          <a:p>
            <a:pPr>
              <a:lnSpc>
                <a:spcPct val="80000"/>
              </a:lnSpc>
            </a:pPr>
            <a:r>
              <a:rPr lang="ru-RU" sz="1800" b="1" u="sng" dirty="0"/>
              <a:t>Примечания</a:t>
            </a:r>
            <a:endParaRPr lang="ru-RU" sz="1800" dirty="0"/>
          </a:p>
          <a:p>
            <a:pPr>
              <a:lnSpc>
                <a:spcPct val="80000"/>
              </a:lnSpc>
            </a:pPr>
            <a:r>
              <a:rPr lang="ru-RU" sz="1800" dirty="0"/>
              <a:t>Если концентрация белка в пробе превышает 2,00 г/л, пробу разбавить физиологическим раствором: мочу в 3 раза, СМЖ в 5-10 раз. Результат умножить на коэффициент разбавления. </a:t>
            </a:r>
          </a:p>
          <a:p>
            <a:pPr>
              <a:lnSpc>
                <a:spcPct val="80000"/>
              </a:lnSpc>
            </a:pPr>
            <a:r>
              <a:rPr lang="ru-RU" sz="1800" dirty="0"/>
              <a:t>Для проверки линейности использовать набор калибровочных образцов белка </a:t>
            </a:r>
            <a:r>
              <a:rPr lang="ru-RU" sz="1800" dirty="0" err="1"/>
              <a:t>Новосо-БМ-ПГК</a:t>
            </a:r>
            <a:r>
              <a:rPr lang="ru-RU" sz="1800" dirty="0"/>
              <a:t>, в котором белковый состав калибровочных образцов аналогичен белковому составу калибраторов набора. </a:t>
            </a:r>
          </a:p>
          <a:p>
            <a:pPr>
              <a:lnSpc>
                <a:spcPct val="80000"/>
              </a:lnSpc>
            </a:pPr>
            <a:endParaRPr lang="ru-RU"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457200" y="320040"/>
            <a:ext cx="7239000" cy="660688"/>
          </a:xfrm>
        </p:spPr>
        <p:txBody>
          <a:bodyPr/>
          <a:lstStyle/>
          <a:p>
            <a:pPr fontAlgn="auto">
              <a:spcAft>
                <a:spcPts val="0"/>
              </a:spcAft>
              <a:defRPr/>
            </a:pPr>
            <a:r>
              <a:rPr lang="ru-RU" sz="2400" dirty="0">
                <a:latin typeface="Times New Roman" pitchFamily="18" charset="0"/>
              </a:rPr>
              <a:t>Протеинурия </a:t>
            </a:r>
          </a:p>
        </p:txBody>
      </p:sp>
      <p:sp>
        <p:nvSpPr>
          <p:cNvPr id="32771" name="Rectangle 3"/>
          <p:cNvSpPr>
            <a:spLocks noGrp="1" noChangeArrowheads="1"/>
          </p:cNvSpPr>
          <p:nvPr>
            <p:ph idx="1"/>
          </p:nvPr>
        </p:nvSpPr>
        <p:spPr>
          <a:xfrm>
            <a:off x="457200" y="1052513"/>
            <a:ext cx="7239000" cy="5403850"/>
          </a:xfrm>
        </p:spPr>
        <p:txBody>
          <a:bodyPr/>
          <a:lstStyle/>
          <a:p>
            <a:pPr algn="just">
              <a:lnSpc>
                <a:spcPct val="80000"/>
              </a:lnSpc>
            </a:pPr>
            <a:r>
              <a:rPr lang="ru-RU" sz="1600">
                <a:latin typeface="Times New Roman" pitchFamily="18" charset="0"/>
                <a:cs typeface="Times New Roman" pitchFamily="18" charset="0"/>
              </a:rPr>
              <a:t>Выделение белка с мочой (протеинурия) может быть почечного и внепочечного происхождения. </a:t>
            </a:r>
          </a:p>
          <a:p>
            <a:pPr algn="just">
              <a:lnSpc>
                <a:spcPct val="80000"/>
              </a:lnSpc>
            </a:pPr>
            <a:r>
              <a:rPr lang="ru-RU" sz="1600">
                <a:latin typeface="Times New Roman" pitchFamily="18" charset="0"/>
                <a:cs typeface="Times New Roman" pitchFamily="18" charset="0"/>
              </a:rPr>
              <a:t>Внепочечная протеинурия наблюдается при воспалительных заболеваниях мочевыводящих путей, при этом в мочу попадает экссудат белкового характера. Количество белка в моче при этом не бывает большим не более 1гр. </a:t>
            </a:r>
          </a:p>
          <a:p>
            <a:pPr algn="just">
              <a:lnSpc>
                <a:spcPct val="80000"/>
              </a:lnSpc>
            </a:pPr>
            <a:r>
              <a:rPr lang="ru-RU" sz="1600">
                <a:latin typeface="Times New Roman" pitchFamily="18" charset="0"/>
                <a:cs typeface="Times New Roman" pitchFamily="18" charset="0"/>
              </a:rPr>
              <a:t>Почечная протеинурия бывает, в свою очередь, функционального и органического характера. Функциональная почечная протеинурия наблюдается при сильных раздражениях почек физическими, химическими, термическими и другими факторами. Так, небольшое количество белка в моче может обнаруживаться у совершенно здоровых людей при физической нагрузке, длительной ходьбе (маршевая протеинурия), длительном вертикальном положении (ортостатическая протеинурия), охлаждении, стрессах. Органическая почечная протеинурия является результатом органического поражения паренхимы почек и увеличения проницаемости капилляров почечных клубочков. Выявляется она при острых и хронических гломерулонефритах, инфекционно-токсических состояниях. Количество белка в моче при почечных протеинуриях значительно выражено, чаще превышает 3 гр /л.</a:t>
            </a:r>
          </a:p>
          <a:p>
            <a:pPr algn="just">
              <a:lnSpc>
                <a:spcPct val="80000"/>
              </a:lnSpc>
            </a:pPr>
            <a:r>
              <a:rPr lang="ru-RU" sz="1600">
                <a:latin typeface="Times New Roman" pitchFamily="18" charset="0"/>
                <a:cs typeface="Times New Roman" pitchFamily="18" charset="0"/>
              </a:rPr>
              <a:t> </a:t>
            </a:r>
            <a:r>
              <a:rPr lang="ru-RU" sz="1600" b="1">
                <a:latin typeface="Times New Roman" pitchFamily="18" charset="0"/>
                <a:cs typeface="Times New Roman" pitchFamily="18" charset="0"/>
              </a:rPr>
              <a:t>На сегодняшний день принято считать нормальными суточные потери до 150мг/сутки или до 100 мг/л.</a:t>
            </a:r>
            <a:r>
              <a:rPr lang="ru-RU" sz="1600">
                <a:latin typeface="Times New Roman" pitchFamily="18" charset="0"/>
                <a:cs typeface="Times New Roman" pitchFamily="18"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a:xfrm>
            <a:off x="457200" y="320040"/>
            <a:ext cx="7239000" cy="516672"/>
          </a:xfrm>
        </p:spPr>
        <p:txBody>
          <a:bodyPr>
            <a:normAutofit fontScale="90000"/>
          </a:bodyPr>
          <a:lstStyle/>
          <a:p>
            <a:pPr fontAlgn="auto">
              <a:spcAft>
                <a:spcPts val="0"/>
              </a:spcAft>
              <a:defRPr/>
            </a:pPr>
            <a:r>
              <a:rPr lang="ru-RU" sz="2800" b="0" dirty="0">
                <a:latin typeface="Times New Roman" pitchFamily="18" charset="0"/>
              </a:rPr>
              <a:t>Определение глюкозы в моче</a:t>
            </a:r>
            <a:r>
              <a:rPr lang="ru-RU" dirty="0"/>
              <a:t> </a:t>
            </a:r>
          </a:p>
        </p:txBody>
      </p:sp>
      <p:sp>
        <p:nvSpPr>
          <p:cNvPr id="33795" name="Rectangle 3"/>
          <p:cNvSpPr>
            <a:spLocks noGrp="1" noChangeArrowheads="1"/>
          </p:cNvSpPr>
          <p:nvPr>
            <p:ph idx="1"/>
          </p:nvPr>
        </p:nvSpPr>
        <p:spPr>
          <a:xfrm>
            <a:off x="457200" y="908050"/>
            <a:ext cx="7239000" cy="5548313"/>
          </a:xfrm>
        </p:spPr>
        <p:txBody>
          <a:bodyPr/>
          <a:lstStyle/>
          <a:p>
            <a:pPr algn="just">
              <a:lnSpc>
                <a:spcPct val="80000"/>
              </a:lnSpc>
            </a:pPr>
            <a:r>
              <a:rPr lang="ru-RU" sz="2000" dirty="0">
                <a:latin typeface="Times New Roman" pitchFamily="18" charset="0"/>
              </a:rPr>
              <a:t>Унифицированными являются проба </a:t>
            </a:r>
            <a:r>
              <a:rPr lang="ru-RU" sz="2000" dirty="0" err="1">
                <a:latin typeface="Times New Roman" pitchFamily="18" charset="0"/>
              </a:rPr>
              <a:t>Гайнеса</a:t>
            </a:r>
            <a:r>
              <a:rPr lang="ru-RU" sz="2000" dirty="0">
                <a:latin typeface="Times New Roman" pitchFamily="18" charset="0"/>
              </a:rPr>
              <a:t>, использование поляриметра и диагностические </a:t>
            </a:r>
            <a:r>
              <a:rPr lang="ru-RU" sz="2000" dirty="0" err="1">
                <a:latin typeface="Times New Roman" pitchFamily="18" charset="0"/>
              </a:rPr>
              <a:t>экспресс-полоски</a:t>
            </a:r>
            <a:r>
              <a:rPr lang="ru-RU" sz="2000" dirty="0">
                <a:latin typeface="Times New Roman" pitchFamily="18" charset="0"/>
              </a:rPr>
              <a:t>. Проба </a:t>
            </a:r>
            <a:r>
              <a:rPr lang="ru-RU" sz="2000" dirty="0" err="1">
                <a:latin typeface="Times New Roman" pitchFamily="18" charset="0"/>
              </a:rPr>
              <a:t>Гайнеса</a:t>
            </a:r>
            <a:r>
              <a:rPr lang="ru-RU" sz="2000" dirty="0">
                <a:latin typeface="Times New Roman" pitchFamily="18" charset="0"/>
              </a:rPr>
              <a:t> (1972). </a:t>
            </a:r>
          </a:p>
          <a:p>
            <a:pPr algn="just">
              <a:lnSpc>
                <a:spcPct val="80000"/>
              </a:lnSpc>
            </a:pPr>
            <a:r>
              <a:rPr lang="ru-RU" sz="1800" dirty="0">
                <a:latin typeface="Times New Roman" pitchFamily="18" charset="0"/>
              </a:rPr>
              <a:t>П </a:t>
            </a:r>
            <a:r>
              <a:rPr lang="ru-RU" sz="1800" dirty="0" err="1">
                <a:latin typeface="Times New Roman" pitchFamily="18" charset="0"/>
              </a:rPr>
              <a:t>р</a:t>
            </a:r>
            <a:r>
              <a:rPr lang="ru-RU" sz="1800" dirty="0">
                <a:latin typeface="Times New Roman" pitchFamily="18" charset="0"/>
              </a:rPr>
              <a:t> и </a:t>
            </a:r>
            <a:r>
              <a:rPr lang="ru-RU" sz="1800" dirty="0" err="1">
                <a:latin typeface="Times New Roman" pitchFamily="18" charset="0"/>
              </a:rPr>
              <a:t>н</a:t>
            </a:r>
            <a:r>
              <a:rPr lang="ru-RU" sz="1800" dirty="0">
                <a:latin typeface="Times New Roman" pitchFamily="18" charset="0"/>
              </a:rPr>
              <a:t> </a:t>
            </a:r>
            <a:r>
              <a:rPr lang="ru-RU" sz="1800" dirty="0" err="1">
                <a:latin typeface="Times New Roman" pitchFamily="18" charset="0"/>
              </a:rPr>
              <a:t>ц</a:t>
            </a:r>
            <a:r>
              <a:rPr lang="ru-RU" sz="1800" dirty="0">
                <a:latin typeface="Times New Roman" pitchFamily="18" charset="0"/>
              </a:rPr>
              <a:t> </a:t>
            </a:r>
            <a:r>
              <a:rPr lang="ru-RU" sz="1800" dirty="0" err="1">
                <a:latin typeface="Times New Roman" pitchFamily="18" charset="0"/>
              </a:rPr>
              <a:t>и</a:t>
            </a:r>
            <a:r>
              <a:rPr lang="ru-RU" sz="1800" dirty="0">
                <a:latin typeface="Times New Roman" pitchFamily="18" charset="0"/>
              </a:rPr>
              <a:t> </a:t>
            </a:r>
            <a:r>
              <a:rPr lang="ru-RU" sz="1800" dirty="0" err="1">
                <a:latin typeface="Times New Roman" pitchFamily="18" charset="0"/>
              </a:rPr>
              <a:t>п</a:t>
            </a:r>
            <a:r>
              <a:rPr lang="ru-RU" sz="1800" dirty="0">
                <a:latin typeface="Times New Roman" pitchFamily="18" charset="0"/>
              </a:rPr>
              <a:t> метода основан на способности глюкозы восстанавливать в щелочной среде при нагревании гидрат окиси меди (синего цвета)в гидрат закиси меди (желтого цвета) и закись меди (красного цвета)..Р е а к т и в </a:t>
            </a:r>
            <a:r>
              <a:rPr lang="ru-RU" sz="1800" dirty="0" err="1">
                <a:latin typeface="Times New Roman" pitchFamily="18" charset="0"/>
              </a:rPr>
              <a:t>ы</a:t>
            </a:r>
            <a:r>
              <a:rPr lang="ru-RU" sz="1800" dirty="0">
                <a:latin typeface="Times New Roman" pitchFamily="18" charset="0"/>
              </a:rPr>
              <a:t> . Реактив </a:t>
            </a:r>
            <a:r>
              <a:rPr lang="ru-RU" sz="1800" dirty="0" err="1">
                <a:latin typeface="Times New Roman" pitchFamily="18" charset="0"/>
              </a:rPr>
              <a:t>Гайнеса</a:t>
            </a:r>
            <a:r>
              <a:rPr lang="ru-RU" sz="1800" dirty="0">
                <a:latin typeface="Times New Roman" pitchFamily="18" charset="0"/>
              </a:rPr>
              <a:t>: 1) 13,3 </a:t>
            </a:r>
            <a:r>
              <a:rPr lang="ru-RU" sz="1800" dirty="0" err="1">
                <a:latin typeface="Times New Roman" pitchFamily="18" charset="0"/>
              </a:rPr>
              <a:t>гкристаллического</a:t>
            </a:r>
            <a:r>
              <a:rPr lang="ru-RU" sz="1800" dirty="0">
                <a:latin typeface="Times New Roman" pitchFamily="18" charset="0"/>
              </a:rPr>
              <a:t> сульфата меди х. ч. (Сu-SO4 5НаО) растворяют в 400 мл дистиллированной воды; 2) 50 г едкого натра растворяют в 400мл дистиллированной воды; 3) 15 г глицерина (ч. или ч. д. а.) растворяют в 200 мл дистиллированной воды. Смешивают растворы 1 и 2 и тотчас же приливают раствор 3. Реактив стоек .</a:t>
            </a:r>
          </a:p>
          <a:p>
            <a:pPr algn="just">
              <a:lnSpc>
                <a:spcPct val="80000"/>
              </a:lnSpc>
            </a:pPr>
            <a:r>
              <a:rPr lang="ru-RU" sz="1800" dirty="0">
                <a:latin typeface="Times New Roman" pitchFamily="18" charset="0"/>
              </a:rPr>
              <a:t>X о </a:t>
            </a:r>
            <a:r>
              <a:rPr lang="ru-RU" sz="1800" dirty="0" err="1">
                <a:latin typeface="Times New Roman" pitchFamily="18" charset="0"/>
              </a:rPr>
              <a:t>д</a:t>
            </a:r>
            <a:r>
              <a:rPr lang="ru-RU" sz="1800" dirty="0">
                <a:latin typeface="Times New Roman" pitchFamily="18" charset="0"/>
              </a:rPr>
              <a:t>   и с </a:t>
            </a:r>
            <a:r>
              <a:rPr lang="ru-RU" sz="1800" dirty="0" err="1">
                <a:latin typeface="Times New Roman" pitchFamily="18" charset="0"/>
              </a:rPr>
              <a:t>с</a:t>
            </a:r>
            <a:r>
              <a:rPr lang="ru-RU" sz="1800" dirty="0">
                <a:latin typeface="Times New Roman" pitchFamily="18" charset="0"/>
              </a:rPr>
              <a:t> л е </a:t>
            </a:r>
            <a:r>
              <a:rPr lang="ru-RU" sz="1800" dirty="0" err="1">
                <a:latin typeface="Times New Roman" pitchFamily="18" charset="0"/>
              </a:rPr>
              <a:t>д</a:t>
            </a:r>
            <a:r>
              <a:rPr lang="ru-RU" sz="1800" dirty="0">
                <a:latin typeface="Times New Roman" pitchFamily="18" charset="0"/>
              </a:rPr>
              <a:t> о в а </a:t>
            </a:r>
            <a:r>
              <a:rPr lang="ru-RU" sz="1800" dirty="0" err="1">
                <a:latin typeface="Times New Roman" pitchFamily="18" charset="0"/>
              </a:rPr>
              <a:t>н</a:t>
            </a:r>
            <a:r>
              <a:rPr lang="ru-RU" sz="1800" dirty="0">
                <a:latin typeface="Times New Roman" pitchFamily="18" charset="0"/>
              </a:rPr>
              <a:t> и я. К 6—8 мл мочи прибавляют 20 капель реактива до появления голубоватой окраски, смешивают  и нагревают верхнюю часть пробирки до начала кипения. Нижняя часть пробирки — контроль. При наличии глюкозы в моче появляется желтая окраска в верхней части пробирки.</a:t>
            </a:r>
          </a:p>
          <a:p>
            <a:pPr algn="just">
              <a:lnSpc>
                <a:spcPct val="80000"/>
              </a:lnSpc>
            </a:pPr>
            <a:r>
              <a:rPr lang="ru-RU" sz="1800" dirty="0">
                <a:latin typeface="Times New Roman" pitchFamily="18" charset="0"/>
              </a:rPr>
              <a:t> П </a:t>
            </a:r>
            <a:r>
              <a:rPr lang="ru-RU" sz="1800" dirty="0" err="1">
                <a:latin typeface="Times New Roman" pitchFamily="18" charset="0"/>
              </a:rPr>
              <a:t>р</a:t>
            </a:r>
            <a:r>
              <a:rPr lang="ru-RU" sz="1800" dirty="0">
                <a:latin typeface="Times New Roman" pitchFamily="18" charset="0"/>
              </a:rPr>
              <a:t> и м е ч а </a:t>
            </a:r>
            <a:r>
              <a:rPr lang="ru-RU" sz="1800" dirty="0" err="1">
                <a:latin typeface="Times New Roman" pitchFamily="18" charset="0"/>
              </a:rPr>
              <a:t>н</a:t>
            </a:r>
            <a:r>
              <a:rPr lang="ru-RU" sz="1800" dirty="0">
                <a:latin typeface="Times New Roman" pitchFamily="18" charset="0"/>
              </a:rPr>
              <a:t> и е . При бактериурии глюкоза мочи быстро разлагается.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Grp="1" noChangeArrowheads="1"/>
          </p:cNvSpPr>
          <p:nvPr>
            <p:ph type="title"/>
          </p:nvPr>
        </p:nvSpPr>
        <p:spPr/>
        <p:txBody>
          <a:bodyPr/>
          <a:lstStyle/>
          <a:p>
            <a:pPr fontAlgn="auto">
              <a:spcAft>
                <a:spcPts val="0"/>
              </a:spcAft>
              <a:defRPr/>
            </a:pPr>
            <a:r>
              <a:rPr lang="ru-RU" sz="2400" b="0">
                <a:latin typeface="Times New Roman" pitchFamily="18" charset="0"/>
              </a:rPr>
              <a:t>Определение кетоновых тел</a:t>
            </a:r>
            <a:r>
              <a:rPr lang="ru-RU"/>
              <a:t> </a:t>
            </a:r>
          </a:p>
        </p:txBody>
      </p:sp>
      <p:sp>
        <p:nvSpPr>
          <p:cNvPr id="34819" name="Rectangle 3"/>
          <p:cNvSpPr>
            <a:spLocks noGrp="1" noChangeArrowheads="1"/>
          </p:cNvSpPr>
          <p:nvPr>
            <p:ph idx="1"/>
          </p:nvPr>
        </p:nvSpPr>
        <p:spPr/>
        <p:txBody>
          <a:bodyPr/>
          <a:lstStyle/>
          <a:p>
            <a:r>
              <a:rPr lang="ru-RU" sz="2000" dirty="0" err="1">
                <a:latin typeface="Times New Roman" pitchFamily="18" charset="0"/>
              </a:rPr>
              <a:t>Кетонурия</a:t>
            </a:r>
            <a:r>
              <a:rPr lang="ru-RU" sz="2000" dirty="0">
                <a:latin typeface="Times New Roman" pitchFamily="18" charset="0"/>
              </a:rPr>
              <a:t> – появление ( выявление)  в моче кетоновых тел в количестве. Под «кетоновыми телами» понимают совместное обнаружение ацетона, ацетоуксусной кислоты и </a:t>
            </a:r>
            <a:r>
              <a:rPr lang="ru-RU" sz="2000" dirty="0" err="1">
                <a:latin typeface="Times New Roman" pitchFamily="18" charset="0"/>
              </a:rPr>
              <a:t>бета-оксимаслянной</a:t>
            </a:r>
            <a:r>
              <a:rPr lang="ru-RU" sz="2000" dirty="0">
                <a:latin typeface="Times New Roman" pitchFamily="18" charset="0"/>
              </a:rPr>
              <a:t> кислоты.  </a:t>
            </a:r>
          </a:p>
          <a:p>
            <a:r>
              <a:rPr lang="ru-RU" sz="2000" dirty="0">
                <a:latin typeface="Times New Roman" pitchFamily="18" charset="0"/>
              </a:rPr>
              <a:t>К унифицированным методикам относятся </a:t>
            </a:r>
            <a:r>
              <a:rPr lang="ru-RU" sz="2000" dirty="0" err="1">
                <a:latin typeface="Times New Roman" pitchFamily="18" charset="0"/>
              </a:rPr>
              <a:t>экспресс-полоски</a:t>
            </a:r>
            <a:r>
              <a:rPr lang="ru-RU" sz="2000" dirty="0">
                <a:latin typeface="Times New Roman" pitchFamily="18" charset="0"/>
              </a:rPr>
              <a:t> и пробы </a:t>
            </a:r>
            <a:r>
              <a:rPr lang="ru-RU" sz="2000" dirty="0" err="1">
                <a:latin typeface="Times New Roman" pitchFamily="18" charset="0"/>
              </a:rPr>
              <a:t>Ланге</a:t>
            </a:r>
            <a:r>
              <a:rPr lang="ru-RU" sz="2000" dirty="0">
                <a:latin typeface="Times New Roman" pitchFamily="18" charset="0"/>
              </a:rPr>
              <a:t>, </a:t>
            </a:r>
            <a:r>
              <a:rPr lang="ru-RU" sz="2000" dirty="0" err="1">
                <a:latin typeface="Times New Roman" pitchFamily="18" charset="0"/>
              </a:rPr>
              <a:t>Лестраде</a:t>
            </a:r>
            <a:r>
              <a:rPr lang="ru-RU" sz="2000" dirty="0">
                <a:latin typeface="Times New Roman" pitchFamily="18" charset="0"/>
              </a:rPr>
              <a:t>, </a:t>
            </a:r>
            <a:r>
              <a:rPr lang="ru-RU" sz="2000" dirty="0" err="1">
                <a:latin typeface="Times New Roman" pitchFamily="18" charset="0"/>
              </a:rPr>
              <a:t>Ротеры</a:t>
            </a:r>
            <a:r>
              <a:rPr lang="ru-RU" sz="2000" dirty="0">
                <a:latin typeface="Times New Roman" pitchFamily="18" charset="0"/>
              </a:rPr>
              <a:t>. Реакция </a:t>
            </a:r>
            <a:r>
              <a:rPr lang="ru-RU" sz="2000" dirty="0" err="1">
                <a:latin typeface="Times New Roman" pitchFamily="18" charset="0"/>
              </a:rPr>
              <a:t>Ланге</a:t>
            </a:r>
            <a:r>
              <a:rPr lang="ru-RU" sz="2000" dirty="0">
                <a:latin typeface="Times New Roman" pitchFamily="18" charset="0"/>
              </a:rPr>
              <a:t> (1979). П </a:t>
            </a:r>
            <a:r>
              <a:rPr lang="ru-RU" sz="2000" dirty="0" err="1">
                <a:latin typeface="Times New Roman" pitchFamily="18" charset="0"/>
              </a:rPr>
              <a:t>р</a:t>
            </a:r>
            <a:r>
              <a:rPr lang="ru-RU" sz="2000" dirty="0">
                <a:latin typeface="Times New Roman" pitchFamily="18" charset="0"/>
              </a:rPr>
              <a:t> и </a:t>
            </a:r>
            <a:r>
              <a:rPr lang="ru-RU" sz="2000" dirty="0" err="1">
                <a:latin typeface="Times New Roman" pitchFamily="18" charset="0"/>
              </a:rPr>
              <a:t>н</a:t>
            </a:r>
            <a:r>
              <a:rPr lang="ru-RU" sz="2000" dirty="0">
                <a:latin typeface="Times New Roman" pitchFamily="18" charset="0"/>
              </a:rPr>
              <a:t> </a:t>
            </a:r>
            <a:r>
              <a:rPr lang="ru-RU" sz="2000" dirty="0" err="1">
                <a:latin typeface="Times New Roman" pitchFamily="18" charset="0"/>
              </a:rPr>
              <a:t>ц</a:t>
            </a:r>
            <a:r>
              <a:rPr lang="ru-RU" sz="2000" dirty="0">
                <a:latin typeface="Times New Roman" pitchFamily="18" charset="0"/>
              </a:rPr>
              <a:t> </a:t>
            </a:r>
            <a:r>
              <a:rPr lang="ru-RU" sz="2000" dirty="0" err="1">
                <a:latin typeface="Times New Roman" pitchFamily="18" charset="0"/>
              </a:rPr>
              <a:t>и</a:t>
            </a:r>
            <a:r>
              <a:rPr lang="ru-RU" sz="2000" dirty="0">
                <a:latin typeface="Times New Roman" pitchFamily="18" charset="0"/>
              </a:rPr>
              <a:t> </a:t>
            </a:r>
            <a:r>
              <a:rPr lang="ru-RU" sz="2000" dirty="0" err="1">
                <a:latin typeface="Times New Roman" pitchFamily="18" charset="0"/>
              </a:rPr>
              <a:t>п</a:t>
            </a:r>
            <a:r>
              <a:rPr lang="ru-RU" sz="2000" dirty="0">
                <a:latin typeface="Times New Roman" pitchFamily="18" charset="0"/>
              </a:rPr>
              <a:t> . </a:t>
            </a:r>
            <a:r>
              <a:rPr lang="ru-RU" sz="2000" dirty="0" err="1">
                <a:latin typeface="Times New Roman" pitchFamily="18" charset="0"/>
              </a:rPr>
              <a:t>Нитропрусснд</a:t>
            </a:r>
            <a:r>
              <a:rPr lang="ru-RU" sz="2000" dirty="0">
                <a:latin typeface="Times New Roman" pitchFamily="18" charset="0"/>
              </a:rPr>
              <a:t> натрия в щелочной среде реагирует с кетоновыми телами (ацетоуксусной кислотой, </a:t>
            </a:r>
            <a:r>
              <a:rPr lang="ru-RU" sz="2000" dirty="0" err="1">
                <a:latin typeface="Times New Roman" pitchFamily="18" charset="0"/>
              </a:rPr>
              <a:t>бета-оксимасляной</a:t>
            </a:r>
            <a:r>
              <a:rPr lang="ru-RU" sz="2000" dirty="0">
                <a:latin typeface="Times New Roman" pitchFamily="18" charset="0"/>
              </a:rPr>
              <a:t> кислотой и ацетоном) с образованием комплекса красно-фиолетового цвета.</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Grp="1" noChangeArrowheads="1"/>
          </p:cNvSpPr>
          <p:nvPr>
            <p:ph type="title"/>
          </p:nvPr>
        </p:nvSpPr>
        <p:spPr/>
        <p:txBody>
          <a:bodyPr/>
          <a:lstStyle/>
          <a:p>
            <a:pPr fontAlgn="auto">
              <a:spcAft>
                <a:spcPts val="0"/>
              </a:spcAft>
              <a:defRPr/>
            </a:pPr>
            <a:r>
              <a:rPr lang="ru-RU" sz="2800" dirty="0">
                <a:latin typeface="Times New Roman" pitchFamily="18" charset="0"/>
              </a:rPr>
              <a:t>Реакция</a:t>
            </a:r>
            <a:r>
              <a:rPr lang="ru-RU" sz="1600" dirty="0">
                <a:latin typeface="Times New Roman" pitchFamily="18" charset="0"/>
              </a:rPr>
              <a:t> </a:t>
            </a:r>
            <a:r>
              <a:rPr lang="ru-RU" sz="1600" dirty="0" err="1">
                <a:latin typeface="Times New Roman" pitchFamily="18" charset="0"/>
              </a:rPr>
              <a:t>Ланге</a:t>
            </a:r>
            <a:r>
              <a:rPr lang="ru-RU" sz="1600" dirty="0">
                <a:latin typeface="Times New Roman" pitchFamily="18" charset="0"/>
              </a:rPr>
              <a:t> (1979).</a:t>
            </a:r>
            <a:br>
              <a:rPr lang="ru-RU" sz="1600" dirty="0">
                <a:latin typeface="Times New Roman" pitchFamily="18" charset="0"/>
              </a:rPr>
            </a:br>
            <a:endParaRPr lang="ru-RU" sz="1600" dirty="0">
              <a:latin typeface="Times New Roman" pitchFamily="18" charset="0"/>
            </a:endParaRPr>
          </a:p>
        </p:txBody>
      </p:sp>
      <p:sp>
        <p:nvSpPr>
          <p:cNvPr id="35843" name="Rectangle 3"/>
          <p:cNvSpPr>
            <a:spLocks noGrp="1" noChangeArrowheads="1"/>
          </p:cNvSpPr>
          <p:nvPr>
            <p:ph idx="1"/>
          </p:nvPr>
        </p:nvSpPr>
        <p:spPr/>
        <p:txBody>
          <a:bodyPr/>
          <a:lstStyle/>
          <a:p>
            <a:pPr>
              <a:lnSpc>
                <a:spcPct val="90000"/>
              </a:lnSpc>
            </a:pPr>
            <a:r>
              <a:rPr lang="ru-RU" sz="1800">
                <a:latin typeface="Times New Roman" pitchFamily="18" charset="0"/>
              </a:rPr>
              <a:t>П р и н ц и п . Нитропрусснд натрия в щелочной среде реагирует с кетоновыми телами (ацетоуксусной кислотой, бета-оксимасляной кислотой и ацетоном) с образованием комплекса красно-фиолетового цвета.</a:t>
            </a:r>
            <a:br>
              <a:rPr lang="ru-RU" sz="1800">
                <a:latin typeface="Times New Roman" pitchFamily="18" charset="0"/>
              </a:rPr>
            </a:br>
            <a:r>
              <a:rPr lang="ru-RU" sz="1800">
                <a:latin typeface="Times New Roman" pitchFamily="18" charset="0"/>
              </a:rPr>
              <a:t>Р е а к т и в ы . 1. Натрия нитропруссид, раствор 50 г/л; готовят перед употреблением.2. Уксусная кислота концентрированная. 3. Аммиак водный — 25 % раствор. </a:t>
            </a:r>
          </a:p>
          <a:p>
            <a:pPr>
              <a:lnSpc>
                <a:spcPct val="90000"/>
              </a:lnSpc>
            </a:pPr>
            <a:r>
              <a:rPr lang="ru-RU" sz="1800">
                <a:latin typeface="Times New Roman" pitchFamily="18" charset="0"/>
              </a:rPr>
              <a:t>Ход о п р е д е л е н и я . Исследуют мочу в первые 3 ч после мочеиспускания. В пробирку к 3—5 мл мочи приливают 5—10 капель раствоpa натрия нитропруссида и 0,5 мл уксусной кислоты, смешивают, а затем осторожно по стенке пробирки пипеткой наслаивают 2—3 мл водного раствора аммиака. </a:t>
            </a:r>
          </a:p>
          <a:p>
            <a:pPr>
              <a:lnSpc>
                <a:spcPct val="90000"/>
              </a:lnSpc>
            </a:pPr>
            <a:r>
              <a:rPr lang="ru-RU" sz="1800">
                <a:latin typeface="Times New Roman" pitchFamily="18" charset="0"/>
              </a:rPr>
              <a:t>Пробу считают положительной, если в течение 3 мин на границе сред образуется красно-фиолетовое кольцо.</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fontAlgn="auto">
              <a:spcAft>
                <a:spcPts val="0"/>
              </a:spcAft>
              <a:defRPr/>
            </a:pPr>
            <a:r>
              <a:rPr lang="ru-RU" sz="4000" dirty="0"/>
              <a:t>П </a:t>
            </a:r>
            <a:r>
              <a:rPr lang="ru-RU" sz="4000" dirty="0" err="1"/>
              <a:t>р</a:t>
            </a:r>
            <a:r>
              <a:rPr lang="ru-RU" sz="4000" dirty="0"/>
              <a:t> и м е ч а </a:t>
            </a:r>
            <a:r>
              <a:rPr lang="ru-RU" sz="4000" dirty="0" err="1"/>
              <a:t>н</a:t>
            </a:r>
            <a:r>
              <a:rPr lang="ru-RU" sz="4000" dirty="0"/>
              <a:t> и е </a:t>
            </a:r>
            <a:endParaRPr lang="ru-RU" dirty="0"/>
          </a:p>
        </p:txBody>
      </p:sp>
      <p:sp>
        <p:nvSpPr>
          <p:cNvPr id="36867" name="Rectangle 3"/>
          <p:cNvSpPr>
            <a:spLocks noGrp="1" noChangeArrowheads="1"/>
          </p:cNvSpPr>
          <p:nvPr>
            <p:ph idx="1"/>
          </p:nvPr>
        </p:nvSpPr>
        <p:spPr/>
        <p:txBody>
          <a:bodyPr>
            <a:normAutofit fontScale="77500" lnSpcReduction="20000"/>
          </a:bodyPr>
          <a:lstStyle/>
          <a:p>
            <a:pPr algn="just">
              <a:lnSpc>
                <a:spcPct val="150000"/>
              </a:lnSpc>
            </a:pPr>
            <a:r>
              <a:rPr lang="ru-RU" sz="1800" dirty="0"/>
              <a:t>Около 20% ацетона при комнатной температуре исчезает за 24 ч, но сохраняется в холодильнике; Кетоновые тела могут исчезать из мочи и </a:t>
            </a:r>
            <a:r>
              <a:rPr lang="ru-RU" sz="1800" dirty="0" err="1"/>
              <a:t>in</a:t>
            </a:r>
            <a:r>
              <a:rPr lang="ru-RU" sz="1800" dirty="0"/>
              <a:t> </a:t>
            </a:r>
            <a:r>
              <a:rPr lang="ru-RU" sz="1800" dirty="0" err="1"/>
              <a:t>vivo</a:t>
            </a:r>
            <a:r>
              <a:rPr lang="ru-RU" sz="1800" dirty="0"/>
              <a:t> при бактериурии. </a:t>
            </a:r>
          </a:p>
          <a:p>
            <a:pPr algn="just">
              <a:lnSpc>
                <a:spcPct val="150000"/>
              </a:lnSpc>
            </a:pPr>
            <a:r>
              <a:rPr lang="ru-RU" sz="1900" dirty="0"/>
              <a:t>Н о </a:t>
            </a:r>
            <a:r>
              <a:rPr lang="ru-RU" sz="1900" dirty="0" err="1"/>
              <a:t>р</a:t>
            </a:r>
            <a:r>
              <a:rPr lang="ru-RU" sz="1900" dirty="0"/>
              <a:t> м а л </a:t>
            </a:r>
            <a:r>
              <a:rPr lang="ru-RU" sz="1900" dirty="0" err="1"/>
              <a:t>ь</a:t>
            </a:r>
            <a:r>
              <a:rPr lang="ru-RU" sz="1900" dirty="0"/>
              <a:t> </a:t>
            </a:r>
            <a:r>
              <a:rPr lang="ru-RU" sz="1900" dirty="0" err="1"/>
              <a:t>н</a:t>
            </a:r>
            <a:r>
              <a:rPr lang="ru-RU" sz="1900" dirty="0"/>
              <a:t> </a:t>
            </a:r>
            <a:r>
              <a:rPr lang="ru-RU" sz="1900" dirty="0" err="1"/>
              <a:t>ы</a:t>
            </a:r>
            <a:r>
              <a:rPr lang="ru-RU" sz="1900" dirty="0"/>
              <a:t> е в е л и ч и </a:t>
            </a:r>
            <a:r>
              <a:rPr lang="ru-RU" sz="1900" dirty="0" err="1"/>
              <a:t>н</a:t>
            </a:r>
            <a:r>
              <a:rPr lang="ru-RU" sz="1900" dirty="0"/>
              <a:t> </a:t>
            </a:r>
            <a:r>
              <a:rPr lang="ru-RU" sz="1900" dirty="0" err="1"/>
              <a:t>ы</a:t>
            </a:r>
            <a:r>
              <a:rPr lang="ru-RU" sz="1900" dirty="0"/>
              <a:t> . В норме с мочой выделяется 20—50 мг кетоновых тел за сутки </a:t>
            </a:r>
          </a:p>
          <a:p>
            <a:pPr algn="just">
              <a:lnSpc>
                <a:spcPct val="150000"/>
              </a:lnSpc>
            </a:pPr>
            <a:r>
              <a:rPr lang="ru-RU" sz="1800" dirty="0"/>
              <a:t>К л и </a:t>
            </a:r>
            <a:r>
              <a:rPr lang="ru-RU" sz="1800" dirty="0" err="1"/>
              <a:t>н</a:t>
            </a:r>
            <a:r>
              <a:rPr lang="ru-RU" sz="1800" dirty="0"/>
              <a:t> </a:t>
            </a:r>
            <a:r>
              <a:rPr lang="ru-RU" sz="1800" dirty="0" err="1"/>
              <a:t>и</a:t>
            </a:r>
            <a:r>
              <a:rPr lang="ru-RU" sz="1800" dirty="0"/>
              <a:t> ч е с к о е </a:t>
            </a:r>
            <a:r>
              <a:rPr lang="ru-RU" sz="1800" dirty="0" err="1"/>
              <a:t>з</a:t>
            </a:r>
            <a:r>
              <a:rPr lang="ru-RU" sz="1800" dirty="0"/>
              <a:t> </a:t>
            </a:r>
            <a:r>
              <a:rPr lang="ru-RU" sz="1800" dirty="0" err="1"/>
              <a:t>н</a:t>
            </a:r>
            <a:r>
              <a:rPr lang="ru-RU" sz="1800" dirty="0"/>
              <a:t> а ч е </a:t>
            </a:r>
            <a:r>
              <a:rPr lang="ru-RU" sz="1800" dirty="0" err="1"/>
              <a:t>н</a:t>
            </a:r>
            <a:r>
              <a:rPr lang="ru-RU" sz="1800" dirty="0"/>
              <a:t> и е . Чаще всего </a:t>
            </a:r>
            <a:r>
              <a:rPr lang="ru-RU" sz="1800" dirty="0" err="1"/>
              <a:t>кетонурия</a:t>
            </a:r>
            <a:r>
              <a:rPr lang="ru-RU" sz="1800" dirty="0"/>
              <a:t> наблюдается при диабете, что является критерием правильности подбора пищевого режима: если количество вводимых жиров не соответствует количеству усваиваемых углеводов, то увеличивается выделение кетоновых тел. При уменьшении введения углеводов (лечение без инсулина) при обычном количестве жиров начинает выделяться ацетон; при лечении инсулином уничтожение </a:t>
            </a:r>
            <a:r>
              <a:rPr lang="ru-RU" sz="1800" dirty="0" err="1"/>
              <a:t>глюкозурии</a:t>
            </a:r>
            <a:r>
              <a:rPr lang="ru-RU" sz="1800" dirty="0"/>
              <a:t> достигается лучшим усвоением углеводов и не сопровождается </a:t>
            </a:r>
            <a:r>
              <a:rPr lang="ru-RU" sz="1800" dirty="0" err="1"/>
              <a:t>кетонурией</a:t>
            </a:r>
            <a:r>
              <a:rPr lang="ru-RU" sz="1800" dirty="0"/>
              <a:t>. </a:t>
            </a:r>
          </a:p>
          <a:p>
            <a:pPr algn="just">
              <a:lnSpc>
                <a:spcPct val="150000"/>
              </a:lnSpc>
            </a:pPr>
            <a:endParaRPr lang="ru-RU" sz="1800" dirty="0"/>
          </a:p>
          <a:p>
            <a:pPr algn="just">
              <a:lnSpc>
                <a:spcPct val="150000"/>
              </a:lnSpc>
            </a:pPr>
            <a:r>
              <a:rPr lang="ru-RU" sz="2300" dirty="0">
                <a:latin typeface="Times New Roman" pitchFamily="18" charset="0"/>
                <a:cs typeface="Times New Roman" pitchFamily="18" charset="0"/>
              </a:rPr>
              <a:t>Таким образом, обнаружение кетоновых тел в моче больных диабетом необходимо для регулирования диеты.</a:t>
            </a:r>
            <a:endParaRPr lang="ru-RU" sz="2100" dirty="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p:txBody>
          <a:bodyPr>
            <a:noAutofit/>
          </a:bodyPr>
          <a:lstStyle/>
          <a:p>
            <a:pPr fontAlgn="auto">
              <a:spcAft>
                <a:spcPts val="0"/>
              </a:spcAft>
              <a:defRPr/>
            </a:pPr>
            <a:r>
              <a:rPr lang="ru-RU" sz="2800" b="0" dirty="0">
                <a:latin typeface="Times New Roman" pitchFamily="18" charset="0"/>
              </a:rPr>
              <a:t>определение желчных пигментов</a:t>
            </a:r>
            <a:r>
              <a:rPr lang="ru-RU" sz="2400" b="0" dirty="0">
                <a:latin typeface="Times New Roman" pitchFamily="18" charset="0"/>
              </a:rPr>
              <a:t> </a:t>
            </a:r>
            <a:r>
              <a:rPr lang="ru-RU" dirty="0"/>
              <a:t> </a:t>
            </a:r>
            <a:br>
              <a:rPr lang="ru-RU" dirty="0"/>
            </a:br>
            <a:endParaRPr lang="ru-RU" dirty="0"/>
          </a:p>
        </p:txBody>
      </p:sp>
      <p:sp>
        <p:nvSpPr>
          <p:cNvPr id="37891" name="Rectangle 3"/>
          <p:cNvSpPr>
            <a:spLocks noGrp="1" noChangeArrowheads="1"/>
          </p:cNvSpPr>
          <p:nvPr>
            <p:ph idx="1"/>
          </p:nvPr>
        </p:nvSpPr>
        <p:spPr/>
        <p:txBody>
          <a:bodyPr/>
          <a:lstStyle/>
          <a:p>
            <a:r>
              <a:rPr lang="ru-RU" sz="2000" b="1" dirty="0">
                <a:latin typeface="Times New Roman" pitchFamily="18" charset="0"/>
              </a:rPr>
              <a:t>БИЛИРУБИН – конечный продукт обмена желчных пигментов. </a:t>
            </a:r>
          </a:p>
          <a:p>
            <a:endParaRPr lang="ru-RU" sz="2000" b="1" dirty="0">
              <a:latin typeface="Times New Roman" pitchFamily="18" charset="0"/>
            </a:endParaRPr>
          </a:p>
          <a:p>
            <a:r>
              <a:rPr lang="ru-RU" sz="2000" dirty="0">
                <a:latin typeface="Times New Roman" pitchFamily="18" charset="0"/>
              </a:rPr>
              <a:t>Большинство  проб для обнаружения билирубина в моче основано на его превращении под действием окислителя в зеленый биливердин или пурпурно-красные </a:t>
            </a:r>
            <a:r>
              <a:rPr lang="ru-RU" sz="2000" dirty="0" err="1">
                <a:latin typeface="Times New Roman" pitchFamily="18" charset="0"/>
              </a:rPr>
              <a:t>билипурпурины</a:t>
            </a:r>
            <a:r>
              <a:rPr lang="ru-RU" sz="2000" dirty="0">
                <a:latin typeface="Times New Roman" pitchFamily="18" charset="0"/>
              </a:rPr>
              <a:t>, которые, примешиваясь к биливердину, дают синее окрашивание</a:t>
            </a:r>
            <a:r>
              <a:rPr lang="ru-RU"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Основные стандарты и документы для </a:t>
            </a:r>
            <a:r>
              <a:rPr lang="ru-RU" dirty="0" err="1"/>
              <a:t>кдл</a:t>
            </a:r>
            <a:endParaRPr lang="ru-RU" dirty="0"/>
          </a:p>
        </p:txBody>
      </p:sp>
      <p:sp>
        <p:nvSpPr>
          <p:cNvPr id="3" name="Содержимое 2"/>
          <p:cNvSpPr>
            <a:spLocks noGrp="1"/>
          </p:cNvSpPr>
          <p:nvPr>
            <p:ph idx="1"/>
          </p:nvPr>
        </p:nvSpPr>
        <p:spPr/>
        <p:txBody>
          <a:bodyPr>
            <a:normAutofit fontScale="62500" lnSpcReduction="20000"/>
          </a:bodyPr>
          <a:lstStyle/>
          <a:p>
            <a:pPr>
              <a:lnSpc>
                <a:spcPct val="90000"/>
              </a:lnSpc>
            </a:pPr>
            <a:r>
              <a:rPr lang="ru-RU" b="1" dirty="0"/>
              <a:t>ГОСТ Р ИСО 15189; </a:t>
            </a:r>
          </a:p>
          <a:p>
            <a:pPr>
              <a:lnSpc>
                <a:spcPct val="90000"/>
              </a:lnSpc>
            </a:pPr>
            <a:r>
              <a:rPr lang="ru-RU" b="1" dirty="0"/>
              <a:t>ГОСТ Р 52905 (ИСО15190)</a:t>
            </a:r>
          </a:p>
          <a:p>
            <a:pPr>
              <a:lnSpc>
                <a:spcPct val="90000"/>
              </a:lnSpc>
            </a:pPr>
            <a:r>
              <a:rPr lang="ru-RU" b="1" dirty="0"/>
              <a:t>ГОСТ Р ИСО/ТО 22869</a:t>
            </a:r>
          </a:p>
          <a:p>
            <a:pPr>
              <a:lnSpc>
                <a:spcPct val="90000"/>
              </a:lnSpc>
            </a:pPr>
            <a:r>
              <a:rPr lang="ru-RU" b="1" dirty="0"/>
              <a:t>ГОСТ Р ИСО 22870 </a:t>
            </a:r>
          </a:p>
          <a:p>
            <a:pPr>
              <a:lnSpc>
                <a:spcPct val="90000"/>
              </a:lnSpc>
            </a:pPr>
            <a:r>
              <a:rPr lang="ru-RU" b="1" dirty="0"/>
              <a:t>ГОСТ Р 53022,2,3,4 </a:t>
            </a:r>
          </a:p>
          <a:p>
            <a:pPr>
              <a:lnSpc>
                <a:spcPct val="90000"/>
              </a:lnSpc>
            </a:pPr>
            <a:r>
              <a:rPr lang="ru-RU" b="1" dirty="0"/>
              <a:t>ГОСТ Р  53079,1,2,3,4</a:t>
            </a:r>
          </a:p>
          <a:p>
            <a:pPr>
              <a:lnSpc>
                <a:spcPct val="90000"/>
              </a:lnSpc>
            </a:pPr>
            <a:r>
              <a:rPr lang="ru-RU" b="1" dirty="0"/>
              <a:t>ГОСТ Р 53133,1,2,4 ( Национальные стандарты  КДЛ).</a:t>
            </a:r>
          </a:p>
          <a:p>
            <a:pPr>
              <a:lnSpc>
                <a:spcPct val="90000"/>
              </a:lnSpc>
            </a:pPr>
            <a:r>
              <a:rPr lang="ru-RU" b="1" dirty="0"/>
              <a:t>Утвержден профессиональный стандарт"Специалист в области лабораторной диагностики со средним профессиональным образованием" (подготовлен Минтрудом России 11.10.2018)</a:t>
            </a:r>
          </a:p>
          <a:p>
            <a:pPr fontAlgn="base"/>
            <a:r>
              <a:rPr lang="ru-RU" b="1" dirty="0"/>
              <a:t>Об утверждении номенклатуры медицинских услуг (с изменениями на 5 марта 2020 года)</a:t>
            </a:r>
          </a:p>
          <a:p>
            <a:pPr fontAlgn="base"/>
            <a:r>
              <a:rPr lang="ru-RU" dirty="0"/>
              <a:t>Министерство здравоохранения российской федерации Приказ От 13 октября 2017 года N 804н Об утверждении номенклатуры медицинских услуг (С изменениями на 5 марта 2020 года)</a:t>
            </a:r>
            <a:br>
              <a:rPr lang="ru-RU" dirty="0"/>
            </a:br>
            <a:r>
              <a:rPr lang="ru-RU" dirty="0"/>
              <a:t>     </a:t>
            </a:r>
            <a:br>
              <a:rPr lang="ru-RU" dirty="0"/>
            </a:br>
            <a:endParaRPr lang="ru-RU" dirty="0"/>
          </a:p>
          <a:p>
            <a:pPr>
              <a:lnSpc>
                <a:spcPct val="90000"/>
              </a:lnSpc>
            </a:pPr>
            <a:endParaRPr lang="ru-RU" b="1" dirty="0"/>
          </a:p>
          <a:p>
            <a:pPr>
              <a:lnSpc>
                <a:spcPct val="90000"/>
              </a:lnSpc>
            </a:pPr>
            <a:endParaRPr lang="ru-RU" b="1" dirty="0"/>
          </a:p>
          <a:p>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p:txBody>
          <a:bodyPr>
            <a:normAutofit fontScale="90000"/>
          </a:bodyPr>
          <a:lstStyle/>
          <a:p>
            <a:pPr fontAlgn="auto">
              <a:spcAft>
                <a:spcPts val="0"/>
              </a:spcAft>
              <a:defRPr/>
            </a:pPr>
            <a:r>
              <a:rPr lang="ru-RU" sz="2400" b="0">
                <a:latin typeface="Times New Roman" pitchFamily="18" charset="0"/>
              </a:rPr>
              <a:t>определение желчных пигментов</a:t>
            </a:r>
            <a:r>
              <a:rPr lang="ru-RU" sz="2000" b="0">
                <a:latin typeface="Times New Roman" pitchFamily="18" charset="0"/>
              </a:rPr>
              <a:t> </a:t>
            </a:r>
            <a:r>
              <a:rPr lang="ru-RU" sz="3200"/>
              <a:t> </a:t>
            </a:r>
            <a:br>
              <a:rPr lang="ru-RU" sz="3200"/>
            </a:br>
            <a:endParaRPr lang="ru-RU" sz="3200"/>
          </a:p>
        </p:txBody>
      </p:sp>
      <p:sp>
        <p:nvSpPr>
          <p:cNvPr id="38915" name="Rectangle 3"/>
          <p:cNvSpPr>
            <a:spLocks noGrp="1" noChangeArrowheads="1"/>
          </p:cNvSpPr>
          <p:nvPr>
            <p:ph idx="1"/>
          </p:nvPr>
        </p:nvSpPr>
        <p:spPr>
          <a:xfrm>
            <a:off x="502920" y="530352"/>
            <a:ext cx="8183880" cy="4626840"/>
          </a:xfrm>
        </p:spPr>
        <p:txBody>
          <a:bodyPr>
            <a:normAutofit fontScale="92500" lnSpcReduction="10000"/>
          </a:bodyPr>
          <a:lstStyle/>
          <a:p>
            <a:pPr>
              <a:lnSpc>
                <a:spcPct val="150000"/>
              </a:lnSpc>
            </a:pPr>
            <a:r>
              <a:rPr lang="ru-RU" sz="1800" dirty="0"/>
              <a:t>. </a:t>
            </a:r>
            <a:r>
              <a:rPr lang="ru-RU" sz="1800" b="1" dirty="0"/>
              <a:t>Унифицированная проба </a:t>
            </a:r>
            <a:r>
              <a:rPr lang="ru-RU" sz="1800" b="1" dirty="0" err="1"/>
              <a:t>Фуше</a:t>
            </a:r>
            <a:r>
              <a:rPr lang="ru-RU" sz="1800" b="1" dirty="0"/>
              <a:t> </a:t>
            </a:r>
            <a:r>
              <a:rPr lang="ru-RU" sz="1800" dirty="0"/>
              <a:t>(.1972). Р </a:t>
            </a:r>
            <a:r>
              <a:rPr lang="ru-RU" sz="1800" dirty="0" err="1"/>
              <a:t>еа</a:t>
            </a:r>
            <a:r>
              <a:rPr lang="ru-RU" sz="1800" dirty="0"/>
              <a:t> к т и в </a:t>
            </a:r>
            <a:r>
              <a:rPr lang="ru-RU" sz="1800" dirty="0" err="1"/>
              <a:t>ы</a:t>
            </a:r>
            <a:r>
              <a:rPr lang="ru-RU" sz="1800" dirty="0"/>
              <a:t>. 1.15 % раствор хлорида бария. 2. Реактив </a:t>
            </a:r>
            <a:r>
              <a:rPr lang="ru-RU" sz="1800" dirty="0" err="1"/>
              <a:t>Фуше</a:t>
            </a:r>
            <a:r>
              <a:rPr lang="ru-RU" sz="1800" dirty="0"/>
              <a:t>: 25 г трихлоруксусной кислоты растворяют в 100 мл дистиллированной воды и приливают 10 мл 10 </a:t>
            </a:r>
            <a:r>
              <a:rPr lang="ru-RU" sz="1800" i="1" dirty="0"/>
              <a:t>% </a:t>
            </a:r>
            <a:r>
              <a:rPr lang="ru-RU" sz="1800" dirty="0"/>
              <a:t>раствора хлорного железа (</a:t>
            </a:r>
            <a:r>
              <a:rPr lang="ru-RU" sz="1800" dirty="0" err="1"/>
              <a:t>FeCU</a:t>
            </a:r>
            <a:r>
              <a:rPr lang="ru-RU" sz="1800" dirty="0"/>
              <a:t>). </a:t>
            </a:r>
          </a:p>
          <a:p>
            <a:pPr>
              <a:lnSpc>
                <a:spcPct val="150000"/>
              </a:lnSpc>
            </a:pPr>
            <a:r>
              <a:rPr lang="ru-RU" sz="1800" dirty="0"/>
              <a:t>Ход о </a:t>
            </a:r>
            <a:r>
              <a:rPr lang="ru-RU" sz="1800" dirty="0" err="1"/>
              <a:t>п</a:t>
            </a:r>
            <a:r>
              <a:rPr lang="ru-RU" sz="1800" dirty="0"/>
              <a:t> </a:t>
            </a:r>
            <a:r>
              <a:rPr lang="ru-RU" sz="1800" dirty="0" err="1"/>
              <a:t>р</a:t>
            </a:r>
            <a:r>
              <a:rPr lang="ru-RU" sz="1800" dirty="0"/>
              <a:t> е </a:t>
            </a:r>
            <a:r>
              <a:rPr lang="ru-RU" sz="1800" dirty="0" err="1"/>
              <a:t>д</a:t>
            </a:r>
            <a:r>
              <a:rPr lang="ru-RU" sz="1800" dirty="0"/>
              <a:t> </a:t>
            </a:r>
            <a:r>
              <a:rPr lang="ru-RU" sz="1800" dirty="0" err="1"/>
              <a:t>е</a:t>
            </a:r>
            <a:r>
              <a:rPr lang="ru-RU" sz="1800" dirty="0"/>
              <a:t> л е </a:t>
            </a:r>
            <a:r>
              <a:rPr lang="ru-RU" sz="1800" dirty="0" err="1"/>
              <a:t>н</a:t>
            </a:r>
            <a:r>
              <a:rPr lang="ru-RU" sz="1800" dirty="0"/>
              <a:t> и я . К 10 мл мочи прибавляют 5 мл 15 % раствора хлорида бария. Смешивают, фильтруют. На вынутый из воронки и расправленный на дне чашки Петри фильтр наносят 2 капли реактива </a:t>
            </a:r>
            <a:r>
              <a:rPr lang="ru-RU" sz="1800" dirty="0" err="1"/>
              <a:t>Фуше</a:t>
            </a:r>
            <a:r>
              <a:rPr lang="ru-RU" sz="1800" dirty="0"/>
              <a:t>. Появление на фильтре сине-зеленых пятен говорит о присутствии билирубина. Если реакция мочи щелочная, то необходимо подкислить ее несколькими каплями уксусной кислоты. </a:t>
            </a:r>
          </a:p>
          <a:p>
            <a:pPr>
              <a:lnSpc>
                <a:spcPct val="150000"/>
              </a:lnSpc>
            </a:pPr>
            <a:r>
              <a:rPr lang="ru-RU" sz="1800" b="1" dirty="0"/>
              <a:t>Унифицированная проба Розина </a:t>
            </a:r>
            <a:r>
              <a:rPr lang="ru-RU" sz="1800" dirty="0"/>
              <a:t>(1972)принцип метода такой же.  Обнаружение с помощью диагностических полосок- принцип метода такой же – величина билирубинурии определяется в интервале от 5 до 30 мг/л.</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p:txBody>
          <a:bodyPr/>
          <a:lstStyle/>
          <a:p>
            <a:pPr fontAlgn="auto">
              <a:spcAft>
                <a:spcPts val="0"/>
              </a:spcAft>
              <a:defRPr/>
            </a:pPr>
            <a:r>
              <a:rPr lang="ru-RU" sz="2400" b="0">
                <a:latin typeface="Times New Roman" pitchFamily="18" charset="0"/>
              </a:rPr>
              <a:t>Определение уробилиновых тел</a:t>
            </a:r>
            <a:r>
              <a:rPr lang="ru-RU"/>
              <a:t> </a:t>
            </a:r>
          </a:p>
        </p:txBody>
      </p:sp>
      <p:sp>
        <p:nvSpPr>
          <p:cNvPr id="39939" name="Rectangle 3"/>
          <p:cNvSpPr>
            <a:spLocks noGrp="1" noChangeArrowheads="1"/>
          </p:cNvSpPr>
          <p:nvPr>
            <p:ph idx="1"/>
          </p:nvPr>
        </p:nvSpPr>
        <p:spPr/>
        <p:txBody>
          <a:bodyPr/>
          <a:lstStyle/>
          <a:p>
            <a:pPr algn="just"/>
            <a:r>
              <a:rPr lang="ru-RU" sz="2400" b="1" dirty="0">
                <a:latin typeface="Times New Roman" pitchFamily="18" charset="0"/>
              </a:rPr>
              <a:t>Унифицированные методы</a:t>
            </a:r>
            <a:r>
              <a:rPr lang="ru-RU" sz="2400" dirty="0">
                <a:latin typeface="Times New Roman" pitchFamily="18" charset="0"/>
              </a:rPr>
              <a:t> – метод </a:t>
            </a:r>
            <a:r>
              <a:rPr lang="ru-RU" sz="2400" dirty="0" err="1">
                <a:latin typeface="Times New Roman" pitchFamily="18" charset="0"/>
              </a:rPr>
              <a:t>Нейбауэра</a:t>
            </a:r>
            <a:r>
              <a:rPr lang="ru-RU" sz="2400" dirty="0">
                <a:latin typeface="Times New Roman" pitchFamily="18" charset="0"/>
              </a:rPr>
              <a:t>, проба </a:t>
            </a:r>
            <a:r>
              <a:rPr lang="ru-RU" sz="2400" dirty="0" err="1">
                <a:latin typeface="Times New Roman" pitchFamily="18" charset="0"/>
              </a:rPr>
              <a:t>Шлезингера</a:t>
            </a:r>
            <a:r>
              <a:rPr lang="ru-RU" sz="2400" dirty="0">
                <a:latin typeface="Times New Roman" pitchFamily="18" charset="0"/>
              </a:rPr>
              <a:t> и диагностические полоски. С помощью диагностических полосок возможно определение уробилинов в интервале от 10 до 120мг/л. В </a:t>
            </a:r>
            <a:r>
              <a:rPr lang="ru-RU" sz="2400" dirty="0" err="1">
                <a:latin typeface="Times New Roman" pitchFamily="18" charset="0"/>
              </a:rPr>
              <a:t>свежевыпущенной</a:t>
            </a:r>
            <a:r>
              <a:rPr lang="ru-RU" sz="2400" dirty="0">
                <a:latin typeface="Times New Roman" pitchFamily="18" charset="0"/>
              </a:rPr>
              <a:t> моче содержатся только </a:t>
            </a:r>
            <a:r>
              <a:rPr lang="ru-RU" sz="2400" dirty="0" err="1">
                <a:latin typeface="Times New Roman" pitchFamily="18" charset="0"/>
              </a:rPr>
              <a:t>уробилиногены</a:t>
            </a:r>
            <a:r>
              <a:rPr lang="ru-RU" sz="2400" dirty="0">
                <a:latin typeface="Times New Roman" pitchFamily="18" charset="0"/>
              </a:rPr>
              <a:t>, которые при стоянии, окисляясь, переходят в уробилины и имеют одинаковое диагностическое значение.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p:txBody>
          <a:bodyPr>
            <a:normAutofit fontScale="90000"/>
          </a:bodyPr>
          <a:lstStyle/>
          <a:p>
            <a:pPr fontAlgn="auto">
              <a:spcAft>
                <a:spcPts val="0"/>
              </a:spcAft>
              <a:defRPr/>
            </a:pPr>
            <a:r>
              <a:rPr lang="ru-RU" sz="3200" dirty="0">
                <a:latin typeface="Times New Roman" pitchFamily="18" charset="0"/>
              </a:rPr>
              <a:t>Экспресс-диагностика</a:t>
            </a:r>
            <a:r>
              <a:rPr lang="ru-RU" dirty="0"/>
              <a:t> – важный инструмент</a:t>
            </a:r>
          </a:p>
        </p:txBody>
      </p:sp>
      <p:sp>
        <p:nvSpPr>
          <p:cNvPr id="40963" name="Rectangle 3"/>
          <p:cNvSpPr>
            <a:spLocks noGrp="1" noChangeArrowheads="1"/>
          </p:cNvSpPr>
          <p:nvPr>
            <p:ph idx="1"/>
          </p:nvPr>
        </p:nvSpPr>
        <p:spPr/>
        <p:txBody>
          <a:bodyPr/>
          <a:lstStyle/>
          <a:p>
            <a:pPr>
              <a:lnSpc>
                <a:spcPct val="80000"/>
              </a:lnSpc>
            </a:pPr>
            <a:r>
              <a:rPr lang="ru-RU" sz="1800" dirty="0">
                <a:latin typeface="Times New Roman" pitchFamily="18" charset="0"/>
              </a:rPr>
              <a:t>Унифицированные методы на сегодняшний день включают не только рутинные вышеперечисленные методики но и широкое использование </a:t>
            </a:r>
            <a:r>
              <a:rPr lang="ru-RU" sz="1800" dirty="0" err="1">
                <a:latin typeface="Times New Roman" pitchFamily="18" charset="0"/>
              </a:rPr>
              <a:t>тест-полосок</a:t>
            </a:r>
            <a:r>
              <a:rPr lang="ru-RU" sz="1800" dirty="0">
                <a:latin typeface="Times New Roman" pitchFamily="18" charset="0"/>
              </a:rPr>
              <a:t> или приборов для считывания результатов с </a:t>
            </a:r>
            <a:r>
              <a:rPr lang="ru-RU" sz="1800" dirty="0" err="1">
                <a:latin typeface="Times New Roman" pitchFamily="18" charset="0"/>
              </a:rPr>
              <a:t>тест-полосок</a:t>
            </a:r>
            <a:r>
              <a:rPr lang="ru-RU" sz="1800" dirty="0">
                <a:latin typeface="Times New Roman" pitchFamily="18" charset="0"/>
              </a:rPr>
              <a:t>.</a:t>
            </a:r>
          </a:p>
          <a:p>
            <a:pPr>
              <a:lnSpc>
                <a:spcPct val="80000"/>
              </a:lnSpc>
            </a:pPr>
            <a:r>
              <a:rPr lang="ru-RU" sz="1800" dirty="0">
                <a:latin typeface="Times New Roman" pitchFamily="18" charset="0"/>
              </a:rPr>
              <a:t>Приборы для считывания интенсивности цвета </a:t>
            </a:r>
            <a:r>
              <a:rPr lang="ru-RU" sz="1800" dirty="0" err="1">
                <a:latin typeface="Times New Roman" pitchFamily="18" charset="0"/>
              </a:rPr>
              <a:t>тест-полосок</a:t>
            </a:r>
            <a:r>
              <a:rPr lang="ru-RU" sz="1800" dirty="0">
                <a:latin typeface="Times New Roman" pitchFamily="18" charset="0"/>
              </a:rPr>
              <a:t> представляют собой отражательные фотометры  или рефлектометры, которые представляют собой фотометрические устройства для количественного  измерения потоков света, отраженного поверхностью реакционной зоны. Лучи света, отраженные и рассеянные в разных направлениях, многократно отражаются от внутренней стенки сферы прибора, внутри которого создается равномерная освещенность, интенсивность которой определяется суммой всего отраженного исследуемой поверхностью света. Поскольку окраска различных реакционных зон неодинакова, может потребоваться измерение на разных длинах волн, что предусмотрено устройством прибора.</a:t>
            </a:r>
          </a:p>
          <a:p>
            <a:pPr>
              <a:lnSpc>
                <a:spcPct val="80000"/>
              </a:lnSpc>
            </a:pPr>
            <a:r>
              <a:rPr lang="ru-RU" sz="1800" dirty="0">
                <a:latin typeface="Times New Roman" pitchFamily="18" charset="0"/>
              </a:rPr>
              <a:t> 	При использовании  отражательных фотометров необходимо строго следовать инструкции по применению прибора.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Grp="1" noChangeArrowheads="1"/>
          </p:cNvSpPr>
          <p:nvPr>
            <p:ph type="title"/>
          </p:nvPr>
        </p:nvSpPr>
        <p:spPr/>
        <p:txBody>
          <a:bodyPr/>
          <a:lstStyle/>
          <a:p>
            <a:pPr fontAlgn="auto">
              <a:spcAft>
                <a:spcPts val="0"/>
              </a:spcAft>
              <a:defRPr/>
            </a:pPr>
            <a:r>
              <a:rPr lang="ru-RU" sz="2800">
                <a:latin typeface="Times New Roman" pitchFamily="18" charset="0"/>
              </a:rPr>
              <a:t>Принцип работы</a:t>
            </a:r>
            <a:r>
              <a:rPr lang="ru-RU"/>
              <a:t> </a:t>
            </a:r>
          </a:p>
        </p:txBody>
      </p:sp>
      <p:sp>
        <p:nvSpPr>
          <p:cNvPr id="41987" name="Rectangle 3"/>
          <p:cNvSpPr>
            <a:spLocks noGrp="1" noChangeArrowheads="1"/>
          </p:cNvSpPr>
          <p:nvPr>
            <p:ph idx="1"/>
          </p:nvPr>
        </p:nvSpPr>
        <p:spPr>
          <a:xfrm>
            <a:off x="502920" y="530352"/>
            <a:ext cx="8183880" cy="4986880"/>
          </a:xfrm>
        </p:spPr>
        <p:txBody>
          <a:bodyPr>
            <a:normAutofit fontScale="92500" lnSpcReduction="20000"/>
          </a:bodyPr>
          <a:lstStyle/>
          <a:p>
            <a:pPr>
              <a:lnSpc>
                <a:spcPct val="150000"/>
              </a:lnSpc>
            </a:pPr>
            <a:r>
              <a:rPr lang="ru-RU" sz="2000" dirty="0">
                <a:latin typeface="Times New Roman" pitchFamily="18" charset="0"/>
              </a:rPr>
              <a:t>В основе методов, используемых в </a:t>
            </a:r>
            <a:r>
              <a:rPr lang="ru-RU" sz="2000" dirty="0" err="1">
                <a:latin typeface="Times New Roman" pitchFamily="18" charset="0"/>
              </a:rPr>
              <a:t>тест-полосках</a:t>
            </a:r>
            <a:r>
              <a:rPr lang="ru-RU" sz="2000" dirty="0">
                <a:latin typeface="Times New Roman" pitchFamily="18" charset="0"/>
              </a:rPr>
              <a:t> для анализа мочи, лежат цветные реакции, приводящие к изменению окраски тестовой зоны полоски. В зависимости от химических свойств определяемого </a:t>
            </a:r>
            <a:r>
              <a:rPr lang="ru-RU" sz="2000" dirty="0" err="1">
                <a:latin typeface="Times New Roman" pitchFamily="18" charset="0"/>
              </a:rPr>
              <a:t>аналита</a:t>
            </a:r>
            <a:r>
              <a:rPr lang="ru-RU" sz="2000" dirty="0">
                <a:latin typeface="Times New Roman" pitchFamily="18" charset="0"/>
              </a:rPr>
              <a:t> используются разные химические методы, в том числе ферментативные (например, </a:t>
            </a:r>
            <a:r>
              <a:rPr lang="ru-RU" sz="2000" dirty="0" err="1">
                <a:latin typeface="Times New Roman" pitchFamily="18" charset="0"/>
              </a:rPr>
              <a:t>глюкозооксидазный</a:t>
            </a:r>
            <a:r>
              <a:rPr lang="ru-RU" sz="2000" dirty="0">
                <a:latin typeface="Times New Roman" pitchFamily="18" charset="0"/>
              </a:rPr>
              <a:t> метод для анализа глюкозы в моче, или оценка количества лейкоцитов в моче на основе исследования активности их собственной </a:t>
            </a:r>
            <a:r>
              <a:rPr lang="ru-RU" sz="2000" dirty="0" err="1">
                <a:latin typeface="Times New Roman" pitchFamily="18" charset="0"/>
              </a:rPr>
              <a:t>эстеразы</a:t>
            </a:r>
            <a:r>
              <a:rPr lang="ru-RU" sz="2000" dirty="0">
                <a:latin typeface="Times New Roman" pitchFamily="18" charset="0"/>
              </a:rPr>
              <a:t>).</a:t>
            </a:r>
          </a:p>
          <a:p>
            <a:pPr>
              <a:lnSpc>
                <a:spcPct val="150000"/>
              </a:lnSpc>
            </a:pPr>
            <a:r>
              <a:rPr lang="ru-RU" sz="2000" dirty="0">
                <a:latin typeface="Times New Roman" pitchFamily="18" charset="0"/>
              </a:rPr>
              <a:t> </a:t>
            </a:r>
            <a:r>
              <a:rPr lang="ru-RU" sz="2000" dirty="0" err="1">
                <a:latin typeface="Times New Roman" pitchFamily="18" charset="0"/>
              </a:rPr>
              <a:t>Диагностически</a:t>
            </a:r>
            <a:r>
              <a:rPr lang="ru-RU" sz="2000" dirty="0">
                <a:latin typeface="Times New Roman" pitchFamily="18" charset="0"/>
              </a:rPr>
              <a:t> значимые изменения показателей мочи должны вызывать визуально заметные изменения окраски. Концентрация реактивов в тестовых зонах должна быть подобрана таким образом, чтобы быстро получить результат (в пределах нескольких десятков секунд).</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p:txBody>
          <a:bodyPr/>
          <a:lstStyle/>
          <a:p>
            <a:pPr fontAlgn="auto">
              <a:spcAft>
                <a:spcPts val="0"/>
              </a:spcAft>
              <a:defRPr/>
            </a:pPr>
            <a:r>
              <a:rPr lang="ru-RU" sz="2800">
                <a:latin typeface="Times New Roman" pitchFamily="18" charset="0"/>
              </a:rPr>
              <a:t>Оценка результатов</a:t>
            </a:r>
          </a:p>
        </p:txBody>
      </p:sp>
      <p:sp>
        <p:nvSpPr>
          <p:cNvPr id="43011" name="Rectangle 3"/>
          <p:cNvSpPr>
            <a:spLocks noGrp="1" noChangeArrowheads="1"/>
          </p:cNvSpPr>
          <p:nvPr>
            <p:ph idx="1"/>
          </p:nvPr>
        </p:nvSpPr>
        <p:spPr/>
        <p:txBody>
          <a:bodyPr/>
          <a:lstStyle/>
          <a:p>
            <a:pPr>
              <a:lnSpc>
                <a:spcPct val="80000"/>
              </a:lnSpc>
            </a:pPr>
            <a:r>
              <a:rPr lang="ru-RU" sz="1400">
                <a:latin typeface="Times New Roman" pitchFamily="18" charset="0"/>
              </a:rPr>
              <a:t>В зависимости от типа полоски оценка результатов  исследования мочи может быть произведена и зарегистрирована:</a:t>
            </a:r>
          </a:p>
          <a:p>
            <a:pPr>
              <a:lnSpc>
                <a:spcPct val="80000"/>
              </a:lnSpc>
            </a:pPr>
            <a:r>
              <a:rPr lang="ru-RU" sz="1400">
                <a:latin typeface="Times New Roman" pitchFamily="18" charset="0"/>
              </a:rPr>
              <a:t>	- визуально, путем субъективного сравнения оператором с прилагаемой к изделию цветной шкалой;</a:t>
            </a:r>
          </a:p>
          <a:p>
            <a:pPr>
              <a:lnSpc>
                <a:spcPct val="80000"/>
              </a:lnSpc>
            </a:pPr>
            <a:r>
              <a:rPr lang="ru-RU" sz="1400">
                <a:latin typeface="Times New Roman" pitchFamily="18" charset="0"/>
              </a:rPr>
              <a:t>	- оптическим способом.</a:t>
            </a:r>
          </a:p>
          <a:p>
            <a:pPr>
              <a:lnSpc>
                <a:spcPct val="80000"/>
              </a:lnSpc>
            </a:pPr>
            <a:r>
              <a:rPr lang="ru-RU" sz="1400">
                <a:latin typeface="Times New Roman" pitchFamily="18" charset="0"/>
              </a:rPr>
              <a:t>При использовании для исследования тест-полосок необходимо строго следовать инструкциям фирмы производителя. Изучить этикетку на пенале и коробке, убедиться , что срок годности полосок не истек. Для работы берется образец свежей, нецентрифугированной мочи. Перед исследованием мочу в контейнере необходимо тщательно перемешать. Далее:</a:t>
            </a:r>
          </a:p>
          <a:p>
            <a:pPr>
              <a:lnSpc>
                <a:spcPct val="80000"/>
              </a:lnSpc>
            </a:pPr>
            <a:r>
              <a:rPr lang="ru-RU" sz="1400">
                <a:latin typeface="Times New Roman" pitchFamily="18" charset="0"/>
              </a:rPr>
              <a:t>Достать из пенала одну тест-полоску. </a:t>
            </a:r>
          </a:p>
          <a:p>
            <a:pPr>
              <a:lnSpc>
                <a:spcPct val="80000"/>
              </a:lnSpc>
            </a:pPr>
            <a:r>
              <a:rPr lang="ru-RU" sz="1400">
                <a:latin typeface="Times New Roman" pitchFamily="18" charset="0"/>
              </a:rPr>
              <a:t>Сразу закрыть пенал крышкой.</a:t>
            </a:r>
          </a:p>
          <a:p>
            <a:pPr>
              <a:lnSpc>
                <a:spcPct val="80000"/>
              </a:lnSpc>
            </a:pPr>
            <a:r>
              <a:rPr lang="ru-RU" sz="1400">
                <a:latin typeface="Times New Roman" pitchFamily="18" charset="0"/>
              </a:rPr>
              <a:t>Проверить тест-полоску. Зоны  обесцвеченные должны отсутствовать.</a:t>
            </a:r>
          </a:p>
          <a:p>
            <a:pPr>
              <a:lnSpc>
                <a:spcPct val="80000"/>
              </a:lnSpc>
            </a:pPr>
            <a:r>
              <a:rPr lang="ru-RU" sz="1400">
                <a:latin typeface="Times New Roman" pitchFamily="18" charset="0"/>
              </a:rPr>
              <a:t>На 1 секунду погрузите тест-полоску в мочу до последней тестовой зоны.</a:t>
            </a:r>
          </a:p>
          <a:p>
            <a:pPr>
              <a:lnSpc>
                <a:spcPct val="80000"/>
              </a:lnSpc>
            </a:pPr>
            <a:r>
              <a:rPr lang="ru-RU" sz="1400">
                <a:latin typeface="Times New Roman" pitchFamily="18" charset="0"/>
              </a:rPr>
              <a:t>Удалите избыток мочи с помощью фильтровальной бумаги, аккуратно касаясь ребром полоски фильтровальной бумаги.</a:t>
            </a:r>
          </a:p>
          <a:p>
            <a:pPr>
              <a:lnSpc>
                <a:spcPct val="80000"/>
              </a:lnSpc>
            </a:pPr>
            <a:r>
              <a:rPr lang="ru-RU" sz="1400">
                <a:latin typeface="Times New Roman" pitchFamily="18" charset="0"/>
              </a:rPr>
              <a:t>Оцените результат на тестовой полоске через 60 секунд при хорошем освещении.</a:t>
            </a:r>
          </a:p>
          <a:p>
            <a:pPr>
              <a:lnSpc>
                <a:spcPct val="80000"/>
              </a:lnSpc>
            </a:pPr>
            <a:r>
              <a:rPr lang="ru-RU" sz="1400">
                <a:latin typeface="Times New Roman" pitchFamily="18" charset="0"/>
              </a:rPr>
              <a:t>Для оценки количества лейкоцитов – часто время увеличивается до 1,5 -2-х минут. </a:t>
            </a:r>
          </a:p>
          <a:p>
            <a:pPr>
              <a:lnSpc>
                <a:spcPct val="80000"/>
              </a:lnSpc>
            </a:pPr>
            <a:r>
              <a:rPr lang="ru-RU" sz="1400">
                <a:latin typeface="Times New Roman" pitchFamily="18" charset="0"/>
              </a:rPr>
              <a:t>При использовании анализатора следуйте инструкциям прибора.</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Grp="1" noChangeArrowheads="1"/>
          </p:cNvSpPr>
          <p:nvPr>
            <p:ph type="title"/>
          </p:nvPr>
        </p:nvSpPr>
        <p:spPr/>
        <p:txBody>
          <a:bodyPr/>
          <a:lstStyle/>
          <a:p>
            <a:pPr fontAlgn="auto">
              <a:spcAft>
                <a:spcPts val="0"/>
              </a:spcAft>
              <a:defRPr/>
            </a:pPr>
            <a:r>
              <a:rPr lang="ru-RU" sz="2000" b="0">
                <a:latin typeface="Times New Roman" pitchFamily="18" charset="0"/>
              </a:rPr>
              <a:t>МИКРОСКОПИЧЕСКОЕ ИССЛЕДОВАНИЕ.</a:t>
            </a:r>
            <a:r>
              <a:rPr lang="ru-RU"/>
              <a:t> </a:t>
            </a:r>
          </a:p>
        </p:txBody>
      </p:sp>
      <p:sp>
        <p:nvSpPr>
          <p:cNvPr id="44035" name="Rectangle 3"/>
          <p:cNvSpPr>
            <a:spLocks noGrp="1" noChangeArrowheads="1"/>
          </p:cNvSpPr>
          <p:nvPr>
            <p:ph idx="1"/>
          </p:nvPr>
        </p:nvSpPr>
        <p:spPr/>
        <p:txBody>
          <a:bodyPr>
            <a:normAutofit/>
          </a:bodyPr>
          <a:lstStyle/>
          <a:p>
            <a:pPr algn="just">
              <a:lnSpc>
                <a:spcPct val="150000"/>
              </a:lnSpc>
            </a:pPr>
            <a:r>
              <a:rPr lang="ru-RU" sz="2400" dirty="0">
                <a:latin typeface="Times New Roman" pitchFamily="18" charset="0"/>
              </a:rPr>
              <a:t>в </a:t>
            </a:r>
            <a:r>
              <a:rPr lang="ru-RU" sz="2400" dirty="0" err="1">
                <a:latin typeface="Times New Roman" pitchFamily="18" charset="0"/>
              </a:rPr>
              <a:t>центрифужную</a:t>
            </a:r>
            <a:r>
              <a:rPr lang="ru-RU" sz="2400" dirty="0">
                <a:latin typeface="Times New Roman" pitchFamily="18" charset="0"/>
              </a:rPr>
              <a:t> пробирку помещают 10 мл из утренней порции мочи после тщательного ее перемешивания.</a:t>
            </a:r>
          </a:p>
          <a:p>
            <a:pPr algn="just">
              <a:lnSpc>
                <a:spcPct val="150000"/>
              </a:lnSpc>
            </a:pPr>
            <a:r>
              <a:rPr lang="ru-RU" sz="2400" dirty="0">
                <a:latin typeface="Times New Roman" pitchFamily="18" charset="0"/>
              </a:rPr>
              <a:t> Центрифугируют 5 мин при 2000 об/мин. </a:t>
            </a:r>
          </a:p>
          <a:p>
            <a:pPr algn="just">
              <a:lnSpc>
                <a:spcPct val="150000"/>
              </a:lnSpc>
            </a:pPr>
            <a:r>
              <a:rPr lang="ru-RU" sz="2400" dirty="0">
                <a:latin typeface="Times New Roman" pitchFamily="18" charset="0"/>
              </a:rPr>
              <a:t>Затем быстрым наклоном пробирки сливают прозрачный верхний слой, а оставшийся осадок переносят пипеткой с тонко оттянутым концом на середину предметного стекла и накрывают покровным.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p:txBody>
          <a:bodyPr/>
          <a:lstStyle/>
          <a:p>
            <a:pPr fontAlgn="auto">
              <a:spcAft>
                <a:spcPts val="0"/>
              </a:spcAft>
              <a:defRPr/>
            </a:pPr>
            <a:r>
              <a:rPr lang="ru-RU" sz="2000" b="0">
                <a:latin typeface="Times New Roman" pitchFamily="18" charset="0"/>
              </a:rPr>
              <a:t>ОРГАНИЗОВАННЫЙ ОСАДОК</a:t>
            </a:r>
            <a:r>
              <a:rPr lang="ru-RU"/>
              <a:t> </a:t>
            </a:r>
          </a:p>
        </p:txBody>
      </p:sp>
      <p:sp>
        <p:nvSpPr>
          <p:cNvPr id="46083" name="Rectangle 3"/>
          <p:cNvSpPr>
            <a:spLocks noGrp="1" noChangeArrowheads="1"/>
          </p:cNvSpPr>
          <p:nvPr>
            <p:ph idx="1"/>
          </p:nvPr>
        </p:nvSpPr>
        <p:spPr/>
        <p:txBody>
          <a:bodyPr>
            <a:normAutofit lnSpcReduction="10000"/>
          </a:bodyPr>
          <a:lstStyle/>
          <a:p>
            <a:pPr algn="just">
              <a:lnSpc>
                <a:spcPct val="80000"/>
              </a:lnSpc>
            </a:pPr>
            <a:r>
              <a:rPr lang="ru-RU" sz="1600" dirty="0">
                <a:latin typeface="Times New Roman" pitchFamily="18" charset="0"/>
              </a:rPr>
              <a:t>Эритроциты имеют </a:t>
            </a:r>
            <a:r>
              <a:rPr lang="ru-RU" sz="1600" dirty="0" err="1">
                <a:latin typeface="Times New Roman" pitchFamily="18" charset="0"/>
              </a:rPr>
              <a:t>дискообразную</a:t>
            </a:r>
            <a:r>
              <a:rPr lang="ru-RU" sz="1600" dirty="0">
                <a:latin typeface="Times New Roman" pitchFamily="18" charset="0"/>
              </a:rPr>
              <a:t> форму, окрашены в характерный желто-зеленый цвет. Включения в цитоплазме отсутствуют. </a:t>
            </a:r>
          </a:p>
          <a:p>
            <a:pPr algn="just">
              <a:lnSpc>
                <a:spcPct val="80000"/>
              </a:lnSpc>
            </a:pPr>
            <a:r>
              <a:rPr lang="ru-RU" sz="1600" dirty="0">
                <a:latin typeface="Times New Roman" pitchFamily="18" charset="0"/>
              </a:rPr>
              <a:t>В концентрированной моче кислой реакции эритроциты могут приобретать звездчатую форму. При длительном пребывании эритроцитов в моче низкой относительной плотности они теряют гемоглобин и имеют вид одноконтурных или двухконтурных колец. Деление эритроцитов на измененные и неизмененные не имеет первостепенного значения для решения вопроса об источнике гематурии. </a:t>
            </a:r>
          </a:p>
          <a:p>
            <a:pPr algn="just">
              <a:lnSpc>
                <a:spcPct val="80000"/>
              </a:lnSpc>
            </a:pPr>
            <a:r>
              <a:rPr lang="ru-RU" sz="1600" dirty="0">
                <a:latin typeface="Times New Roman" pitchFamily="18" charset="0"/>
              </a:rPr>
              <a:t>Дифференцировать эритроциты надо от клеток дрожжеподобных  грибов и кристаллов оксалатов кальция округлой формы. Грибы в отличие от эритроцитов чаще овальной формы, более резко преломляют свет, имеют голубоватый оттенок и часто  почкуются. Оксалаты обычно имеют различную величину и резко преломляют свет. Прибавление к препарату осадка капли 5 </a:t>
            </a:r>
            <a:r>
              <a:rPr lang="ru-RU" sz="1600" i="1" dirty="0">
                <a:latin typeface="Times New Roman" pitchFamily="18" charset="0"/>
              </a:rPr>
              <a:t>% </a:t>
            </a:r>
            <a:r>
              <a:rPr lang="ru-RU" sz="1600" dirty="0">
                <a:latin typeface="Times New Roman" pitchFamily="18" charset="0"/>
              </a:rPr>
              <a:t>уксусной кислоты приводит к гемолизу  эритроцитов, оставляя грибы и оксалаты без изменения. </a:t>
            </a:r>
          </a:p>
          <a:p>
            <a:pPr algn="just">
              <a:lnSpc>
                <a:spcPct val="80000"/>
              </a:lnSpc>
            </a:pPr>
            <a:r>
              <a:rPr lang="ru-RU" sz="1600" dirty="0">
                <a:latin typeface="Times New Roman" pitchFamily="18" charset="0"/>
              </a:rPr>
              <a:t>Н о </a:t>
            </a:r>
            <a:r>
              <a:rPr lang="ru-RU" sz="1600" dirty="0" err="1">
                <a:latin typeface="Times New Roman" pitchFamily="18" charset="0"/>
              </a:rPr>
              <a:t>р</a:t>
            </a:r>
            <a:r>
              <a:rPr lang="ru-RU" sz="1600" dirty="0">
                <a:latin typeface="Times New Roman" pitchFamily="18" charset="0"/>
              </a:rPr>
              <a:t> м а л </a:t>
            </a:r>
            <a:r>
              <a:rPr lang="ru-RU" sz="1600" dirty="0" err="1">
                <a:latin typeface="Times New Roman" pitchFamily="18" charset="0"/>
              </a:rPr>
              <a:t>ь</a:t>
            </a:r>
            <a:r>
              <a:rPr lang="ru-RU" sz="1600" dirty="0">
                <a:latin typeface="Times New Roman" pitchFamily="18" charset="0"/>
              </a:rPr>
              <a:t> </a:t>
            </a:r>
            <a:r>
              <a:rPr lang="ru-RU" sz="1600" dirty="0" err="1">
                <a:latin typeface="Times New Roman" pitchFamily="18" charset="0"/>
              </a:rPr>
              <a:t>н</a:t>
            </a:r>
            <a:r>
              <a:rPr lang="ru-RU" sz="1600" dirty="0">
                <a:latin typeface="Times New Roman" pitchFamily="18" charset="0"/>
              </a:rPr>
              <a:t> а я   в е л и ч и </a:t>
            </a:r>
            <a:r>
              <a:rPr lang="ru-RU" sz="1600" dirty="0" err="1">
                <a:latin typeface="Times New Roman" pitchFamily="18" charset="0"/>
              </a:rPr>
              <a:t>н</a:t>
            </a:r>
            <a:r>
              <a:rPr lang="ru-RU" sz="1600" dirty="0">
                <a:latin typeface="Times New Roman" pitchFamily="18" charset="0"/>
              </a:rPr>
              <a:t> а . В норме эритроциты либо не встречаются, либо обнаруживаются единичные в препарате. К л и </a:t>
            </a:r>
            <a:r>
              <a:rPr lang="ru-RU" sz="1600" dirty="0" err="1">
                <a:latin typeface="Times New Roman" pitchFamily="18" charset="0"/>
              </a:rPr>
              <a:t>н</a:t>
            </a:r>
            <a:r>
              <a:rPr lang="ru-RU" sz="1600" dirty="0">
                <a:latin typeface="Times New Roman" pitchFamily="18" charset="0"/>
              </a:rPr>
              <a:t> </a:t>
            </a:r>
            <a:r>
              <a:rPr lang="ru-RU" sz="1600" dirty="0" err="1">
                <a:latin typeface="Times New Roman" pitchFamily="18" charset="0"/>
              </a:rPr>
              <a:t>и</a:t>
            </a:r>
            <a:r>
              <a:rPr lang="ru-RU" sz="1600" dirty="0">
                <a:latin typeface="Times New Roman" pitchFamily="18" charset="0"/>
              </a:rPr>
              <a:t> ч е с к о е   </a:t>
            </a:r>
            <a:r>
              <a:rPr lang="ru-RU" sz="1600" dirty="0" err="1">
                <a:latin typeface="Times New Roman" pitchFamily="18" charset="0"/>
              </a:rPr>
              <a:t>з</a:t>
            </a:r>
            <a:r>
              <a:rPr lang="ru-RU" sz="1600" dirty="0">
                <a:latin typeface="Times New Roman" pitchFamily="18" charset="0"/>
              </a:rPr>
              <a:t> </a:t>
            </a:r>
            <a:r>
              <a:rPr lang="ru-RU" sz="1600" dirty="0" err="1">
                <a:latin typeface="Times New Roman" pitchFamily="18" charset="0"/>
              </a:rPr>
              <a:t>н</a:t>
            </a:r>
            <a:r>
              <a:rPr lang="ru-RU" sz="1600" dirty="0">
                <a:latin typeface="Times New Roman" pitchFamily="18" charset="0"/>
              </a:rPr>
              <a:t> а ч е </a:t>
            </a:r>
            <a:r>
              <a:rPr lang="ru-RU" sz="1600" dirty="0" err="1">
                <a:latin typeface="Times New Roman" pitchFamily="18" charset="0"/>
              </a:rPr>
              <a:t>н</a:t>
            </a:r>
            <a:r>
              <a:rPr lang="ru-RU" sz="1600" dirty="0">
                <a:latin typeface="Times New Roman" pitchFamily="18" charset="0"/>
              </a:rPr>
              <a:t> и е . гематурия может быть микро – и макро-. </a:t>
            </a:r>
            <a:r>
              <a:rPr lang="ru-RU" sz="1600" dirty="0" err="1">
                <a:latin typeface="Times New Roman" pitchFamily="18" charset="0"/>
              </a:rPr>
              <a:t>Микрогематурия</a:t>
            </a:r>
            <a:r>
              <a:rPr lang="ru-RU" sz="1600" dirty="0">
                <a:latin typeface="Times New Roman" pitchFamily="18" charset="0"/>
              </a:rPr>
              <a:t> – это обнаружение большого количества эритроцитов, но без изменения окраски мочи. </a:t>
            </a:r>
            <a:r>
              <a:rPr lang="ru-RU" sz="1600" dirty="0" err="1">
                <a:latin typeface="Times New Roman" pitchFamily="18" charset="0"/>
              </a:rPr>
              <a:t>Макрогематурия</a:t>
            </a:r>
            <a:r>
              <a:rPr lang="ru-RU" sz="1600" dirty="0">
                <a:latin typeface="Times New Roman" pitchFamily="18" charset="0"/>
              </a:rPr>
              <a:t> – это увеличение количества эритроцитов с изменением цвета мочи. Гематурия может быть при поражении паренхимы' почки (</a:t>
            </a:r>
            <a:r>
              <a:rPr lang="ru-RU" sz="1600" dirty="0" err="1">
                <a:latin typeface="Times New Roman" pitchFamily="18" charset="0"/>
              </a:rPr>
              <a:t>гломерулонефрит</a:t>
            </a:r>
            <a:r>
              <a:rPr lang="ru-RU" sz="1600" dirty="0">
                <a:latin typeface="Times New Roman" pitchFamily="18" charset="0"/>
              </a:rPr>
              <a:t>, </a:t>
            </a:r>
            <a:r>
              <a:rPr lang="ru-RU" sz="1600" dirty="0" err="1">
                <a:latin typeface="Times New Roman" pitchFamily="18" charset="0"/>
              </a:rPr>
              <a:t>пиелонефрит</a:t>
            </a:r>
            <a:r>
              <a:rPr lang="ru-RU" sz="1600" dirty="0">
                <a:latin typeface="Times New Roman" pitchFamily="18" charset="0"/>
              </a:rPr>
              <a:t>, опухоли и </a:t>
            </a:r>
            <a:r>
              <a:rPr lang="ru-RU" sz="1600" dirty="0" err="1">
                <a:latin typeface="Times New Roman" pitchFamily="18" charset="0"/>
              </a:rPr>
              <a:t>др</a:t>
            </a:r>
            <a:r>
              <a:rPr lang="ru-RU" sz="1600" dirty="0">
                <a:latin typeface="Times New Roman" pitchFamily="18" charset="0"/>
              </a:rPr>
              <a:t>:),при тяжелой физической нагрузке и при поражениях мочевыводящих путей (почечных лоханок, мочеточников, мочевого пузыря, уретры).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Grp="1" noChangeArrowheads="1"/>
          </p:cNvSpPr>
          <p:nvPr>
            <p:ph type="title"/>
          </p:nvPr>
        </p:nvSpPr>
        <p:spPr/>
        <p:txBody>
          <a:bodyPr/>
          <a:lstStyle/>
          <a:p>
            <a:pPr fontAlgn="auto">
              <a:spcAft>
                <a:spcPts val="0"/>
              </a:spcAft>
              <a:defRPr/>
            </a:pPr>
            <a:r>
              <a:rPr lang="ru-RU" sz="2800">
                <a:latin typeface="Times New Roman" pitchFamily="18" charset="0"/>
              </a:rPr>
              <a:t>Организованные осадки</a:t>
            </a:r>
          </a:p>
        </p:txBody>
      </p:sp>
      <p:sp>
        <p:nvSpPr>
          <p:cNvPr id="47107" name="Rectangle 3"/>
          <p:cNvSpPr>
            <a:spLocks noGrp="1" noChangeArrowheads="1"/>
          </p:cNvSpPr>
          <p:nvPr>
            <p:ph idx="1"/>
          </p:nvPr>
        </p:nvSpPr>
        <p:spPr/>
        <p:txBody>
          <a:bodyPr/>
          <a:lstStyle/>
          <a:p>
            <a:pPr>
              <a:lnSpc>
                <a:spcPct val="80000"/>
              </a:lnSpc>
            </a:pPr>
            <a:r>
              <a:rPr lang="ru-RU" sz="1800" dirty="0">
                <a:latin typeface="Times New Roman" pitchFamily="18" charset="0"/>
              </a:rPr>
              <a:t>Лейкоциты в моче имеют вид небольших зернистых клеток округлой формы размером больше эритроцитов.  </a:t>
            </a:r>
          </a:p>
          <a:p>
            <a:pPr>
              <a:lnSpc>
                <a:spcPct val="80000"/>
              </a:lnSpc>
            </a:pPr>
            <a:r>
              <a:rPr lang="ru-RU" sz="1800" dirty="0">
                <a:latin typeface="Times New Roman" pitchFamily="18" charset="0"/>
              </a:rPr>
              <a:t>При низкой относительной плотности мочи размер их увеличивается и в некоторых из них (≪активных≫) можно наблюдать броуновское движение гранул. При </a:t>
            </a:r>
            <a:r>
              <a:rPr lang="ru-RU" sz="1800" dirty="0" err="1">
                <a:latin typeface="Times New Roman" pitchFamily="18" charset="0"/>
              </a:rPr>
              <a:t>бактериуриях</a:t>
            </a:r>
            <a:r>
              <a:rPr lang="ru-RU" sz="1800" dirty="0">
                <a:latin typeface="Times New Roman" pitchFamily="18" charset="0"/>
              </a:rPr>
              <a:t> в щелочной моче лейкоциты довольно быстро разрушаются. </a:t>
            </a:r>
          </a:p>
          <a:p>
            <a:pPr>
              <a:lnSpc>
                <a:spcPct val="80000"/>
              </a:lnSpc>
            </a:pPr>
            <a:r>
              <a:rPr lang="ru-RU" sz="1800" dirty="0">
                <a:latin typeface="Times New Roman" pitchFamily="18" charset="0"/>
              </a:rPr>
              <a:t>Лейкоциты в моче главным образом представлены нейтрофилами, но иногда можно обнаружить лимфоциты и эозинофилы, которые отличаются обильной, равномерной, крупной, преломляющей свет зернистостью. </a:t>
            </a:r>
          </a:p>
          <a:p>
            <a:pPr>
              <a:lnSpc>
                <a:spcPct val="80000"/>
              </a:lnSpc>
            </a:pPr>
            <a:r>
              <a:rPr lang="ru-RU" sz="1800" dirty="0">
                <a:latin typeface="Times New Roman" pitchFamily="18" charset="0"/>
              </a:rPr>
              <a:t>В норме в мочевом осадке у мужчин от 0 до 3 лейкоцитов в поле зрения, у женщин — до 5 лейкоцитов в поле зрения.</a:t>
            </a:r>
          </a:p>
          <a:p>
            <a:pPr>
              <a:lnSpc>
                <a:spcPct val="80000"/>
              </a:lnSpc>
            </a:pPr>
            <a:r>
              <a:rPr lang="ru-RU" sz="1800" dirty="0">
                <a:latin typeface="Times New Roman" pitchFamily="18" charset="0"/>
              </a:rPr>
              <a:t> К л и </a:t>
            </a:r>
            <a:r>
              <a:rPr lang="ru-RU" sz="1800" dirty="0" err="1">
                <a:latin typeface="Times New Roman" pitchFamily="18" charset="0"/>
              </a:rPr>
              <a:t>н</a:t>
            </a:r>
            <a:r>
              <a:rPr lang="ru-RU" sz="1800" dirty="0">
                <a:latin typeface="Times New Roman" pitchFamily="18" charset="0"/>
              </a:rPr>
              <a:t> </a:t>
            </a:r>
            <a:r>
              <a:rPr lang="ru-RU" sz="1800" dirty="0" err="1">
                <a:latin typeface="Times New Roman" pitchFamily="18" charset="0"/>
              </a:rPr>
              <a:t>и</a:t>
            </a:r>
            <a:r>
              <a:rPr lang="ru-RU" sz="1800" dirty="0">
                <a:latin typeface="Times New Roman" pitchFamily="18" charset="0"/>
              </a:rPr>
              <a:t> ч е с к о е </a:t>
            </a:r>
            <a:r>
              <a:rPr lang="ru-RU" sz="1800" dirty="0" err="1">
                <a:latin typeface="Times New Roman" pitchFamily="18" charset="0"/>
              </a:rPr>
              <a:t>з</a:t>
            </a:r>
            <a:r>
              <a:rPr lang="ru-RU" sz="1800" dirty="0">
                <a:latin typeface="Times New Roman" pitchFamily="18" charset="0"/>
              </a:rPr>
              <a:t> </a:t>
            </a:r>
            <a:r>
              <a:rPr lang="ru-RU" sz="1800" dirty="0" err="1">
                <a:latin typeface="Times New Roman" pitchFamily="18" charset="0"/>
              </a:rPr>
              <a:t>н</a:t>
            </a:r>
            <a:r>
              <a:rPr lang="ru-RU" sz="1800" dirty="0">
                <a:latin typeface="Times New Roman" pitchFamily="18" charset="0"/>
              </a:rPr>
              <a:t> а ч е </a:t>
            </a:r>
            <a:r>
              <a:rPr lang="ru-RU" sz="1800" dirty="0" err="1">
                <a:latin typeface="Times New Roman" pitchFamily="18" charset="0"/>
              </a:rPr>
              <a:t>н</a:t>
            </a:r>
            <a:r>
              <a:rPr lang="ru-RU" sz="1800" dirty="0">
                <a:latin typeface="Times New Roman" pitchFamily="18" charset="0"/>
              </a:rPr>
              <a:t> и е . Увеличение числа лейкоцитов в мочевом осадке свидетельствует о воспалительных процессах в почках или мочевыводящих путях. Наличие в моче ≪активных≫ лейкоцитов свидетельствует об интенсивности воспалительного процесса независимо </a:t>
            </a:r>
            <a:r>
              <a:rPr lang="ru-RU" sz="1800" dirty="0" err="1">
                <a:latin typeface="Times New Roman" pitchFamily="18" charset="0"/>
              </a:rPr>
              <a:t>oт</a:t>
            </a:r>
            <a:r>
              <a:rPr lang="ru-RU" sz="1800" dirty="0">
                <a:latin typeface="Times New Roman" pitchFamily="18" charset="0"/>
              </a:rPr>
              <a:t> его локализации.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Grp="1" noChangeArrowheads="1"/>
          </p:cNvSpPr>
          <p:nvPr>
            <p:ph type="title"/>
          </p:nvPr>
        </p:nvSpPr>
        <p:spPr>
          <a:xfrm>
            <a:off x="762000" y="762000"/>
            <a:ext cx="7924800" cy="706438"/>
          </a:xfrm>
        </p:spPr>
        <p:txBody>
          <a:bodyPr/>
          <a:lstStyle/>
          <a:p>
            <a:pPr fontAlgn="auto">
              <a:spcAft>
                <a:spcPts val="0"/>
              </a:spcAft>
              <a:defRPr/>
            </a:pPr>
            <a:r>
              <a:rPr lang="ru-RU" sz="2800">
                <a:latin typeface="Times New Roman" pitchFamily="18" charset="0"/>
              </a:rPr>
              <a:t>Организованные осадки</a:t>
            </a:r>
          </a:p>
        </p:txBody>
      </p:sp>
      <p:sp>
        <p:nvSpPr>
          <p:cNvPr id="48131" name="Rectangle 3"/>
          <p:cNvSpPr>
            <a:spLocks noGrp="1" noChangeArrowheads="1"/>
          </p:cNvSpPr>
          <p:nvPr>
            <p:ph idx="1"/>
          </p:nvPr>
        </p:nvSpPr>
        <p:spPr>
          <a:xfrm>
            <a:off x="179512" y="1628800"/>
            <a:ext cx="8784976" cy="4824536"/>
          </a:xfrm>
        </p:spPr>
        <p:txBody>
          <a:bodyPr>
            <a:noAutofit/>
          </a:bodyPr>
          <a:lstStyle/>
          <a:p>
            <a:pPr algn="just">
              <a:lnSpc>
                <a:spcPct val="80000"/>
              </a:lnSpc>
            </a:pPr>
            <a:r>
              <a:rPr lang="ru-RU" sz="1600" b="1" dirty="0">
                <a:latin typeface="Times New Roman" pitchFamily="18" charset="0"/>
              </a:rPr>
              <a:t>Эпителиальные клетки.</a:t>
            </a:r>
            <a:r>
              <a:rPr lang="ru-RU" sz="1600" dirty="0">
                <a:latin typeface="Times New Roman" pitchFamily="18" charset="0"/>
              </a:rPr>
              <a:t> Эпителиальные клетки в мочевом осадке имеют различное происхождение, т. е. десквамация их происходит с органов, покрытых различными видами эпителия(многослойного плоского, переходного и кубического призматического). </a:t>
            </a:r>
          </a:p>
          <a:p>
            <a:pPr algn="just">
              <a:lnSpc>
                <a:spcPct val="80000"/>
              </a:lnSpc>
            </a:pPr>
            <a:r>
              <a:rPr lang="ru-RU" sz="1600" i="1" dirty="0">
                <a:latin typeface="Times New Roman" pitchFamily="18" charset="0"/>
              </a:rPr>
              <a:t>Клетки плоского эпителия </a:t>
            </a:r>
            <a:r>
              <a:rPr lang="ru-RU" sz="1600" dirty="0">
                <a:latin typeface="Times New Roman" pitchFamily="18" charset="0"/>
              </a:rPr>
              <a:t>полигональной или округлой формы, больших размеров, бесцветные, с небольшим ядром, располагаются в виде отдельных экземпляров или пластами.</a:t>
            </a:r>
          </a:p>
          <a:p>
            <a:pPr algn="just">
              <a:lnSpc>
                <a:spcPct val="80000"/>
              </a:lnSpc>
            </a:pPr>
            <a:r>
              <a:rPr lang="ru-RU" sz="1600" dirty="0">
                <a:latin typeface="Times New Roman" pitchFamily="18" charset="0"/>
              </a:rPr>
              <a:t> </a:t>
            </a:r>
            <a:r>
              <a:rPr lang="ru-RU" sz="1600" i="1" dirty="0">
                <a:latin typeface="Times New Roman" pitchFamily="18" charset="0"/>
              </a:rPr>
              <a:t>Клетки переходного эпителия </a:t>
            </a:r>
            <a:r>
              <a:rPr lang="ru-RU" sz="1600" dirty="0">
                <a:latin typeface="Times New Roman" pitchFamily="18" charset="0"/>
              </a:rPr>
              <a:t>различной формы (полигональные, «хвостатые≫, цилиндрические, округлые) и величины, имеют желтоватую окраску, интенсивность которой зависит от концентрации мочи и наличия пигментов, содержат довольно крупное ядро. Среди клеток можно встретить </a:t>
            </a:r>
            <a:r>
              <a:rPr lang="ru-RU" sz="1600" dirty="0" err="1">
                <a:latin typeface="Times New Roman" pitchFamily="18" charset="0"/>
              </a:rPr>
              <a:t>двухядерные</a:t>
            </a:r>
            <a:r>
              <a:rPr lang="ru-RU" sz="1600" dirty="0">
                <a:latin typeface="Times New Roman" pitchFamily="18" charset="0"/>
              </a:rPr>
              <a:t>. Иногда в клетках наблюдают дегенеративные изменения в виде грубой зернистости и вакуолизации цитоплазмы.</a:t>
            </a:r>
          </a:p>
          <a:p>
            <a:pPr algn="just">
              <a:lnSpc>
                <a:spcPct val="80000"/>
              </a:lnSpc>
            </a:pPr>
            <a:r>
              <a:rPr lang="ru-RU" sz="1600" dirty="0">
                <a:latin typeface="Times New Roman" pitchFamily="18" charset="0"/>
              </a:rPr>
              <a:t> </a:t>
            </a:r>
            <a:r>
              <a:rPr lang="ru-RU" sz="1600" i="1" dirty="0">
                <a:latin typeface="Times New Roman" pitchFamily="18" charset="0"/>
              </a:rPr>
              <a:t>Клетки почечного эпителия </a:t>
            </a:r>
            <a:r>
              <a:rPr lang="ru-RU" sz="1600" dirty="0">
                <a:latin typeface="Times New Roman" pitchFamily="18" charset="0"/>
              </a:rPr>
              <a:t>неправильной круглой формы, угловатые или четырехугольные, небольших размеров (в 1 ½—2 раза больше лейкоцита). По цвету, эти клетки чаще более прокрашены, чем клетки плоского эпителия -  слегка  или насыщенно желтоватого цвета. В цитоплазме клеток обычно выражены дегенеративные изменения: зернистость, вакуолизация, жировая инфильтрация. В результате этих изменений ядра часто не выявляются. Клетки почечного эпителия относятся к кубическому и призматическому эпителию, выстилающему почечные канальцы. Чаще они располагаются в виде групп, цепочек. В некоторых случаях встречаются в виде комплексов округлой или фестончатой формы, состоящих из большого количества клеток разной величины с явлениями жирового перерождения. Часто располагаются на цилиндрах, таким образом, подтверждая их происхождение., расстройствах кровообращения. Обнаружение клеток почечного эпителия в тесной связи с цилиндрами говорит о тяжелом поражении почек.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Grp="1" noChangeArrowheads="1"/>
          </p:cNvSpPr>
          <p:nvPr>
            <p:ph type="title"/>
          </p:nvPr>
        </p:nvSpPr>
        <p:spPr>
          <a:xfrm>
            <a:off x="457200" y="320040"/>
            <a:ext cx="7239000" cy="732696"/>
          </a:xfrm>
        </p:spPr>
        <p:txBody>
          <a:bodyPr/>
          <a:lstStyle/>
          <a:p>
            <a:pPr fontAlgn="auto">
              <a:spcAft>
                <a:spcPts val="0"/>
              </a:spcAft>
              <a:defRPr/>
            </a:pPr>
            <a:r>
              <a:rPr lang="ru-RU" sz="2800" dirty="0">
                <a:latin typeface="Times New Roman" pitchFamily="18" charset="0"/>
              </a:rPr>
              <a:t>Н о </a:t>
            </a:r>
            <a:r>
              <a:rPr lang="ru-RU" sz="2800" dirty="0" err="1">
                <a:latin typeface="Times New Roman" pitchFamily="18" charset="0"/>
              </a:rPr>
              <a:t>р</a:t>
            </a:r>
            <a:r>
              <a:rPr lang="ru-RU" sz="2800" dirty="0">
                <a:latin typeface="Times New Roman" pitchFamily="18" charset="0"/>
              </a:rPr>
              <a:t> м а л </a:t>
            </a:r>
            <a:r>
              <a:rPr lang="ru-RU" sz="2800" dirty="0" err="1">
                <a:latin typeface="Times New Roman" pitchFamily="18" charset="0"/>
              </a:rPr>
              <a:t>ь</a:t>
            </a:r>
            <a:r>
              <a:rPr lang="ru-RU" sz="2800" dirty="0">
                <a:latin typeface="Times New Roman" pitchFamily="18" charset="0"/>
              </a:rPr>
              <a:t> </a:t>
            </a:r>
            <a:r>
              <a:rPr lang="ru-RU" sz="2800" dirty="0" err="1">
                <a:latin typeface="Times New Roman" pitchFamily="18" charset="0"/>
              </a:rPr>
              <a:t>н</a:t>
            </a:r>
            <a:r>
              <a:rPr lang="ru-RU" sz="2800" dirty="0">
                <a:latin typeface="Times New Roman" pitchFamily="18" charset="0"/>
              </a:rPr>
              <a:t> </a:t>
            </a:r>
            <a:r>
              <a:rPr lang="ru-RU" sz="2800" dirty="0" err="1">
                <a:latin typeface="Times New Roman" pitchFamily="18" charset="0"/>
              </a:rPr>
              <a:t>ы</a:t>
            </a:r>
            <a:r>
              <a:rPr lang="ru-RU" sz="2800" dirty="0">
                <a:latin typeface="Times New Roman" pitchFamily="18" charset="0"/>
              </a:rPr>
              <a:t> е  в е л и ч и </a:t>
            </a:r>
            <a:r>
              <a:rPr lang="ru-RU" sz="2800" dirty="0" err="1">
                <a:latin typeface="Times New Roman" pitchFamily="18" charset="0"/>
              </a:rPr>
              <a:t>н</a:t>
            </a:r>
            <a:r>
              <a:rPr lang="ru-RU" sz="2800" dirty="0">
                <a:latin typeface="Times New Roman" pitchFamily="18" charset="0"/>
              </a:rPr>
              <a:t> </a:t>
            </a:r>
            <a:r>
              <a:rPr lang="ru-RU" sz="2800" dirty="0" err="1">
                <a:latin typeface="Times New Roman" pitchFamily="18" charset="0"/>
              </a:rPr>
              <a:t>ы</a:t>
            </a:r>
            <a:endParaRPr lang="ru-RU" sz="2800" dirty="0">
              <a:latin typeface="Times New Roman" pitchFamily="18" charset="0"/>
            </a:endParaRPr>
          </a:p>
        </p:txBody>
      </p:sp>
      <p:sp>
        <p:nvSpPr>
          <p:cNvPr id="49155" name="Rectangle 3"/>
          <p:cNvSpPr>
            <a:spLocks noGrp="1" noChangeArrowheads="1"/>
          </p:cNvSpPr>
          <p:nvPr>
            <p:ph idx="1"/>
          </p:nvPr>
        </p:nvSpPr>
        <p:spPr>
          <a:xfrm>
            <a:off x="250824" y="1268413"/>
            <a:ext cx="8497639" cy="4857750"/>
          </a:xfrm>
        </p:spPr>
        <p:txBody>
          <a:bodyPr>
            <a:normAutofit/>
          </a:bodyPr>
          <a:lstStyle/>
          <a:p>
            <a:pPr algn="just">
              <a:lnSpc>
                <a:spcPct val="80000"/>
              </a:lnSpc>
            </a:pPr>
            <a:r>
              <a:rPr lang="ru-RU" sz="1800" dirty="0">
                <a:latin typeface="Times New Roman" pitchFamily="18" charset="0"/>
              </a:rPr>
              <a:t>В мочевом осадке практически всегда встречают клетки плоского и переходного эпителия от единичных в препарате до единичных в поле зрения. Единичные в препарате клетки почечного эпителия на фоне нормальной микроскопической картины мочевого осадка не дают основания говорить о патологии. </a:t>
            </a:r>
          </a:p>
          <a:p>
            <a:pPr algn="just">
              <a:lnSpc>
                <a:spcPct val="80000"/>
              </a:lnSpc>
            </a:pPr>
            <a:r>
              <a:rPr lang="ru-RU" sz="1800" dirty="0">
                <a:latin typeface="Times New Roman" pitchFamily="18" charset="0"/>
              </a:rPr>
              <a:t>К л и </a:t>
            </a:r>
            <a:r>
              <a:rPr lang="ru-RU" sz="1800" dirty="0" err="1">
                <a:latin typeface="Times New Roman" pitchFamily="18" charset="0"/>
              </a:rPr>
              <a:t>н</a:t>
            </a:r>
            <a:r>
              <a:rPr lang="ru-RU" sz="1800" dirty="0">
                <a:latin typeface="Times New Roman" pitchFamily="18" charset="0"/>
              </a:rPr>
              <a:t> </a:t>
            </a:r>
            <a:r>
              <a:rPr lang="ru-RU" sz="1800" dirty="0" err="1">
                <a:latin typeface="Times New Roman" pitchFamily="18" charset="0"/>
              </a:rPr>
              <a:t>и</a:t>
            </a:r>
            <a:r>
              <a:rPr lang="ru-RU" sz="1800" dirty="0">
                <a:latin typeface="Times New Roman" pitchFamily="18" charset="0"/>
              </a:rPr>
              <a:t> ч е с к о е </a:t>
            </a:r>
            <a:r>
              <a:rPr lang="ru-RU" sz="1800" dirty="0" err="1">
                <a:latin typeface="Times New Roman" pitchFamily="18" charset="0"/>
              </a:rPr>
              <a:t>з</a:t>
            </a:r>
            <a:r>
              <a:rPr lang="ru-RU" sz="1800" dirty="0">
                <a:latin typeface="Times New Roman" pitchFamily="18" charset="0"/>
              </a:rPr>
              <a:t> </a:t>
            </a:r>
            <a:r>
              <a:rPr lang="ru-RU" sz="1800" dirty="0" err="1">
                <a:latin typeface="Times New Roman" pitchFamily="18" charset="0"/>
              </a:rPr>
              <a:t>н</a:t>
            </a:r>
            <a:r>
              <a:rPr lang="ru-RU" sz="1800" dirty="0">
                <a:latin typeface="Times New Roman" pitchFamily="18" charset="0"/>
              </a:rPr>
              <a:t> а ч е </a:t>
            </a:r>
            <a:r>
              <a:rPr lang="ru-RU" sz="1800" dirty="0" err="1">
                <a:latin typeface="Times New Roman" pitchFamily="18" charset="0"/>
              </a:rPr>
              <a:t>н</a:t>
            </a:r>
            <a:r>
              <a:rPr lang="ru-RU" sz="1800" dirty="0">
                <a:latin typeface="Times New Roman" pitchFamily="18" charset="0"/>
              </a:rPr>
              <a:t> и е . Особого диагностического значения клетки плоского эпителия, попадающие в мочу из влагалища, наружных половых органов и мочеиспускательного канала, не имеют, но если их обнаруживают расположенными пластами в моче, взятой катетером, то это может указывать на метаплазию слизистой оболочки мочевого пузыря. Такую картину можно наблюдать при лейкоплакии мочевого пузыря и мочеточников, что рассматривают как </a:t>
            </a:r>
            <a:r>
              <a:rPr lang="ru-RU" sz="1800" dirty="0" err="1">
                <a:latin typeface="Times New Roman" pitchFamily="18" charset="0"/>
              </a:rPr>
              <a:t>предопухолевое</a:t>
            </a:r>
            <a:r>
              <a:rPr lang="ru-RU" sz="1800" dirty="0">
                <a:latin typeface="Times New Roman" pitchFamily="18" charset="0"/>
              </a:rPr>
              <a:t> состояние. Указание на обилие клеток плоского эпителия может служить признаком ошибки </a:t>
            </a:r>
            <a:r>
              <a:rPr lang="ru-RU" sz="1800" dirty="0" err="1">
                <a:latin typeface="Times New Roman" pitchFamily="18" charset="0"/>
              </a:rPr>
              <a:t>преаналитического</a:t>
            </a:r>
            <a:r>
              <a:rPr lang="ru-RU" sz="1800" dirty="0">
                <a:latin typeface="Times New Roman" pitchFamily="18" charset="0"/>
              </a:rPr>
              <a:t> этапа и говорить о  затруднении микроскопии осадка.  Переходный эпителий выстилает слизистую оболочку мочевого пузыря, мочеточников, почечных лоханок, крупных протоков предстательной железы и простатического отдела мочеиспускательного канала. Усиленное слущивание клеток этого эпителия может быть при острых воспалительных процессах мочевого пузыря и лоханок, интоксикациях, а также при мочекаменной болезни и новообразованиях мочевыводящих путей.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dirty="0"/>
              <a:t>Описание стандартизованной оперативной процедуры должно включать:</a:t>
            </a:r>
            <a:br>
              <a:rPr lang="ru-RU" sz="3100" dirty="0"/>
            </a:br>
            <a:endParaRPr lang="ru-RU" dirty="0"/>
          </a:p>
        </p:txBody>
      </p:sp>
      <p:sp>
        <p:nvSpPr>
          <p:cNvPr id="3" name="Содержимое 2"/>
          <p:cNvSpPr>
            <a:spLocks noGrp="1"/>
          </p:cNvSpPr>
          <p:nvPr>
            <p:ph idx="1"/>
          </p:nvPr>
        </p:nvSpPr>
        <p:spPr>
          <a:xfrm>
            <a:off x="0" y="548681"/>
            <a:ext cx="8991600" cy="1296144"/>
          </a:xfrm>
        </p:spPr>
        <p:txBody>
          <a:bodyPr>
            <a:noAutofit/>
          </a:bodyPr>
          <a:lstStyle/>
          <a:p>
            <a:pPr algn="just"/>
            <a:r>
              <a:rPr lang="ru-RU" sz="1600" dirty="0"/>
              <a:t>- принцип метода;</a:t>
            </a:r>
          </a:p>
          <a:p>
            <a:pPr algn="just"/>
            <a:r>
              <a:rPr lang="ru-RU" sz="1600" dirty="0"/>
              <a:t>- ход (этапы) проведения исследования, описание методики должно быть ясным, точным, достаточно детальным, с точным обозначением времени реакции, объема пробы и реагентов, температуры, процентных отношений и других цифровых показателей;</a:t>
            </a:r>
          </a:p>
          <a:p>
            <a:pPr algn="just"/>
            <a:r>
              <a:rPr lang="ru-RU" sz="1600" dirty="0"/>
              <a:t>- характеристики метода (линейность, точность (неопределенность измерения), включающая правильность измерения и </a:t>
            </a:r>
            <a:r>
              <a:rPr lang="ru-RU" sz="1600" dirty="0" err="1"/>
              <a:t>прецизионность</a:t>
            </a:r>
            <a:r>
              <a:rPr lang="ru-RU" sz="1600" dirty="0"/>
              <a:t>,  предел обнаружения, интервал измерения, аналитическая чувствительность и аналитическая специфичность);</a:t>
            </a:r>
          </a:p>
          <a:p>
            <a:pPr algn="just"/>
            <a:r>
              <a:rPr lang="ru-RU" sz="1600" dirty="0"/>
              <a:t>- калибровочные исследования (характеристика калибратора, метрологическая </a:t>
            </a:r>
            <a:r>
              <a:rPr lang="ru-RU" sz="1600" dirty="0" err="1"/>
              <a:t>прослеживаемость</a:t>
            </a:r>
            <a:r>
              <a:rPr lang="ru-RU" sz="1600" dirty="0"/>
              <a:t>);процедуры и критерии контроля качества исследования (должны быть соблюдены требования ГОСТ Р 53122.1-2008, ГОСТ Р 53122.2-2008, ГОСТ Р ИСО 15198-2009);</a:t>
            </a:r>
          </a:p>
          <a:p>
            <a:pPr algn="just"/>
            <a:r>
              <a:rPr lang="ru-RU" sz="1600" dirty="0"/>
              <a:t>- методики расчета результатов; результаты количественных определений должны быть представлены с использованием принятых единиц; если результат представляется в описательной форме, описание должно быть четким с использованием принятой терминологии;</a:t>
            </a:r>
          </a:p>
          <a:p>
            <a:pPr algn="just"/>
            <a:r>
              <a:rPr lang="ru-RU" sz="1600" dirty="0"/>
              <a:t>- биологические </a:t>
            </a:r>
            <a:r>
              <a:rPr lang="ru-RU" sz="1600" dirty="0" err="1"/>
              <a:t>референтные</a:t>
            </a:r>
            <a:r>
              <a:rPr lang="ru-RU" sz="1600" dirty="0"/>
              <a:t> интервалы (должны быть соблюдены требования ГОСТ Р 53022.3-2008),</a:t>
            </a:r>
          </a:p>
          <a:p>
            <a:pPr algn="just"/>
            <a:r>
              <a:rPr lang="ru-RU" sz="1600" dirty="0"/>
              <a:t>-, патофизиологическая оценка, дифференциально-диагностическая оценка и др.).</a:t>
            </a:r>
          </a:p>
          <a:p>
            <a:pPr algn="just"/>
            <a:endParaRPr lang="ru-RU" sz="1600" dirty="0"/>
          </a:p>
          <a:p>
            <a:pPr algn="just"/>
            <a:endParaRPr lang="ru-RU" sz="1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cstate="print"/>
          <a:srcRect l="12937" t="17635" r="34834" b="4989"/>
          <a:stretch>
            <a:fillRect/>
          </a:stretch>
        </p:blipFill>
        <p:spPr bwMode="auto">
          <a:xfrm>
            <a:off x="611560" y="548680"/>
            <a:ext cx="7992888" cy="4752528"/>
          </a:xfrm>
          <a:prstGeom prst="rect">
            <a:avLst/>
          </a:prstGeom>
          <a:noFill/>
          <a:ln w="38100">
            <a:solidFill>
              <a:schemeClr val="accent1">
                <a:lumMod val="60000"/>
                <a:lumOff val="40000"/>
              </a:schemeClr>
            </a:solid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Различная </a:t>
            </a:r>
            <a:r>
              <a:rPr lang="ru-RU" dirty="0" err="1"/>
              <a:t>клеточность</a:t>
            </a:r>
            <a:r>
              <a:rPr lang="ru-RU" dirty="0"/>
              <a:t> осадка</a:t>
            </a:r>
          </a:p>
        </p:txBody>
      </p:sp>
      <p:sp>
        <p:nvSpPr>
          <p:cNvPr id="5" name="Текст 4"/>
          <p:cNvSpPr>
            <a:spLocks noGrp="1"/>
          </p:cNvSpPr>
          <p:nvPr>
            <p:ph type="body" idx="1"/>
          </p:nvPr>
        </p:nvSpPr>
        <p:spPr/>
        <p:txBody>
          <a:bodyPr/>
          <a:lstStyle/>
          <a:p>
            <a:r>
              <a:rPr lang="ru-RU" dirty="0" err="1"/>
              <a:t>Нативная</a:t>
            </a:r>
            <a:r>
              <a:rPr lang="ru-RU" dirty="0"/>
              <a:t> моча осадок</a:t>
            </a:r>
          </a:p>
        </p:txBody>
      </p:sp>
      <p:sp>
        <p:nvSpPr>
          <p:cNvPr id="7" name="Текст 6"/>
          <p:cNvSpPr>
            <a:spLocks noGrp="1"/>
          </p:cNvSpPr>
          <p:nvPr>
            <p:ph type="body" sz="half" idx="3"/>
          </p:nvPr>
        </p:nvSpPr>
        <p:spPr/>
        <p:txBody>
          <a:bodyPr/>
          <a:lstStyle/>
          <a:p>
            <a:r>
              <a:rPr lang="ru-RU" dirty="0" err="1"/>
              <a:t>Нативная</a:t>
            </a:r>
            <a:r>
              <a:rPr lang="ru-RU" dirty="0"/>
              <a:t> моча осадок</a:t>
            </a:r>
          </a:p>
        </p:txBody>
      </p:sp>
      <p:pic>
        <p:nvPicPr>
          <p:cNvPr id="9" name="Содержимое 8" descr="20200129_182451моча для презентации 1.jpg"/>
          <p:cNvPicPr>
            <a:picLocks noGrp="1" noChangeAspect="1"/>
          </p:cNvPicPr>
          <p:nvPr>
            <p:ph sz="quarter" idx="2"/>
          </p:nvPr>
        </p:nvPicPr>
        <p:blipFill>
          <a:blip r:embed="rId2" cstate="print"/>
          <a:srcRect l="11082" t="4286" r="17472"/>
          <a:stretch>
            <a:fillRect/>
          </a:stretch>
        </p:blipFill>
        <p:spPr>
          <a:xfrm>
            <a:off x="611560" y="1268760"/>
            <a:ext cx="3600400" cy="36724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Содержимое 9" descr="20191012_184903 моча дл япрезентации норма.jpg"/>
          <p:cNvPicPr>
            <a:picLocks noGrp="1" noChangeAspect="1"/>
          </p:cNvPicPr>
          <p:nvPr>
            <p:ph sz="quarter" idx="4"/>
          </p:nvPr>
        </p:nvPicPr>
        <p:blipFill>
          <a:blip r:embed="rId3" cstate="print"/>
          <a:stretch>
            <a:fillRect/>
          </a:stretch>
        </p:blipFill>
        <p:spPr>
          <a:xfrm>
            <a:off x="4652963" y="1340768"/>
            <a:ext cx="3930650" cy="360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2" name="Прямая со стрелкой 11"/>
          <p:cNvCxnSpPr/>
          <p:nvPr/>
        </p:nvCxnSpPr>
        <p:spPr>
          <a:xfrm flipV="1">
            <a:off x="4860032" y="3429000"/>
            <a:ext cx="1944000" cy="2016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2123728" y="3212976"/>
            <a:ext cx="1368152"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971600" y="2780928"/>
            <a:ext cx="936104" cy="23762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948264" y="2996952"/>
            <a:ext cx="384914" cy="369332"/>
          </a:xfrm>
          <a:prstGeom prst="rect">
            <a:avLst/>
          </a:prstGeom>
          <a:noFill/>
          <a:ln>
            <a:solidFill>
              <a:srgbClr val="C00000"/>
            </a:solidFill>
          </a:ln>
        </p:spPr>
        <p:txBody>
          <a:bodyPr wrap="square" rtlCol="0">
            <a:spAutoFit/>
          </a:bodyPr>
          <a:lstStyle/>
          <a:p>
            <a:r>
              <a:rPr lang="ru-RU" dirty="0">
                <a:solidFill>
                  <a:schemeClr val="accent1">
                    <a:lumMod val="75000"/>
                  </a:schemeClr>
                </a:solidFill>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dirty="0" err="1"/>
              <a:t>Нативная</a:t>
            </a:r>
            <a:r>
              <a:rPr lang="ru-RU" dirty="0"/>
              <a:t> моча осадок</a:t>
            </a:r>
            <a:br>
              <a:rPr lang="ru-RU" dirty="0"/>
            </a:br>
            <a:r>
              <a:rPr lang="ru-RU" dirty="0" err="1"/>
              <a:t>рН</a:t>
            </a:r>
            <a:r>
              <a:rPr lang="ru-RU" dirty="0"/>
              <a:t> 5.0</a:t>
            </a:r>
          </a:p>
        </p:txBody>
      </p:sp>
      <p:sp>
        <p:nvSpPr>
          <p:cNvPr id="6" name="Текст 5"/>
          <p:cNvSpPr>
            <a:spLocks noGrp="1"/>
          </p:cNvSpPr>
          <p:nvPr>
            <p:ph type="body" idx="2"/>
          </p:nvPr>
        </p:nvSpPr>
        <p:spPr/>
        <p:txBody>
          <a:bodyPr/>
          <a:lstStyle/>
          <a:p>
            <a:r>
              <a:rPr lang="ru-RU" dirty="0"/>
              <a:t>В поле зрения ( 40 увеличение) есть элементы :</a:t>
            </a:r>
          </a:p>
          <a:p>
            <a:r>
              <a:rPr lang="ru-RU" dirty="0"/>
              <a:t>ОРГАНИЗОВАННОГО </a:t>
            </a:r>
          </a:p>
          <a:p>
            <a:r>
              <a:rPr lang="ru-RU" dirty="0"/>
              <a:t>НЕОРГАНИЗОВАННОГО</a:t>
            </a:r>
          </a:p>
          <a:p>
            <a:r>
              <a:rPr lang="ru-RU" dirty="0"/>
              <a:t>Осадков.</a:t>
            </a:r>
          </a:p>
          <a:p>
            <a:endParaRPr lang="ru-RU" dirty="0"/>
          </a:p>
          <a:p>
            <a:r>
              <a:rPr lang="ru-RU" dirty="0"/>
              <a:t>Клетки плоского и переходного эпителия.</a:t>
            </a:r>
          </a:p>
          <a:p>
            <a:r>
              <a:rPr lang="ru-RU" dirty="0"/>
              <a:t>Элементы гриба.</a:t>
            </a:r>
          </a:p>
          <a:p>
            <a:r>
              <a:rPr lang="ru-RU" dirty="0"/>
              <a:t>Кристаллы мочевой кислоты, что подтверждает  </a:t>
            </a:r>
            <a:r>
              <a:rPr lang="ru-RU" dirty="0" err="1"/>
              <a:t>Рн</a:t>
            </a:r>
            <a:r>
              <a:rPr lang="ru-RU" dirty="0"/>
              <a:t>  мочи.</a:t>
            </a:r>
          </a:p>
        </p:txBody>
      </p:sp>
      <p:pic>
        <p:nvPicPr>
          <p:cNvPr id="7" name="Содержимое 6" descr="20191011_183006 моча для презентации грибы и клетки.jpg"/>
          <p:cNvPicPr>
            <a:picLocks noGrp="1" noChangeAspect="1"/>
          </p:cNvPicPr>
          <p:nvPr>
            <p:ph sz="half" idx="1"/>
          </p:nvPr>
        </p:nvPicPr>
        <p:blipFill>
          <a:blip r:embed="rId2" cstate="print"/>
          <a:stretch>
            <a:fillRect/>
          </a:stretch>
        </p:blipFill>
        <p:spPr>
          <a:xfrm>
            <a:off x="539552" y="620688"/>
            <a:ext cx="4848423" cy="5184576"/>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dirty="0" err="1"/>
              <a:t>Нативная</a:t>
            </a:r>
            <a:r>
              <a:rPr lang="ru-RU" dirty="0"/>
              <a:t> моча. Осадок . Разное увеличение ( 10 и 40)</a:t>
            </a:r>
          </a:p>
        </p:txBody>
      </p:sp>
      <p:pic>
        <p:nvPicPr>
          <p:cNvPr id="8" name="Содержимое 7" descr="20191011_182749 моча клетки плоского эпителия.jpg"/>
          <p:cNvPicPr>
            <a:picLocks noGrp="1" noChangeAspect="1"/>
          </p:cNvPicPr>
          <p:nvPr>
            <p:ph sz="half" idx="1"/>
          </p:nvPr>
        </p:nvPicPr>
        <p:blipFill>
          <a:blip r:embed="rId2" cstate="print"/>
          <a:srcRect l="17122" r="11460"/>
          <a:stretch>
            <a:fillRect/>
          </a:stretch>
        </p:blipFill>
        <p:spPr>
          <a:xfrm>
            <a:off x="467544" y="692696"/>
            <a:ext cx="3888432" cy="43204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Содержимое 8" descr="20191011_182749 моча клетки плоского эпителия.jpg"/>
          <p:cNvPicPr>
            <a:picLocks noGrp="1" noChangeAspect="1"/>
          </p:cNvPicPr>
          <p:nvPr>
            <p:ph sz="half" idx="2"/>
          </p:nvPr>
        </p:nvPicPr>
        <p:blipFill>
          <a:blip r:embed="rId3" cstate="print"/>
          <a:srcRect l="41114" t="15260" r="13087" b="11462"/>
          <a:stretch>
            <a:fillRect/>
          </a:stretch>
        </p:blipFill>
        <p:spPr>
          <a:xfrm>
            <a:off x="4572000" y="692696"/>
            <a:ext cx="3888432" cy="4104456"/>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Моча . осадок</a:t>
            </a:r>
          </a:p>
        </p:txBody>
      </p:sp>
      <p:sp>
        <p:nvSpPr>
          <p:cNvPr id="3" name="Текст 2"/>
          <p:cNvSpPr>
            <a:spLocks noGrp="1"/>
          </p:cNvSpPr>
          <p:nvPr>
            <p:ph type="body" idx="2"/>
          </p:nvPr>
        </p:nvSpPr>
        <p:spPr/>
        <p:txBody>
          <a:bodyPr/>
          <a:lstStyle/>
          <a:p>
            <a:r>
              <a:rPr lang="ru-RU" dirty="0" err="1"/>
              <a:t>рН</a:t>
            </a:r>
            <a:r>
              <a:rPr lang="ru-RU" dirty="0"/>
              <a:t> мочи может быть и кислой и щелочной при таком осадке.</a:t>
            </a:r>
          </a:p>
          <a:p>
            <a:endParaRPr lang="ru-RU" dirty="0"/>
          </a:p>
          <a:p>
            <a:r>
              <a:rPr lang="ru-RU" dirty="0"/>
              <a:t>На малом увеличении видны элементы неорганизованного и организованного  осадка.</a:t>
            </a:r>
          </a:p>
        </p:txBody>
      </p:sp>
      <p:pic>
        <p:nvPicPr>
          <p:cNvPr id="5" name="Содержимое 4" descr="20191008_191737 моча для презентации лейокциты и эритро.jpg"/>
          <p:cNvPicPr>
            <a:picLocks noGrp="1" noChangeAspect="1"/>
          </p:cNvPicPr>
          <p:nvPr>
            <p:ph sz="half" idx="1"/>
          </p:nvPr>
        </p:nvPicPr>
        <p:blipFill>
          <a:blip r:embed="rId2" cstate="print"/>
          <a:stretch>
            <a:fillRect/>
          </a:stretch>
        </p:blipFill>
        <p:spPr>
          <a:xfrm>
            <a:off x="762000" y="1557734"/>
            <a:ext cx="4625975" cy="3469481"/>
          </a:xfrm>
          <a:ln w="57150">
            <a:solidFill>
              <a:schemeClr val="accent1">
                <a:lumMod val="75000"/>
              </a:schemeClr>
            </a:solid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dirty="0"/>
              <a:t>Дополнительные контрольные вопросы</a:t>
            </a:r>
          </a:p>
        </p:txBody>
      </p:sp>
      <p:sp>
        <p:nvSpPr>
          <p:cNvPr id="6" name="Содержимое 5"/>
          <p:cNvSpPr>
            <a:spLocks noGrp="1"/>
          </p:cNvSpPr>
          <p:nvPr>
            <p:ph idx="1"/>
          </p:nvPr>
        </p:nvSpPr>
        <p:spPr/>
        <p:txBody>
          <a:bodyPr>
            <a:normAutofit/>
          </a:bodyPr>
          <a:lstStyle/>
          <a:p>
            <a:r>
              <a:rPr lang="ru-RU" dirty="0"/>
              <a:t>Есть ли у относительной плотности единицы измерения? </a:t>
            </a:r>
          </a:p>
          <a:p>
            <a:r>
              <a:rPr lang="ru-RU" dirty="0"/>
              <a:t>Как мы описываем количество найденных нами элементов в осадке мочи? </a:t>
            </a:r>
          </a:p>
          <a:p>
            <a:r>
              <a:rPr lang="ru-RU" dirty="0"/>
              <a:t>Общий анализ мочи является количественным методом?</a:t>
            </a:r>
          </a:p>
          <a:p>
            <a:r>
              <a:rPr lang="ru-RU" dirty="0"/>
              <a:t>Влияет ли размер покровного стекла, объем взятой для исследования мочи,  сила окуляров на количество клеток в поле зрения </a:t>
            </a:r>
            <a:r>
              <a:rPr lang="ru-RU" dirty="0" err="1"/>
              <a:t>оам</a:t>
            </a:r>
            <a:r>
              <a:rPr lang="ru-RU" dirty="0"/>
              <a:t>?</a:t>
            </a:r>
          </a:p>
          <a:p>
            <a:endParaRPr lang="ru-RU"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2"/>
          </p:nvPr>
        </p:nvSpPr>
        <p:spPr/>
        <p:txBody>
          <a:bodyPr/>
          <a:lstStyle/>
          <a:p>
            <a:endParaRPr lang="ru-RU"/>
          </a:p>
        </p:txBody>
      </p:sp>
      <p:sp>
        <p:nvSpPr>
          <p:cNvPr id="4" name="Содержимое 3"/>
          <p:cNvSpPr>
            <a:spLocks noGrp="1"/>
          </p:cNvSpPr>
          <p:nvPr>
            <p:ph sz="half" idx="1"/>
          </p:nvPr>
        </p:nvSpPr>
        <p:spPr/>
        <p:txBody>
          <a:bodyPr/>
          <a:lstStyle/>
          <a:p>
            <a:endParaRPr lang="ru-RU"/>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p:txBody>
          <a:bodyPr>
            <a:normAutofit fontScale="90000"/>
          </a:bodyPr>
          <a:lstStyle/>
          <a:p>
            <a:r>
              <a:rPr lang="ru-RU" dirty="0"/>
              <a:t>Возможности автоматизации, слайд планшеты, количественные методы и микроскопия осадка мочи</a:t>
            </a:r>
          </a:p>
        </p:txBody>
      </p:sp>
      <p:sp>
        <p:nvSpPr>
          <p:cNvPr id="6" name="Подзаголовок 5"/>
          <p:cNvSpPr>
            <a:spLocks noGrp="1"/>
          </p:cNvSpPr>
          <p:nvPr>
            <p:ph type="subTitle" idx="1"/>
          </p:nvPr>
        </p:nvSpPr>
        <p:spPr/>
        <p:txBody>
          <a:bodyPr/>
          <a:lstStyle/>
          <a:p>
            <a:r>
              <a:rPr lang="ru-RU" dirty="0"/>
              <a:t>Второе занятие</a:t>
            </a:r>
          </a:p>
          <a:p>
            <a:r>
              <a:rPr lang="ru-RU" dirty="0"/>
              <a:t>Кулешова С.В.</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t>План занятия</a:t>
            </a:r>
          </a:p>
        </p:txBody>
      </p:sp>
      <p:sp>
        <p:nvSpPr>
          <p:cNvPr id="6" name="Содержимое 5"/>
          <p:cNvSpPr>
            <a:spLocks noGrp="1"/>
          </p:cNvSpPr>
          <p:nvPr>
            <p:ph idx="1"/>
          </p:nvPr>
        </p:nvSpPr>
        <p:spPr/>
        <p:txBody>
          <a:bodyPr/>
          <a:lstStyle/>
          <a:p>
            <a:r>
              <a:rPr lang="ru-RU" dirty="0"/>
              <a:t>Анализаторы мочевые – возможности и себестоимость</a:t>
            </a:r>
          </a:p>
          <a:p>
            <a:r>
              <a:rPr lang="ru-RU" dirty="0"/>
              <a:t>Альтернатива предметным стеклам</a:t>
            </a:r>
          </a:p>
          <a:p>
            <a:r>
              <a:rPr lang="ru-RU" dirty="0"/>
              <a:t>Практикум по микроскопии</a:t>
            </a:r>
          </a:p>
          <a:p>
            <a:r>
              <a:rPr lang="ru-RU" dirty="0"/>
              <a:t>Количественные методы исследования мочи</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0" dirty="0"/>
              <a:t>Автоматический анализатор мочи </a:t>
            </a:r>
            <a:r>
              <a:rPr lang="en-US" b="0" dirty="0"/>
              <a:t>H-800</a:t>
            </a:r>
            <a:br>
              <a:rPr lang="en-US" b="0" dirty="0"/>
            </a:br>
            <a:endParaRPr lang="ru-RU" dirty="0"/>
          </a:p>
        </p:txBody>
      </p:sp>
      <p:pic>
        <p:nvPicPr>
          <p:cNvPr id="6" name="Содержимое 7" descr="uf-500i_0мочевой анализатор сисмекс.png"/>
          <p:cNvPicPr>
            <a:picLocks noGrp="1" noChangeAspect="1"/>
          </p:cNvPicPr>
          <p:nvPr>
            <p:ph sz="half" idx="2"/>
          </p:nvPr>
        </p:nvPicPr>
        <p:blipFill>
          <a:blip r:embed="rId3" cstate="print"/>
          <a:stretch>
            <a:fillRect/>
          </a:stretch>
        </p:blipFill>
        <p:spPr>
          <a:xfrm>
            <a:off x="4572000" y="908720"/>
            <a:ext cx="3888432" cy="3096344"/>
          </a:xfrm>
          <a:ln w="38100">
            <a:solidFill>
              <a:schemeClr val="accent1"/>
            </a:solidFill>
          </a:ln>
        </p:spPr>
      </p:pic>
      <p:pic>
        <p:nvPicPr>
          <p:cNvPr id="11" name="Содержимое 10" descr="китайский мочевой анализатор.jpg"/>
          <p:cNvPicPr>
            <a:picLocks noGrp="1" noChangeAspect="1"/>
          </p:cNvPicPr>
          <p:nvPr>
            <p:ph sz="half" idx="1"/>
          </p:nvPr>
        </p:nvPicPr>
        <p:blipFill>
          <a:blip r:embed="rId4" cstate="print"/>
          <a:stretch>
            <a:fillRect/>
          </a:stretch>
        </p:blipFill>
        <p:spPr>
          <a:xfrm>
            <a:off x="514350" y="1362959"/>
            <a:ext cx="3932238" cy="2723969"/>
          </a:xfrm>
          <a:ln w="28575">
            <a:solidFill>
              <a:schemeClr val="accent1">
                <a:lumMod val="75000"/>
              </a:schemeClr>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1800" dirty="0"/>
              <a:t>Необходимо учесть требования стандарта  ГОСТ Р ИСО 15189 —2009 «Медицинские лаборатории. Частные требования к качеству и компетентности». В соответствии с требованиями этого стандарта в лаборатории составляется «Руководство по качеству», в котором должны быть отражены все мероприятия по обеспечению качества.</a:t>
            </a:r>
            <a:r>
              <a:rPr lang="ru-RU" sz="1800" i="1" dirty="0"/>
              <a:t> </a:t>
            </a:r>
            <a:endParaRPr lang="ru-RU" dirty="0"/>
          </a:p>
        </p:txBody>
      </p:sp>
      <p:sp>
        <p:nvSpPr>
          <p:cNvPr id="3" name="Содержимое 2"/>
          <p:cNvSpPr>
            <a:spLocks noGrp="1"/>
          </p:cNvSpPr>
          <p:nvPr>
            <p:ph idx="1"/>
          </p:nvPr>
        </p:nvSpPr>
        <p:spPr/>
        <p:txBody>
          <a:bodyPr>
            <a:normAutofit fontScale="32500" lnSpcReduction="20000"/>
          </a:bodyPr>
          <a:lstStyle/>
          <a:p>
            <a:pPr>
              <a:buNone/>
            </a:pPr>
            <a:endParaRPr lang="ru-RU" b="1" i="1" dirty="0"/>
          </a:p>
          <a:p>
            <a:pPr algn="just"/>
            <a:r>
              <a:rPr lang="ru-RU" sz="5600" dirty="0" err="1"/>
              <a:t>Внутрилабораторный</a:t>
            </a:r>
            <a:r>
              <a:rPr lang="ru-RU" sz="5600" dirty="0"/>
              <a:t> контроль представляет собой систему повседневного слежения за точностью получаемых в лаборатории результатов.  В этом разделе должны быть описаны способы проведения </a:t>
            </a:r>
            <a:r>
              <a:rPr lang="ru-RU" sz="5600" dirty="0" err="1"/>
              <a:t>внутрилабораторного</a:t>
            </a:r>
            <a:r>
              <a:rPr lang="ru-RU" sz="5600" dirty="0"/>
              <a:t> контроля качества данной технологии в целом, учитывая, что по каждой СОП проводится </a:t>
            </a:r>
            <a:r>
              <a:rPr lang="ru-RU" sz="5600" dirty="0" err="1"/>
              <a:t>внутрилабораторный</a:t>
            </a:r>
            <a:r>
              <a:rPr lang="ru-RU" sz="5600" dirty="0"/>
              <a:t> контроль качества</a:t>
            </a:r>
            <a:endParaRPr lang="ru-RU" dirty="0"/>
          </a:p>
          <a:p>
            <a:pPr>
              <a:buNone/>
            </a:pPr>
            <a:r>
              <a:rPr lang="ru-RU" sz="4800" b="1" dirty="0"/>
              <a:t> Трудозатраты  на выполнение технологии </a:t>
            </a:r>
          </a:p>
          <a:p>
            <a:pPr algn="just"/>
            <a:r>
              <a:rPr lang="ru-RU" sz="5600" dirty="0"/>
              <a:t>Трудозатраты в УЕТ на выполнение технологии «Общий анализ мочи».</a:t>
            </a:r>
          </a:p>
          <a:p>
            <a:pPr algn="just"/>
            <a:r>
              <a:rPr lang="ru-RU" sz="5600" dirty="0"/>
              <a:t>Код услуги</a:t>
            </a:r>
          </a:p>
          <a:p>
            <a:pPr algn="just"/>
            <a:r>
              <a:rPr lang="ru-RU" sz="5600" dirty="0"/>
              <a:t>Вид исследования</a:t>
            </a:r>
          </a:p>
          <a:p>
            <a:pPr algn="just"/>
            <a:r>
              <a:rPr lang="ru-RU" sz="5600" dirty="0"/>
              <a:t>Трудозатраты в УЕТ</a:t>
            </a:r>
          </a:p>
          <a:p>
            <a:pPr algn="just"/>
            <a:r>
              <a:rPr lang="ru-RU" sz="5600" dirty="0"/>
              <a:t>Специалиста со средним образованием</a:t>
            </a:r>
          </a:p>
          <a:p>
            <a:pPr algn="just"/>
            <a:r>
              <a:rPr lang="ru-RU" sz="5600" dirty="0"/>
              <a:t>Врача клинической лабораторной диагностики, биолога</a:t>
            </a:r>
          </a:p>
          <a:p>
            <a:pPr algn="just"/>
            <a:r>
              <a:rPr lang="ru-RU" sz="5600" dirty="0"/>
              <a:t>03.016.06.</a:t>
            </a:r>
          </a:p>
          <a:p>
            <a:pPr algn="just"/>
            <a:r>
              <a:rPr lang="ru-RU" sz="5600" dirty="0"/>
              <a:t>Анализ мочи общий</a:t>
            </a:r>
            <a:endParaRPr lang="ru-RU" dirty="0"/>
          </a:p>
          <a:p>
            <a:pPr>
              <a:buNone/>
            </a:pPr>
            <a:endParaRPr lang="ru-R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en-US" sz="3100" dirty="0"/>
              <a:t>UF-1000i</a:t>
            </a:r>
            <a:r>
              <a:rPr lang="ru-RU" sz="3100" dirty="0"/>
              <a:t> </a:t>
            </a:r>
            <a:r>
              <a:rPr lang="ru-RU" sz="3100" b="0" dirty="0"/>
              <a:t>Анализ </a:t>
            </a:r>
            <a:r>
              <a:rPr lang="ru-RU" sz="3100" b="0" dirty="0" err="1"/>
              <a:t>нативной</a:t>
            </a:r>
            <a:r>
              <a:rPr lang="ru-RU" sz="3100" b="0" dirty="0"/>
              <a:t> </a:t>
            </a:r>
            <a:r>
              <a:rPr lang="ru-RU" sz="3100" b="0" dirty="0" err="1"/>
              <a:t>нецентрифугированной</a:t>
            </a:r>
            <a:r>
              <a:rPr lang="ru-RU" sz="3100" b="0" dirty="0"/>
              <a:t> мочи без дополнительной </a:t>
            </a:r>
            <a:r>
              <a:rPr lang="ru-RU" sz="3100" b="0" dirty="0" err="1"/>
              <a:t>пробоподготовки</a:t>
            </a:r>
            <a:br>
              <a:rPr lang="en-US" dirty="0"/>
            </a:br>
            <a:endParaRPr lang="ru-RU" dirty="0"/>
          </a:p>
        </p:txBody>
      </p:sp>
      <p:sp>
        <p:nvSpPr>
          <p:cNvPr id="6" name="Содержимое 5"/>
          <p:cNvSpPr>
            <a:spLocks noGrp="1"/>
          </p:cNvSpPr>
          <p:nvPr>
            <p:ph idx="1"/>
          </p:nvPr>
        </p:nvSpPr>
        <p:spPr/>
        <p:txBody>
          <a:bodyPr>
            <a:normAutofit fontScale="55000" lnSpcReduction="20000"/>
          </a:bodyPr>
          <a:lstStyle/>
          <a:p>
            <a:pPr fontAlgn="base"/>
            <a:r>
              <a:rPr lang="ru-RU" dirty="0"/>
              <a:t>В отличие от стандартных устройств для анализа мочи, анализатор UF-1000</a:t>
            </a:r>
            <a:r>
              <a:rPr lang="ru-RU" i="1" dirty="0"/>
              <a:t>i</a:t>
            </a:r>
            <a:r>
              <a:rPr lang="ru-RU" dirty="0"/>
              <a:t> использует две технологии: флуоресцентную проточную </a:t>
            </a:r>
            <a:r>
              <a:rPr lang="ru-RU" dirty="0" err="1"/>
              <a:t>цитометрию</a:t>
            </a:r>
            <a:r>
              <a:rPr lang="ru-RU" dirty="0"/>
              <a:t> с гидродинамической фокусировкой и стандартную кондуктометрию.</a:t>
            </a:r>
          </a:p>
          <a:p>
            <a:pPr fontAlgn="base"/>
            <a:r>
              <a:rPr lang="ru-RU" dirty="0"/>
              <a:t>Поэтому этот прибор имеет значительные преимущества по сравнению с обычными анализаторами. Полупроводниковые лазеры, используемые в нашей уникальной технологии флуоресцентной проточной </a:t>
            </a:r>
            <a:r>
              <a:rPr lang="ru-RU" dirty="0" err="1"/>
              <a:t>цитометрии</a:t>
            </a:r>
            <a:r>
              <a:rPr lang="ru-RU" dirty="0"/>
              <a:t>, имеют значительно более длительный срок службы по сравнению со стандартными газовыми лазерами; они имеют меньший размер и потребляют существенно меньше энергии.</a:t>
            </a:r>
          </a:p>
          <a:p>
            <a:pPr fontAlgn="base"/>
            <a:r>
              <a:rPr lang="ru-RU" dirty="0"/>
              <a:t>Флуоресцентная проточная </a:t>
            </a:r>
            <a:r>
              <a:rPr lang="ru-RU" dirty="0" err="1"/>
              <a:t>цитометрия</a:t>
            </a:r>
            <a:r>
              <a:rPr lang="ru-RU" dirty="0"/>
              <a:t> в сочетании с гидродинамической фокусировкой и усовершенствованные линзы позволяют выполнить аналитическую классификацию более чем 65 000 частиц в одном образце. При помощи маркировки нуклеиновых кислот, содержащихся в частицах осадка мочи, флуоресцентными маркерами анализатор UF-1000</a:t>
            </a:r>
            <a:r>
              <a:rPr lang="ru-RU" i="1" dirty="0"/>
              <a:t>i</a:t>
            </a:r>
            <a:r>
              <a:rPr lang="ru-RU" dirty="0"/>
              <a:t> способен автоматически классифицировать частицы, исходя не только из их размера и внешних признаков, но и учитывая несколько других критериев (внешняя форма, сложность внутреннего строения, структура поверхности, содержание ДНК и т.п.). Это улучшает воспроизводимость и стандартизацию - важные факторы в работе аккредитованных лабораторий. Так как гидродинамическая фокусировка позволяет анализировать большой объем образца в заданное время, UF-1000</a:t>
            </a:r>
            <a:r>
              <a:rPr lang="ru-RU" i="1" dirty="0"/>
              <a:t>i</a:t>
            </a:r>
            <a:r>
              <a:rPr lang="ru-RU" dirty="0"/>
              <a:t> является более точным устройством.</a:t>
            </a:r>
          </a:p>
          <a:p>
            <a:pPr fontAlgn="base"/>
            <a:r>
              <a:rPr lang="ru-RU" dirty="0"/>
              <a:t>Важно отметить, что анализатор также способен работать с мутными образцами.</a:t>
            </a:r>
          </a:p>
          <a:p>
            <a:endParaRPr lang="ru-RU"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t>Себестоимость </a:t>
            </a:r>
          </a:p>
        </p:txBody>
      </p:sp>
      <p:sp>
        <p:nvSpPr>
          <p:cNvPr id="6" name="Содержимое 5"/>
          <p:cNvSpPr>
            <a:spLocks noGrp="1"/>
          </p:cNvSpPr>
          <p:nvPr>
            <p:ph idx="1"/>
          </p:nvPr>
        </p:nvSpPr>
        <p:spPr/>
        <p:txBody>
          <a:bodyPr>
            <a:normAutofit fontScale="62500" lnSpcReduction="20000"/>
          </a:bodyPr>
          <a:lstStyle/>
          <a:p>
            <a:r>
              <a:rPr lang="ru-RU" dirty="0"/>
              <a:t>Комплектные реагенты:</a:t>
            </a:r>
          </a:p>
          <a:p>
            <a:r>
              <a:rPr lang="ru-RU" dirty="0"/>
              <a:t>Контроль мочи (позитивный)</a:t>
            </a:r>
          </a:p>
          <a:p>
            <a:r>
              <a:rPr lang="ru-RU" dirty="0"/>
              <a:t>Контроль мочи (негативный)</a:t>
            </a:r>
          </a:p>
          <a:p>
            <a:r>
              <a:rPr lang="ru-RU" dirty="0"/>
              <a:t>Жидкость промывочная (концентрат)</a:t>
            </a:r>
          </a:p>
          <a:p>
            <a:r>
              <a:rPr lang="ru-RU" dirty="0"/>
              <a:t>Жидкость промывочная для рефрактометра и </a:t>
            </a:r>
            <a:r>
              <a:rPr lang="ru-RU" dirty="0" err="1"/>
              <a:t>турбидиметра</a:t>
            </a:r>
            <a:endParaRPr lang="ru-RU" dirty="0"/>
          </a:p>
          <a:p>
            <a:r>
              <a:rPr lang="ru-RU" dirty="0"/>
              <a:t>Жидкость контрольная для определения удельного веса мочи Уровень 1</a:t>
            </a:r>
          </a:p>
          <a:p>
            <a:r>
              <a:rPr lang="ru-RU" dirty="0"/>
              <a:t>Жидкость контрольная для определения удельного веса мочи Уровень 2</a:t>
            </a:r>
          </a:p>
          <a:p>
            <a:r>
              <a:rPr lang="ru-RU" dirty="0"/>
              <a:t>Жидкость контрольная для определения удельного веса мочи Уровень 3</a:t>
            </a:r>
          </a:p>
          <a:p>
            <a:r>
              <a:rPr lang="ru-RU" dirty="0"/>
              <a:t>Жидкость контрольная для </a:t>
            </a:r>
            <a:r>
              <a:rPr lang="ru-RU" dirty="0" err="1"/>
              <a:t>турбидиметра</a:t>
            </a:r>
            <a:r>
              <a:rPr lang="ru-RU" dirty="0"/>
              <a:t> Уровень 1</a:t>
            </a:r>
          </a:p>
          <a:p>
            <a:r>
              <a:rPr lang="ru-RU" dirty="0"/>
              <a:t>Жидкость контрольная для </a:t>
            </a:r>
            <a:r>
              <a:rPr lang="ru-RU" dirty="0" err="1"/>
              <a:t>турбидиметра</a:t>
            </a:r>
            <a:r>
              <a:rPr lang="ru-RU" dirty="0"/>
              <a:t> Уровень 2</a:t>
            </a:r>
          </a:p>
          <a:p>
            <a:r>
              <a:rPr lang="ru-RU" dirty="0"/>
              <a:t>Жидкость для контроля красного цвета</a:t>
            </a:r>
          </a:p>
          <a:p>
            <a:r>
              <a:rPr lang="ru-RU" dirty="0"/>
              <a:t>Жидкость для контроля зеленного цвета</a:t>
            </a:r>
          </a:p>
          <a:p>
            <a:r>
              <a:rPr lang="ru-RU" dirty="0"/>
              <a:t>Жидкость для контроля синего цвета</a:t>
            </a:r>
          </a:p>
          <a:p>
            <a:r>
              <a:rPr lang="ru-RU" dirty="0"/>
              <a:t>Жидкость калибровочная для определения удельного веса мочи</a:t>
            </a:r>
          </a:p>
          <a:p>
            <a:r>
              <a:rPr lang="ru-RU" dirty="0"/>
              <a:t>Жидкость калибровочная для </a:t>
            </a:r>
            <a:r>
              <a:rPr lang="ru-RU" dirty="0" err="1"/>
              <a:t>турбидиметра</a:t>
            </a:r>
            <a:endParaRPr lang="ru-RU" dirty="0"/>
          </a:p>
          <a:p>
            <a:endParaRPr lang="ru-RU"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Слайд-планшет рассчитан для микроскопии мочи </a:t>
            </a:r>
          </a:p>
        </p:txBody>
      </p:sp>
      <p:sp>
        <p:nvSpPr>
          <p:cNvPr id="3" name="Содержимое 2"/>
          <p:cNvSpPr>
            <a:spLocks noGrp="1"/>
          </p:cNvSpPr>
          <p:nvPr>
            <p:ph idx="1"/>
          </p:nvPr>
        </p:nvSpPr>
        <p:spPr>
          <a:xfrm>
            <a:off x="502920" y="530352"/>
            <a:ext cx="8183880" cy="4554832"/>
          </a:xfrm>
        </p:spPr>
        <p:txBody>
          <a:bodyPr>
            <a:noAutofit/>
          </a:bodyPr>
          <a:lstStyle/>
          <a:p>
            <a:pPr>
              <a:lnSpc>
                <a:spcPct val="170000"/>
              </a:lnSpc>
            </a:pPr>
            <a:r>
              <a:rPr lang="ru-RU" sz="1000" dirty="0"/>
              <a:t>Пластиковые слайд-планшеты представляют собой прозрачную пластиковую пластину размером с предметное стекло, покрытую тонкой прозрачной пластиковой пластинкой, играющей роль покровного стекла.  Она закреплена так, что образуется 10 камер (карманов).</a:t>
            </a:r>
          </a:p>
          <a:p>
            <a:pPr>
              <a:lnSpc>
                <a:spcPct val="170000"/>
              </a:lnSpc>
              <a:buNone/>
            </a:pPr>
            <a:r>
              <a:rPr lang="ru-RU" sz="1000" dirty="0"/>
              <a:t>Расстояние между основой слайд-планшета и «покровным стеклом» стабильно и равно 0,1 мкм, что позволяет клеточным элементам располагаться </a:t>
            </a:r>
            <a:r>
              <a:rPr lang="ru-RU" sz="1000" dirty="0" err="1"/>
              <a:t>однослойно</a:t>
            </a:r>
            <a:r>
              <a:rPr lang="ru-RU" sz="1000" dirty="0"/>
              <a:t>.</a:t>
            </a:r>
          </a:p>
          <a:p>
            <a:pPr>
              <a:lnSpc>
                <a:spcPct val="170000"/>
              </a:lnSpc>
              <a:buNone/>
            </a:pPr>
            <a:r>
              <a:rPr lang="ru-RU" sz="1000" dirty="0"/>
              <a:t>Изделия не подлежат мытью, а только дезинфекции и утилизации.</a:t>
            </a:r>
          </a:p>
          <a:p>
            <a:pPr>
              <a:lnSpc>
                <a:spcPct val="170000"/>
              </a:lnSpc>
              <a:buNone/>
            </a:pPr>
            <a:r>
              <a:rPr lang="ru-RU" sz="1000" dirty="0"/>
              <a:t>В настоящее время предлагается два вида </a:t>
            </a:r>
            <a:r>
              <a:rPr lang="ru-RU" sz="1000" dirty="0" err="1"/>
              <a:t>слайд-планшетов</a:t>
            </a:r>
            <a:r>
              <a:rPr lang="ru-RU" sz="1000" dirty="0"/>
              <a:t> – без сетки и с нанесенной на пластинку каждой камеры слайд-планшета сеткой. </a:t>
            </a:r>
          </a:p>
          <a:p>
            <a:pPr>
              <a:lnSpc>
                <a:spcPct val="170000"/>
              </a:lnSpc>
              <a:buNone/>
            </a:pPr>
            <a:r>
              <a:rPr lang="ru-RU" sz="1000" dirty="0"/>
              <a:t>Сетки </a:t>
            </a:r>
            <a:r>
              <a:rPr lang="ru-RU" sz="1000" dirty="0" err="1"/>
              <a:t>слайд-планшетов</a:t>
            </a:r>
            <a:r>
              <a:rPr lang="ru-RU" sz="1000" dirty="0"/>
              <a:t> отличаются у разных производителей формой и объемом. Каждая сетка слайд-планшета состоит из малых окружностей или квадратов, которые объединены в секции. Секция – это часть сетки слайд-планшета, содержащая определенное количество окружностей или малых квадратов (в большинстве случаев 9). Границы секций выделены либо формой сетки, либо дополнительной разделительной линией в пределах сетки слайд-планшета и хорошо различимы при микроскопии. </a:t>
            </a:r>
          </a:p>
          <a:p>
            <a:pPr>
              <a:lnSpc>
                <a:spcPct val="170000"/>
              </a:lnSpc>
              <a:buNone/>
            </a:pPr>
            <a:r>
              <a:rPr lang="ru-RU" sz="1000" dirty="0"/>
              <a:t>Например, в камере слайд-планшета может быть одна секция, состоящая из 9 окружностей  (объем секции 0,1 мкл), или две таких секции; могут быть участки, представленные в виде больших  квадратов, разделенных на 9 или 16 малых квадратов, сгруппированных в секции по 2, 3, 5, 9 или 10 больших квадратов в каждой секции. </a:t>
            </a:r>
          </a:p>
          <a:p>
            <a:pPr>
              <a:lnSpc>
                <a:spcPct val="170000"/>
              </a:lnSpc>
              <a:buNone/>
            </a:pPr>
            <a:r>
              <a:rPr lang="ru-RU" sz="1000" dirty="0"/>
              <a:t>При использовании </a:t>
            </a:r>
            <a:r>
              <a:rPr lang="ru-RU" sz="1000" dirty="0" err="1"/>
              <a:t>слайд-планшетов</a:t>
            </a:r>
            <a:r>
              <a:rPr lang="ru-RU" sz="1000" dirty="0"/>
              <a:t> для подсчета форменных элементов необходимо иметь инструкцию, в которой должен быть указан объем биологического материала, в котором проводится подсчет элементов осадка мочи (одного большого квадрата или секции и общий объем камеры (кармана). При отсутствии исходных данных пользоваться </a:t>
            </a:r>
            <a:r>
              <a:rPr lang="ru-RU" sz="1000" dirty="0" err="1"/>
              <a:t>слайд-планшетами</a:t>
            </a:r>
            <a:r>
              <a:rPr lang="ru-RU" sz="1000" dirty="0"/>
              <a:t> для подсчета форменных элементов не допускается. </a:t>
            </a:r>
          </a:p>
          <a:p>
            <a:pPr>
              <a:lnSpc>
                <a:spcPct val="170000"/>
              </a:lnSpc>
            </a:pPr>
            <a:endParaRPr lang="ru-RU" sz="9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Grp="1" noChangeArrowheads="1"/>
          </p:cNvSpPr>
          <p:nvPr>
            <p:ph type="title"/>
          </p:nvPr>
        </p:nvSpPr>
        <p:spPr/>
        <p:txBody>
          <a:bodyPr>
            <a:normAutofit/>
          </a:bodyPr>
          <a:lstStyle/>
          <a:p>
            <a:pPr fontAlgn="auto">
              <a:spcAft>
                <a:spcPts val="0"/>
              </a:spcAft>
              <a:defRPr/>
            </a:pPr>
            <a:r>
              <a:rPr lang="ru-RU" sz="2400" dirty="0">
                <a:latin typeface="Times New Roman" pitchFamily="18" charset="0"/>
              </a:rPr>
              <a:t>Сегодня существуют одноразовые пластиковые планшеты для микроскопии мочи.</a:t>
            </a:r>
            <a:r>
              <a:rPr lang="ru-RU" sz="2400" dirty="0"/>
              <a:t> </a:t>
            </a:r>
          </a:p>
        </p:txBody>
      </p:sp>
      <p:sp>
        <p:nvSpPr>
          <p:cNvPr id="45059" name="Rectangle 5"/>
          <p:cNvSpPr>
            <a:spLocks noGrp="1" noChangeArrowheads="1"/>
          </p:cNvSpPr>
          <p:nvPr>
            <p:ph type="body" sz="half" idx="1"/>
          </p:nvPr>
        </p:nvSpPr>
        <p:spPr>
          <a:xfrm>
            <a:off x="395536" y="2362200"/>
            <a:ext cx="4217739" cy="4019128"/>
          </a:xfrm>
        </p:spPr>
        <p:txBody>
          <a:bodyPr/>
          <a:lstStyle/>
          <a:p>
            <a:pPr algn="just">
              <a:lnSpc>
                <a:spcPct val="80000"/>
              </a:lnSpc>
              <a:buNone/>
            </a:pPr>
            <a:r>
              <a:rPr lang="ru-RU" sz="1600" dirty="0"/>
              <a:t> Это изделия разового использования, совпадающие по размеру с предметным стеклом (80 </a:t>
            </a:r>
            <a:r>
              <a:rPr lang="ru-RU" sz="1600" dirty="0" err="1"/>
              <a:t>х</a:t>
            </a:r>
            <a:r>
              <a:rPr lang="ru-RU" sz="1600" dirty="0"/>
              <a:t> 30 </a:t>
            </a:r>
            <a:r>
              <a:rPr lang="ru-RU" sz="1600" dirty="0" err="1"/>
              <a:t>х</a:t>
            </a:r>
            <a:r>
              <a:rPr lang="ru-RU" sz="1600" dirty="0"/>
              <a:t> 1,7 мм), имеющие 10 камер, каждая из которых имеет покрытие из тонкой пластиковой пластинки, соответствующее покровному стеклу (размером 19 </a:t>
            </a:r>
            <a:r>
              <a:rPr lang="ru-RU" sz="1600" dirty="0" err="1"/>
              <a:t>х</a:t>
            </a:r>
            <a:r>
              <a:rPr lang="ru-RU" sz="1600" dirty="0"/>
              <a:t> 17 мм). 10 камер позволяют проводить микроскопическое исследование 10 образцов мочи (</a:t>
            </a:r>
            <a:r>
              <a:rPr lang="ru-RU" sz="1600" dirty="0" err="1"/>
              <a:t>нативного</a:t>
            </a:r>
            <a:r>
              <a:rPr lang="ru-RU" sz="1600" dirty="0"/>
              <a:t> или </a:t>
            </a:r>
            <a:r>
              <a:rPr lang="ru-RU" sz="1600" dirty="0" err="1"/>
              <a:t>суправитально</a:t>
            </a:r>
            <a:r>
              <a:rPr lang="ru-RU" sz="1600" dirty="0"/>
              <a:t> окрашенного осадка). </a:t>
            </a:r>
          </a:p>
          <a:p>
            <a:pPr algn="just">
              <a:lnSpc>
                <a:spcPct val="80000"/>
              </a:lnSpc>
              <a:buNone/>
            </a:pPr>
            <a:r>
              <a:rPr lang="ru-RU" sz="1600" dirty="0"/>
              <a:t>Устройство позволяет также проводить подсчет форменных элементов без применения счетной камеры.</a:t>
            </a:r>
          </a:p>
        </p:txBody>
      </p:sp>
      <p:pic>
        <p:nvPicPr>
          <p:cNvPr id="45060" name="Picture 7" descr="slide_2"/>
          <p:cNvPicPr>
            <a:picLocks noGrp="1" noChangeAspect="1" noChangeArrowheads="1"/>
          </p:cNvPicPr>
          <p:nvPr>
            <p:ph sz="half" idx="2"/>
          </p:nvPr>
        </p:nvPicPr>
        <p:blipFill>
          <a:blip r:embed="rId2" cstate="print"/>
          <a:stretch>
            <a:fillRect/>
          </a:stretch>
        </p:blipFill>
        <p:spPr>
          <a:xfrm>
            <a:off x="5004048" y="2492896"/>
            <a:ext cx="3888431" cy="2880320"/>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sz="half" idx="1"/>
          </p:nvPr>
        </p:nvSpPr>
        <p:spPr/>
        <p:txBody>
          <a:bodyPr/>
          <a:lstStyle/>
          <a:p>
            <a:endParaRPr lang="ru-RU"/>
          </a:p>
        </p:txBody>
      </p:sp>
      <p:pic>
        <p:nvPicPr>
          <p:cNvPr id="5" name="Содержимое 4" descr="Камера слайд-планшет_.jpg"/>
          <p:cNvPicPr>
            <a:picLocks noGrp="1" noChangeAspect="1"/>
          </p:cNvPicPr>
          <p:nvPr>
            <p:ph sz="half" idx="2"/>
          </p:nvPr>
        </p:nvPicPr>
        <p:blipFill>
          <a:blip r:embed="rId2" cstate="print"/>
          <a:stretch>
            <a:fillRect/>
          </a:stretch>
        </p:blipFill>
        <p:spPr>
          <a:xfrm>
            <a:off x="539552" y="692696"/>
            <a:ext cx="7991673" cy="5544616"/>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Счетные камеры: камера Горяева, камера Фукса-Розенталя, слайд-планшеты. </a:t>
            </a:r>
            <a:br>
              <a:rPr lang="ru-RU" dirty="0"/>
            </a:br>
            <a:endParaRPr lang="ru-RU" dirty="0"/>
          </a:p>
        </p:txBody>
      </p:sp>
      <p:sp>
        <p:nvSpPr>
          <p:cNvPr id="3" name="Содержимое 2"/>
          <p:cNvSpPr>
            <a:spLocks noGrp="1"/>
          </p:cNvSpPr>
          <p:nvPr>
            <p:ph idx="1"/>
          </p:nvPr>
        </p:nvSpPr>
        <p:spPr/>
        <p:txBody>
          <a:bodyPr>
            <a:normAutofit fontScale="47500" lnSpcReduction="20000"/>
          </a:bodyPr>
          <a:lstStyle/>
          <a:p>
            <a:r>
              <a:rPr lang="ru-RU" dirty="0"/>
              <a:t>Счетные камеры представляют собой толстое предметное стекло с нанесенными на них поперечными желобками, которые разделяют три поперечно расположенных плоских площадки.</a:t>
            </a:r>
          </a:p>
          <a:p>
            <a:r>
              <a:rPr lang="ru-RU" dirty="0"/>
              <a:t> Средняя площадка расположена ниже боковых на 0,1 мм в камере Горяева или 0,2 мм в камере Фукса-Розенталя и разделена поперечным желобком на две половины, на поверхности которых нанесены две одинаковых сетки.  </a:t>
            </a:r>
          </a:p>
          <a:p>
            <a:r>
              <a:rPr lang="ru-RU" dirty="0"/>
              <a:t>Покровное стекло притирается к боковым площадкам до появления «радужных» колец. Каплю исследуемой жидкости наносят на выступающий конец средней площадки, в силу капиллярности капля подтекает под покровное стекло и покрывает соответствующую сетку.</a:t>
            </a:r>
          </a:p>
          <a:p>
            <a:r>
              <a:rPr lang="ru-RU" sz="2900" b="1" dirty="0"/>
              <a:t> Сетка Горяева состоит из 225 больших квадратов, из которых 25 разделенных на 16 малых. Площадь сетки 9 мм </a:t>
            </a:r>
            <a:r>
              <a:rPr lang="ru-RU" sz="2900" b="1" baseline="30000" dirty="0"/>
              <a:t>2</a:t>
            </a:r>
            <a:r>
              <a:rPr lang="ru-RU" sz="2900" b="1" dirty="0"/>
              <a:t>, объем камеры примерно соответствует 0,9 мкл (точный объем указан в инструкции к камере).</a:t>
            </a:r>
          </a:p>
          <a:p>
            <a:r>
              <a:rPr lang="ru-RU" dirty="0"/>
              <a:t>Сетка камеры Фукса-Розенталя  состоит из 16 больших квадратов, каждый из которых разделен на 16 малых. Площадь сетки – 16 мм </a:t>
            </a:r>
            <a:r>
              <a:rPr lang="ru-RU" baseline="30000" dirty="0"/>
              <a:t>2</a:t>
            </a:r>
            <a:r>
              <a:rPr lang="ru-RU" dirty="0"/>
              <a:t>,  глубина камеры – 0,2 мм, объем камеры – 3,2 мкл.</a:t>
            </a:r>
          </a:p>
          <a:p>
            <a:r>
              <a:rPr lang="ru-RU" sz="3400" b="1" i="1" dirty="0"/>
              <a:t> Подсчет форменных элементов в осадке мочи проводят во всем объеме камеры. </a:t>
            </a:r>
          </a:p>
          <a:p>
            <a:r>
              <a:rPr lang="ru-RU" dirty="0"/>
              <a:t>Использование камер позволяет получить стандартную толщину препарата, а наличие сетки, нанесенной на поверхность камеры, дает возможность рассчитать количество форменных элементов в определенном объеме биологического материала.</a:t>
            </a:r>
          </a:p>
          <a:p>
            <a:r>
              <a:rPr lang="ru-RU" dirty="0"/>
              <a:t>Счетная камера Горяева используется преимущественно для подсчета форменных элементов в моче, а камера Фукса-Розенталя – для подсчета клеток в ликворе. Однако при необходимости они могут использоваться для подсчета клеток в другом жидком биологическом материале.</a:t>
            </a:r>
          </a:p>
          <a:p>
            <a:r>
              <a:rPr lang="en-US" dirty="0"/>
              <a:t> </a:t>
            </a:r>
            <a:endParaRPr lang="ru-RU"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2915816" y="533400"/>
            <a:ext cx="5594768" cy="519336"/>
          </a:xfrm>
        </p:spPr>
        <p:txBody>
          <a:bodyPr/>
          <a:lstStyle/>
          <a:p>
            <a:r>
              <a:rPr lang="ru-RU" dirty="0"/>
              <a:t>ТЕХНИЧЕСКИЕ ДАННЫЕ </a:t>
            </a:r>
          </a:p>
        </p:txBody>
      </p:sp>
      <p:sp>
        <p:nvSpPr>
          <p:cNvPr id="9" name="Текст 8"/>
          <p:cNvSpPr>
            <a:spLocks noGrp="1"/>
          </p:cNvSpPr>
          <p:nvPr>
            <p:ph type="body" idx="2"/>
          </p:nvPr>
        </p:nvSpPr>
        <p:spPr>
          <a:xfrm>
            <a:off x="4644008" y="1124744"/>
            <a:ext cx="3866639" cy="5184576"/>
          </a:xfrm>
        </p:spPr>
        <p:txBody>
          <a:bodyPr>
            <a:normAutofit fontScale="92500"/>
          </a:bodyPr>
          <a:lstStyle/>
          <a:p>
            <a:r>
              <a:rPr lang="ru-RU" dirty="0"/>
              <a:t>КАМЕРЫ ГОРЯЕВА </a:t>
            </a:r>
          </a:p>
          <a:p>
            <a:r>
              <a:rPr lang="ru-RU" dirty="0"/>
              <a:t>Площадь -- 9 мм2</a:t>
            </a:r>
          </a:p>
          <a:p>
            <a:r>
              <a:rPr lang="ru-RU" dirty="0"/>
              <a:t>Глубина -- 0,1 мм</a:t>
            </a:r>
          </a:p>
          <a:p>
            <a:r>
              <a:rPr lang="ru-RU" dirty="0"/>
              <a:t>Объем -- 0,9 мм3</a:t>
            </a:r>
          </a:p>
          <a:p>
            <a:r>
              <a:rPr lang="ru-RU" dirty="0"/>
              <a:t>ТЕХНИЧЕСКИЕ ДАННЫЕ КАМЕРЫ ФУКС-РОЗЕНТАЛЯ </a:t>
            </a:r>
          </a:p>
          <a:p>
            <a:r>
              <a:rPr lang="ru-RU" dirty="0"/>
              <a:t>Площадь -- 16 мм2</a:t>
            </a:r>
          </a:p>
          <a:p>
            <a:r>
              <a:rPr lang="ru-RU" dirty="0"/>
              <a:t>Глубина -- 0,2 мм</a:t>
            </a:r>
          </a:p>
          <a:p>
            <a:r>
              <a:rPr lang="ru-RU" dirty="0"/>
              <a:t>Объем -- 3,2 мм3</a:t>
            </a:r>
          </a:p>
          <a:p>
            <a:r>
              <a:rPr lang="ru-RU" dirty="0"/>
              <a:t>Камеры состоят из толстого предметного стекла с нанесенными на них поперечными прорезями, образующими три поперечно расположенные плоские площадки.</a:t>
            </a:r>
          </a:p>
          <a:p>
            <a:r>
              <a:rPr lang="ru-RU" dirty="0"/>
              <a:t>Средняя площадка продольной прорезью разделена на две, каждая из которых имеет выгравированную на ней сетку. По обе стороны средней площадки в камере Горяева расположены две других на 0,1 мм (в камере Фукс-Розенталя на 0,2 мм) выше средней. Плоскости этих площадок служат для притирания покровного стекла до появления так называемых </a:t>
            </a:r>
            <a:r>
              <a:rPr lang="ru-RU" dirty="0" err="1"/>
              <a:t>Ньютоновских</a:t>
            </a:r>
            <a:r>
              <a:rPr lang="ru-RU" dirty="0"/>
              <a:t> колец. После притирания покровного стекла создается камера, закрытая с двух боковых сторон, а с двух других остаются щели (капиллярные пространства), через которые и заполняют камеру.</a:t>
            </a:r>
          </a:p>
          <a:p>
            <a:endParaRPr lang="ru-RU" dirty="0"/>
          </a:p>
        </p:txBody>
      </p:sp>
      <p:pic>
        <p:nvPicPr>
          <p:cNvPr id="10" name="Содержимое 9" descr="Счетная камера Горяева"/>
          <p:cNvPicPr>
            <a:picLocks noGrp="1"/>
          </p:cNvPicPr>
          <p:nvPr>
            <p:ph sz="half" idx="1"/>
          </p:nvPr>
        </p:nvPicPr>
        <p:blipFill>
          <a:blip r:embed="rId2" cstate="print"/>
          <a:srcRect/>
          <a:stretch>
            <a:fillRect/>
          </a:stretch>
        </p:blipFill>
        <p:spPr bwMode="auto">
          <a:xfrm>
            <a:off x="683568" y="2773362"/>
            <a:ext cx="3820169" cy="1375718"/>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t>Сетка камеры Горяева</a:t>
            </a:r>
          </a:p>
        </p:txBody>
      </p:sp>
      <p:sp>
        <p:nvSpPr>
          <p:cNvPr id="7" name="Текст 6"/>
          <p:cNvSpPr>
            <a:spLocks noGrp="1"/>
          </p:cNvSpPr>
          <p:nvPr>
            <p:ph type="body" idx="2"/>
          </p:nvPr>
        </p:nvSpPr>
        <p:spPr>
          <a:xfrm>
            <a:off x="5292080" y="1447802"/>
            <a:ext cx="3218567" cy="4206112"/>
          </a:xfrm>
        </p:spPr>
        <p:txBody>
          <a:bodyPr/>
          <a:lstStyle/>
          <a:p>
            <a:r>
              <a:rPr lang="ru-RU" sz="2400" dirty="0"/>
              <a:t>содержит 225 больших квадратов (15 рядов по 15 больших квадратов в каждом), разграфленных вертикально, горизонтально, крест на крест и </a:t>
            </a:r>
            <a:r>
              <a:rPr lang="ru-RU" sz="2400" dirty="0" err="1"/>
              <a:t>неразграфленных</a:t>
            </a:r>
            <a:r>
              <a:rPr lang="ru-RU" sz="2400" dirty="0"/>
              <a:t>.</a:t>
            </a:r>
          </a:p>
          <a:p>
            <a:endParaRPr lang="ru-RU" dirty="0"/>
          </a:p>
        </p:txBody>
      </p:sp>
      <p:pic>
        <p:nvPicPr>
          <p:cNvPr id="8" name="Содержимое 7" descr="Рис.1. Сетка камеры Горяева"/>
          <p:cNvPicPr>
            <a:picLocks noGrp="1"/>
          </p:cNvPicPr>
          <p:nvPr>
            <p:ph sz="half" idx="1"/>
          </p:nvPr>
        </p:nvPicPr>
        <p:blipFill>
          <a:blip r:embed="rId2" cstate="print"/>
          <a:srcRect/>
          <a:stretch>
            <a:fillRect/>
          </a:stretch>
        </p:blipFill>
        <p:spPr bwMode="auto">
          <a:xfrm>
            <a:off x="611560" y="908720"/>
            <a:ext cx="4176464" cy="5040559"/>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004048" y="533400"/>
            <a:ext cx="3506536" cy="914400"/>
          </a:xfrm>
        </p:spPr>
        <p:txBody>
          <a:bodyPr/>
          <a:lstStyle/>
          <a:p>
            <a:r>
              <a:rPr lang="ru-RU" dirty="0"/>
              <a:t>Сетка камеры Фукс-Розенталя</a:t>
            </a:r>
          </a:p>
        </p:txBody>
      </p:sp>
      <p:sp>
        <p:nvSpPr>
          <p:cNvPr id="7" name="Текст 6"/>
          <p:cNvSpPr>
            <a:spLocks noGrp="1"/>
          </p:cNvSpPr>
          <p:nvPr>
            <p:ph type="body" idx="2"/>
          </p:nvPr>
        </p:nvSpPr>
        <p:spPr/>
        <p:txBody>
          <a:bodyPr>
            <a:normAutofit/>
          </a:bodyPr>
          <a:lstStyle/>
          <a:p>
            <a:r>
              <a:rPr lang="ru-RU" sz="2000" dirty="0"/>
              <a:t>Большие квадраты </a:t>
            </a:r>
            <a:r>
              <a:rPr lang="ru-RU" sz="2000" b="1" dirty="0"/>
              <a:t>сетки Фукс-Розенталя</a:t>
            </a:r>
            <a:r>
              <a:rPr lang="ru-RU" sz="2000" dirty="0"/>
              <a:t>  не разграфлены, сгруппированы по 16 квадратов, причем каждая такая группа ограничена тройными линиями.</a:t>
            </a:r>
          </a:p>
          <a:p>
            <a:endParaRPr lang="ru-RU" sz="2000" dirty="0"/>
          </a:p>
        </p:txBody>
      </p:sp>
      <p:pic>
        <p:nvPicPr>
          <p:cNvPr id="8" name="Содержимое 7" descr="Рис.2. Сетка камеры Фукс-Розенталя"/>
          <p:cNvPicPr>
            <a:picLocks noGrp="1"/>
          </p:cNvPicPr>
          <p:nvPr>
            <p:ph sz="half" idx="1"/>
          </p:nvPr>
        </p:nvPicPr>
        <p:blipFill>
          <a:blip r:embed="rId2" cstate="print"/>
          <a:srcRect/>
          <a:stretch>
            <a:fillRect/>
          </a:stretch>
        </p:blipFill>
        <p:spPr bwMode="auto">
          <a:xfrm>
            <a:off x="683568" y="980728"/>
            <a:ext cx="4104456" cy="504056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t>Микроскопия осадка</a:t>
            </a:r>
          </a:p>
        </p:txBody>
      </p:sp>
      <p:sp>
        <p:nvSpPr>
          <p:cNvPr id="6" name="Содержимое 5"/>
          <p:cNvSpPr>
            <a:spLocks noGrp="1"/>
          </p:cNvSpPr>
          <p:nvPr>
            <p:ph idx="1"/>
          </p:nvPr>
        </p:nvSpPr>
        <p:spPr/>
        <p:txBody>
          <a:bodyPr/>
          <a:lstStyle/>
          <a:p>
            <a:r>
              <a:rPr lang="ru-RU" dirty="0"/>
              <a:t>2 группы осадков – органические и неорганические.</a:t>
            </a:r>
          </a:p>
          <a:p>
            <a:endParaRPr lang="ru-RU" dirty="0"/>
          </a:p>
          <a:p>
            <a:r>
              <a:rPr lang="ru-RU" dirty="0"/>
              <a:t>В какую группу отнесем клетки плоского эпителия?</a:t>
            </a:r>
          </a:p>
          <a:p>
            <a:r>
              <a:rPr lang="ru-RU" dirty="0"/>
              <a:t>В какую группу отнесем клетки бактерий?</a:t>
            </a:r>
          </a:p>
          <a:p>
            <a:r>
              <a:rPr lang="ru-RU" dirty="0"/>
              <a:t>В какую </a:t>
            </a:r>
            <a:r>
              <a:rPr lang="ru-RU"/>
              <a:t>группу отнесем соли?</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5517232"/>
            <a:ext cx="8183880" cy="792088"/>
          </a:xfrm>
        </p:spPr>
        <p:txBody>
          <a:bodyPr>
            <a:normAutofit/>
          </a:bodyPr>
          <a:lstStyle/>
          <a:p>
            <a:r>
              <a:rPr lang="ru-RU" sz="2400" dirty="0"/>
              <a:t>УЕТ – условные единицы трудозатрат, 1 </a:t>
            </a:r>
            <a:r>
              <a:rPr lang="ru-RU" sz="2400" dirty="0" err="1"/>
              <a:t>ует</a:t>
            </a:r>
            <a:r>
              <a:rPr lang="ru-RU" sz="2400" dirty="0"/>
              <a:t>- 10 мин</a:t>
            </a:r>
          </a:p>
        </p:txBody>
      </p:sp>
      <p:graphicFrame>
        <p:nvGraphicFramePr>
          <p:cNvPr id="4" name="Содержимое 3"/>
          <p:cNvGraphicFramePr>
            <a:graphicFrameLocks noGrp="1"/>
          </p:cNvGraphicFramePr>
          <p:nvPr>
            <p:ph idx="1"/>
          </p:nvPr>
        </p:nvGraphicFramePr>
        <p:xfrm>
          <a:off x="683568" y="548681"/>
          <a:ext cx="7848871" cy="5349240"/>
        </p:xfrm>
        <a:graphic>
          <a:graphicData uri="http://schemas.openxmlformats.org/drawingml/2006/table">
            <a:tbl>
              <a:tblPr firstRow="1" bandRow="1">
                <a:tableStyleId>{5C22544A-7EE6-4342-B048-85BDC9FD1C3A}</a:tableStyleId>
              </a:tblPr>
              <a:tblGrid>
                <a:gridCol w="1052476">
                  <a:extLst>
                    <a:ext uri="{9D8B030D-6E8A-4147-A177-3AD203B41FA5}">
                      <a16:colId xmlns:a16="http://schemas.microsoft.com/office/drawing/2014/main" val="20000"/>
                    </a:ext>
                  </a:extLst>
                </a:gridCol>
                <a:gridCol w="3906112">
                  <a:extLst>
                    <a:ext uri="{9D8B030D-6E8A-4147-A177-3AD203B41FA5}">
                      <a16:colId xmlns:a16="http://schemas.microsoft.com/office/drawing/2014/main" val="20001"/>
                    </a:ext>
                  </a:extLst>
                </a:gridCol>
                <a:gridCol w="1558757">
                  <a:extLst>
                    <a:ext uri="{9D8B030D-6E8A-4147-A177-3AD203B41FA5}">
                      <a16:colId xmlns:a16="http://schemas.microsoft.com/office/drawing/2014/main" val="20002"/>
                    </a:ext>
                  </a:extLst>
                </a:gridCol>
                <a:gridCol w="1331526">
                  <a:extLst>
                    <a:ext uri="{9D8B030D-6E8A-4147-A177-3AD203B41FA5}">
                      <a16:colId xmlns:a16="http://schemas.microsoft.com/office/drawing/2014/main" val="20003"/>
                    </a:ext>
                  </a:extLst>
                </a:gridCol>
              </a:tblGrid>
              <a:tr h="271663">
                <a:tc rowSpan="2">
                  <a:txBody>
                    <a:bodyPr/>
                    <a:lstStyle/>
                    <a:p>
                      <a:pPr algn="just">
                        <a:lnSpc>
                          <a:spcPct val="150000"/>
                        </a:lnSpc>
                        <a:spcAft>
                          <a:spcPts val="0"/>
                        </a:spcAft>
                      </a:pPr>
                      <a:r>
                        <a:rPr lang="ru-RU" sz="1400" dirty="0">
                          <a:latin typeface="Times New Roman"/>
                          <a:ea typeface="Times New Roman"/>
                          <a:cs typeface="Times New Roman"/>
                        </a:rPr>
                        <a:t>Код услуги</a:t>
                      </a:r>
                      <a:endParaRPr lang="ru-RU" sz="1200" dirty="0">
                        <a:latin typeface="Times New Roman"/>
                        <a:ea typeface="Times New Roman"/>
                        <a:cs typeface="Times New Roman"/>
                      </a:endParaRPr>
                    </a:p>
                  </a:txBody>
                  <a:tcPr marL="68580" marR="68580" marT="0" marB="0"/>
                </a:tc>
                <a:tc rowSpan="2">
                  <a:txBody>
                    <a:bodyPr/>
                    <a:lstStyle/>
                    <a:p>
                      <a:pPr algn="just">
                        <a:lnSpc>
                          <a:spcPct val="150000"/>
                        </a:lnSpc>
                        <a:spcAft>
                          <a:spcPts val="0"/>
                        </a:spcAft>
                      </a:pPr>
                      <a:r>
                        <a:rPr lang="ru-RU" sz="1400">
                          <a:latin typeface="Times New Roman"/>
                          <a:ea typeface="Times New Roman"/>
                          <a:cs typeface="Times New Roman"/>
                        </a:rPr>
                        <a:t>Вид исследования</a:t>
                      </a:r>
                      <a:endParaRPr lang="ru-RU" sz="1200">
                        <a:latin typeface="Times New Roman"/>
                        <a:ea typeface="Times New Roman"/>
                        <a:cs typeface="Times New Roman"/>
                      </a:endParaRPr>
                    </a:p>
                  </a:txBody>
                  <a:tcPr marL="68580" marR="68580" marT="0" marB="0"/>
                </a:tc>
                <a:tc gridSpan="2">
                  <a:txBody>
                    <a:bodyPr/>
                    <a:lstStyle/>
                    <a:p>
                      <a:pPr algn="just">
                        <a:lnSpc>
                          <a:spcPct val="150000"/>
                        </a:lnSpc>
                        <a:spcAft>
                          <a:spcPts val="0"/>
                        </a:spcAft>
                      </a:pPr>
                      <a:r>
                        <a:rPr lang="ru-RU" sz="1400">
                          <a:latin typeface="Times New Roman"/>
                          <a:ea typeface="Times New Roman"/>
                          <a:cs typeface="Times New Roman"/>
                        </a:rPr>
                        <a:t>Трудозатраты в УЕТ</a:t>
                      </a:r>
                      <a:endParaRPr lang="ru-RU" sz="1200">
                        <a:latin typeface="Times New Roman"/>
                        <a:ea typeface="Times New Roman"/>
                        <a:cs typeface="Times New Roman"/>
                      </a:endParaRPr>
                    </a:p>
                  </a:txBody>
                  <a:tcPr marL="68580" marR="68580" marT="0" marB="0"/>
                </a:tc>
                <a:tc hMerge="1">
                  <a:txBody>
                    <a:bodyPr/>
                    <a:lstStyle/>
                    <a:p>
                      <a:endParaRPr lang="ru-RU"/>
                    </a:p>
                  </a:txBody>
                  <a:tcPr/>
                </a:tc>
                <a:extLst>
                  <a:ext uri="{0D108BD9-81ED-4DB2-BD59-A6C34878D82A}">
                    <a16:rowId xmlns:a16="http://schemas.microsoft.com/office/drawing/2014/main" val="10000"/>
                  </a:ext>
                </a:extLst>
              </a:tr>
              <a:tr h="940809">
                <a:tc vMerge="1">
                  <a:txBody>
                    <a:bodyPr/>
                    <a:lstStyle/>
                    <a:p>
                      <a:endParaRPr lang="ru-RU"/>
                    </a:p>
                  </a:txBody>
                  <a:tcPr/>
                </a:tc>
                <a:tc vMerge="1">
                  <a:txBody>
                    <a:bodyPr/>
                    <a:lstStyle/>
                    <a:p>
                      <a:endParaRPr lang="ru-RU"/>
                    </a:p>
                  </a:txBody>
                  <a:tcPr/>
                </a:tc>
                <a:tc>
                  <a:txBody>
                    <a:bodyPr/>
                    <a:lstStyle/>
                    <a:p>
                      <a:pPr algn="just">
                        <a:lnSpc>
                          <a:spcPct val="150000"/>
                        </a:lnSpc>
                        <a:spcAft>
                          <a:spcPts val="0"/>
                        </a:spcAft>
                      </a:pPr>
                      <a:r>
                        <a:rPr lang="ru-RU" sz="1200" dirty="0">
                          <a:latin typeface="Times New Roman"/>
                          <a:ea typeface="Times New Roman"/>
                          <a:cs typeface="Times New Roman"/>
                        </a:rPr>
                        <a:t>Специалиста со средним образованием</a:t>
                      </a:r>
                      <a:endParaRPr lang="ru-RU" sz="1100" dirty="0">
                        <a:latin typeface="Times New Roman"/>
                        <a:ea typeface="Times New Roman"/>
                        <a:cs typeface="Times New Roman"/>
                      </a:endParaRPr>
                    </a:p>
                  </a:txBody>
                  <a:tcPr marL="68580" marR="68580" marT="0" marB="0"/>
                </a:tc>
                <a:tc>
                  <a:txBody>
                    <a:bodyPr/>
                    <a:lstStyle/>
                    <a:p>
                      <a:pPr algn="just">
                        <a:lnSpc>
                          <a:spcPct val="150000"/>
                        </a:lnSpc>
                        <a:spcAft>
                          <a:spcPts val="0"/>
                        </a:spcAft>
                      </a:pPr>
                      <a:r>
                        <a:rPr lang="ru-RU" sz="1100" dirty="0">
                          <a:latin typeface="Times New Roman"/>
                          <a:ea typeface="Times New Roman"/>
                          <a:cs typeface="Times New Roman"/>
                        </a:rPr>
                        <a:t>Врача клинической лабораторной диагностики, биолога</a:t>
                      </a:r>
                      <a:endParaRPr lang="ru-RU" sz="1050" dirty="0">
                        <a:latin typeface="Times New Roman"/>
                        <a:ea typeface="Times New Roman"/>
                        <a:cs typeface="Times New Roman"/>
                      </a:endParaRPr>
                    </a:p>
                  </a:txBody>
                  <a:tcPr marL="68580" marR="68580" marT="0" marB="0"/>
                </a:tc>
                <a:extLst>
                  <a:ext uri="{0D108BD9-81ED-4DB2-BD59-A6C34878D82A}">
                    <a16:rowId xmlns:a16="http://schemas.microsoft.com/office/drawing/2014/main" val="10001"/>
                  </a:ext>
                </a:extLst>
              </a:tr>
              <a:tr h="310419">
                <a:tc>
                  <a:txBody>
                    <a:bodyPr/>
                    <a:lstStyle/>
                    <a:p>
                      <a:pPr algn="just">
                        <a:lnSpc>
                          <a:spcPct val="150000"/>
                        </a:lnSpc>
                        <a:spcAft>
                          <a:spcPts val="0"/>
                        </a:spcAft>
                      </a:pPr>
                      <a:r>
                        <a:rPr lang="ru-RU" sz="1400">
                          <a:latin typeface="Times New Roman"/>
                          <a:ea typeface="Times New Roman"/>
                          <a:cs typeface="Times New Roman"/>
                        </a:rPr>
                        <a:t>03.016.06.</a:t>
                      </a:r>
                      <a:endParaRPr lang="ru-RU" sz="1200">
                        <a:latin typeface="Times New Roman"/>
                        <a:ea typeface="Times New Roman"/>
                        <a:cs typeface="Times New Roman"/>
                      </a:endParaRPr>
                    </a:p>
                  </a:txBody>
                  <a:tcPr marL="68580" marR="68580" marT="0" marB="0"/>
                </a:tc>
                <a:tc>
                  <a:txBody>
                    <a:bodyPr/>
                    <a:lstStyle/>
                    <a:p>
                      <a:pPr algn="just">
                        <a:lnSpc>
                          <a:spcPct val="150000"/>
                        </a:lnSpc>
                        <a:spcAft>
                          <a:spcPts val="0"/>
                        </a:spcAft>
                      </a:pPr>
                      <a:r>
                        <a:rPr lang="ru-RU" sz="1600" dirty="0">
                          <a:latin typeface="Times New Roman"/>
                          <a:ea typeface="Times New Roman"/>
                          <a:cs typeface="Times New Roman"/>
                        </a:rPr>
                        <a:t>Анализ мочи общий</a:t>
                      </a:r>
                      <a:endParaRPr lang="ru-RU" sz="1400" dirty="0">
                        <a:latin typeface="Times New Roman"/>
                        <a:ea typeface="Times New Roman"/>
                        <a:cs typeface="Times New Roman"/>
                      </a:endParaRPr>
                    </a:p>
                  </a:txBody>
                  <a:tcPr marL="68580" marR="68580" marT="0" marB="0"/>
                </a:tc>
                <a:tc>
                  <a:txBody>
                    <a:bodyPr/>
                    <a:lstStyle/>
                    <a:p>
                      <a:pPr algn="just">
                        <a:lnSpc>
                          <a:spcPct val="150000"/>
                        </a:lnSpc>
                        <a:spcAft>
                          <a:spcPts val="0"/>
                        </a:spcAft>
                      </a:pPr>
                      <a:endParaRPr lang="ru-RU" sz="1400">
                        <a:latin typeface="Times New Roman"/>
                        <a:ea typeface="Times New Roman"/>
                        <a:cs typeface="Times New Roman"/>
                      </a:endParaRPr>
                    </a:p>
                  </a:txBody>
                  <a:tcPr marL="68580" marR="68580" marT="0" marB="0"/>
                </a:tc>
                <a:tc>
                  <a:txBody>
                    <a:bodyPr/>
                    <a:lstStyle/>
                    <a:p>
                      <a:pPr algn="just">
                        <a:lnSpc>
                          <a:spcPct val="150000"/>
                        </a:lnSpc>
                        <a:spcAft>
                          <a:spcPts val="0"/>
                        </a:spcAft>
                      </a:pPr>
                      <a:endParaRPr lang="ru-RU" sz="1400">
                        <a:latin typeface="Times New Roman"/>
                        <a:ea typeface="Times New Roman"/>
                        <a:cs typeface="Times New Roman"/>
                      </a:endParaRPr>
                    </a:p>
                  </a:txBody>
                  <a:tcPr marL="68580" marR="68580" marT="0" marB="0"/>
                </a:tc>
                <a:extLst>
                  <a:ext uri="{0D108BD9-81ED-4DB2-BD59-A6C34878D82A}">
                    <a16:rowId xmlns:a16="http://schemas.microsoft.com/office/drawing/2014/main" val="10002"/>
                  </a:ext>
                </a:extLst>
              </a:tr>
              <a:tr h="1197410">
                <a:tc>
                  <a:txBody>
                    <a:bodyPr/>
                    <a:lstStyle/>
                    <a:p>
                      <a:pPr algn="just">
                        <a:lnSpc>
                          <a:spcPct val="150000"/>
                        </a:lnSpc>
                        <a:spcAft>
                          <a:spcPts val="0"/>
                        </a:spcAft>
                      </a:pPr>
                      <a:endParaRPr lang="ru-RU" sz="1400">
                        <a:latin typeface="Times New Roman"/>
                        <a:ea typeface="Times New Roman"/>
                        <a:cs typeface="Times New Roman"/>
                      </a:endParaRPr>
                    </a:p>
                  </a:txBody>
                  <a:tcPr marL="68580" marR="68580" marT="0" marB="0"/>
                </a:tc>
                <a:tc>
                  <a:txBody>
                    <a:bodyPr/>
                    <a:lstStyle/>
                    <a:p>
                      <a:pPr algn="just">
                        <a:lnSpc>
                          <a:spcPct val="150000"/>
                        </a:lnSpc>
                        <a:spcAft>
                          <a:spcPts val="0"/>
                        </a:spcAft>
                      </a:pPr>
                      <a:r>
                        <a:rPr lang="ru-RU" sz="1400" dirty="0">
                          <a:latin typeface="Times New Roman"/>
                          <a:ea typeface="Times New Roman"/>
                          <a:cs typeface="Times New Roman"/>
                        </a:rPr>
                        <a:t>Регистрация (предварительная и окончательная: поступившего материала, паспортных данных пациентов, результатов исследований и т.д.), ручная или на компьютере.</a:t>
                      </a:r>
                      <a:endParaRPr lang="ru-RU" sz="1200" dirty="0">
                        <a:latin typeface="Times New Roman"/>
                        <a:ea typeface="Times New Roman"/>
                        <a:cs typeface="Times New Roman"/>
                      </a:endParaRPr>
                    </a:p>
                  </a:txBody>
                  <a:tcPr marL="68580" marR="68580" marT="0" marB="0"/>
                </a:tc>
                <a:tc>
                  <a:txBody>
                    <a:bodyPr/>
                    <a:lstStyle/>
                    <a:p>
                      <a:pPr algn="ctr">
                        <a:lnSpc>
                          <a:spcPct val="150000"/>
                        </a:lnSpc>
                        <a:spcAft>
                          <a:spcPts val="0"/>
                        </a:spcAft>
                      </a:pPr>
                      <a:r>
                        <a:rPr lang="ru-RU" sz="1600" dirty="0">
                          <a:latin typeface="Times New Roman"/>
                          <a:ea typeface="Times New Roman"/>
                          <a:cs typeface="Times New Roman"/>
                        </a:rPr>
                        <a:t>0,45</a:t>
                      </a:r>
                      <a:endParaRPr lang="ru-RU" sz="1400" dirty="0">
                        <a:latin typeface="Times New Roman"/>
                        <a:ea typeface="Times New Roman"/>
                        <a:cs typeface="Times New Roman"/>
                      </a:endParaRPr>
                    </a:p>
                  </a:txBody>
                  <a:tcPr marL="68580" marR="68580" marT="0" marB="0"/>
                </a:tc>
                <a:tc>
                  <a:txBody>
                    <a:bodyPr/>
                    <a:lstStyle/>
                    <a:p>
                      <a:pPr algn="ctr">
                        <a:lnSpc>
                          <a:spcPct val="150000"/>
                        </a:lnSpc>
                        <a:spcAft>
                          <a:spcPts val="0"/>
                        </a:spcAft>
                      </a:pPr>
                      <a:endParaRPr lang="ru-RU" sz="1600" dirty="0">
                        <a:latin typeface="Times New Roman"/>
                        <a:ea typeface="Times New Roman"/>
                        <a:cs typeface="Times New Roman"/>
                      </a:endParaRPr>
                    </a:p>
                  </a:txBody>
                  <a:tcPr marL="68580" marR="68580" marT="0" marB="0"/>
                </a:tc>
                <a:extLst>
                  <a:ext uri="{0D108BD9-81ED-4DB2-BD59-A6C34878D82A}">
                    <a16:rowId xmlns:a16="http://schemas.microsoft.com/office/drawing/2014/main" val="10003"/>
                  </a:ext>
                </a:extLst>
              </a:tr>
              <a:tr h="352666">
                <a:tc>
                  <a:txBody>
                    <a:bodyPr/>
                    <a:lstStyle/>
                    <a:p>
                      <a:pPr algn="just">
                        <a:lnSpc>
                          <a:spcPct val="150000"/>
                        </a:lnSpc>
                        <a:spcAft>
                          <a:spcPts val="0"/>
                        </a:spcAft>
                      </a:pPr>
                      <a:endParaRPr lang="ru-RU" sz="1400">
                        <a:latin typeface="Times New Roman"/>
                        <a:ea typeface="Times New Roman"/>
                        <a:cs typeface="Times New Roman"/>
                      </a:endParaRPr>
                    </a:p>
                  </a:txBody>
                  <a:tcPr marL="68580" marR="68580" marT="0" marB="0"/>
                </a:tc>
                <a:tc>
                  <a:txBody>
                    <a:bodyPr/>
                    <a:lstStyle/>
                    <a:p>
                      <a:pPr algn="just">
                        <a:lnSpc>
                          <a:spcPct val="150000"/>
                        </a:lnSpc>
                        <a:spcAft>
                          <a:spcPts val="0"/>
                        </a:spcAft>
                      </a:pPr>
                      <a:r>
                        <a:rPr lang="ru-RU" sz="1400">
                          <a:latin typeface="Times New Roman"/>
                          <a:ea typeface="Times New Roman"/>
                          <a:cs typeface="Times New Roman"/>
                        </a:rPr>
                        <a:t>Оценка физических свойств мочи</a:t>
                      </a:r>
                      <a:endParaRPr lang="ru-RU" sz="1200">
                        <a:latin typeface="Times New Roman"/>
                        <a:ea typeface="Times New Roman"/>
                        <a:cs typeface="Times New Roman"/>
                      </a:endParaRPr>
                    </a:p>
                  </a:txBody>
                  <a:tcPr marL="68580" marR="68580" marT="0" marB="0"/>
                </a:tc>
                <a:tc>
                  <a:txBody>
                    <a:bodyPr/>
                    <a:lstStyle/>
                    <a:p>
                      <a:pPr algn="ctr">
                        <a:lnSpc>
                          <a:spcPct val="150000"/>
                        </a:lnSpc>
                        <a:spcAft>
                          <a:spcPts val="0"/>
                        </a:spcAft>
                      </a:pPr>
                      <a:r>
                        <a:rPr lang="ru-RU" sz="1600" dirty="0">
                          <a:latin typeface="Times New Roman"/>
                          <a:ea typeface="Times New Roman"/>
                          <a:cs typeface="Times New Roman"/>
                        </a:rPr>
                        <a:t>0,15</a:t>
                      </a:r>
                      <a:endParaRPr lang="ru-RU" sz="1400" dirty="0">
                        <a:latin typeface="Times New Roman"/>
                        <a:ea typeface="Times New Roman"/>
                        <a:cs typeface="Times New Roman"/>
                      </a:endParaRPr>
                    </a:p>
                  </a:txBody>
                  <a:tcPr marL="68580" marR="68580" marT="0" marB="0"/>
                </a:tc>
                <a:tc>
                  <a:txBody>
                    <a:bodyPr/>
                    <a:lstStyle/>
                    <a:p>
                      <a:pPr algn="ctr">
                        <a:lnSpc>
                          <a:spcPct val="150000"/>
                        </a:lnSpc>
                        <a:spcAft>
                          <a:spcPts val="0"/>
                        </a:spcAft>
                      </a:pPr>
                      <a:endParaRPr lang="ru-RU" sz="1600" dirty="0">
                        <a:latin typeface="Times New Roman"/>
                        <a:ea typeface="Times New Roman"/>
                        <a:cs typeface="Times New Roman"/>
                      </a:endParaRPr>
                    </a:p>
                  </a:txBody>
                  <a:tcPr marL="68580" marR="68580" marT="0" marB="0"/>
                </a:tc>
                <a:extLst>
                  <a:ext uri="{0D108BD9-81ED-4DB2-BD59-A6C34878D82A}">
                    <a16:rowId xmlns:a16="http://schemas.microsoft.com/office/drawing/2014/main" val="10004"/>
                  </a:ext>
                </a:extLst>
              </a:tr>
              <a:tr h="580246">
                <a:tc>
                  <a:txBody>
                    <a:bodyPr/>
                    <a:lstStyle/>
                    <a:p>
                      <a:pPr algn="just">
                        <a:lnSpc>
                          <a:spcPct val="150000"/>
                        </a:lnSpc>
                        <a:spcAft>
                          <a:spcPts val="0"/>
                        </a:spcAft>
                      </a:pPr>
                      <a:endParaRPr lang="ru-RU" sz="1400">
                        <a:latin typeface="Times New Roman"/>
                        <a:ea typeface="Times New Roman"/>
                        <a:cs typeface="Times New Roman"/>
                      </a:endParaRPr>
                    </a:p>
                  </a:txBody>
                  <a:tcPr marL="68580" marR="68580" marT="0" marB="0"/>
                </a:tc>
                <a:tc>
                  <a:txBody>
                    <a:bodyPr/>
                    <a:lstStyle/>
                    <a:p>
                      <a:pPr algn="just">
                        <a:lnSpc>
                          <a:spcPct val="150000"/>
                        </a:lnSpc>
                        <a:spcAft>
                          <a:spcPts val="0"/>
                        </a:spcAft>
                      </a:pPr>
                      <a:r>
                        <a:rPr lang="ru-RU" sz="1400">
                          <a:latin typeface="Times New Roman"/>
                          <a:ea typeface="Times New Roman"/>
                          <a:cs typeface="Times New Roman"/>
                        </a:rPr>
                        <a:t>Химическое исследование с помощью диагностических тест-полосок</a:t>
                      </a:r>
                      <a:endParaRPr lang="ru-RU" sz="1200">
                        <a:latin typeface="Times New Roman"/>
                        <a:ea typeface="Times New Roman"/>
                        <a:cs typeface="Times New Roman"/>
                      </a:endParaRPr>
                    </a:p>
                  </a:txBody>
                  <a:tcPr marL="68580" marR="68580" marT="0" marB="0"/>
                </a:tc>
                <a:tc>
                  <a:txBody>
                    <a:bodyPr/>
                    <a:lstStyle/>
                    <a:p>
                      <a:pPr algn="ctr">
                        <a:lnSpc>
                          <a:spcPct val="150000"/>
                        </a:lnSpc>
                        <a:spcAft>
                          <a:spcPts val="0"/>
                        </a:spcAft>
                      </a:pPr>
                      <a:r>
                        <a:rPr lang="ru-RU" sz="1600" dirty="0">
                          <a:latin typeface="Times New Roman"/>
                          <a:ea typeface="Times New Roman"/>
                          <a:cs typeface="Times New Roman"/>
                        </a:rPr>
                        <a:t>0,5</a:t>
                      </a:r>
                      <a:endParaRPr lang="ru-RU" sz="1400" dirty="0">
                        <a:latin typeface="Times New Roman"/>
                        <a:ea typeface="Times New Roman"/>
                        <a:cs typeface="Times New Roman"/>
                      </a:endParaRPr>
                    </a:p>
                  </a:txBody>
                  <a:tcPr marL="68580" marR="68580" marT="0" marB="0"/>
                </a:tc>
                <a:tc>
                  <a:txBody>
                    <a:bodyPr/>
                    <a:lstStyle/>
                    <a:p>
                      <a:pPr algn="ctr">
                        <a:lnSpc>
                          <a:spcPct val="150000"/>
                        </a:lnSpc>
                        <a:spcAft>
                          <a:spcPts val="0"/>
                        </a:spcAft>
                      </a:pPr>
                      <a:endParaRPr lang="ru-RU" sz="1600" dirty="0">
                        <a:latin typeface="Times New Roman"/>
                        <a:ea typeface="Times New Roman"/>
                        <a:cs typeface="Times New Roman"/>
                      </a:endParaRPr>
                    </a:p>
                  </a:txBody>
                  <a:tcPr marL="68580" marR="68580" marT="0" marB="0"/>
                </a:tc>
                <a:extLst>
                  <a:ext uri="{0D108BD9-81ED-4DB2-BD59-A6C34878D82A}">
                    <a16:rowId xmlns:a16="http://schemas.microsoft.com/office/drawing/2014/main" val="10005"/>
                  </a:ext>
                </a:extLst>
              </a:tr>
              <a:tr h="580246">
                <a:tc>
                  <a:txBody>
                    <a:bodyPr/>
                    <a:lstStyle/>
                    <a:p>
                      <a:pPr algn="just">
                        <a:lnSpc>
                          <a:spcPct val="150000"/>
                        </a:lnSpc>
                        <a:spcAft>
                          <a:spcPts val="0"/>
                        </a:spcAft>
                      </a:pPr>
                      <a:endParaRPr lang="ru-RU" sz="1400" dirty="0">
                        <a:latin typeface="Times New Roman"/>
                        <a:ea typeface="Times New Roman"/>
                        <a:cs typeface="Times New Roman"/>
                      </a:endParaRPr>
                    </a:p>
                  </a:txBody>
                  <a:tcPr marL="68580" marR="68580" marT="0" marB="0"/>
                </a:tc>
                <a:tc>
                  <a:txBody>
                    <a:bodyPr/>
                    <a:lstStyle/>
                    <a:p>
                      <a:pPr algn="just">
                        <a:lnSpc>
                          <a:spcPct val="150000"/>
                        </a:lnSpc>
                        <a:spcAft>
                          <a:spcPts val="0"/>
                        </a:spcAft>
                      </a:pPr>
                      <a:r>
                        <a:rPr lang="ru-RU" sz="1400" dirty="0">
                          <a:latin typeface="Times New Roman"/>
                          <a:ea typeface="Times New Roman"/>
                          <a:cs typeface="Times New Roman"/>
                        </a:rPr>
                        <a:t>Подготовка препарата для проведения микроскопического исследования</a:t>
                      </a:r>
                      <a:endParaRPr lang="ru-RU" sz="1200" dirty="0">
                        <a:latin typeface="Times New Roman"/>
                        <a:ea typeface="Times New Roman"/>
                        <a:cs typeface="Times New Roman"/>
                      </a:endParaRPr>
                    </a:p>
                  </a:txBody>
                  <a:tcPr marL="68580" marR="68580" marT="0" marB="0"/>
                </a:tc>
                <a:tc>
                  <a:txBody>
                    <a:bodyPr/>
                    <a:lstStyle/>
                    <a:p>
                      <a:pPr algn="ctr">
                        <a:lnSpc>
                          <a:spcPct val="150000"/>
                        </a:lnSpc>
                        <a:spcAft>
                          <a:spcPts val="0"/>
                        </a:spcAft>
                      </a:pPr>
                      <a:r>
                        <a:rPr lang="ru-RU" sz="1600" dirty="0">
                          <a:latin typeface="Times New Roman"/>
                          <a:ea typeface="Times New Roman"/>
                          <a:cs typeface="Times New Roman"/>
                        </a:rPr>
                        <a:t>0,05</a:t>
                      </a:r>
                      <a:endParaRPr lang="ru-RU" sz="1400" dirty="0">
                        <a:latin typeface="Times New Roman"/>
                        <a:ea typeface="Times New Roman"/>
                        <a:cs typeface="Times New Roman"/>
                      </a:endParaRPr>
                    </a:p>
                  </a:txBody>
                  <a:tcPr marL="68580" marR="68580" marT="0" marB="0"/>
                </a:tc>
                <a:tc>
                  <a:txBody>
                    <a:bodyPr/>
                    <a:lstStyle/>
                    <a:p>
                      <a:pPr algn="ctr">
                        <a:lnSpc>
                          <a:spcPct val="150000"/>
                        </a:lnSpc>
                        <a:spcAft>
                          <a:spcPts val="0"/>
                        </a:spcAft>
                      </a:pPr>
                      <a:endParaRPr lang="ru-RU" sz="1600" dirty="0">
                        <a:latin typeface="Times New Roman"/>
                        <a:ea typeface="Times New Roman"/>
                        <a:cs typeface="Times New Roman"/>
                      </a:endParaRPr>
                    </a:p>
                  </a:txBody>
                  <a:tcPr marL="68580" marR="68580" marT="0" marB="0"/>
                </a:tc>
                <a:extLst>
                  <a:ext uri="{0D108BD9-81ED-4DB2-BD59-A6C34878D82A}">
                    <a16:rowId xmlns:a16="http://schemas.microsoft.com/office/drawing/2014/main" val="10006"/>
                  </a:ext>
                </a:extLst>
              </a:tr>
              <a:tr h="663085">
                <a:tc>
                  <a:txBody>
                    <a:bodyPr/>
                    <a:lstStyle/>
                    <a:p>
                      <a:pPr algn="just">
                        <a:lnSpc>
                          <a:spcPct val="150000"/>
                        </a:lnSpc>
                        <a:spcAft>
                          <a:spcPts val="0"/>
                        </a:spcAft>
                      </a:pPr>
                      <a:endParaRPr lang="ru-RU" sz="1400">
                        <a:latin typeface="Times New Roman"/>
                        <a:ea typeface="Times New Roman"/>
                        <a:cs typeface="Times New Roman"/>
                      </a:endParaRPr>
                    </a:p>
                  </a:txBody>
                  <a:tcPr marL="68580" marR="68580" marT="0" marB="0"/>
                </a:tc>
                <a:tc>
                  <a:txBody>
                    <a:bodyPr/>
                    <a:lstStyle/>
                    <a:p>
                      <a:pPr algn="just">
                        <a:lnSpc>
                          <a:spcPct val="150000"/>
                        </a:lnSpc>
                        <a:spcAft>
                          <a:spcPts val="0"/>
                        </a:spcAft>
                      </a:pPr>
                      <a:r>
                        <a:rPr lang="ru-RU" sz="1600" dirty="0">
                          <a:latin typeface="Times New Roman"/>
                          <a:ea typeface="Times New Roman"/>
                          <a:cs typeface="Times New Roman"/>
                        </a:rPr>
                        <a:t>Микроскопическое исследование осадка мочи</a:t>
                      </a:r>
                      <a:endParaRPr lang="ru-RU" sz="1400" dirty="0">
                        <a:latin typeface="Times New Roman"/>
                        <a:ea typeface="Times New Roman"/>
                        <a:cs typeface="Times New Roman"/>
                      </a:endParaRPr>
                    </a:p>
                  </a:txBody>
                  <a:tcPr marL="68580" marR="68580" marT="0" marB="0"/>
                </a:tc>
                <a:tc>
                  <a:txBody>
                    <a:bodyPr/>
                    <a:lstStyle/>
                    <a:p>
                      <a:pPr algn="ctr">
                        <a:lnSpc>
                          <a:spcPct val="150000"/>
                        </a:lnSpc>
                        <a:spcAft>
                          <a:spcPts val="0"/>
                        </a:spcAft>
                      </a:pPr>
                      <a:endParaRPr lang="ru-RU" sz="1800" dirty="0">
                        <a:latin typeface="Times New Roman"/>
                        <a:ea typeface="Times New Roman"/>
                        <a:cs typeface="Times New Roman"/>
                      </a:endParaRPr>
                    </a:p>
                  </a:txBody>
                  <a:tcPr marL="68580" marR="68580" marT="0" marB="0"/>
                </a:tc>
                <a:tc>
                  <a:txBody>
                    <a:bodyPr/>
                    <a:lstStyle/>
                    <a:p>
                      <a:pPr algn="ctr">
                        <a:lnSpc>
                          <a:spcPct val="150000"/>
                        </a:lnSpc>
                        <a:spcAft>
                          <a:spcPts val="0"/>
                        </a:spcAft>
                      </a:pPr>
                      <a:r>
                        <a:rPr lang="ru-RU" sz="1800" dirty="0">
                          <a:latin typeface="Times New Roman"/>
                          <a:ea typeface="Times New Roman"/>
                          <a:cs typeface="Times New Roman"/>
                        </a:rPr>
                        <a:t>0,5</a:t>
                      </a:r>
                      <a:endParaRPr lang="ru-RU" sz="1600" dirty="0">
                        <a:latin typeface="Times New Roman"/>
                        <a:ea typeface="Times New Roman"/>
                        <a:cs typeface="Times New Roman"/>
                      </a:endParaRPr>
                    </a:p>
                  </a:txBody>
                  <a:tcPr marL="68580" marR="68580"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dirty="0"/>
              <a:t>Определение форменных элементов в 1 мл мочи по методу Нечипоренко. </a:t>
            </a:r>
            <a:br>
              <a:rPr lang="ru-RU" dirty="0"/>
            </a:br>
            <a:endParaRPr lang="ru-RU" dirty="0"/>
          </a:p>
        </p:txBody>
      </p:sp>
      <p:sp>
        <p:nvSpPr>
          <p:cNvPr id="6" name="Содержимое 5"/>
          <p:cNvSpPr>
            <a:spLocks noGrp="1"/>
          </p:cNvSpPr>
          <p:nvPr>
            <p:ph idx="1"/>
          </p:nvPr>
        </p:nvSpPr>
        <p:spPr/>
        <p:txBody>
          <a:bodyPr>
            <a:normAutofit fontScale="55000" lnSpcReduction="20000"/>
          </a:bodyPr>
          <a:lstStyle/>
          <a:p>
            <a:r>
              <a:rPr lang="ru-RU" dirty="0"/>
              <a:t>Подсчет количества форменных элементов (эритроцитов, лейкоцитов, цилиндров) в 1 мл мочи производят с помощью счетной камеры или слайд-планшета.</a:t>
            </a:r>
          </a:p>
          <a:p>
            <a:r>
              <a:rPr lang="ru-RU" dirty="0"/>
              <a:t>Образец мочи для исследования: средняя порция утренней мочи. Допускается сбор средней случайной порции мочи. </a:t>
            </a:r>
          </a:p>
          <a:p>
            <a:r>
              <a:rPr lang="ru-RU" dirty="0"/>
              <a:t>Ход определения.</a:t>
            </a:r>
          </a:p>
          <a:p>
            <a:r>
              <a:rPr lang="ru-RU" dirty="0"/>
              <a:t>При подсчете форменных элементов в моче проводится их концентрирование.  В мерную </a:t>
            </a:r>
            <a:r>
              <a:rPr lang="ru-RU" dirty="0" err="1"/>
              <a:t>центрифужную</a:t>
            </a:r>
            <a:r>
              <a:rPr lang="ru-RU" dirty="0"/>
              <a:t> пробирку после тщательного перемешивания наливают 10 мл мочи, центрифугируют при относительном центробежном ускорении 400</a:t>
            </a:r>
            <a:r>
              <a:rPr lang="en-US" dirty="0"/>
              <a:t>G</a:t>
            </a:r>
            <a:r>
              <a:rPr lang="ru-RU" dirty="0"/>
              <a:t> в течение 5 мин.</a:t>
            </a:r>
          </a:p>
          <a:p>
            <a:r>
              <a:rPr lang="ru-RU" dirty="0"/>
              <a:t>После центрифугирования отбирают верхний слой, оставляя вместе с осадком 1 мл. Таким образом, соотношение взятого для центрифугирования количества мочи и оставленного с осадком составляет 10:1, то есть моча концентрируется в 10 раз.</a:t>
            </a:r>
          </a:p>
          <a:p>
            <a:r>
              <a:rPr lang="ru-RU" dirty="0"/>
              <a:t>Объем мочи для центрифугирования может меняться, так как при использовании пробирок для транспортировки мочи он не может быть больше 8, объем мочи для микроскопии осадка должен быть стандартным, т.е. 1мл (1000мкл).</a:t>
            </a:r>
            <a:r>
              <a:rPr lang="ru-RU" i="1" dirty="0"/>
              <a:t> </a:t>
            </a:r>
            <a:r>
              <a:rPr lang="ru-RU" dirty="0"/>
              <a:t> </a:t>
            </a:r>
          </a:p>
          <a:p>
            <a:r>
              <a:rPr lang="ru-RU" dirty="0"/>
              <a:t>Заполняют счетную камеру Горяева (или Фукса-Розенталя).</a:t>
            </a:r>
          </a:p>
          <a:p>
            <a:endParaRPr lang="ru-RU"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sz="2200" dirty="0"/>
              <a:t>Подсчитывают отдельно количество лейкоцитов, эритроцитов, цилиндров (эпителиальные клетки не считают) и рассчитывают содержание форменных элементов в 1 мкл осадка мочи по формуле </a:t>
            </a:r>
            <a:endParaRPr lang="ru-RU" dirty="0"/>
          </a:p>
        </p:txBody>
      </p:sp>
      <p:sp>
        <p:nvSpPr>
          <p:cNvPr id="6" name="Содержимое 5"/>
          <p:cNvSpPr>
            <a:spLocks noGrp="1"/>
          </p:cNvSpPr>
          <p:nvPr>
            <p:ph idx="1"/>
          </p:nvPr>
        </p:nvSpPr>
        <p:spPr>
          <a:xfrm>
            <a:off x="502920" y="530352"/>
            <a:ext cx="8183880" cy="4626840"/>
          </a:xfrm>
        </p:spPr>
        <p:txBody>
          <a:bodyPr>
            <a:normAutofit fontScale="40000" lnSpcReduction="20000"/>
          </a:bodyPr>
          <a:lstStyle/>
          <a:p>
            <a:pPr>
              <a:buNone/>
            </a:pPr>
            <a:endParaRPr lang="ru-RU" dirty="0"/>
          </a:p>
          <a:p>
            <a:r>
              <a:rPr lang="ru-RU" b="1" dirty="0"/>
              <a:t>          А </a:t>
            </a:r>
            <a:endParaRPr lang="ru-RU" dirty="0"/>
          </a:p>
          <a:p>
            <a:r>
              <a:rPr lang="ru-RU" b="1" dirty="0"/>
              <a:t>Х = -------------------</a:t>
            </a:r>
            <a:endParaRPr lang="ru-RU" dirty="0"/>
          </a:p>
          <a:p>
            <a:r>
              <a:rPr lang="ru-RU" b="1" dirty="0"/>
              <a:t>          V камеры</a:t>
            </a:r>
            <a:endParaRPr lang="ru-RU" dirty="0"/>
          </a:p>
          <a:p>
            <a:r>
              <a:rPr lang="ru-RU" dirty="0"/>
              <a:t>где Х число форменных элементов в 1 мкл, А – число форменных элементов, полученных </a:t>
            </a:r>
            <a:r>
              <a:rPr lang="ru-RU" sz="3500" dirty="0">
                <a:solidFill>
                  <a:srgbClr val="FF0000"/>
                </a:solidFill>
              </a:rPr>
              <a:t>во всей камере</a:t>
            </a:r>
            <a:r>
              <a:rPr lang="ru-RU" dirty="0"/>
              <a:t>,   </a:t>
            </a:r>
            <a:r>
              <a:rPr lang="en-US" dirty="0"/>
              <a:t>V</a:t>
            </a:r>
            <a:r>
              <a:rPr lang="ru-RU" dirty="0" err="1"/>
              <a:t>кам</a:t>
            </a:r>
            <a:r>
              <a:rPr lang="ru-RU" dirty="0"/>
              <a:t> – объем (мкл).</a:t>
            </a:r>
          </a:p>
          <a:p>
            <a:r>
              <a:rPr lang="ru-RU" dirty="0"/>
              <a:t>Установив  количество форменных элементов в 1 мкл осадка мочи, рассчитывают их количество в 1 мл мочи по формуле :</a:t>
            </a:r>
          </a:p>
          <a:p>
            <a:r>
              <a:rPr lang="ru-RU" b="1" dirty="0"/>
              <a:t>          </a:t>
            </a:r>
            <a:r>
              <a:rPr lang="en-US" b="1" dirty="0"/>
              <a:t>X</a:t>
            </a:r>
            <a:r>
              <a:rPr lang="ru-RU" b="1" dirty="0"/>
              <a:t> • 1000</a:t>
            </a:r>
            <a:endParaRPr lang="ru-RU" dirty="0"/>
          </a:p>
          <a:p>
            <a:r>
              <a:rPr lang="en-US" b="1" dirty="0"/>
              <a:t>N</a:t>
            </a:r>
            <a:r>
              <a:rPr lang="ru-RU" b="1" dirty="0"/>
              <a:t>= -------------------</a:t>
            </a:r>
            <a:endParaRPr lang="ru-RU" dirty="0"/>
          </a:p>
          <a:p>
            <a:r>
              <a:rPr lang="ru-RU" b="1" dirty="0"/>
              <a:t>          V </a:t>
            </a:r>
            <a:endParaRPr lang="ru-RU" dirty="0"/>
          </a:p>
          <a:p>
            <a:r>
              <a:rPr lang="ru-RU" dirty="0"/>
              <a:t>где  </a:t>
            </a:r>
            <a:r>
              <a:rPr lang="en-US" dirty="0"/>
              <a:t>N</a:t>
            </a:r>
            <a:r>
              <a:rPr lang="ru-RU" dirty="0"/>
              <a:t> - количество форменных элементов в 1 мл мочи, Х - число форменных элементов в 1 мкл, 1000 – количество мочи, оставленное с осадком для микроскопии (мкл),  </a:t>
            </a:r>
            <a:r>
              <a:rPr lang="en-US" dirty="0"/>
              <a:t>V</a:t>
            </a:r>
            <a:r>
              <a:rPr lang="ru-RU" dirty="0"/>
              <a:t> – объем мочи, взятой для центрифугирования (в мл).</a:t>
            </a:r>
          </a:p>
          <a:p>
            <a:r>
              <a:rPr lang="en-US" dirty="0"/>
              <a:t> </a:t>
            </a:r>
            <a:endParaRPr lang="ru-RU" dirty="0"/>
          </a:p>
          <a:p>
            <a:r>
              <a:rPr lang="ru-RU" dirty="0"/>
              <a:t> При использовании камеры Горяева, если объем  взятой для центрифугирования мочи составляет 10 мл, а  объем оставленной с осадком мочи  - 1 мл (1000 мкл),  формула приобретает вид:</a:t>
            </a:r>
          </a:p>
          <a:p>
            <a:r>
              <a:rPr lang="ru-RU" b="1" dirty="0"/>
              <a:t>А • 1000</a:t>
            </a:r>
            <a:endParaRPr lang="ru-RU" dirty="0"/>
          </a:p>
          <a:p>
            <a:r>
              <a:rPr lang="ru-RU" b="1" dirty="0"/>
              <a:t>           </a:t>
            </a:r>
            <a:r>
              <a:rPr lang="en-US" b="1" dirty="0"/>
              <a:t>N</a:t>
            </a:r>
            <a:r>
              <a:rPr lang="ru-RU" b="1" dirty="0"/>
              <a:t>  =  --------------- =   А  • 111  (100- можно </a:t>
            </a:r>
            <a:r>
              <a:rPr lang="ru-RU" b="1" dirty="0" err="1"/>
              <a:t>принебречь</a:t>
            </a:r>
            <a:r>
              <a:rPr lang="ru-RU" b="1" dirty="0"/>
              <a:t> 11)</a:t>
            </a:r>
            <a:endParaRPr lang="ru-RU" dirty="0"/>
          </a:p>
          <a:p>
            <a:r>
              <a:rPr lang="ru-RU" b="1" dirty="0"/>
              <a:t>0,9  • 10</a:t>
            </a:r>
            <a:endParaRPr lang="ru-RU" dirty="0"/>
          </a:p>
          <a:p>
            <a:r>
              <a:rPr lang="ru-RU" dirty="0"/>
              <a:t>где А – количество форменных элементов во всей камере Горяева, 0,9 – объем камеры Горяева в мкл. 1000 – объем мочи для микроскопии осадка в мкл, 10 – объем мочи, взятой для центрифугирования в мл.</a:t>
            </a:r>
          </a:p>
          <a:p>
            <a:r>
              <a:rPr lang="ru-RU" dirty="0"/>
              <a:t>Подсчет количества цилиндров: при отсутствии цилиндров или их количестве 2 и более в камере ограничиваются просмотром одной камеры Горяева и расчет проводят по указанной выше формуле; при обнаружении в  камере одного цилиндра дополнительно просматривают на наличие цилиндров 4 камеры Горяева, а расчет цилиндров проводят по той же формуле, но объем одной камеры 0,9 мкл заменяют на объем 5 камер. </a:t>
            </a:r>
          </a:p>
          <a:p>
            <a:endParaRPr lang="ru-RU"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u="sng" dirty="0"/>
              <a:t>Подсчет форменных элементов при помощи </a:t>
            </a:r>
            <a:r>
              <a:rPr lang="ru-RU" u="sng" dirty="0" err="1"/>
              <a:t>слайд-планшетов</a:t>
            </a:r>
            <a:endParaRPr lang="ru-RU" dirty="0"/>
          </a:p>
        </p:txBody>
      </p:sp>
      <p:sp>
        <p:nvSpPr>
          <p:cNvPr id="6" name="Содержимое 5"/>
          <p:cNvSpPr>
            <a:spLocks noGrp="1"/>
          </p:cNvSpPr>
          <p:nvPr>
            <p:ph idx="1"/>
          </p:nvPr>
        </p:nvSpPr>
        <p:spPr/>
        <p:txBody>
          <a:bodyPr>
            <a:normAutofit fontScale="40000" lnSpcReduction="20000"/>
          </a:bodyPr>
          <a:lstStyle/>
          <a:p>
            <a:r>
              <a:rPr lang="ru-RU" u="sng" dirty="0"/>
              <a:t>.</a:t>
            </a:r>
            <a:endParaRPr lang="ru-RU" dirty="0"/>
          </a:p>
          <a:p>
            <a:r>
              <a:rPr lang="ru-RU" dirty="0"/>
              <a:t>Для правильного подсчета форменных элементов при помощи </a:t>
            </a:r>
            <a:r>
              <a:rPr lang="ru-RU" dirty="0" err="1"/>
              <a:t>слайд-планшетов</a:t>
            </a:r>
            <a:r>
              <a:rPr lang="ru-RU" dirty="0"/>
              <a:t>  необходимо знать объем исследуемого образца, в котором производили подсчет форменных элементов </a:t>
            </a:r>
            <a:r>
              <a:rPr lang="ru-RU" b="1" dirty="0"/>
              <a:t>(</a:t>
            </a:r>
            <a:r>
              <a:rPr lang="en-US" b="1" dirty="0"/>
              <a:t>V</a:t>
            </a:r>
            <a:r>
              <a:rPr lang="ru-RU" b="1" dirty="0"/>
              <a:t> пробы  мкл).</a:t>
            </a:r>
            <a:endParaRPr lang="ru-RU" dirty="0"/>
          </a:p>
          <a:p>
            <a:r>
              <a:rPr lang="ru-RU" dirty="0"/>
              <a:t>Подсчет форменных элементов рекомендуется проводить по всей сетке камеры слайд-планшета, , так как чем больше количество анализируемого материала, тем меньше статистическая погрешность. Однако при большом количестве клеток их подсчет допускается проводить в одном большом квадрате или одной секции сетки камеры, но при этом окончательный расчет проводится, исходя из реального объема биологического материала, в котором считали клетки. Объем исследуемого материала в секции и в сетке камеры отличается в разных образцах </a:t>
            </a:r>
            <a:r>
              <a:rPr lang="ru-RU" dirty="0" err="1"/>
              <a:t>слайд-планшетов</a:t>
            </a:r>
            <a:r>
              <a:rPr lang="ru-RU" dirty="0"/>
              <a:t> и указан в инструкции к изделию.</a:t>
            </a:r>
          </a:p>
          <a:p>
            <a:r>
              <a:rPr lang="ru-RU" dirty="0"/>
              <a:t>Вычисление количества форменных элементов в моче проводится по формуле  4. </a:t>
            </a:r>
          </a:p>
          <a:p>
            <a:r>
              <a:rPr lang="ru-RU" dirty="0"/>
              <a:t> </a:t>
            </a:r>
          </a:p>
          <a:p>
            <a:r>
              <a:rPr lang="ru-RU" dirty="0"/>
              <a:t>				</a:t>
            </a:r>
            <a:r>
              <a:rPr lang="en-US" b="1" dirty="0"/>
              <a:t>A</a:t>
            </a:r>
            <a:r>
              <a:rPr lang="en-US" dirty="0"/>
              <a:t> </a:t>
            </a:r>
            <a:r>
              <a:rPr lang="ru-RU" b="1" dirty="0"/>
              <a:t>• 1000</a:t>
            </a:r>
            <a:endParaRPr lang="ru-RU" dirty="0"/>
          </a:p>
          <a:p>
            <a:r>
              <a:rPr lang="ru-RU" b="1" dirty="0"/>
              <a:t>		</a:t>
            </a:r>
            <a:r>
              <a:rPr lang="en-US" b="1" dirty="0"/>
              <a:t>N</a:t>
            </a:r>
            <a:r>
              <a:rPr lang="ru-RU" b="1" dirty="0"/>
              <a:t>  = 	-------------------------------     (4)</a:t>
            </a:r>
            <a:endParaRPr lang="ru-RU" dirty="0"/>
          </a:p>
          <a:p>
            <a:r>
              <a:rPr lang="ru-RU" b="1" dirty="0"/>
              <a:t>			 (</a:t>
            </a:r>
            <a:r>
              <a:rPr lang="en-US" b="1" dirty="0"/>
              <a:t>V</a:t>
            </a:r>
            <a:r>
              <a:rPr lang="ru-RU" b="1" dirty="0"/>
              <a:t> пробы мкл)</a:t>
            </a:r>
            <a:r>
              <a:rPr lang="ru-RU" dirty="0"/>
              <a:t> </a:t>
            </a:r>
            <a:r>
              <a:rPr lang="ru-RU" b="1" dirty="0"/>
              <a:t>•</a:t>
            </a:r>
            <a:r>
              <a:rPr lang="en-US" b="1" dirty="0"/>
              <a:t>V</a:t>
            </a:r>
            <a:endParaRPr lang="ru-RU" dirty="0"/>
          </a:p>
          <a:p>
            <a:r>
              <a:rPr lang="ru-RU" b="1" dirty="0"/>
              <a:t>	</a:t>
            </a:r>
            <a:r>
              <a:rPr lang="en-US" b="1" dirty="0"/>
              <a:t>N</a:t>
            </a:r>
            <a:r>
              <a:rPr lang="ru-RU" b="1" dirty="0"/>
              <a:t>– </a:t>
            </a:r>
            <a:r>
              <a:rPr lang="ru-RU" dirty="0"/>
              <a:t>количество клеток в 1 мл мочи,</a:t>
            </a:r>
          </a:p>
          <a:p>
            <a:r>
              <a:rPr lang="en-US" dirty="0"/>
              <a:t>A</a:t>
            </a:r>
            <a:r>
              <a:rPr lang="ru-RU" dirty="0"/>
              <a:t> – число клеток, подсчитанных в известном объеме (</a:t>
            </a:r>
            <a:r>
              <a:rPr lang="en-US" dirty="0"/>
              <a:t>V</a:t>
            </a:r>
            <a:r>
              <a:rPr lang="ru-RU" dirty="0"/>
              <a:t> пробы мкл) мочи,</a:t>
            </a:r>
          </a:p>
          <a:p>
            <a:r>
              <a:rPr lang="ru-RU" dirty="0"/>
              <a:t>	1000 – количество мочи, оставленное с осадком для микроскопии (мкл),</a:t>
            </a:r>
          </a:p>
          <a:p>
            <a:r>
              <a:rPr lang="ru-RU" dirty="0"/>
              <a:t>	</a:t>
            </a:r>
            <a:r>
              <a:rPr lang="en-US" dirty="0"/>
              <a:t>V</a:t>
            </a:r>
            <a:r>
              <a:rPr lang="ru-RU" dirty="0"/>
              <a:t> пробы мкл – объем пробы, в котором проводился подсчет клеток,</a:t>
            </a:r>
          </a:p>
          <a:p>
            <a:r>
              <a:rPr lang="ru-RU" dirty="0"/>
              <a:t>	</a:t>
            </a:r>
            <a:r>
              <a:rPr lang="en-US" dirty="0"/>
              <a:t>V</a:t>
            </a:r>
            <a:r>
              <a:rPr lang="ru-RU" dirty="0"/>
              <a:t> – объем мочи, взятой для центрифугирования (мл).</a:t>
            </a:r>
          </a:p>
          <a:p>
            <a:r>
              <a:rPr lang="en-US" dirty="0"/>
              <a:t> </a:t>
            </a:r>
            <a:endParaRPr lang="ru-RU" dirty="0"/>
          </a:p>
          <a:p>
            <a:r>
              <a:rPr lang="ru-RU" dirty="0"/>
              <a:t>При объеме мочи, взятом для центрифугирования, равном 10мл расчет проводится по формуле 5.</a:t>
            </a:r>
          </a:p>
          <a:p>
            <a:r>
              <a:rPr lang="ru-RU" dirty="0"/>
              <a:t> </a:t>
            </a:r>
          </a:p>
          <a:p>
            <a:r>
              <a:rPr lang="ru-RU" b="1" dirty="0"/>
              <a:t>			      </a:t>
            </a:r>
            <a:r>
              <a:rPr lang="en-US" b="1" dirty="0"/>
              <a:t>A</a:t>
            </a:r>
            <a:r>
              <a:rPr lang="en-US" dirty="0"/>
              <a:t> </a:t>
            </a:r>
            <a:r>
              <a:rPr lang="ru-RU" b="1" dirty="0"/>
              <a:t>• 100</a:t>
            </a:r>
            <a:endParaRPr lang="ru-RU" dirty="0"/>
          </a:p>
          <a:p>
            <a:r>
              <a:rPr lang="ru-RU" b="1" dirty="0"/>
              <a:t>		</a:t>
            </a:r>
            <a:r>
              <a:rPr lang="en-US" b="1" dirty="0"/>
              <a:t>N</a:t>
            </a:r>
            <a:r>
              <a:rPr lang="en-US" dirty="0"/>
              <a:t> </a:t>
            </a:r>
            <a:r>
              <a:rPr lang="ru-RU" b="1" dirty="0"/>
              <a:t>  =   ------------------------	(5)</a:t>
            </a:r>
            <a:endParaRPr lang="ru-RU" dirty="0"/>
          </a:p>
          <a:p>
            <a:r>
              <a:rPr lang="ru-RU" b="1" dirty="0"/>
              <a:t>			 </a:t>
            </a:r>
            <a:r>
              <a:rPr lang="en-US" b="1" dirty="0"/>
              <a:t>V</a:t>
            </a:r>
            <a:r>
              <a:rPr lang="ru-RU" b="1" dirty="0"/>
              <a:t> пробы мкл</a:t>
            </a:r>
            <a:endParaRPr lang="ru-RU" dirty="0"/>
          </a:p>
          <a:p>
            <a:endParaRPr lang="ru-RU"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Grp="1" noChangeArrowheads="1"/>
          </p:cNvSpPr>
          <p:nvPr>
            <p:ph type="title"/>
          </p:nvPr>
        </p:nvSpPr>
        <p:spPr/>
        <p:txBody>
          <a:bodyPr/>
          <a:lstStyle/>
          <a:p>
            <a:pPr fontAlgn="auto">
              <a:spcAft>
                <a:spcPts val="0"/>
              </a:spcAft>
              <a:defRPr/>
            </a:pPr>
            <a:r>
              <a:rPr lang="ru-RU" sz="2800">
                <a:latin typeface="Times New Roman" pitchFamily="18" charset="0"/>
              </a:rPr>
              <a:t>Организованные осдки</a:t>
            </a:r>
          </a:p>
        </p:txBody>
      </p:sp>
      <p:sp>
        <p:nvSpPr>
          <p:cNvPr id="50179" name="Rectangle 3"/>
          <p:cNvSpPr>
            <a:spLocks noGrp="1" noChangeArrowheads="1"/>
          </p:cNvSpPr>
          <p:nvPr>
            <p:ph idx="1"/>
          </p:nvPr>
        </p:nvSpPr>
        <p:spPr>
          <a:xfrm>
            <a:off x="179512" y="692696"/>
            <a:ext cx="8640960" cy="5904656"/>
          </a:xfrm>
        </p:spPr>
        <p:txBody>
          <a:bodyPr>
            <a:normAutofit/>
          </a:bodyPr>
          <a:lstStyle/>
          <a:p>
            <a:pPr algn="just">
              <a:lnSpc>
                <a:spcPct val="80000"/>
              </a:lnSpc>
            </a:pPr>
            <a:r>
              <a:rPr lang="ru-RU" sz="1800" dirty="0">
                <a:latin typeface="Times New Roman" pitchFamily="18" charset="0"/>
              </a:rPr>
              <a:t>Цилиндры — элементы осадка. Представляют собой белковые слепки с  канальцев, имеющие цилиндрическую форму и различную величину. </a:t>
            </a:r>
          </a:p>
          <a:p>
            <a:pPr algn="just">
              <a:lnSpc>
                <a:spcPct val="80000"/>
              </a:lnSpc>
              <a:buNone/>
            </a:pPr>
            <a:r>
              <a:rPr lang="ru-RU" sz="1800" dirty="0">
                <a:latin typeface="Times New Roman" pitchFamily="18" charset="0"/>
              </a:rPr>
              <a:t>Принято выделять следующие виды цилиндров: гиалиновые, зернистые, </a:t>
            </a:r>
            <a:r>
              <a:rPr lang="ru-RU" sz="1800" dirty="0" err="1">
                <a:latin typeface="Times New Roman" pitchFamily="18" charset="0"/>
              </a:rPr>
              <a:t>восковидные,эпителиальные</a:t>
            </a:r>
            <a:r>
              <a:rPr lang="ru-RU" sz="1800" dirty="0">
                <a:latin typeface="Times New Roman" pitchFamily="18" charset="0"/>
              </a:rPr>
              <a:t>, </a:t>
            </a:r>
            <a:r>
              <a:rPr lang="ru-RU" sz="1800" dirty="0" err="1">
                <a:latin typeface="Times New Roman" pitchFamily="18" charset="0"/>
              </a:rPr>
              <a:t>эрнтроцитарные</a:t>
            </a:r>
            <a:r>
              <a:rPr lang="ru-RU" sz="1800" dirty="0">
                <a:latin typeface="Times New Roman" pitchFamily="18" charset="0"/>
              </a:rPr>
              <a:t>, пигментные, лейкоцитарные. </a:t>
            </a:r>
            <a:r>
              <a:rPr lang="ru-RU" sz="1600" i="1" dirty="0">
                <a:latin typeface="Times New Roman" pitchFamily="18" charset="0"/>
              </a:rPr>
              <a:t>Гиалиновые </a:t>
            </a:r>
            <a:r>
              <a:rPr lang="ru-RU" sz="1600" dirty="0">
                <a:latin typeface="Times New Roman" pitchFamily="18" charset="0"/>
              </a:rPr>
              <a:t>цилиндры имеют нежные контуры, прозрачны, при ярком освещении плохо заметны.  На поверхности может быть легкая зернистость за счет аморфных солей или клеточного детрита. Образуются из коагулированного белка,  в следствие повышенной проницаемости клубочковых капилляров. Они представляют собой коллоидную форму белка, возникающую при изменении </a:t>
            </a:r>
            <a:r>
              <a:rPr lang="ru-RU" sz="1600" dirty="0" err="1">
                <a:latin typeface="Times New Roman" pitchFamily="18" charset="0"/>
              </a:rPr>
              <a:t>рН</a:t>
            </a:r>
            <a:r>
              <a:rPr lang="ru-RU" sz="1600" dirty="0">
                <a:latin typeface="Times New Roman" pitchFamily="18" charset="0"/>
              </a:rPr>
              <a:t>. </a:t>
            </a:r>
            <a:r>
              <a:rPr lang="ru-RU" sz="1600" b="1" dirty="0">
                <a:latin typeface="Times New Roman" pitchFamily="18" charset="0"/>
              </a:rPr>
              <a:t>Важно помнить, что наличие гиалиновых </a:t>
            </a:r>
            <a:r>
              <a:rPr lang="ru-RU" sz="1600" b="1" dirty="0" err="1">
                <a:latin typeface="Times New Roman" pitchFamily="18" charset="0"/>
              </a:rPr>
              <a:t>цилиндов</a:t>
            </a:r>
            <a:r>
              <a:rPr lang="ru-RU" sz="1600" b="1" dirty="0">
                <a:latin typeface="Times New Roman" pitchFamily="18" charset="0"/>
              </a:rPr>
              <a:t> возможно без обнаружения белка в моче – в данном случае коагулированный белок и есть цилиндры.</a:t>
            </a:r>
          </a:p>
          <a:p>
            <a:pPr algn="just">
              <a:lnSpc>
                <a:spcPct val="80000"/>
              </a:lnSpc>
              <a:buNone/>
            </a:pPr>
            <a:r>
              <a:rPr lang="ru-RU" sz="1600" dirty="0">
                <a:latin typeface="Times New Roman" pitchFamily="18" charset="0"/>
              </a:rPr>
              <a:t>Зернистые цилиндры имеют более четкие контуры и состоят из плотной зернистой массы желтоватого цвета. </a:t>
            </a:r>
          </a:p>
          <a:p>
            <a:pPr algn="just">
              <a:lnSpc>
                <a:spcPct val="80000"/>
              </a:lnSpc>
              <a:buNone/>
            </a:pPr>
            <a:r>
              <a:rPr lang="ru-RU" sz="1600" i="1" dirty="0">
                <a:latin typeface="Times New Roman" pitchFamily="18" charset="0"/>
              </a:rPr>
              <a:t>Восковидные </a:t>
            </a:r>
            <a:r>
              <a:rPr lang="ru-RU" sz="1600" dirty="0">
                <a:latin typeface="Times New Roman" pitchFamily="18" charset="0"/>
              </a:rPr>
              <a:t>цилиндры имеют самые из всех цилиндров резко очерченные контуры и гомогенную, блестящую ,желтоватую структуру. Образуются из уплотненных гиалиновых и зернистых цилиндров при застое  их в канальцах. </a:t>
            </a:r>
          </a:p>
          <a:p>
            <a:pPr algn="just">
              <a:lnSpc>
                <a:spcPct val="80000"/>
              </a:lnSpc>
              <a:buNone/>
            </a:pPr>
            <a:r>
              <a:rPr lang="ru-RU" sz="1200" i="1" dirty="0">
                <a:latin typeface="Times New Roman" pitchFamily="18" charset="0"/>
              </a:rPr>
              <a:t>Эпителиальные </a:t>
            </a:r>
            <a:r>
              <a:rPr lang="ru-RU" sz="1200" dirty="0">
                <a:latin typeface="Times New Roman" pitchFamily="18" charset="0"/>
              </a:rPr>
              <a:t>цилиндры имеют четкие контуры и состоят из клеток почечного эпителия. </a:t>
            </a:r>
            <a:r>
              <a:rPr lang="ru-RU" sz="1200" i="1" dirty="0" err="1">
                <a:latin typeface="Times New Roman" pitchFamily="18" charset="0"/>
              </a:rPr>
              <a:t>Эритроцитарные</a:t>
            </a:r>
            <a:r>
              <a:rPr lang="ru-RU" sz="1200" i="1" dirty="0">
                <a:latin typeface="Times New Roman" pitchFamily="18" charset="0"/>
              </a:rPr>
              <a:t> </a:t>
            </a:r>
            <a:r>
              <a:rPr lang="ru-RU" sz="1200" dirty="0">
                <a:latin typeface="Times New Roman" pitchFamily="18" charset="0"/>
              </a:rPr>
              <a:t>цилиндры желтоватого цвета состоят из массы эритроцитов, образуются при почечной гематурии. </a:t>
            </a:r>
            <a:r>
              <a:rPr lang="ru-RU" sz="1200" i="1" dirty="0">
                <a:latin typeface="Times New Roman" pitchFamily="18" charset="0"/>
              </a:rPr>
              <a:t>Пигментные </a:t>
            </a:r>
            <a:r>
              <a:rPr lang="ru-RU" sz="1200" dirty="0">
                <a:latin typeface="Times New Roman" pitchFamily="18" charset="0"/>
              </a:rPr>
              <a:t>цилиндры могут быть обнаружены при гемоглобинурии и </a:t>
            </a:r>
            <a:r>
              <a:rPr lang="ru-RU" sz="1200" dirty="0" err="1">
                <a:latin typeface="Times New Roman" pitchFamily="18" charset="0"/>
              </a:rPr>
              <a:t>миоглобинурии</a:t>
            </a:r>
            <a:r>
              <a:rPr lang="ru-RU" sz="1200" dirty="0">
                <a:latin typeface="Times New Roman" pitchFamily="18" charset="0"/>
              </a:rPr>
              <a:t>; коричневого цвета, имеют сходство с зернистыми. </a:t>
            </a:r>
            <a:r>
              <a:rPr lang="ru-RU" sz="1200" i="1" dirty="0">
                <a:latin typeface="Times New Roman" pitchFamily="18" charset="0"/>
              </a:rPr>
              <a:t>Лейкоцитарные </a:t>
            </a:r>
            <a:r>
              <a:rPr lang="ru-RU" sz="1200" dirty="0">
                <a:latin typeface="Times New Roman" pitchFamily="18" charset="0"/>
              </a:rPr>
              <a:t>цилиндры. образуются из массы лейкоцитов, обнаруживаются при гнойных процессах в почках, </a:t>
            </a:r>
            <a:r>
              <a:rPr lang="ru-RU" sz="1200" dirty="0" err="1">
                <a:latin typeface="Times New Roman" pitchFamily="18" charset="0"/>
              </a:rPr>
              <a:t>пиелонефритах</a:t>
            </a:r>
            <a:r>
              <a:rPr lang="ru-RU" sz="1200" dirty="0">
                <a:latin typeface="Times New Roman" pitchFamily="18" charset="0"/>
              </a:rPr>
              <a:t>. Кроме цилиндров, образованных из белка и клеток, в мочевом осадке иногда встречаются образования цилиндрической формы из аморфных солей, не имеющие практического значения. Эти образования растворяются при подогревании препарата или прибавлении к препарату капли щелочи либо кислоты.</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nSpc>
                <a:spcPct val="80000"/>
              </a:lnSpc>
            </a:pPr>
            <a:br>
              <a:rPr lang="ru-RU" dirty="0">
                <a:latin typeface="Times New Roman" pitchFamily="18" charset="0"/>
              </a:rPr>
            </a:br>
            <a:r>
              <a:rPr lang="ru-RU" sz="2200" dirty="0">
                <a:latin typeface="Times New Roman" pitchFamily="18" charset="0"/>
              </a:rPr>
              <a:t>Н о </a:t>
            </a:r>
            <a:r>
              <a:rPr lang="ru-RU" sz="2200" dirty="0" err="1">
                <a:latin typeface="Times New Roman" pitchFamily="18" charset="0"/>
              </a:rPr>
              <a:t>р</a:t>
            </a:r>
            <a:r>
              <a:rPr lang="ru-RU" sz="2200" dirty="0">
                <a:latin typeface="Times New Roman" pitchFamily="18" charset="0"/>
              </a:rPr>
              <a:t> м а л </a:t>
            </a:r>
            <a:r>
              <a:rPr lang="ru-RU" sz="2200" dirty="0" err="1">
                <a:latin typeface="Times New Roman" pitchFamily="18" charset="0"/>
              </a:rPr>
              <a:t>ь</a:t>
            </a:r>
            <a:r>
              <a:rPr lang="ru-RU" sz="2200" dirty="0">
                <a:latin typeface="Times New Roman" pitchFamily="18" charset="0"/>
              </a:rPr>
              <a:t> </a:t>
            </a:r>
            <a:r>
              <a:rPr lang="ru-RU" sz="2200" dirty="0" err="1">
                <a:latin typeface="Times New Roman" pitchFamily="18" charset="0"/>
              </a:rPr>
              <a:t>н</a:t>
            </a:r>
            <a:r>
              <a:rPr lang="ru-RU" sz="2200" dirty="0">
                <a:latin typeface="Times New Roman" pitchFamily="18" charset="0"/>
              </a:rPr>
              <a:t> </a:t>
            </a:r>
            <a:r>
              <a:rPr lang="ru-RU" sz="2200" dirty="0" err="1">
                <a:latin typeface="Times New Roman" pitchFamily="18" charset="0"/>
              </a:rPr>
              <a:t>ы</a:t>
            </a:r>
            <a:r>
              <a:rPr lang="ru-RU" sz="2200" dirty="0">
                <a:latin typeface="Times New Roman" pitchFamily="18" charset="0"/>
              </a:rPr>
              <a:t> е в е л и ч и </a:t>
            </a:r>
            <a:r>
              <a:rPr lang="ru-RU" sz="2200" dirty="0" err="1">
                <a:latin typeface="Times New Roman" pitchFamily="18" charset="0"/>
              </a:rPr>
              <a:t>н</a:t>
            </a:r>
            <a:r>
              <a:rPr lang="ru-RU" sz="2200" dirty="0">
                <a:latin typeface="Times New Roman" pitchFamily="18" charset="0"/>
              </a:rPr>
              <a:t> </a:t>
            </a:r>
            <a:r>
              <a:rPr lang="ru-RU" sz="2200" dirty="0" err="1">
                <a:latin typeface="Times New Roman" pitchFamily="18" charset="0"/>
              </a:rPr>
              <a:t>ы</a:t>
            </a:r>
            <a:r>
              <a:rPr lang="ru-RU" sz="2200" dirty="0">
                <a:latin typeface="Times New Roman" pitchFamily="18" charset="0"/>
              </a:rPr>
              <a:t> . В нормальной моче можно встретить единичные гиалиновые цилиндры (1—2 в препарате). </a:t>
            </a:r>
            <a:r>
              <a:rPr lang="ru-RU" sz="2200" dirty="0" err="1">
                <a:latin typeface="Times New Roman" pitchFamily="18" charset="0"/>
              </a:rPr>
              <a:t>Цилиндрурия</a:t>
            </a:r>
            <a:r>
              <a:rPr lang="ru-RU" sz="2200" dirty="0">
                <a:latin typeface="Times New Roman" pitchFamily="18" charset="0"/>
              </a:rPr>
              <a:t> является симптомом поражения паренхимы почки. </a:t>
            </a:r>
            <a:endParaRPr lang="ru-RU" dirty="0"/>
          </a:p>
        </p:txBody>
      </p:sp>
      <p:pic>
        <p:nvPicPr>
          <p:cNvPr id="5" name="Содержимое 4" descr="20191008_190338цилиндры в моче для перзентации фмба.jpg"/>
          <p:cNvPicPr>
            <a:picLocks noGrp="1" noChangeAspect="1"/>
          </p:cNvPicPr>
          <p:nvPr>
            <p:ph idx="1"/>
          </p:nvPr>
        </p:nvPicPr>
        <p:blipFill>
          <a:blip r:embed="rId2" cstate="print">
            <a:lum bright="10000" contrast="10000"/>
          </a:blip>
          <a:stretch>
            <a:fillRect/>
          </a:stretch>
        </p:blipFill>
        <p:spPr>
          <a:xfrm>
            <a:off x="1803135" y="530225"/>
            <a:ext cx="5583767" cy="4187825"/>
          </a:xfrm>
          <a:ln w="38100">
            <a:solidFill>
              <a:schemeClr val="accent1">
                <a:lumMod val="75000"/>
              </a:schemeClr>
            </a:solid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Grp="1" noChangeArrowheads="1"/>
          </p:cNvSpPr>
          <p:nvPr>
            <p:ph type="title"/>
          </p:nvPr>
        </p:nvSpPr>
        <p:spPr/>
        <p:txBody>
          <a:bodyPr/>
          <a:lstStyle/>
          <a:p>
            <a:pPr fontAlgn="auto">
              <a:spcAft>
                <a:spcPts val="0"/>
              </a:spcAft>
              <a:defRPr/>
            </a:pPr>
            <a:r>
              <a:rPr lang="ru-RU"/>
              <a:t>Количественные пробы</a:t>
            </a:r>
          </a:p>
        </p:txBody>
      </p:sp>
      <p:sp>
        <p:nvSpPr>
          <p:cNvPr id="51203" name="Rectangle 3"/>
          <p:cNvSpPr>
            <a:spLocks noGrp="1" noChangeArrowheads="1"/>
          </p:cNvSpPr>
          <p:nvPr>
            <p:ph idx="1"/>
          </p:nvPr>
        </p:nvSpPr>
        <p:spPr/>
        <p:txBody>
          <a:bodyPr/>
          <a:lstStyle/>
          <a:p>
            <a:pPr algn="just">
              <a:lnSpc>
                <a:spcPct val="90000"/>
              </a:lnSpc>
            </a:pPr>
            <a:r>
              <a:rPr lang="ru-RU" sz="2400" dirty="0"/>
              <a:t> В случае обнаружения отклонений при ориентировочной микроскопии необходимо проводить количественные микроскопические исследования. К ним относятся определение форменных элементов в 1 мл мочи по методу Нечипоренко и определение форменных элементов в суточной моче – метод </a:t>
            </a:r>
            <a:r>
              <a:rPr lang="ru-RU" sz="2400" dirty="0" err="1"/>
              <a:t>Аддис</a:t>
            </a:r>
            <a:r>
              <a:rPr lang="ru-RU" sz="2400" dirty="0"/>
              <a:t> –Каковского. </a:t>
            </a:r>
          </a:p>
          <a:p>
            <a:pPr>
              <a:lnSpc>
                <a:spcPct val="90000"/>
              </a:lnSpc>
            </a:pPr>
            <a:r>
              <a:rPr lang="ru-RU" sz="2400" dirty="0"/>
              <a:t>Также к количественным методам  относится проба </a:t>
            </a:r>
            <a:r>
              <a:rPr lang="ru-RU" sz="2400" dirty="0" err="1"/>
              <a:t>Зимницкого</a:t>
            </a:r>
            <a:r>
              <a:rPr lang="ru-RU" sz="2400" dirty="0"/>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Grp="1" noChangeArrowheads="1"/>
          </p:cNvSpPr>
          <p:nvPr>
            <p:ph type="title"/>
          </p:nvPr>
        </p:nvSpPr>
        <p:spPr/>
        <p:txBody>
          <a:bodyPr/>
          <a:lstStyle/>
          <a:p>
            <a:pPr fontAlgn="auto">
              <a:spcAft>
                <a:spcPts val="0"/>
              </a:spcAft>
              <a:defRPr/>
            </a:pPr>
            <a:r>
              <a:rPr lang="ru-RU"/>
              <a:t>Проба Зимницкого</a:t>
            </a:r>
          </a:p>
        </p:txBody>
      </p:sp>
      <p:sp>
        <p:nvSpPr>
          <p:cNvPr id="52227" name="Rectangle 3"/>
          <p:cNvSpPr>
            <a:spLocks noGrp="1" noChangeArrowheads="1"/>
          </p:cNvSpPr>
          <p:nvPr>
            <p:ph idx="1"/>
          </p:nvPr>
        </p:nvSpPr>
        <p:spPr>
          <a:xfrm>
            <a:off x="179512" y="476672"/>
            <a:ext cx="8812088" cy="4032449"/>
          </a:xfrm>
        </p:spPr>
        <p:txBody>
          <a:bodyPr>
            <a:noAutofit/>
          </a:bodyPr>
          <a:lstStyle/>
          <a:p>
            <a:r>
              <a:rPr lang="ru-RU" sz="1600" dirty="0"/>
              <a:t>Она основана на исследовании относительной плотности мочи в разных порциях в течение суток на обычном пищевом и питьевом режиме. Сбор мочи осуществляется пациентом каждые 3 часа  в отдельные подписанные емкости. Определяют в каждой порции объём, относительную плотность, иногда хлорид натрия и мочевину. </a:t>
            </a:r>
          </a:p>
          <a:p>
            <a:pPr>
              <a:lnSpc>
                <a:spcPct val="150000"/>
              </a:lnSpc>
            </a:pPr>
            <a:r>
              <a:rPr lang="ru-RU" sz="1600" dirty="0"/>
              <a:t>О нормальной реакции почек судят если –</a:t>
            </a:r>
          </a:p>
          <a:p>
            <a:r>
              <a:rPr lang="ru-RU" sz="1800" dirty="0"/>
              <a:t>Дневной диурез превышает ночной;</a:t>
            </a:r>
          </a:p>
          <a:p>
            <a:r>
              <a:rPr lang="ru-RU" sz="1800" dirty="0"/>
              <a:t>Колебания плотности значительны в отдельных порциях;</a:t>
            </a:r>
          </a:p>
          <a:p>
            <a:r>
              <a:rPr lang="ru-RU" sz="1800" dirty="0"/>
              <a:t>Разница между наиболее высокой и низкой относительной плотностью не должно быть менее 0,007;</a:t>
            </a:r>
          </a:p>
          <a:p>
            <a:r>
              <a:rPr lang="ru-RU" sz="1800" dirty="0"/>
              <a:t>Выведено почками должно быть не менее 80%. </a:t>
            </a:r>
          </a:p>
          <a:p>
            <a:pPr>
              <a:lnSpc>
                <a:spcPct val="150000"/>
              </a:lnSpc>
            </a:pPr>
            <a:r>
              <a:rPr lang="ru-RU" sz="1600" dirty="0"/>
              <a:t>О патологии свидетельствуют:</a:t>
            </a:r>
          </a:p>
          <a:p>
            <a:r>
              <a:rPr lang="ru-RU" sz="1800" dirty="0"/>
              <a:t>Монотонность мочевыделения;</a:t>
            </a:r>
          </a:p>
          <a:p>
            <a:pPr algn="just"/>
            <a:r>
              <a:rPr lang="ru-RU" sz="1800" dirty="0"/>
              <a:t>Превышение ночного диуреза над дневным;</a:t>
            </a:r>
          </a:p>
          <a:p>
            <a:r>
              <a:rPr lang="ru-RU" sz="1800" dirty="0"/>
              <a:t>Малая амплитуда колебаний плотности; </a:t>
            </a:r>
          </a:p>
          <a:p>
            <a:r>
              <a:rPr lang="ru-RU" sz="1800" dirty="0"/>
              <a:t>Полиурия.</a:t>
            </a:r>
          </a:p>
          <a:p>
            <a:endParaRPr lang="ru-RU" sz="20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кристаллурия</a:t>
            </a:r>
            <a:endParaRPr lang="ru-RU" dirty="0"/>
          </a:p>
        </p:txBody>
      </p:sp>
      <p:pic>
        <p:nvPicPr>
          <p:cNvPr id="4" name="Содержимое 3" descr="моча-кристаллурия 001.jpg"/>
          <p:cNvPicPr>
            <a:picLocks noGrp="1" noChangeAspect="1"/>
          </p:cNvPicPr>
          <p:nvPr>
            <p:ph idx="1"/>
          </p:nvPr>
        </p:nvPicPr>
        <p:blipFill>
          <a:blip r:embed="rId2" cstate="print">
            <a:lum bright="20000" contrast="10000"/>
          </a:blip>
          <a:srcRect r="34004"/>
          <a:stretch>
            <a:fillRect/>
          </a:stretch>
        </p:blipFill>
        <p:spPr>
          <a:xfrm>
            <a:off x="1403648" y="404664"/>
            <a:ext cx="6264696" cy="48245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Оксалатурия</a:t>
            </a:r>
            <a:r>
              <a:rPr lang="ru-RU" dirty="0"/>
              <a:t> </a:t>
            </a:r>
          </a:p>
        </p:txBody>
      </p:sp>
      <p:pic>
        <p:nvPicPr>
          <p:cNvPr id="4" name="Содержимое 3" descr="моча-кристаллурия 007.jpg"/>
          <p:cNvPicPr>
            <a:picLocks noGrp="1" noChangeAspect="1"/>
          </p:cNvPicPr>
          <p:nvPr>
            <p:ph idx="1"/>
          </p:nvPr>
        </p:nvPicPr>
        <p:blipFill>
          <a:blip r:embed="rId2" cstate="print">
            <a:lum bright="10000" contrast="10000"/>
          </a:blip>
          <a:srcRect r="39313"/>
          <a:stretch>
            <a:fillRect/>
          </a:stretch>
        </p:blipFill>
        <p:spPr>
          <a:xfrm>
            <a:off x="1475656" y="548680"/>
            <a:ext cx="6624736" cy="51125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Аморфные фосфаты в </a:t>
            </a:r>
            <a:r>
              <a:rPr lang="ru-RU" dirty="0" err="1"/>
              <a:t>слайд-планшете</a:t>
            </a:r>
            <a:endParaRPr lang="ru-RU" dirty="0"/>
          </a:p>
        </p:txBody>
      </p:sp>
      <p:pic>
        <p:nvPicPr>
          <p:cNvPr id="4" name="Содержимое 3" descr="моча и мазки 020.jpg"/>
          <p:cNvPicPr>
            <a:picLocks noGrp="1" noChangeAspect="1"/>
          </p:cNvPicPr>
          <p:nvPr>
            <p:ph idx="1"/>
          </p:nvPr>
        </p:nvPicPr>
        <p:blipFill>
          <a:blip r:embed="rId2" cstate="print">
            <a:lum bright="20000"/>
          </a:blip>
          <a:srcRect l="19520" t="22332" r="18729"/>
          <a:stretch>
            <a:fillRect/>
          </a:stretch>
        </p:blipFill>
        <p:spPr>
          <a:xfrm>
            <a:off x="1763688" y="836712"/>
            <a:ext cx="5616624" cy="46085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200" dirty="0"/>
              <a:t>допускается проведение подсчета форменных элементов в моче специалистами со средним образованием (медицинскими технологами, фельдшерами-лаборантами),  квалификация которых подтверждена</a:t>
            </a:r>
            <a:endParaRPr lang="ru-RU" dirty="0"/>
          </a:p>
        </p:txBody>
      </p:sp>
      <p:sp>
        <p:nvSpPr>
          <p:cNvPr id="3" name="Содержимое 2"/>
          <p:cNvSpPr>
            <a:spLocks noGrp="1"/>
          </p:cNvSpPr>
          <p:nvPr>
            <p:ph idx="1"/>
          </p:nvPr>
        </p:nvSpPr>
        <p:spPr/>
        <p:txBody>
          <a:bodyPr>
            <a:normAutofit fontScale="92500" lnSpcReduction="10000"/>
          </a:bodyPr>
          <a:lstStyle/>
          <a:p>
            <a:r>
              <a:rPr lang="ru-RU" dirty="0"/>
              <a:t>Специалисты со средним образованием  (медицинский технолог, медицинский лабораторный техник, фельдшер-лаборант) должны иметь соответствующую квалификацию по диплому,  сертификат специалиста и проходить в установленном порядке повышение квалификации. Они проводят макроскопическую оценку, измерение количества, центрифугирование мочи   для получения осадка, который используется  для  подсчета форменных элементов под микроскопом, измерение </a:t>
            </a:r>
            <a:r>
              <a:rPr lang="ru-RU" dirty="0" err="1"/>
              <a:t>рН</a:t>
            </a:r>
            <a:r>
              <a:rPr lang="ru-RU" dirty="0"/>
              <a:t> мочи. </a:t>
            </a:r>
          </a:p>
          <a:p>
            <a:endParaRPr lang="ru-R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Эритроциты в моче</a:t>
            </a:r>
          </a:p>
        </p:txBody>
      </p:sp>
      <p:pic>
        <p:nvPicPr>
          <p:cNvPr id="4" name="Содержимое 3" descr="моча и мазки 011.jpg"/>
          <p:cNvPicPr>
            <a:picLocks noGrp="1" noChangeAspect="1"/>
          </p:cNvPicPr>
          <p:nvPr>
            <p:ph idx="1"/>
          </p:nvPr>
        </p:nvPicPr>
        <p:blipFill>
          <a:blip r:embed="rId2" cstate="print">
            <a:lum bright="20000" contrast="10000"/>
          </a:blip>
          <a:srcRect l="17756" t="19355" r="17359"/>
          <a:stretch>
            <a:fillRect/>
          </a:stretch>
        </p:blipFill>
        <p:spPr>
          <a:xfrm>
            <a:off x="827584" y="548680"/>
            <a:ext cx="6912768" cy="47525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Бактериурия </a:t>
            </a:r>
          </a:p>
        </p:txBody>
      </p:sp>
      <p:pic>
        <p:nvPicPr>
          <p:cNvPr id="4" name="Содержимое 3" descr="моча и мазки 012.jpg"/>
          <p:cNvPicPr>
            <a:picLocks noGrp="1" noChangeAspect="1"/>
          </p:cNvPicPr>
          <p:nvPr>
            <p:ph idx="1"/>
          </p:nvPr>
        </p:nvPicPr>
        <p:blipFill>
          <a:blip r:embed="rId2" cstate="print">
            <a:lum bright="10000" contrast="10000"/>
          </a:blip>
          <a:srcRect l="13255" t="12786" r="24099"/>
          <a:stretch>
            <a:fillRect/>
          </a:stretch>
        </p:blipFill>
        <p:spPr>
          <a:xfrm>
            <a:off x="1259632" y="764704"/>
            <a:ext cx="6840760" cy="51845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Клетки плоского эпителия в моче</a:t>
            </a:r>
          </a:p>
        </p:txBody>
      </p:sp>
      <p:pic>
        <p:nvPicPr>
          <p:cNvPr id="4" name="Содержимое 3" descr="моча и мазки 002.jpg"/>
          <p:cNvPicPr>
            <a:picLocks noGrp="1" noChangeAspect="1"/>
          </p:cNvPicPr>
          <p:nvPr>
            <p:ph idx="1"/>
          </p:nvPr>
        </p:nvPicPr>
        <p:blipFill>
          <a:blip r:embed="rId2" cstate="print">
            <a:lum bright="20000" contrast="10000"/>
          </a:blip>
          <a:srcRect r="37354"/>
          <a:stretch>
            <a:fillRect/>
          </a:stretch>
        </p:blipFill>
        <p:spPr>
          <a:xfrm>
            <a:off x="1115616" y="548680"/>
            <a:ext cx="7200800" cy="48965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5661248"/>
            <a:ext cx="8183880" cy="648072"/>
          </a:xfrm>
        </p:spPr>
        <p:txBody>
          <a:bodyPr/>
          <a:lstStyle/>
          <a:p>
            <a:r>
              <a:rPr lang="ru-RU" dirty="0"/>
              <a:t>Моча. Малое увеличение</a:t>
            </a:r>
          </a:p>
        </p:txBody>
      </p:sp>
      <p:pic>
        <p:nvPicPr>
          <p:cNvPr id="4" name="Содержимое 3" descr="моча и мазки 007.jpg"/>
          <p:cNvPicPr>
            <a:picLocks noGrp="1" noChangeAspect="1"/>
          </p:cNvPicPr>
          <p:nvPr>
            <p:ph idx="1"/>
          </p:nvPr>
        </p:nvPicPr>
        <p:blipFill>
          <a:blip r:embed="rId2" cstate="print">
            <a:lum bright="20000" contrast="10000"/>
          </a:blip>
          <a:srcRect l="15045" t="8013" r="23204"/>
          <a:stretch>
            <a:fillRect/>
          </a:stretch>
        </p:blipFill>
        <p:spPr>
          <a:xfrm>
            <a:off x="971600" y="620688"/>
            <a:ext cx="7200800" cy="50405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Какая кислотность мочи?</a:t>
            </a:r>
          </a:p>
        </p:txBody>
      </p:sp>
      <p:pic>
        <p:nvPicPr>
          <p:cNvPr id="4" name="Содержимое 3" descr="043.jpg"/>
          <p:cNvPicPr>
            <a:picLocks noGrp="1" noChangeAspect="1"/>
          </p:cNvPicPr>
          <p:nvPr>
            <p:ph idx="1"/>
          </p:nvPr>
        </p:nvPicPr>
        <p:blipFill>
          <a:blip r:embed="rId2" cstate="print">
            <a:lum bright="20000" contrast="10000"/>
          </a:blip>
          <a:srcRect t="31391"/>
          <a:stretch>
            <a:fillRect/>
          </a:stretch>
        </p:blipFill>
        <p:spPr>
          <a:xfrm>
            <a:off x="1547664" y="620688"/>
            <a:ext cx="5688632" cy="44644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Как называется такой осадок?</a:t>
            </a:r>
          </a:p>
        </p:txBody>
      </p:sp>
      <p:pic>
        <p:nvPicPr>
          <p:cNvPr id="5" name="Содержимое 4" descr="031.jpg"/>
          <p:cNvPicPr>
            <a:picLocks noGrp="1" noChangeAspect="1"/>
          </p:cNvPicPr>
          <p:nvPr>
            <p:ph idx="1"/>
          </p:nvPr>
        </p:nvPicPr>
        <p:blipFill>
          <a:blip r:embed="rId2" cstate="print"/>
          <a:stretch>
            <a:fillRect/>
          </a:stretch>
        </p:blipFill>
        <p:spPr>
          <a:xfrm>
            <a:off x="2975017" y="530225"/>
            <a:ext cx="3240003" cy="4187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Какие кристаллы?</a:t>
            </a:r>
          </a:p>
        </p:txBody>
      </p:sp>
      <p:pic>
        <p:nvPicPr>
          <p:cNvPr id="4" name="Содержимое 3" descr="033.jpg"/>
          <p:cNvPicPr>
            <a:picLocks noGrp="1" noChangeAspect="1"/>
          </p:cNvPicPr>
          <p:nvPr>
            <p:ph idx="1"/>
          </p:nvPr>
        </p:nvPicPr>
        <p:blipFill>
          <a:blip r:embed="rId2" cstate="print">
            <a:lum bright="20000" contrast="10000"/>
          </a:blip>
          <a:srcRect t="22332" b="12437"/>
          <a:stretch>
            <a:fillRect/>
          </a:stretch>
        </p:blipFill>
        <p:spPr>
          <a:xfrm>
            <a:off x="1259632" y="404664"/>
            <a:ext cx="6696743" cy="51845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fontAlgn="auto">
              <a:spcAft>
                <a:spcPts val="0"/>
              </a:spcAft>
              <a:defRPr/>
            </a:pPr>
            <a:endParaRPr lang="ru-RU"/>
          </a:p>
        </p:txBody>
      </p:sp>
      <p:sp>
        <p:nvSpPr>
          <p:cNvPr id="59395" name="Rectangle 3"/>
          <p:cNvSpPr>
            <a:spLocks noGrp="1" noChangeArrowheads="1"/>
          </p:cNvSpPr>
          <p:nvPr>
            <p:ph idx="1"/>
          </p:nvPr>
        </p:nvSpPr>
        <p:spPr/>
        <p:txBody>
          <a:bodyPr/>
          <a:lstStyle/>
          <a:p>
            <a:endParaRPr lang="ru-RU"/>
          </a:p>
        </p:txBody>
      </p:sp>
      <p:pic>
        <p:nvPicPr>
          <p:cNvPr id="59396" name="Picture 4" descr="3"/>
          <p:cNvPicPr>
            <a:picLocks noChangeAspect="1" noChangeArrowheads="1"/>
          </p:cNvPicPr>
          <p:nvPr/>
        </p:nvPicPr>
        <p:blipFill>
          <a:blip r:embed="rId3" cstate="print">
            <a:lum bright="20000" contrast="10000"/>
          </a:blip>
          <a:srcRect/>
          <a:stretch>
            <a:fillRect/>
          </a:stretch>
        </p:blipFill>
        <p:spPr bwMode="auto">
          <a:xfrm>
            <a:off x="611560" y="332656"/>
            <a:ext cx="7921625" cy="5832475"/>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fontAlgn="auto">
              <a:spcAft>
                <a:spcPts val="0"/>
              </a:spcAft>
              <a:defRPr/>
            </a:pPr>
            <a:endParaRPr lang="ru-RU"/>
          </a:p>
        </p:txBody>
      </p:sp>
      <p:sp>
        <p:nvSpPr>
          <p:cNvPr id="61443" name="Rectangle 3"/>
          <p:cNvSpPr>
            <a:spLocks noGrp="1" noChangeArrowheads="1"/>
          </p:cNvSpPr>
          <p:nvPr>
            <p:ph idx="1"/>
          </p:nvPr>
        </p:nvSpPr>
        <p:spPr/>
        <p:txBody>
          <a:bodyPr/>
          <a:lstStyle/>
          <a:p>
            <a:endParaRPr lang="ru-RU"/>
          </a:p>
        </p:txBody>
      </p:sp>
      <p:pic>
        <p:nvPicPr>
          <p:cNvPr id="61444" name="Picture 4" descr="36"/>
          <p:cNvPicPr>
            <a:picLocks noChangeAspect="1" noChangeArrowheads="1"/>
          </p:cNvPicPr>
          <p:nvPr/>
        </p:nvPicPr>
        <p:blipFill>
          <a:blip r:embed="rId2" cstate="print">
            <a:lum bright="20000" contrast="10000"/>
          </a:blip>
          <a:srcRect/>
          <a:stretch>
            <a:fillRect/>
          </a:stretch>
        </p:blipFill>
        <p:spPr bwMode="auto">
          <a:xfrm>
            <a:off x="395536" y="307975"/>
            <a:ext cx="8280920" cy="6242050"/>
          </a:xfrm>
          <a:prstGeom prst="rect">
            <a:avLst/>
          </a:prstGeom>
          <a:noFill/>
          <a:ln w="9525">
            <a:noFill/>
            <a:miter lim="800000"/>
            <a:headEnd/>
            <a:tailEnd/>
          </a:ln>
        </p:spPr>
      </p:pic>
      <p:sp>
        <p:nvSpPr>
          <p:cNvPr id="61445" name="Line 5"/>
          <p:cNvSpPr>
            <a:spLocks noChangeShapeType="1"/>
          </p:cNvSpPr>
          <p:nvPr/>
        </p:nvSpPr>
        <p:spPr bwMode="auto">
          <a:xfrm>
            <a:off x="1547813" y="5013325"/>
            <a:ext cx="2087562" cy="1655763"/>
          </a:xfrm>
          <a:prstGeom prst="line">
            <a:avLst/>
          </a:prstGeom>
          <a:noFill/>
          <a:ln w="9525">
            <a:solidFill>
              <a:schemeClr val="tx1"/>
            </a:solidFill>
            <a:round/>
            <a:headEnd/>
            <a:tailEnd type="triangle" w="med" len="med"/>
          </a:ln>
        </p:spPr>
        <p:txBody>
          <a:bodyPr/>
          <a:lstStyle/>
          <a:p>
            <a:endParaRPr lang="ru-RU"/>
          </a:p>
        </p:txBody>
      </p:sp>
      <p:sp>
        <p:nvSpPr>
          <p:cNvPr id="61446" name="Line 6"/>
          <p:cNvSpPr>
            <a:spLocks noChangeShapeType="1"/>
          </p:cNvSpPr>
          <p:nvPr/>
        </p:nvSpPr>
        <p:spPr bwMode="auto">
          <a:xfrm>
            <a:off x="3419475" y="1773238"/>
            <a:ext cx="288925" cy="4895850"/>
          </a:xfrm>
          <a:prstGeom prst="line">
            <a:avLst/>
          </a:prstGeom>
          <a:noFill/>
          <a:ln w="9525">
            <a:solidFill>
              <a:schemeClr val="tx1"/>
            </a:solidFill>
            <a:round/>
            <a:headEnd/>
            <a:tailEnd type="triangle" w="med" len="med"/>
          </a:ln>
        </p:spPr>
        <p:txBody>
          <a:bodyPr/>
          <a:lstStyle/>
          <a:p>
            <a:endParaRPr lang="ru-RU"/>
          </a:p>
        </p:txBody>
      </p:sp>
      <p:sp>
        <p:nvSpPr>
          <p:cNvPr id="61447" name="Line 7"/>
          <p:cNvSpPr>
            <a:spLocks noChangeShapeType="1"/>
          </p:cNvSpPr>
          <p:nvPr/>
        </p:nvSpPr>
        <p:spPr bwMode="auto">
          <a:xfrm>
            <a:off x="5292725" y="4724400"/>
            <a:ext cx="719138" cy="2133600"/>
          </a:xfrm>
          <a:prstGeom prst="line">
            <a:avLst/>
          </a:prstGeom>
          <a:noFill/>
          <a:ln w="9525">
            <a:solidFill>
              <a:schemeClr val="tx1"/>
            </a:solidFill>
            <a:round/>
            <a:headEnd/>
            <a:tailEnd type="triangle" w="med" len="med"/>
          </a:ln>
        </p:spPr>
        <p:txBody>
          <a:bodyPr/>
          <a:lstStyle/>
          <a:p>
            <a:endParaRPr lang="ru-RU"/>
          </a:p>
        </p:txBody>
      </p:sp>
      <p:sp>
        <p:nvSpPr>
          <p:cNvPr id="61448" name="Line 8"/>
          <p:cNvSpPr>
            <a:spLocks noChangeShapeType="1"/>
          </p:cNvSpPr>
          <p:nvPr/>
        </p:nvSpPr>
        <p:spPr bwMode="auto">
          <a:xfrm>
            <a:off x="5940425" y="3933825"/>
            <a:ext cx="71438" cy="2924175"/>
          </a:xfrm>
          <a:prstGeom prst="line">
            <a:avLst/>
          </a:prstGeom>
          <a:noFill/>
          <a:ln w="9525">
            <a:solidFill>
              <a:schemeClr val="tx1"/>
            </a:solidFill>
            <a:round/>
            <a:headEnd/>
            <a:tailEnd type="triangle" w="med" len="med"/>
          </a:ln>
        </p:spPr>
        <p:txBody>
          <a:bodyPr/>
          <a:lstStyle/>
          <a:p>
            <a:endParaRPr lang="ru-RU"/>
          </a:p>
        </p:txBody>
      </p:sp>
      <p:sp>
        <p:nvSpPr>
          <p:cNvPr id="61449" name="Line 9"/>
          <p:cNvSpPr>
            <a:spLocks noChangeShapeType="1"/>
          </p:cNvSpPr>
          <p:nvPr/>
        </p:nvSpPr>
        <p:spPr bwMode="auto">
          <a:xfrm flipH="1">
            <a:off x="6011863" y="5013325"/>
            <a:ext cx="2376487" cy="1844675"/>
          </a:xfrm>
          <a:prstGeom prst="line">
            <a:avLst/>
          </a:prstGeom>
          <a:noFill/>
          <a:ln w="9525">
            <a:solidFill>
              <a:schemeClr val="tx1"/>
            </a:solidFill>
            <a:round/>
            <a:headEnd/>
            <a:tailEnd type="triangle" w="med" len="med"/>
          </a:ln>
        </p:spPr>
        <p:txBody>
          <a:bodyPr/>
          <a:lstStyle/>
          <a:p>
            <a:endParaRPr lang="ru-RU"/>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p:nvPr>
        </p:nvPicPr>
        <p:blipFill>
          <a:blip r:embed="rId3" cstate="print"/>
          <a:stretch>
            <a:fillRect/>
          </a:stretch>
        </p:blipFill>
        <p:spPr>
          <a:xfrm>
            <a:off x="1581150" y="1385887"/>
            <a:ext cx="6286500" cy="4076700"/>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4"/>
          <p:cNvSpPr>
            <a:spLocks noGrp="1" noChangeArrowheads="1"/>
          </p:cNvSpPr>
          <p:nvPr>
            <p:ph type="title"/>
          </p:nvPr>
        </p:nvSpPr>
        <p:spPr/>
        <p:txBody>
          <a:bodyPr>
            <a:noAutofit/>
          </a:bodyPr>
          <a:lstStyle/>
          <a:p>
            <a:pPr fontAlgn="auto">
              <a:spcAft>
                <a:spcPts val="0"/>
              </a:spcAft>
              <a:defRPr/>
            </a:pPr>
            <a:r>
              <a:rPr lang="ru-RU" sz="1800" dirty="0">
                <a:latin typeface="Times New Roman" pitchFamily="18" charset="0"/>
              </a:rPr>
              <a:t>Исследование мочи имеет большое диагностическое значение не только при заболеваниях почек, но и многих других органов и систем организма</a:t>
            </a:r>
            <a:r>
              <a:rPr lang="ru-RU" sz="1600" dirty="0">
                <a:latin typeface="Times New Roman" pitchFamily="18" charset="0"/>
              </a:rPr>
              <a:t>.</a:t>
            </a:r>
          </a:p>
        </p:txBody>
      </p:sp>
      <p:sp>
        <p:nvSpPr>
          <p:cNvPr id="10243" name="Rectangle 5"/>
          <p:cNvSpPr>
            <a:spLocks noGrp="1" noChangeArrowheads="1"/>
          </p:cNvSpPr>
          <p:nvPr>
            <p:ph idx="1"/>
          </p:nvPr>
        </p:nvSpPr>
        <p:spPr/>
        <p:txBody>
          <a:bodyPr>
            <a:normAutofit fontScale="92500" lnSpcReduction="20000"/>
          </a:bodyPr>
          <a:lstStyle/>
          <a:p>
            <a:pPr algn="just">
              <a:lnSpc>
                <a:spcPct val="150000"/>
              </a:lnSpc>
            </a:pPr>
            <a:r>
              <a:rPr lang="ru-RU" sz="2000" dirty="0">
                <a:latin typeface="Times New Roman" pitchFamily="18" charset="0"/>
              </a:rPr>
              <a:t>Комплекс методов общего анализа мочи обычно включает:  </a:t>
            </a:r>
          </a:p>
          <a:p>
            <a:pPr algn="just">
              <a:lnSpc>
                <a:spcPct val="150000"/>
              </a:lnSpc>
            </a:pPr>
            <a:r>
              <a:rPr lang="ru-RU" sz="2000" dirty="0">
                <a:latin typeface="Times New Roman" pitchFamily="18" charset="0"/>
              </a:rPr>
              <a:t>- макроскопическую оценку с описанием общих физических свойств; </a:t>
            </a:r>
          </a:p>
          <a:p>
            <a:pPr algn="just">
              <a:lnSpc>
                <a:spcPct val="150000"/>
              </a:lnSpc>
            </a:pPr>
            <a:r>
              <a:rPr lang="ru-RU" sz="2000" dirty="0">
                <a:latin typeface="Times New Roman" pitchFamily="18" charset="0"/>
              </a:rPr>
              <a:t>- физические измерения (объем, относительная плотность); </a:t>
            </a:r>
          </a:p>
          <a:p>
            <a:pPr algn="just">
              <a:lnSpc>
                <a:spcPct val="150000"/>
              </a:lnSpc>
            </a:pPr>
            <a:r>
              <a:rPr lang="ru-RU" sz="2000" dirty="0">
                <a:latin typeface="Times New Roman" pitchFamily="18" charset="0"/>
              </a:rPr>
              <a:t>- химические исследования, которые проводятся с помощью диагностических </a:t>
            </a:r>
            <a:r>
              <a:rPr lang="ru-RU" sz="2000" dirty="0" err="1">
                <a:latin typeface="Times New Roman" pitchFamily="18" charset="0"/>
              </a:rPr>
              <a:t>тест-полосок</a:t>
            </a:r>
            <a:r>
              <a:rPr lang="ru-RU" sz="2000" dirty="0">
                <a:latin typeface="Times New Roman" pitchFamily="18" charset="0"/>
              </a:rPr>
              <a:t> (качественный и полуколичественный анализ) :  определение </a:t>
            </a:r>
            <a:r>
              <a:rPr lang="ru-RU" sz="2000" dirty="0" err="1">
                <a:latin typeface="Times New Roman" pitchFamily="18" charset="0"/>
              </a:rPr>
              <a:t>рН</a:t>
            </a:r>
            <a:r>
              <a:rPr lang="ru-RU" sz="2000" dirty="0">
                <a:latin typeface="Times New Roman" pitchFamily="18" charset="0"/>
              </a:rPr>
              <a:t>, белка, глюкозы, кетоновых тел, билирубина, </a:t>
            </a:r>
            <a:r>
              <a:rPr lang="ru-RU" sz="2000" dirty="0" err="1">
                <a:latin typeface="Times New Roman" pitchFamily="18" charset="0"/>
              </a:rPr>
              <a:t>уробилиноидов</a:t>
            </a:r>
            <a:r>
              <a:rPr lang="ru-RU" sz="2000" dirty="0">
                <a:latin typeface="Times New Roman" pitchFamily="18" charset="0"/>
              </a:rPr>
              <a:t>, крови, нитритов, аскорбиновой кислоты; или химическими методами для подтверждения результатов определения белка и глюкозы, полученных </a:t>
            </a:r>
            <a:r>
              <a:rPr lang="ru-RU" sz="2000" dirty="0" err="1">
                <a:latin typeface="Times New Roman" pitchFamily="18" charset="0"/>
              </a:rPr>
              <a:t>тест-полосками</a:t>
            </a:r>
            <a:r>
              <a:rPr lang="ru-RU" sz="2000" dirty="0">
                <a:latin typeface="Times New Roman" pitchFamily="18" charset="0"/>
              </a:rPr>
              <a:t>.</a:t>
            </a:r>
          </a:p>
          <a:p>
            <a:pPr algn="just">
              <a:lnSpc>
                <a:spcPct val="150000"/>
              </a:lnSpc>
            </a:pPr>
            <a:r>
              <a:rPr lang="ru-RU" sz="2000" dirty="0">
                <a:latin typeface="Times New Roman" pitchFamily="18" charset="0"/>
              </a:rPr>
              <a:t>- микроскопическое исследование  осадка мочи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fontAlgn="auto">
              <a:spcAft>
                <a:spcPts val="0"/>
              </a:spcAft>
              <a:defRPr/>
            </a:pPr>
            <a:endParaRPr lang="ru-RU"/>
          </a:p>
        </p:txBody>
      </p:sp>
      <p:sp>
        <p:nvSpPr>
          <p:cNvPr id="63491" name="Rectangle 3"/>
          <p:cNvSpPr>
            <a:spLocks noGrp="1" noChangeArrowheads="1"/>
          </p:cNvSpPr>
          <p:nvPr>
            <p:ph idx="1"/>
          </p:nvPr>
        </p:nvSpPr>
        <p:spPr/>
        <p:txBody>
          <a:bodyPr/>
          <a:lstStyle/>
          <a:p>
            <a:endParaRPr lang="ru-RU"/>
          </a:p>
        </p:txBody>
      </p:sp>
      <p:pic>
        <p:nvPicPr>
          <p:cNvPr id="63492" name="Picture 4" descr="4"/>
          <p:cNvPicPr>
            <a:picLocks noChangeAspect="1" noChangeArrowheads="1"/>
          </p:cNvPicPr>
          <p:nvPr/>
        </p:nvPicPr>
        <p:blipFill>
          <a:blip r:embed="rId3" cstate="print"/>
          <a:srcRect/>
          <a:stretch>
            <a:fillRect/>
          </a:stretch>
        </p:blipFill>
        <p:spPr bwMode="auto">
          <a:xfrm>
            <a:off x="827088" y="765175"/>
            <a:ext cx="7848600" cy="5832475"/>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fontAlgn="auto">
              <a:spcAft>
                <a:spcPts val="0"/>
              </a:spcAft>
              <a:defRPr/>
            </a:pPr>
            <a:endParaRPr lang="ru-RU"/>
          </a:p>
        </p:txBody>
      </p:sp>
      <p:sp>
        <p:nvSpPr>
          <p:cNvPr id="68611" name="Rectangle 3"/>
          <p:cNvSpPr>
            <a:spLocks noGrp="1" noChangeArrowheads="1"/>
          </p:cNvSpPr>
          <p:nvPr>
            <p:ph idx="1"/>
          </p:nvPr>
        </p:nvSpPr>
        <p:spPr/>
        <p:txBody>
          <a:bodyPr/>
          <a:lstStyle/>
          <a:p>
            <a:endParaRPr lang="ru-RU"/>
          </a:p>
        </p:txBody>
      </p:sp>
      <p:pic>
        <p:nvPicPr>
          <p:cNvPr id="68612" name="Picture 4" descr="19"/>
          <p:cNvPicPr>
            <a:picLocks noChangeAspect="1" noChangeArrowheads="1"/>
          </p:cNvPicPr>
          <p:nvPr/>
        </p:nvPicPr>
        <p:blipFill>
          <a:blip r:embed="rId3" cstate="print">
            <a:lum bright="20000" contrast="10000"/>
          </a:blip>
          <a:srcRect/>
          <a:stretch>
            <a:fillRect/>
          </a:stretch>
        </p:blipFill>
        <p:spPr bwMode="auto">
          <a:xfrm>
            <a:off x="539552" y="692696"/>
            <a:ext cx="7920038" cy="5903913"/>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fontAlgn="auto">
              <a:spcAft>
                <a:spcPts val="0"/>
              </a:spcAft>
              <a:defRPr/>
            </a:pPr>
            <a:endParaRPr lang="ru-RU"/>
          </a:p>
        </p:txBody>
      </p:sp>
      <p:sp>
        <p:nvSpPr>
          <p:cNvPr id="69635" name="Rectangle 3"/>
          <p:cNvSpPr>
            <a:spLocks noGrp="1" noChangeArrowheads="1"/>
          </p:cNvSpPr>
          <p:nvPr>
            <p:ph idx="1"/>
          </p:nvPr>
        </p:nvSpPr>
        <p:spPr/>
        <p:txBody>
          <a:bodyPr/>
          <a:lstStyle/>
          <a:p>
            <a:endParaRPr lang="ru-RU"/>
          </a:p>
        </p:txBody>
      </p:sp>
      <p:pic>
        <p:nvPicPr>
          <p:cNvPr id="69636" name="Picture 4" descr="18"/>
          <p:cNvPicPr>
            <a:picLocks noChangeAspect="1" noChangeArrowheads="1"/>
          </p:cNvPicPr>
          <p:nvPr/>
        </p:nvPicPr>
        <p:blipFill>
          <a:blip r:embed="rId3" cstate="print">
            <a:lum bright="20000" contrast="10000"/>
          </a:blip>
          <a:srcRect/>
          <a:stretch>
            <a:fillRect/>
          </a:stretch>
        </p:blipFill>
        <p:spPr bwMode="auto">
          <a:xfrm>
            <a:off x="539552" y="836613"/>
            <a:ext cx="8136136" cy="5832475"/>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fontAlgn="auto">
              <a:spcAft>
                <a:spcPts val="0"/>
              </a:spcAft>
              <a:defRPr/>
            </a:pPr>
            <a:endParaRPr lang="ru-RU"/>
          </a:p>
        </p:txBody>
      </p:sp>
      <p:sp>
        <p:nvSpPr>
          <p:cNvPr id="70659" name="Rectangle 3"/>
          <p:cNvSpPr>
            <a:spLocks noGrp="1" noChangeArrowheads="1"/>
          </p:cNvSpPr>
          <p:nvPr>
            <p:ph idx="1"/>
          </p:nvPr>
        </p:nvSpPr>
        <p:spPr/>
        <p:txBody>
          <a:bodyPr/>
          <a:lstStyle/>
          <a:p>
            <a:endParaRPr lang="ru-RU"/>
          </a:p>
        </p:txBody>
      </p:sp>
      <p:pic>
        <p:nvPicPr>
          <p:cNvPr id="70660" name="Picture 4" descr="1"/>
          <p:cNvPicPr>
            <a:picLocks noChangeAspect="1" noChangeArrowheads="1"/>
          </p:cNvPicPr>
          <p:nvPr/>
        </p:nvPicPr>
        <p:blipFill>
          <a:blip r:embed="rId3" cstate="print"/>
          <a:srcRect/>
          <a:stretch>
            <a:fillRect/>
          </a:stretch>
        </p:blipFill>
        <p:spPr bwMode="auto">
          <a:xfrm>
            <a:off x="827088" y="765175"/>
            <a:ext cx="7632700" cy="575945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Grp="1" noChangeAspect="1" noChangeArrowheads="1"/>
          </p:cNvPicPr>
          <p:nvPr>
            <p:ph/>
          </p:nvPr>
        </p:nvPicPr>
        <p:blipFill>
          <a:blip r:embed="rId3" cstate="print"/>
          <a:stretch>
            <a:fillRect/>
          </a:stretch>
        </p:blipFill>
        <p:spPr>
          <a:xfrm>
            <a:off x="1657350" y="1379537"/>
            <a:ext cx="6134100" cy="4089400"/>
          </a:xfr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p:cNvSpPr>
            <a:spLocks noGrp="1" noChangeArrowheads="1"/>
          </p:cNvSpPr>
          <p:nvPr>
            <p:ph type="title"/>
          </p:nvPr>
        </p:nvSpPr>
        <p:spPr/>
        <p:txBody>
          <a:bodyPr/>
          <a:lstStyle/>
          <a:p>
            <a:pPr fontAlgn="auto">
              <a:spcAft>
                <a:spcPts val="0"/>
              </a:spcAft>
              <a:defRPr/>
            </a:pPr>
            <a:r>
              <a:rPr lang="ru-RU"/>
              <a:t>Вопросы для самоконтроля</a:t>
            </a:r>
          </a:p>
        </p:txBody>
      </p:sp>
      <p:sp>
        <p:nvSpPr>
          <p:cNvPr id="76803" name="Rectangle 3"/>
          <p:cNvSpPr>
            <a:spLocks noGrp="1" noChangeArrowheads="1"/>
          </p:cNvSpPr>
          <p:nvPr>
            <p:ph idx="1"/>
          </p:nvPr>
        </p:nvSpPr>
        <p:spPr>
          <a:xfrm>
            <a:off x="502920" y="530352"/>
            <a:ext cx="8183880" cy="4410816"/>
          </a:xfrm>
        </p:spPr>
        <p:txBody>
          <a:bodyPr>
            <a:normAutofit/>
          </a:bodyPr>
          <a:lstStyle/>
          <a:p>
            <a:r>
              <a:rPr lang="ru-RU" sz="2400" dirty="0"/>
              <a:t>Наличие белка в моче (в разовой порции) 0,08 г/л является ли патологией?</a:t>
            </a:r>
          </a:p>
          <a:p>
            <a:r>
              <a:rPr lang="ru-RU" sz="2400" dirty="0" err="1"/>
              <a:t>Кетонурия</a:t>
            </a:r>
            <a:r>
              <a:rPr lang="ru-RU" sz="2400" dirty="0"/>
              <a:t> без </a:t>
            </a:r>
            <a:r>
              <a:rPr lang="ru-RU" sz="2400" dirty="0" err="1"/>
              <a:t>глюкозурии</a:t>
            </a:r>
            <a:r>
              <a:rPr lang="ru-RU" sz="2400" dirty="0"/>
              <a:t> говорит ли о сахарном диабете?</a:t>
            </a:r>
          </a:p>
          <a:p>
            <a:r>
              <a:rPr lang="ru-RU" sz="2400" dirty="0"/>
              <a:t>Обнаружение единичных гиалиновых цилиндров в препарате является патологией?</a:t>
            </a:r>
          </a:p>
          <a:p>
            <a:r>
              <a:rPr lang="ru-RU" sz="2400" dirty="0"/>
              <a:t>Можно ли обнаружить кристаллы мочекислого аммония в щелочной моче?</a:t>
            </a:r>
          </a:p>
          <a:p>
            <a:r>
              <a:rPr lang="ru-RU" sz="2400" dirty="0"/>
              <a:t>Что нужно сделать после определения количества белка в моче, которую прислали в лабораторию на услугу БЕЛОК В СУТОЧНОЙ МОЧЕ.</a:t>
            </a:r>
          </a:p>
          <a:p>
            <a:endParaRPr lang="ru-RU" sz="2400" dirty="0"/>
          </a:p>
          <a:p>
            <a:endParaRPr lang="ru-RU" sz="24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Спасибо за внимание</a:t>
            </a:r>
          </a:p>
        </p:txBody>
      </p:sp>
      <p:pic>
        <p:nvPicPr>
          <p:cNvPr id="8" name="Содержимое 7" descr="osenniy3.png"/>
          <p:cNvPicPr>
            <a:picLocks noGrp="1" noChangeAspect="1"/>
          </p:cNvPicPr>
          <p:nvPr>
            <p:ph idx="1"/>
          </p:nvPr>
        </p:nvPicPr>
        <p:blipFill>
          <a:blip r:embed="rId2" cstate="print"/>
          <a:stretch>
            <a:fillRect/>
          </a:stretch>
        </p:blipFill>
        <p:spPr>
          <a:xfrm>
            <a:off x="827584" y="692696"/>
            <a:ext cx="7488832" cy="4176464"/>
          </a:xfrm>
        </p:spPr>
      </p:pic>
      <p:sp>
        <p:nvSpPr>
          <p:cNvPr id="9" name="TextBox 8"/>
          <p:cNvSpPr txBox="1"/>
          <p:nvPr/>
        </p:nvSpPr>
        <p:spPr>
          <a:xfrm>
            <a:off x="1835695" y="2708920"/>
            <a:ext cx="5256585" cy="584775"/>
          </a:xfrm>
          <a:prstGeom prst="rect">
            <a:avLst/>
          </a:prstGeom>
          <a:noFill/>
        </p:spPr>
        <p:txBody>
          <a:bodyPr wrap="square" rtlCol="0">
            <a:spAutoFit/>
          </a:bodyPr>
          <a:lstStyle/>
          <a:p>
            <a:pPr algn="ctr"/>
            <a:r>
              <a:rPr lang="ru-RU" sz="3200" dirty="0">
                <a:solidFill>
                  <a:schemeClr val="accent1"/>
                </a:solidFill>
              </a:rPr>
              <a:t>Учитесь и будьте здоровы</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Рисунок 11">
            <a:extLst>
              <a:ext uri="{FF2B5EF4-FFF2-40B4-BE49-F238E27FC236}">
                <a16:creationId xmlns:a16="http://schemas.microsoft.com/office/drawing/2014/main" id="{F65163BD-7C7A-467F-A33B-FFAD041259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198438"/>
            <a:ext cx="913447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Рисунок 10">
            <a:extLst>
              <a:ext uri="{FF2B5EF4-FFF2-40B4-BE49-F238E27FC236}">
                <a16:creationId xmlns:a16="http://schemas.microsoft.com/office/drawing/2014/main" id="{B7EC84FF-AE58-4DB5-9C88-F10B508250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5761" t="10706" r="27187" b="82242"/>
          <a:stretch>
            <a:fillRect/>
          </a:stretch>
        </p:blipFill>
        <p:spPr bwMode="auto">
          <a:xfrm>
            <a:off x="746125" y="1084263"/>
            <a:ext cx="460851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2">
            <a:extLst>
              <a:ext uri="{FF2B5EF4-FFF2-40B4-BE49-F238E27FC236}">
                <a16:creationId xmlns:a16="http://schemas.microsoft.com/office/drawing/2014/main" id="{26DAE3A9-B096-45FE-B7EC-3E79A9C0F05A}"/>
              </a:ext>
            </a:extLst>
          </p:cNvPr>
          <p:cNvSpPr txBox="1"/>
          <p:nvPr/>
        </p:nvSpPr>
        <p:spPr>
          <a:xfrm>
            <a:off x="4467225" y="2205038"/>
            <a:ext cx="3862388" cy="879475"/>
          </a:xfrm>
          <a:prstGeom prst="rect">
            <a:avLst/>
          </a:prstGeom>
        </p:spPr>
        <p:txBody>
          <a:bodyPr lIns="0" tIns="10861" rIns="0" bIns="0">
            <a:spAutoFit/>
          </a:bodyPr>
          <a:lstStyle/>
          <a:p>
            <a:pPr marL="10861" eaLnBrk="1" fontAlgn="auto" hangingPunct="1">
              <a:spcBef>
                <a:spcPts val="86"/>
              </a:spcBef>
              <a:spcAft>
                <a:spcPts val="0"/>
              </a:spcAft>
              <a:defRPr/>
            </a:pPr>
            <a:r>
              <a:rPr lang="ru-RU" sz="1881" kern="0" spc="-128" dirty="0">
                <a:solidFill>
                  <a:srgbClr val="00B050"/>
                </a:solidFill>
                <a:latin typeface="Arial"/>
                <a:ea typeface="+mj-ea"/>
                <a:cs typeface="Arial"/>
              </a:rPr>
              <a:t>Кафедра Клинической лабораторной диагностики и патологической анатомии</a:t>
            </a:r>
          </a:p>
        </p:txBody>
      </p:sp>
      <p:sp>
        <p:nvSpPr>
          <p:cNvPr id="6" name="object 3">
            <a:extLst>
              <a:ext uri="{FF2B5EF4-FFF2-40B4-BE49-F238E27FC236}">
                <a16:creationId xmlns:a16="http://schemas.microsoft.com/office/drawing/2014/main" id="{F7819B30-A8DF-49A7-B243-630D7882EF36}"/>
              </a:ext>
            </a:extLst>
          </p:cNvPr>
          <p:cNvSpPr txBox="1">
            <a:spLocks/>
          </p:cNvSpPr>
          <p:nvPr/>
        </p:nvSpPr>
        <p:spPr bwMode="auto">
          <a:xfrm>
            <a:off x="360363" y="2473325"/>
            <a:ext cx="3756025" cy="431800"/>
          </a:xfrm>
          <a:prstGeom prst="rect">
            <a:avLst/>
          </a:prstGeom>
          <a:noFill/>
          <a:ln>
            <a:noFill/>
          </a:ln>
        </p:spPr>
        <p:txBody>
          <a:bodyPr lIns="0" tIns="10861" rIns="0" bIns="0" anchor="b">
            <a:spAutoFit/>
          </a:bodyPr>
          <a:lstStyle>
            <a:lvl1pPr algn="ctr" rtl="0" eaLnBrk="0" fontAlgn="base" hangingPunct="0">
              <a:spcBef>
                <a:spcPct val="0"/>
              </a:spcBef>
              <a:spcAft>
                <a:spcPct val="0"/>
              </a:spcAft>
              <a:defRPr sz="6617">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a:lstStyle>
          <a:p>
            <a:pPr marL="10861" eaLnBrk="1" fontAlgn="auto" hangingPunct="1">
              <a:spcBef>
                <a:spcPts val="86"/>
              </a:spcBef>
              <a:spcAft>
                <a:spcPts val="0"/>
              </a:spcAft>
              <a:defRPr/>
            </a:pPr>
            <a:r>
              <a:rPr lang="ru-RU" sz="1368" b="1" dirty="0">
                <a:solidFill>
                  <a:srgbClr val="00B050"/>
                </a:solidFill>
              </a:rPr>
              <a:t>Отдел повышения квалификации, ординатуры и образовательных технологий</a:t>
            </a:r>
            <a:endParaRPr lang="ru-RU" sz="1368" kern="0" spc="-128" dirty="0">
              <a:solidFill>
                <a:srgbClr val="00B050"/>
              </a:solidFill>
              <a:cs typeface="Arial"/>
            </a:endParaRPr>
          </a:p>
        </p:txBody>
      </p:sp>
      <p:sp>
        <p:nvSpPr>
          <p:cNvPr id="7" name="object 4">
            <a:extLst>
              <a:ext uri="{FF2B5EF4-FFF2-40B4-BE49-F238E27FC236}">
                <a16:creationId xmlns:a16="http://schemas.microsoft.com/office/drawing/2014/main" id="{9DB69403-25B0-47B4-8011-5480EBCD5233}"/>
              </a:ext>
            </a:extLst>
          </p:cNvPr>
          <p:cNvSpPr txBox="1"/>
          <p:nvPr/>
        </p:nvSpPr>
        <p:spPr>
          <a:xfrm>
            <a:off x="1279524" y="3275013"/>
            <a:ext cx="2716411" cy="3160163"/>
          </a:xfrm>
          <a:prstGeom prst="rect">
            <a:avLst/>
          </a:prstGeom>
        </p:spPr>
        <p:txBody>
          <a:bodyPr wrap="square" lIns="0" tIns="10861" rIns="0" bIns="0">
            <a:spAutoFit/>
          </a:bodyPr>
          <a:lstStyle>
            <a:lvl1pPr marL="174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ts val="86"/>
              </a:spcBef>
              <a:defRPr/>
            </a:pPr>
            <a:r>
              <a:rPr lang="ru-RU" altLang="ru-RU" sz="2052" b="1" dirty="0">
                <a:solidFill>
                  <a:srgbClr val="0070C0"/>
                </a:solidFill>
                <a:cs typeface="Calibri" panose="020F0502020204030204" pitchFamily="34" charset="0"/>
              </a:rPr>
              <a:t>(495) 601 91 79</a:t>
            </a:r>
            <a:r>
              <a:rPr lang="ru-RU" sz="2052" b="1" dirty="0">
                <a:solidFill>
                  <a:srgbClr val="0070C0"/>
                </a:solidFill>
              </a:rPr>
              <a:t> ;</a:t>
            </a:r>
            <a:br>
              <a:rPr lang="ru-RU" sz="2052" b="1" dirty="0">
                <a:solidFill>
                  <a:srgbClr val="0070C0"/>
                </a:solidFill>
              </a:rPr>
            </a:br>
            <a:r>
              <a:rPr lang="ru-RU" sz="2052" b="1" dirty="0">
                <a:solidFill>
                  <a:srgbClr val="0070C0"/>
                </a:solidFill>
              </a:rPr>
              <a:t> (495) 491-35-27</a:t>
            </a:r>
            <a:endParaRPr lang="ru-RU" sz="2052" b="1" dirty="0">
              <a:solidFill>
                <a:srgbClr val="0070C0"/>
              </a:solidFill>
              <a:cs typeface="Calibri" panose="020F0502020204030204" pitchFamily="34" charset="0"/>
            </a:endParaRPr>
          </a:p>
          <a:p>
            <a:pPr>
              <a:spcBef>
                <a:spcPts val="86"/>
              </a:spcBef>
              <a:defRPr/>
            </a:pPr>
            <a:r>
              <a:rPr lang="ru-RU" altLang="ru-RU" sz="2052" b="1" dirty="0" err="1">
                <a:solidFill>
                  <a:srgbClr val="006FB8"/>
                </a:solidFill>
                <a:cs typeface="Calibri" panose="020F0502020204030204" pitchFamily="34" charset="0"/>
                <a:hlinkClick r:id="rId4"/>
              </a:rPr>
              <a:t>opk@medprofedu.ru</a:t>
            </a:r>
            <a:endParaRPr lang="ru-RU" altLang="ru-RU" sz="2052" dirty="0">
              <a:cs typeface="Calibri" panose="020F0502020204030204" pitchFamily="34" charset="0"/>
            </a:endParaRPr>
          </a:p>
          <a:p>
            <a:pPr eaLnBrk="1" hangingPunct="1">
              <a:spcBef>
                <a:spcPts val="1903"/>
              </a:spcBef>
              <a:defRPr/>
            </a:pPr>
            <a:r>
              <a:rPr lang="ru-RU" altLang="ru-RU" sz="2052" b="1" dirty="0">
                <a:solidFill>
                  <a:srgbClr val="006FB8"/>
                </a:solidFill>
                <a:cs typeface="Calibri" panose="020F0502020204030204" pitchFamily="34" charset="0"/>
                <a:hlinkClick r:id="rId5"/>
              </a:rPr>
              <a:t>www.medprofedu.ru</a:t>
            </a:r>
            <a:r>
              <a:rPr lang="ru-RU" altLang="ru-RU" sz="2052" b="1" dirty="0">
                <a:solidFill>
                  <a:srgbClr val="006FB8"/>
                </a:solidFill>
                <a:cs typeface="Calibri" panose="020F0502020204030204" pitchFamily="34" charset="0"/>
              </a:rPr>
              <a:t>, </a:t>
            </a:r>
            <a:r>
              <a:rPr lang="en-US" altLang="ru-RU" sz="2052" b="1" dirty="0">
                <a:solidFill>
                  <a:srgbClr val="006FB8"/>
                </a:solidFill>
                <a:cs typeface="Calibri" panose="020F0502020204030204" pitchFamily="34" charset="0"/>
                <a:hlinkClick r:id="rId6"/>
              </a:rPr>
              <a:t>www.sdo.medprofedu.ru</a:t>
            </a:r>
            <a:endParaRPr lang="en-US" altLang="ru-RU" sz="2052" b="1" dirty="0">
              <a:solidFill>
                <a:srgbClr val="006FB8"/>
              </a:solidFill>
              <a:cs typeface="Calibri" panose="020F0502020204030204" pitchFamily="34" charset="0"/>
            </a:endParaRPr>
          </a:p>
          <a:p>
            <a:pPr eaLnBrk="1" hangingPunct="1">
              <a:defRPr/>
            </a:pPr>
            <a:endParaRPr lang="ru-RU" altLang="ru-RU" sz="2138" dirty="0">
              <a:latin typeface="Times New Roman" panose="02020603050405020304" pitchFamily="18" charset="0"/>
              <a:cs typeface="Times New Roman" panose="02020603050405020304" pitchFamily="18" charset="0"/>
            </a:endParaRPr>
          </a:p>
          <a:p>
            <a:pPr eaLnBrk="1" hangingPunct="1">
              <a:lnSpc>
                <a:spcPts val="1689"/>
              </a:lnSpc>
              <a:defRPr/>
            </a:pPr>
            <a:r>
              <a:rPr lang="ru-RU" altLang="ru-RU" sz="2052" b="1" dirty="0">
                <a:solidFill>
                  <a:srgbClr val="006FB8"/>
                </a:solidFill>
                <a:cs typeface="Calibri" panose="020F0502020204030204" pitchFamily="34" charset="0"/>
              </a:rPr>
              <a:t>Москва, </a:t>
            </a:r>
            <a:br>
              <a:rPr lang="ru-RU" altLang="ru-RU" sz="2052" b="1" dirty="0">
                <a:solidFill>
                  <a:srgbClr val="006FB8"/>
                </a:solidFill>
                <a:cs typeface="Calibri" panose="020F0502020204030204" pitchFamily="34" charset="0"/>
              </a:rPr>
            </a:br>
            <a:r>
              <a:rPr lang="ru-RU" altLang="ru-RU" sz="2052" b="1" dirty="0">
                <a:solidFill>
                  <a:srgbClr val="006FB8"/>
                </a:solidFill>
                <a:cs typeface="Calibri" panose="020F0502020204030204" pitchFamily="34" charset="0"/>
              </a:rPr>
              <a:t>Волоколамское  шоссе, д. 91</a:t>
            </a:r>
            <a:endParaRPr lang="ru-RU" altLang="ru-RU" sz="2052" dirty="0">
              <a:cs typeface="Calibri" panose="020F0502020204030204" pitchFamily="34" charset="0"/>
            </a:endParaRPr>
          </a:p>
        </p:txBody>
      </p:sp>
      <p:sp>
        <p:nvSpPr>
          <p:cNvPr id="8" name="object 5">
            <a:extLst>
              <a:ext uri="{FF2B5EF4-FFF2-40B4-BE49-F238E27FC236}">
                <a16:creationId xmlns:a16="http://schemas.microsoft.com/office/drawing/2014/main" id="{DC7E9A24-35F7-4C3A-A932-A0D1ADBAA63A}"/>
              </a:ext>
            </a:extLst>
          </p:cNvPr>
          <p:cNvSpPr txBox="1"/>
          <p:nvPr/>
        </p:nvSpPr>
        <p:spPr>
          <a:xfrm>
            <a:off x="4572000" y="3275013"/>
            <a:ext cx="3528392" cy="1557673"/>
          </a:xfrm>
          <a:prstGeom prst="rect">
            <a:avLst/>
          </a:prstGeom>
        </p:spPr>
        <p:txBody>
          <a:bodyPr wrap="square" lIns="0" tIns="10861" rIns="0" bIns="0">
            <a:spAutoFit/>
          </a:bodyPr>
          <a:lstStyle/>
          <a:p>
            <a:pPr marL="10861" eaLnBrk="1" fontAlgn="auto" hangingPunct="1">
              <a:spcBef>
                <a:spcPts val="86"/>
              </a:spcBef>
              <a:spcAft>
                <a:spcPts val="0"/>
              </a:spcAft>
              <a:defRPr/>
            </a:pPr>
            <a:r>
              <a:rPr lang="ru-RU" altLang="ru-RU" sz="2052" b="1" dirty="0">
                <a:solidFill>
                  <a:srgbClr val="006FB8"/>
                </a:solidFill>
                <a:cs typeface="Calibri" panose="020F0502020204030204" pitchFamily="34" charset="0"/>
              </a:rPr>
              <a:t>Телефон +7-985-644-80-90</a:t>
            </a:r>
          </a:p>
          <a:p>
            <a:pPr marL="10861" eaLnBrk="1" fontAlgn="auto" hangingPunct="1">
              <a:spcBef>
                <a:spcPts val="86"/>
              </a:spcBef>
              <a:spcAft>
                <a:spcPts val="0"/>
              </a:spcAft>
              <a:defRPr/>
            </a:pPr>
            <a:endParaRPr lang="ru-RU" sz="1026" dirty="0"/>
          </a:p>
          <a:p>
            <a:pPr marL="19550" eaLnBrk="1" fontAlgn="auto" hangingPunct="1">
              <a:spcBef>
                <a:spcPts val="1599"/>
              </a:spcBef>
              <a:spcAft>
                <a:spcPts val="0"/>
              </a:spcAft>
              <a:defRPr/>
            </a:pPr>
            <a:r>
              <a:rPr lang="en-US" altLang="ru-RU" sz="2052" b="1" dirty="0">
                <a:solidFill>
                  <a:srgbClr val="006FB8"/>
                </a:solidFill>
                <a:cs typeface="Calibri" panose="020F0502020204030204" pitchFamily="34" charset="0"/>
                <a:hlinkClick r:id="rId7"/>
              </a:rPr>
              <a:t>email.com</a:t>
            </a:r>
            <a:r>
              <a:rPr lang="ru-RU" altLang="ru-RU" sz="2052" b="1" dirty="0">
                <a:solidFill>
                  <a:srgbClr val="006FB8"/>
                </a:solidFill>
                <a:cs typeface="Calibri" panose="020F0502020204030204" pitchFamily="34" charset="0"/>
              </a:rPr>
              <a:t> </a:t>
            </a:r>
            <a:r>
              <a:rPr lang="en-US" altLang="ru-RU" sz="2052" b="1" dirty="0">
                <a:solidFill>
                  <a:srgbClr val="006FB8"/>
                </a:solidFill>
                <a:cs typeface="Calibri" panose="020F0502020204030204" pitchFamily="34" charset="0"/>
              </a:rPr>
              <a:t>denisova_ov@inbox.ru</a:t>
            </a:r>
            <a:endParaRPr lang="ru-RU" altLang="ru-RU" sz="428" b="1" dirty="0">
              <a:solidFill>
                <a:srgbClr val="006FB8"/>
              </a:solidFill>
              <a:cs typeface="Calibri" panose="020F0502020204030204" pitchFamily="34" charset="0"/>
              <a:hlinkClick r:id="rId5"/>
            </a:endParaRPr>
          </a:p>
          <a:p>
            <a:pPr eaLnBrk="1" hangingPunct="1">
              <a:lnSpc>
                <a:spcPts val="1689"/>
              </a:lnSpc>
              <a:spcAft>
                <a:spcPts val="1026"/>
              </a:spcAft>
              <a:defRPr/>
            </a:pPr>
            <a:endParaRPr lang="ru-RU" altLang="ru-RU" sz="2052" dirty="0">
              <a:cs typeface="Calibri" panose="020F050202020403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Другая 1">
      <a:majorFont>
        <a:latin typeface="Times New Roman"/>
        <a:ea typeface=""/>
        <a:cs typeface=""/>
      </a:majorFont>
      <a:minorFont>
        <a:latin typeface="Times New Roman"/>
        <a:ea typeface=""/>
        <a:cs typeface=""/>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4789</TotalTime>
  <Words>7627</Words>
  <Application>Microsoft Office PowerPoint</Application>
  <PresentationFormat>Экран (4:3)</PresentationFormat>
  <Paragraphs>544</Paragraphs>
  <Slides>97</Slides>
  <Notes>9</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97</vt:i4>
      </vt:variant>
    </vt:vector>
  </HeadingPairs>
  <TitlesOfParts>
    <vt:vector size="104" baseType="lpstr">
      <vt:lpstr>Arial</vt:lpstr>
      <vt:lpstr>Calibri</vt:lpstr>
      <vt:lpstr>Times New Roman</vt:lpstr>
      <vt:lpstr>Verdana</vt:lpstr>
      <vt:lpstr>Wingdings</vt:lpstr>
      <vt:lpstr>Wingdings 2</vt:lpstr>
      <vt:lpstr>Аспект</vt:lpstr>
      <vt:lpstr>3.2. Основы иммуногематологии </vt:lpstr>
      <vt:lpstr>        Москва   2022              Кулешова С.В.  </vt:lpstr>
      <vt:lpstr>План </vt:lpstr>
      <vt:lpstr>Основные стандарты и документы для кдл</vt:lpstr>
      <vt:lpstr>Описание стандартизованной оперативной процедуры должно включать: </vt:lpstr>
      <vt:lpstr>Необходимо учесть требования стандарта  ГОСТ Р ИСО 15189 —2009 «Медицинские лаборатории. Частные требования к качеству и компетентности». В соответствии с требованиями этого стандарта в лаборатории составляется «Руководство по качеству», в котором должны быть отражены все мероприятия по обеспечению качества. </vt:lpstr>
      <vt:lpstr>УЕТ – условные единицы трудозатрат, 1 ует- 10 мин</vt:lpstr>
      <vt:lpstr>допускается проведение подсчета форменных элементов в моче специалистами со средним образованием (медицинскими технологами, фельдшерами-лаборантами),  квалификация которых подтверждена</vt:lpstr>
      <vt:lpstr>Исследование мочи имеет большое диагностическое значение не только при заболеваниях почек, но и многих других органов и систем организма.</vt:lpstr>
      <vt:lpstr>Преаналитический этап</vt:lpstr>
      <vt:lpstr>Физические свойства </vt:lpstr>
      <vt:lpstr>Мутность и осадок (цвет фона)</vt:lpstr>
      <vt:lpstr>Полезные термины</vt:lpstr>
      <vt:lpstr>Прозрачность. В нормальной моче все составные части находятся в растворе, поэтому свежевыпущенная моча совершенно прозрачна (прозрачность полная). </vt:lpstr>
      <vt:lpstr>Центрифугирование </vt:lpstr>
      <vt:lpstr>Реакция мочи ( кислотность, рН).</vt:lpstr>
      <vt:lpstr>Значение определения рН</vt:lpstr>
      <vt:lpstr>Относительная плотность мочи (удельный вес).</vt:lpstr>
      <vt:lpstr>ХИМИЧЕСКОЕ ИССЛЕДОВАНИЕ </vt:lpstr>
      <vt:lpstr>Определение белка</vt:lpstr>
      <vt:lpstr>Важно! </vt:lpstr>
      <vt:lpstr>Наиболее широко в России используется метод определения белка с сульфосалициловой кислотой </vt:lpstr>
      <vt:lpstr>Унифицированный метод Брандберга — Робертса—Стольникова (1972). </vt:lpstr>
      <vt:lpstr>Количественное определение </vt:lpstr>
      <vt:lpstr>Колориметрические методы метод выбора</vt:lpstr>
      <vt:lpstr>Определение белка в моче с помощью пирогаллолового красного</vt:lpstr>
      <vt:lpstr>Нормальные величины</vt:lpstr>
      <vt:lpstr>Проведение реакции</vt:lpstr>
      <vt:lpstr>Проведение анализа Длина волны: 598 (578-620) нм; длина оптического пути: 10 мм; температура: 18-25°С. Реагент и калибратор перед проведением анализа выдержать при комнатной температуре около 30 минут.  </vt:lpstr>
      <vt:lpstr>Процедура 1 (определение протеинурии) </vt:lpstr>
      <vt:lpstr>Процедура 2 (определение микропротеинурии) </vt:lpstr>
      <vt:lpstr>Процедура 2 (определение микропротеинурии) </vt:lpstr>
      <vt:lpstr>Презентация PowerPoint</vt:lpstr>
      <vt:lpstr>Протеинурия </vt:lpstr>
      <vt:lpstr>Определение глюкозы в моче </vt:lpstr>
      <vt:lpstr>Определение кетоновых тел </vt:lpstr>
      <vt:lpstr>Реакция Ланге (1979). </vt:lpstr>
      <vt:lpstr>П р и м е ч а н и е </vt:lpstr>
      <vt:lpstr>определение желчных пигментов   </vt:lpstr>
      <vt:lpstr>определение желчных пигментов   </vt:lpstr>
      <vt:lpstr>Определение уробилиновых тел </vt:lpstr>
      <vt:lpstr>Экспресс-диагностика – важный инструмент</vt:lpstr>
      <vt:lpstr>Принцип работы </vt:lpstr>
      <vt:lpstr>Оценка результатов</vt:lpstr>
      <vt:lpstr>МИКРОСКОПИЧЕСКОЕ ИССЛЕДОВАНИЕ. </vt:lpstr>
      <vt:lpstr>ОРГАНИЗОВАННЫЙ ОСАДОК </vt:lpstr>
      <vt:lpstr>Организованные осадки</vt:lpstr>
      <vt:lpstr>Организованные осадки</vt:lpstr>
      <vt:lpstr>Н о р м а л ь н ы е  в е л и ч и н ы</vt:lpstr>
      <vt:lpstr>Презентация PowerPoint</vt:lpstr>
      <vt:lpstr>Различная клеточность осадка</vt:lpstr>
      <vt:lpstr>Нативная моча осадок рН 5.0</vt:lpstr>
      <vt:lpstr>Нативная моча. Осадок . Разное увеличение ( 10 и 40)</vt:lpstr>
      <vt:lpstr>Моча . осадок</vt:lpstr>
      <vt:lpstr>Дополнительные контрольные вопросы</vt:lpstr>
      <vt:lpstr>Презентация PowerPoint</vt:lpstr>
      <vt:lpstr>Возможности автоматизации, слайд планшеты, количественные методы и микроскопия осадка мочи</vt:lpstr>
      <vt:lpstr>План занятия</vt:lpstr>
      <vt:lpstr>Автоматический анализатор мочи H-800 </vt:lpstr>
      <vt:lpstr>UF-1000i Анализ нативной нецентрифугированной мочи без дополнительной пробоподготовки </vt:lpstr>
      <vt:lpstr>Себестоимость </vt:lpstr>
      <vt:lpstr>Слайд-планшет рассчитан для микроскопии мочи </vt:lpstr>
      <vt:lpstr>Сегодня существуют одноразовые пластиковые планшеты для микроскопии мочи. </vt:lpstr>
      <vt:lpstr>Презентация PowerPoint</vt:lpstr>
      <vt:lpstr>Счетные камеры: камера Горяева, камера Фукса-Розенталя, слайд-планшеты.  </vt:lpstr>
      <vt:lpstr>ТЕХНИЧЕСКИЕ ДАННЫЕ </vt:lpstr>
      <vt:lpstr>Сетка камеры Горяева</vt:lpstr>
      <vt:lpstr>Сетка камеры Фукс-Розенталя</vt:lpstr>
      <vt:lpstr>Микроскопия осадка</vt:lpstr>
      <vt:lpstr>Определение форменных элементов в 1 мл мочи по методу Нечипоренко.  </vt:lpstr>
      <vt:lpstr>Подсчитывают отдельно количество лейкоцитов, эритроцитов, цилиндров (эпителиальные клетки не считают) и рассчитывают содержание форменных элементов в 1 мкл осадка мочи по формуле </vt:lpstr>
      <vt:lpstr>Подсчет форменных элементов при помощи слайд-планшетов</vt:lpstr>
      <vt:lpstr>Организованные осдки</vt:lpstr>
      <vt:lpstr> Н о р м а л ь н ы е в е л и ч и н ы . В нормальной моче можно встретить единичные гиалиновые цилиндры (1—2 в препарате). Цилиндрурия является симптомом поражения паренхимы почки. </vt:lpstr>
      <vt:lpstr>Количественные пробы</vt:lpstr>
      <vt:lpstr>Проба Зимницкого</vt:lpstr>
      <vt:lpstr>кристаллурия</vt:lpstr>
      <vt:lpstr>Оксалатурия </vt:lpstr>
      <vt:lpstr>Аморфные фосфаты в слайд-планшете</vt:lpstr>
      <vt:lpstr>Эритроциты в моче</vt:lpstr>
      <vt:lpstr>Бактериурия </vt:lpstr>
      <vt:lpstr>Клетки плоского эпителия в моче</vt:lpstr>
      <vt:lpstr>Моча. Малое увеличение</vt:lpstr>
      <vt:lpstr>Какая кислотность мочи?</vt:lpstr>
      <vt:lpstr>Как называется такой осадок?</vt:lpstr>
      <vt:lpstr>Какие кристаллы?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Вопросы для самоконтроля</vt:lpstr>
      <vt:lpstr>Спасибо за внимание</vt:lpstr>
      <vt:lpstr>Презентация PowerPoint</vt:lpstr>
    </vt:vector>
  </TitlesOfParts>
  <Company>Поликлиника</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Кабинет</dc:creator>
  <cp:lastModifiedBy>Ольга Денисова</cp:lastModifiedBy>
  <cp:revision>66</cp:revision>
  <dcterms:created xsi:type="dcterms:W3CDTF">2013-03-18T07:28:01Z</dcterms:created>
  <dcterms:modified xsi:type="dcterms:W3CDTF">2023-01-31T09:45:42Z</dcterms:modified>
</cp:coreProperties>
</file>