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346" r:id="rId4"/>
    <p:sldId id="308" r:id="rId5"/>
    <p:sldId id="257" r:id="rId6"/>
    <p:sldId id="258" r:id="rId7"/>
    <p:sldId id="259" r:id="rId8"/>
    <p:sldId id="260" r:id="rId9"/>
    <p:sldId id="261" r:id="rId10"/>
    <p:sldId id="262" r:id="rId11"/>
    <p:sldId id="322" r:id="rId12"/>
    <p:sldId id="321" r:id="rId13"/>
    <p:sldId id="333" r:id="rId14"/>
    <p:sldId id="309" r:id="rId15"/>
    <p:sldId id="323" r:id="rId16"/>
    <p:sldId id="310" r:id="rId17"/>
    <p:sldId id="325" r:id="rId18"/>
    <p:sldId id="326" r:id="rId19"/>
    <p:sldId id="312" r:id="rId20"/>
    <p:sldId id="324" r:id="rId21"/>
    <p:sldId id="313" r:id="rId22"/>
    <p:sldId id="327" r:id="rId23"/>
    <p:sldId id="314" r:id="rId24"/>
    <p:sldId id="334" r:id="rId25"/>
    <p:sldId id="315" r:id="rId26"/>
    <p:sldId id="316" r:id="rId27"/>
    <p:sldId id="329" r:id="rId28"/>
    <p:sldId id="335" r:id="rId29"/>
    <p:sldId id="330" r:id="rId30"/>
    <p:sldId id="300" r:id="rId31"/>
    <p:sldId id="317" r:id="rId32"/>
    <p:sldId id="331" r:id="rId33"/>
    <p:sldId id="318" r:id="rId34"/>
    <p:sldId id="311" r:id="rId35"/>
    <p:sldId id="263" r:id="rId36"/>
    <p:sldId id="265" r:id="rId37"/>
    <p:sldId id="332" r:id="rId38"/>
    <p:sldId id="272" r:id="rId39"/>
    <p:sldId id="273" r:id="rId40"/>
    <p:sldId id="274" r:id="rId41"/>
    <p:sldId id="299" r:id="rId42"/>
    <p:sldId id="336" r:id="rId43"/>
    <p:sldId id="283" r:id="rId44"/>
    <p:sldId id="284" r:id="rId45"/>
    <p:sldId id="276" r:id="rId46"/>
    <p:sldId id="285" r:id="rId47"/>
    <p:sldId id="277" r:id="rId48"/>
    <p:sldId id="278" r:id="rId49"/>
    <p:sldId id="279" r:id="rId50"/>
    <p:sldId id="280" r:id="rId51"/>
    <p:sldId id="344" r:id="rId52"/>
    <p:sldId id="281" r:id="rId53"/>
    <p:sldId id="345" r:id="rId54"/>
    <p:sldId id="286" r:id="rId55"/>
    <p:sldId id="287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8" r:id="rId65"/>
    <p:sldId id="301" r:id="rId66"/>
    <p:sldId id="337" r:id="rId67"/>
    <p:sldId id="338" r:id="rId68"/>
    <p:sldId id="339" r:id="rId69"/>
    <p:sldId id="340" r:id="rId70"/>
    <p:sldId id="341" r:id="rId71"/>
    <p:sldId id="342" r:id="rId72"/>
    <p:sldId id="347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16" autoAdjust="0"/>
  </p:normalViewPr>
  <p:slideViewPr>
    <p:cSldViewPr>
      <p:cViewPr varScale="1">
        <p:scale>
          <a:sx n="93" d="100"/>
          <a:sy n="93" d="100"/>
        </p:scale>
        <p:origin x="11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49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3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9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9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02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8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209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755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54CE78D-DE38-4982-BEAC-993CDF3AA5F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649167-9955-4D66-975C-74E23570B0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46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977A47185F1295490BD0F1B7615408BFF8F8BFF7846E6F01964D9E8C0FDA7B1AD97724D473E4ABAF7B8F185909P6D7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E788F16FFF9261E76DC080CD6388164ECCF964BE2D3E2E3BEF7B9D297A452394BCA7C8CFE3313734EE47B7E8FC9D829A73CCC33DB48111C7H5C9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Исследование мокроты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Кулешова С.В.</a:t>
            </a:r>
          </a:p>
          <a:p>
            <a:r>
              <a:rPr lang="ru-RU" dirty="0" err="1"/>
              <a:t>Общеклиническое</a:t>
            </a:r>
            <a:r>
              <a:rPr lang="ru-RU" dirty="0"/>
              <a:t> исследование мокроты. Диагностика туберкулеза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Консистенция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– зависит от состава мокроты</a:t>
            </a:r>
          </a:p>
          <a:p>
            <a:r>
              <a:rPr lang="ru-RU" dirty="0"/>
              <a:t>- жидкая – от наличия серозной жидкости</a:t>
            </a:r>
          </a:p>
          <a:p>
            <a:r>
              <a:rPr lang="ru-RU" dirty="0"/>
              <a:t>- полужидкая – от присутствия серозной жидкости в слизисто-гнойной мокроте</a:t>
            </a:r>
          </a:p>
          <a:p>
            <a:r>
              <a:rPr lang="ru-RU" dirty="0"/>
              <a:t>- клейкая – при большом содержании фибрина</a:t>
            </a:r>
          </a:p>
          <a:p>
            <a:r>
              <a:rPr lang="ru-RU" dirty="0"/>
              <a:t>- вязкая – при наличии слизи, муцина.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мокроте всегда можно обнаружить эпителий.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Плоский эпителий попадает в мокроту из полости рта и носоглотки. Большое число клеток говорит о недостаточно хорошем туалете полости рта перед взятием мокроты для исследования.  </a:t>
            </a:r>
          </a:p>
          <a:p>
            <a:pPr algn="just"/>
            <a:r>
              <a:rPr lang="ru-RU" dirty="0"/>
              <a:t>Обнаружение в мокроте цилиндрического мерцательного эпителия, выстилающего слизистую оболочку гортани, трахеи и бронхов, свидетельствует о поражении соответствующих отделов. Клетки имеют удлиненную форму, расширение с одного конца, где расположено округлое ядро, и мерцательные реснички. Располагаются эти клетки группами, и в свежевыделенной мокроте можно наблюдать активное движение ресничек. Иногда можно увидеть плотные пласты цилиндрического эпителия, по краям которых располагаются реснички, долгое время сохраняющие подвижность. Это тельца креола, их не надо путать с </a:t>
            </a:r>
            <a:r>
              <a:rPr lang="ru-RU" dirty="0" err="1"/>
              <a:t>атипичными</a:t>
            </a:r>
            <a:r>
              <a:rPr lang="ru-RU" dirty="0"/>
              <a:t> клетками и простейшими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крота-цил-эпит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23528" y="404664"/>
            <a:ext cx="8352928" cy="590465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2101" t="29270" r="32101" b="26182"/>
          <a:stretch>
            <a:fillRect/>
          </a:stretch>
        </p:blipFill>
        <p:spPr bwMode="auto">
          <a:xfrm>
            <a:off x="539552" y="548680"/>
            <a:ext cx="813690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нативном</a:t>
            </a:r>
            <a:r>
              <a:rPr lang="ru-RU" dirty="0"/>
              <a:t> препарате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обнаружение эозинофилов (по преломляющей свет зернистости)может вызвать затруднение. Именно поэтому просмотр окрашенного препарата необходим и облегчает дифференциальную диагностику клеток.</a:t>
            </a:r>
          </a:p>
          <a:p>
            <a:r>
              <a:rPr lang="ru-RU" dirty="0"/>
              <a:t>В окрашенном </a:t>
            </a:r>
            <a:r>
              <a:rPr lang="ru-RU" dirty="0" err="1"/>
              <a:t>азур-эозином</a:t>
            </a:r>
            <a:r>
              <a:rPr lang="ru-RU" dirty="0"/>
              <a:t>  препарате эозинофилы всегда четко выделяются, благодаря своей окраске. </a:t>
            </a:r>
          </a:p>
          <a:p>
            <a:pPr algn="just"/>
            <a:r>
              <a:rPr lang="ru-RU" dirty="0"/>
              <a:t>Эритроциты в мокроте имеют вид желтоватых дисков. Единичные эритроциты встречаются в каждом виде мокроты, большое же их количество характерно для кровянистой мокроты и встречается при инфаркте легкого, легочных кровотечениях, застое в малом круге кровообращения.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Важно!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Обнаружение  большого количества клеток плоского эпителия в мокроте (более 10 в поле зрения на малом увеличении) говорит о значительной примеси слюны.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554158"/>
          </a:xfrm>
        </p:spPr>
        <p:txBody>
          <a:bodyPr>
            <a:normAutofit fontScale="90000"/>
          </a:bodyPr>
          <a:lstStyle/>
          <a:p>
            <a:r>
              <a:rPr lang="ru-RU" dirty="0"/>
              <a:t>Меньшиков В.В. Справочник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«При воспалительных процессах (бронхиты, пневмонии, профессиональные заболевания легких) в мокроте встречаются альвеолярные макрофаги — клетки </a:t>
            </a:r>
            <a:r>
              <a:rPr lang="ru-RU" dirty="0" err="1"/>
              <a:t>гистиоцитарной</a:t>
            </a:r>
            <a:r>
              <a:rPr lang="ru-RU" dirty="0"/>
              <a:t> системы.».</a:t>
            </a:r>
          </a:p>
          <a:p>
            <a:pPr algn="just"/>
            <a:r>
              <a:rPr lang="ru-RU" dirty="0"/>
              <a:t>Альвеолярные макрофаги происходят из моноцитов, попавших в ткань легких, которые в свою очередь произошли из полипотентной стволовой клетки костного мозга. Функции их обширны – от фагоцитоза до секреции. Характеризуются полиморфизмом клеток и ядер, диаметр от 18 до 40 мкм в среднем</a:t>
            </a:r>
            <a:r>
              <a:rPr lang="ru-RU" sz="3400" b="1" dirty="0"/>
              <a:t>. Единственным на сегодняшний день бесспорным признаком мокроты и отличием ее от слюны  являются альвеолярные макрофаги.  Наличие их в мокроте обязательно</a:t>
            </a:r>
            <a:r>
              <a:rPr lang="ru-RU" dirty="0"/>
              <a:t>. В случае отсутствия в </a:t>
            </a:r>
            <a:r>
              <a:rPr lang="ru-RU" dirty="0" err="1"/>
              <a:t>нативном</a:t>
            </a:r>
            <a:r>
              <a:rPr lang="ru-RU" dirty="0"/>
              <a:t> и окрашенном препарате альвеолярных макрофагов дать заключение о мокроте не представляется возможным. Обязательно указывается отсутствие макрофагов и дается описательный ответ.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Макрофаги в окрашенном препарате</a:t>
            </a:r>
          </a:p>
        </p:txBody>
      </p:sp>
      <p:pic>
        <p:nvPicPr>
          <p:cNvPr id="4" name="Содержимое 3" descr="Sc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6317" b="10272"/>
          <a:stretch>
            <a:fillRect/>
          </a:stretch>
        </p:blipFill>
        <p:spPr>
          <a:xfrm>
            <a:off x="395536" y="1412776"/>
            <a:ext cx="8352928" cy="475252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Нативный</a:t>
            </a:r>
            <a:r>
              <a:rPr lang="ru-RU" dirty="0"/>
              <a:t> препарат </a:t>
            </a:r>
          </a:p>
        </p:txBody>
      </p:sp>
      <p:pic>
        <p:nvPicPr>
          <p:cNvPr id="4" name="Содержимое 3" descr="МОКРОТА-МАКРОФАГИ-КРУПН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371829" y="2103438"/>
            <a:ext cx="6400343" cy="393223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Альвеолярные  макрофаги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«Альвеолярные  макрофаги - это крупные клетки округлой формы с наличием в цитоплазме включений. Если альвеолярные макрофаги содержат </a:t>
            </a:r>
            <a:r>
              <a:rPr lang="ru-RU" dirty="0" err="1"/>
              <a:t>гемосидерин</a:t>
            </a:r>
            <a:r>
              <a:rPr lang="ru-RU" dirty="0"/>
              <a:t>, то их называют </a:t>
            </a:r>
            <a:r>
              <a:rPr lang="ru-RU" dirty="0" err="1"/>
              <a:t>сидерофагами</a:t>
            </a:r>
            <a:r>
              <a:rPr lang="ru-RU" dirty="0"/>
              <a:t> или образно «клетками сердечных пороков», так как они могут появиться при застое крови в легких, при </a:t>
            </a:r>
            <a:r>
              <a:rPr lang="ru-RU" dirty="0" err="1"/>
              <a:t>декомпенсированных</a:t>
            </a:r>
            <a:r>
              <a:rPr lang="ru-RU" dirty="0"/>
              <a:t> пороках сердца. С достоверностью выявить эти клетки можно реакцией образования берлинской лазури.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Документы для работы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ПРИКАЗ от 15 ноября 2012 г. N 932н ОБ УТВЕРЖДЕНИИ ПОРЯДКА ОКАЗАНИЯ МЕДИЦИНСКОЙ ПОМОЩИ БОЛЬНЫМ ТУБЕРКУЛЕЗОМ</a:t>
            </a:r>
          </a:p>
          <a:p>
            <a:r>
              <a:rPr lang="ru-RU" dirty="0"/>
              <a:t>ПРИКАЗ от 21 марта 2003 г. N 109 «О СОВЕРШЕНСТВОВАНИИ ПРОТИВОТУБЕРКУЛЕЗНЫХ МЕРОПРИЯТИЙ В РОССИЙСКОЙ ФЕДЕРАЦИИ» МИНИСТЕРСТВА ЗДРАВООХРАНЕНИЯ РОССИЙСКОЙ ФЕДЕРАЦИИ </a:t>
            </a:r>
          </a:p>
          <a:p>
            <a:r>
              <a:rPr lang="ru-RU" sz="180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  <a:hlinkClick r:id="rId2"/>
              </a:rPr>
              <a:t>Приказ Минздрава России от 21.03.2017 N 124н "Об утверждении порядка и сроков проведения профилактических медицинских осмотров граждан в целях выявления туберкулеза" (зарегистрирован Минюстом России 31.05.2017, регистрационный N 46909).</a:t>
            </a:r>
            <a:endParaRPr lang="ru-RU" sz="1800" b="0" i="0" u="none" strike="noStrike" baseline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Постановление Главного государственного санитарного врача РФ от 28.01.2021 N 4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"Об утверждении санитарных правил и норм СанПиН 3.3686-21 "Санитарно-эпидемиологические требования по профилактике инфекционных болезней"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(вместе с "СанПиН 3.3686-21. Санитарные правила и нормы...")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(Зарегистрировано в Минюсте России 15.02.2021 N 62500)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Реакция образования берлинской лазури.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4392488"/>
          </a:xfrm>
        </p:spPr>
        <p:txBody>
          <a:bodyPr>
            <a:normAutofit fontScale="32500" lnSpcReduction="20000"/>
          </a:bodyPr>
          <a:lstStyle/>
          <a:p>
            <a:r>
              <a:rPr lang="ru-RU" dirty="0"/>
              <a:t>Реактивы. 1. 2—5 % раствор HCI. 2. 5 % раствор желтой кровяной соли.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Ход реакции . Кусочек мокроты помещают на предметное стекло, прибавляют 1 — </a:t>
            </a:r>
          </a:p>
          <a:p>
            <a:r>
              <a:rPr lang="ru-RU" dirty="0"/>
              <a:t>2 капли реактива № 1 и 1—2 капли реактива № 2. Перемешивают стеклянной палочкой и покрывают покровным стеклом. Излишек реактива отсасывают фильтровальной бумагой. При производстве этой реакции нельзя пользоваться металлическими палочками. </a:t>
            </a:r>
          </a:p>
          <a:p>
            <a:pPr>
              <a:buNone/>
            </a:pPr>
            <a:endParaRPr lang="ru-RU" dirty="0"/>
          </a:p>
          <a:p>
            <a:pPr>
              <a:lnSpc>
                <a:spcPct val="170000"/>
              </a:lnSpc>
            </a:pPr>
            <a:r>
              <a:rPr lang="ru-RU" sz="4000" dirty="0" err="1"/>
              <a:t>Гемосидерин</a:t>
            </a:r>
            <a:r>
              <a:rPr lang="ru-RU" sz="4000" dirty="0"/>
              <a:t>, лежащий </a:t>
            </a:r>
            <a:r>
              <a:rPr lang="ru-RU" sz="4000" dirty="0" err="1"/>
              <a:t>внутриклеточно</a:t>
            </a:r>
            <a:r>
              <a:rPr lang="ru-RU" sz="4000" dirty="0"/>
              <a:t>, окрашивается в голубой или сине-зеленый цвет, Эти клетки обнаруживают в мокроте при застойных явлениях в легком, инфарктах легкого, кровоизлияниях. Пылевыми клетками называют макрофаги с </a:t>
            </a:r>
            <a:r>
              <a:rPr lang="ru-RU" sz="4000" dirty="0" err="1"/>
              <a:t>фагоцитированными</a:t>
            </a:r>
            <a:r>
              <a:rPr lang="ru-RU" sz="4000" dirty="0"/>
              <a:t> частицами пыли. При хронических воспалительных процессах альвеолярные макрофаги часто подвергаются дегенеративным изменениям. Жиро перерожденные клетки (или клетки с жировой дистрофией, </a:t>
            </a:r>
            <a:r>
              <a:rPr lang="ru-RU" sz="4000" dirty="0" err="1"/>
              <a:t>липофаги</a:t>
            </a:r>
            <a:r>
              <a:rPr lang="ru-RU" sz="4000" dirty="0"/>
              <a:t>, жировые шары) имеют разную величину, округлую форму и цитоплазма их заполнена каплями жира, которые при добавлении к препарату капли раствора Судана III окрашиваются в оранжевый цвет. Скопление таких клеток характеризует хронические заболевания (туберкулез, </a:t>
            </a:r>
            <a:r>
              <a:rPr lang="ru-RU" sz="4000" dirty="0" err="1"/>
              <a:t>абсцедирующая</a:t>
            </a:r>
            <a:r>
              <a:rPr lang="ru-RU" sz="4000" dirty="0"/>
              <a:t> пневмония, актиномикоз, эхинококк легкого и др.).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626166"/>
          </a:xfrm>
        </p:spPr>
        <p:txBody>
          <a:bodyPr>
            <a:normAutofit fontScale="90000"/>
          </a:bodyPr>
          <a:lstStyle/>
          <a:p>
            <a:r>
              <a:rPr lang="ru-RU" dirty="0"/>
              <a:t>Эластические волокна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r>
              <a:rPr lang="ru-RU" dirty="0"/>
              <a:t>Эластические волокна, встречающиеся в мокроте при деструктивных процессах в легких, являются элементами соединительной ткани. В </a:t>
            </a:r>
            <a:r>
              <a:rPr lang="ru-RU" dirty="0" err="1"/>
              <a:t>нативном</a:t>
            </a:r>
            <a:r>
              <a:rPr lang="ru-RU" dirty="0"/>
              <a:t> препарате эластические волокна  имеют вид блестящих, двухконтурных, волокнистых образований с дихотомическим делением на концах, иногда рисунок их повторяет строение альвеол. При кавернозном туберкулезе в результате наложения на волокна капель жирных кислот и мыл они становятся более грубыми и имеют бугристые утолщения, за что получили название </a:t>
            </a:r>
            <a:r>
              <a:rPr lang="ru-RU" b="1" i="1" dirty="0"/>
              <a:t>коралловидных. </a:t>
            </a:r>
            <a:r>
              <a:rPr lang="ru-RU" dirty="0"/>
              <a:t>Находка эта весьма редкая.   </a:t>
            </a:r>
          </a:p>
          <a:p>
            <a:r>
              <a:rPr lang="ru-RU" dirty="0" err="1"/>
              <a:t>Обызвествленные</a:t>
            </a:r>
            <a:r>
              <a:rPr lang="ru-RU" dirty="0"/>
              <a:t> эластические волокна — грубые, пропитанные солями извести палочковидные образования. Обломки их напоминают вид пунктирной линии, состоящей из сероватых, преломляющих свет палочек. </a:t>
            </a:r>
            <a:r>
              <a:rPr lang="ru-RU" b="1" i="1" dirty="0"/>
              <a:t>Обнаруживают в мокроте при распаде </a:t>
            </a:r>
            <a:r>
              <a:rPr lang="ru-RU" b="1" i="1" dirty="0" err="1"/>
              <a:t>петрифицированного</a:t>
            </a:r>
            <a:r>
              <a:rPr lang="ru-RU" b="1" i="1" dirty="0"/>
              <a:t> очага как результат туберкулезного процесса, абсцесса легкого, новообразования.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55415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Тетрада</a:t>
            </a:r>
            <a:r>
              <a:rPr lang="ru-RU" dirty="0"/>
              <a:t> Эрлиха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Элементы распада </a:t>
            </a:r>
            <a:r>
              <a:rPr lang="ru-RU" b="1" i="1" dirty="0" err="1"/>
              <a:t>петрифицированного</a:t>
            </a:r>
            <a:r>
              <a:rPr lang="ru-RU" b="1" i="1" dirty="0"/>
              <a:t> очага носят название </a:t>
            </a:r>
            <a:endParaRPr lang="ru-RU" dirty="0"/>
          </a:p>
          <a:p>
            <a:r>
              <a:rPr lang="ru-RU" b="1" i="1" dirty="0" err="1"/>
              <a:t>тетрады</a:t>
            </a:r>
            <a:r>
              <a:rPr lang="ru-RU" b="1" i="1" dirty="0"/>
              <a:t> Эрлиха и включают: </a:t>
            </a:r>
            <a:endParaRPr lang="ru-RU" dirty="0"/>
          </a:p>
          <a:p>
            <a:r>
              <a:rPr lang="ru-RU" b="1" i="1" dirty="0"/>
              <a:t>1) </a:t>
            </a:r>
            <a:r>
              <a:rPr lang="ru-RU" b="1" i="1" dirty="0" err="1"/>
              <a:t>обызвествленные</a:t>
            </a:r>
            <a:r>
              <a:rPr lang="ru-RU" b="1" i="1" dirty="0"/>
              <a:t> эластические волокна;</a:t>
            </a:r>
            <a:endParaRPr lang="ru-RU" dirty="0"/>
          </a:p>
          <a:p>
            <a:r>
              <a:rPr lang="ru-RU" b="1" i="1" dirty="0"/>
              <a:t> 2) </a:t>
            </a:r>
            <a:r>
              <a:rPr lang="ru-RU" b="1" i="1" dirty="0" err="1"/>
              <a:t>обызвествленный</a:t>
            </a:r>
            <a:r>
              <a:rPr lang="ru-RU" b="1" i="1" dirty="0"/>
              <a:t> казеозный детрит;</a:t>
            </a:r>
            <a:endParaRPr lang="ru-RU" dirty="0"/>
          </a:p>
          <a:p>
            <a:r>
              <a:rPr lang="ru-RU" b="1" i="1" dirty="0"/>
              <a:t> 3) кристаллы холестерина, </a:t>
            </a:r>
            <a:endParaRPr lang="ru-RU" dirty="0"/>
          </a:p>
          <a:p>
            <a:r>
              <a:rPr lang="ru-RU" b="1" i="1" dirty="0"/>
              <a:t>4) микобактерии туберкулеза</a:t>
            </a:r>
            <a:r>
              <a:rPr lang="ru-RU" dirty="0"/>
              <a:t>.  </a:t>
            </a:r>
          </a:p>
          <a:p>
            <a:r>
              <a:rPr lang="ru-RU" dirty="0"/>
              <a:t>Для обнаружения эластических волокон мокроту нагревают до гомогенного состояния  с равным объемом 10 % раствора КОН, затем центрифугируют, предварительно перемешав после добавления 2—3 капель 2 % спиртового раствора эозина. </a:t>
            </a:r>
          </a:p>
          <a:p>
            <a:pPr algn="just"/>
            <a:r>
              <a:rPr lang="ru-RU" dirty="0"/>
              <a:t>Из осадка делают препараты. При такой обработке разрушаются слизь и клеточные элементы, а эластические волокна окрашиваются эозином и имеют вид блестящих ровных двухконтурных нитей, но </a:t>
            </a:r>
            <a:r>
              <a:rPr lang="ru-RU" b="1" i="1" dirty="0"/>
              <a:t>этот способ не имеет существенных преимуществ перед исследованием </a:t>
            </a:r>
            <a:r>
              <a:rPr lang="ru-RU" b="1" i="1" dirty="0" err="1"/>
              <a:t>нативных</a:t>
            </a:r>
            <a:r>
              <a:rPr lang="ru-RU" b="1" i="1" dirty="0"/>
              <a:t> препаратов</a:t>
            </a:r>
            <a:r>
              <a:rPr lang="ru-RU" dirty="0"/>
              <a:t>. Посторонние волокна и нити тоже могут окраситься эозином и мешать распознаванию эластических волокон. 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Кристаллы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 кристаллических образований в мокроте можно встретить кристаллы </a:t>
            </a:r>
            <a:r>
              <a:rPr lang="ru-RU" dirty="0" err="1"/>
              <a:t>Шарко</a:t>
            </a:r>
            <a:r>
              <a:rPr lang="ru-RU" dirty="0"/>
              <a:t>—</a:t>
            </a:r>
            <a:r>
              <a:rPr lang="ru-RU" dirty="0" err="1"/>
              <a:t>Лейдена</a:t>
            </a:r>
            <a:r>
              <a:rPr lang="ru-RU" dirty="0"/>
              <a:t> в виде вытянутых блестящих ромбов различной величины (стрелка компаса). Кристаллы </a:t>
            </a:r>
            <a:r>
              <a:rPr lang="ru-RU" dirty="0" err="1"/>
              <a:t>Шарко</a:t>
            </a:r>
            <a:r>
              <a:rPr lang="ru-RU" dirty="0"/>
              <a:t>—</a:t>
            </a:r>
            <a:r>
              <a:rPr lang="ru-RU" dirty="0" err="1"/>
              <a:t>Лейдена</a:t>
            </a:r>
            <a:r>
              <a:rPr lang="ru-RU" dirty="0"/>
              <a:t> образуются из белковых продуктов при распаде эозинофилов, поэтому в свежевыделенной мокроте их можно обнаружить не всегда, несмотря на наличие эозинофилов. </a:t>
            </a:r>
          </a:p>
          <a:p>
            <a:r>
              <a:rPr lang="ru-RU" dirty="0"/>
              <a:t>Характерно нахождение этих кристаллов, так же как спиралей </a:t>
            </a:r>
            <a:r>
              <a:rPr lang="ru-RU" dirty="0" err="1"/>
              <a:t>Куршмана</a:t>
            </a:r>
            <a:r>
              <a:rPr lang="ru-RU" dirty="0"/>
              <a:t> и эозинофилов, для бронхиальной астмы.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ристаллы-шарко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323528" y="332656"/>
            <a:ext cx="8424936" cy="597666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Кристаллы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Кристаллы </a:t>
            </a:r>
            <a:r>
              <a:rPr lang="ru-RU" dirty="0" err="1"/>
              <a:t>гематоидина</a:t>
            </a:r>
            <a:r>
              <a:rPr lang="ru-RU" dirty="0"/>
              <a:t> золотисто-желтого цвета, имеют форму ромбов, звезд, пучков и встречаются при кровоизлияниях в некротической ткани. </a:t>
            </a:r>
          </a:p>
          <a:p>
            <a:r>
              <a:rPr lang="ru-RU" dirty="0"/>
              <a:t>Кристаллы холестерина имеют вид бесцветных прямоугольной формы табличек с выломанным углом. Образуются при разложении жира в замкнутой полости и встречаются при абсцессе, гангрене, туберкулезе и новообразованиях легкого.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Пробки Дитриха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гнойной мокроте иногда встречаются пробки Дитриха (</a:t>
            </a:r>
            <a:r>
              <a:rPr lang="ru-RU" dirty="0" err="1"/>
              <a:t>макроскопически</a:t>
            </a:r>
            <a:r>
              <a:rPr lang="ru-RU" dirty="0"/>
              <a:t> это желтовато-серые образования величиной от булавочной головки до просяного зерна, микроскопически — детрит с бактериями, иглами жирных кислот и каплями нейтрального жира); эти образования характерны для застоя мокроты в полостях главным образом при абсцессе легкого, </a:t>
            </a:r>
            <a:r>
              <a:rPr lang="ru-RU" dirty="0" err="1"/>
              <a:t>бронхоэктазах</a:t>
            </a:r>
            <a:r>
              <a:rPr lang="ru-RU" dirty="0"/>
              <a:t>. Элементы эхинококка в виде крючьев или обрывков хитиновой оболочки пузыря иногда с эозинофилами и кристаллами </a:t>
            </a:r>
            <a:r>
              <a:rPr lang="ru-RU" dirty="0" err="1"/>
              <a:t>Шарко</a:t>
            </a:r>
            <a:r>
              <a:rPr lang="ru-RU" dirty="0"/>
              <a:t>—</a:t>
            </a:r>
            <a:r>
              <a:rPr lang="ru-RU" dirty="0" err="1"/>
              <a:t>Лейдена</a:t>
            </a:r>
            <a:r>
              <a:rPr lang="ru-RU" dirty="0"/>
              <a:t> можно найти в гнойной части мокроты при вскрывшемся эхинококке легкого.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Миелиновые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14194"/>
            <a:ext cx="8229600" cy="4111969"/>
          </a:xfrm>
        </p:spPr>
        <p:txBody>
          <a:bodyPr>
            <a:normAutofit/>
          </a:bodyPr>
          <a:lstStyle/>
          <a:p>
            <a:r>
              <a:rPr lang="ru-RU" dirty="0"/>
              <a:t>, встречающиеся главным образом в слизистой или гнойно-слизистой мокроте, имеют различную форму (округлые, овальные, почкообразные) и величину. Миелин может лежать свободно, а может заполнять цитоплазму макрофагов. </a:t>
            </a:r>
          </a:p>
          <a:p>
            <a:r>
              <a:rPr lang="ru-RU" dirty="0"/>
              <a:t>Миелин является конечным продуктом аутолиза клеток, состоит из фосфолипидов, Суданом III не окрашивается. </a:t>
            </a:r>
          </a:p>
          <a:p>
            <a:r>
              <a:rPr lang="ru-RU" dirty="0"/>
              <a:t>Самостоятельного диагностического значения, по-видимому, он не имеет.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3251" t="30861" r="32421" b="32546"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КАПРАЛА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 как описание найденных элементов необходимо давать в полуколичественном измерении для «унификации» таких определений как – «в небольшом», «умеренном» и «большом» количестве уместно пользоваться оценкой, предложенной в алгоритмическом анализе мокроты – метод КАПРАЛА.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ADF22-DAB2-4E64-AB75-1564CEAC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</a:rPr>
              <a:t>Лица с подозрением на туберкулез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9005F-390B-481A-BBDA-B1816CBC5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0" i="0" u="none" strike="noStrike" baseline="0" dirty="0">
                <a:latin typeface="Arial" panose="020B0604020202020204" pitchFamily="34" charset="0"/>
              </a:rPr>
              <a:t>, получившие направление медицинского работника в профильную лечебно-профилактическую медицинскую организацию (диспансер противотуберкулезный; специализированную больницу туберкулезную, в том числе детскую) (далее - медицинская противотуберкулезная организация), обязаны в течение десяти рабочих дней с момента получения указанного направления явиться на обследование в медицинскую противотуберкулезную организацию в целях уточнения диагноза. Посещение медицинской противотуберкулезной организации детьми, получившими направление медицинского работника в указанную организацию в связи с подозрением на туберкулез для обследования в целях уточнения диагноза, в срок, предусмотренный </a:t>
            </a:r>
            <a:r>
              <a:rPr lang="ru-RU" sz="180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  <a:hlinkClick r:id="rId2"/>
              </a:rPr>
              <a:t>абзацем вторым настоящего пункта, должны обеспечивать их родители или иные законные представители.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00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07" t="18133" r="30311" b="7090"/>
          <a:stretch>
            <a:fillRect/>
          </a:stretch>
        </p:blipFill>
        <p:spPr bwMode="auto">
          <a:xfrm>
            <a:off x="1763688" y="404664"/>
            <a:ext cx="626469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Количество лейкоцитов определяют, производя подсчет в тонких местах с равномерно распределенным материалом. Подсчет ведется в 20 и более полях зрения при увеличении 10х40. до 10 лейкоцитов в поле зрения – «мало»; от 10 до 50 в поле зрения – «умеренное» или среднее количество и  более 50 лейкоцитов в поле зрения – «в большом количестве». Количество эритроцитов как показатель активности воспалительного процесса оценивается по отношению к числу лейкоцитов – на 1000 лейкоцитов. До 25 эритроцитов на 1000 лейкоцитов – небольшое количество. 25-50 эритроцитов – умеренное количество. И более 50 эритроцитов на 1000 лейкоцитов – большое количество.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Для оценки количества альвеолярных макрофагов лучше просмотреть не менее двух препаратов.  Единичные в препарате альвеолярные макрофаги – небольшое количество. Единичные скопления из нескольких клеток в поле зрения – умеренное количество. </a:t>
            </a:r>
          </a:p>
          <a:p>
            <a:pPr algn="just"/>
            <a:r>
              <a:rPr lang="ru-RU" dirty="0"/>
              <a:t>Большие скопления макрофагов – большое количество. </a:t>
            </a:r>
          </a:p>
          <a:p>
            <a:pPr algn="just"/>
            <a:r>
              <a:rPr lang="ru-RU" dirty="0"/>
              <a:t>Степень выраженности аллергического компонента оценивают по количеству эозинофильных лейкоцитов и кристаллов </a:t>
            </a:r>
            <a:r>
              <a:rPr lang="ru-RU" dirty="0" err="1"/>
              <a:t>Шарко-Лейдена</a:t>
            </a:r>
            <a:r>
              <a:rPr lang="ru-RU" dirty="0"/>
              <a:t>. Единичные эозинофилы (кристаллы) в препарате, единичные небольшие скопления эозинофилов (кристаллов) в препарате, небольшие скопления по всему препарату. </a:t>
            </a:r>
          </a:p>
          <a:p>
            <a:pPr algn="just"/>
            <a:r>
              <a:rPr lang="ru-RU" dirty="0"/>
              <a:t>Выраженность  интенсивности </a:t>
            </a:r>
            <a:r>
              <a:rPr lang="ru-RU" dirty="0" err="1"/>
              <a:t>обструктивного</a:t>
            </a:r>
            <a:r>
              <a:rPr lang="ru-RU" dirty="0"/>
              <a:t> компонента оценивают по наличию и количеству спиралей </a:t>
            </a:r>
            <a:r>
              <a:rPr lang="ru-RU" dirty="0" err="1"/>
              <a:t>Куршмана</a:t>
            </a:r>
            <a:r>
              <a:rPr lang="ru-RU" dirty="0"/>
              <a:t> и включений липидов (миелина) в макрофагах.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698174"/>
          </a:xfrm>
        </p:spPr>
        <p:txBody>
          <a:bodyPr/>
          <a:lstStyle/>
          <a:p>
            <a:r>
              <a:rPr lang="ru-RU" dirty="0"/>
              <a:t>Включения в макрофагах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r>
              <a:rPr lang="ru-RU" dirty="0"/>
              <a:t>– отсутствие, единичные капли в цитоплазме, заполнена вся цитоплазма, заполнена цитоплазма и есть капли </a:t>
            </a:r>
            <a:r>
              <a:rPr lang="ru-RU" dirty="0" err="1"/>
              <a:t>внеклеточно</a:t>
            </a:r>
            <a:r>
              <a:rPr lang="ru-RU" dirty="0"/>
              <a:t>.</a:t>
            </a:r>
          </a:p>
          <a:p>
            <a:r>
              <a:rPr lang="ru-RU" dirty="0"/>
              <a:t>Спирали </a:t>
            </a:r>
            <a:r>
              <a:rPr lang="ru-RU" dirty="0" err="1"/>
              <a:t>Куршмана</a:t>
            </a:r>
            <a:r>
              <a:rPr lang="ru-RU" dirty="0"/>
              <a:t> – не найдены, найдены в нескольких препаратах единичные, единичные в препарате, почти  в каждом поле зрения. </a:t>
            </a:r>
          </a:p>
          <a:p>
            <a:endParaRPr lang="ru-RU" dirty="0"/>
          </a:p>
          <a:p>
            <a:r>
              <a:rPr lang="ru-RU" dirty="0"/>
              <a:t>Обнаружение в мокроте клеток злокачественных опухолей при микроскопическом исследовании .</a:t>
            </a:r>
          </a:p>
          <a:p>
            <a:pPr algn="just"/>
            <a:r>
              <a:rPr lang="ru-RU" dirty="0"/>
              <a:t>Признаки злокачественности клеток — полиморфизм их размеров, нарушение ядерно-цитоплазматического соотношения в сторону увеличения ядра, изменение формы ядра, наличие в нем множественных ядрышек неправильной формы, митоз клеток. Для подтверждения диагноза необходимо искать групповое расположение клеток с перечисленными признаками, что связано с необходимостью изучения большого числа препаратов.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КРОТА-МАКРОФАГИ-ЕДИНИЧНЫЕ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827584" y="548680"/>
            <a:ext cx="7488832" cy="557748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r>
              <a:rPr lang="ru-RU" sz="3600" dirty="0"/>
              <a:t>Особое внимание необходимо обратить на наличие патологических примесей.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600" dirty="0"/>
              <a:t>Исследование гнойных комочков мокроты особенно информативно для выявления микобактерий туберкулеза.</a:t>
            </a:r>
          </a:p>
          <a:p>
            <a:r>
              <a:rPr lang="ru-RU" sz="1600" dirty="0"/>
              <a:t>В гнойной мокроте при неспецифических процессах могут определяться плотные,</a:t>
            </a:r>
          </a:p>
          <a:p>
            <a:pPr>
              <a:buNone/>
            </a:pPr>
            <a:r>
              <a:rPr lang="ru-RU" sz="1600" dirty="0"/>
              <a:t>гнойные образования – пробки Дитриха.</a:t>
            </a:r>
          </a:p>
          <a:p>
            <a:r>
              <a:rPr lang="ru-RU" sz="1600" dirty="0"/>
              <a:t>При кавернозном туберкулезе легких могут обнаруживаться плотные беловатые</a:t>
            </a:r>
          </a:p>
          <a:p>
            <a:pPr>
              <a:buNone/>
            </a:pPr>
            <a:r>
              <a:rPr lang="ru-RU" sz="1600" dirty="0"/>
              <a:t>образования - линзы Коха – рисовидные зерна, состоящие из микобактерий туберкулеза и казеозных масс.</a:t>
            </a:r>
          </a:p>
          <a:p>
            <a:r>
              <a:rPr lang="ru-RU" sz="1600" dirty="0"/>
              <a:t>Могут обнаруживаться мелкие желтоватые зернышки (манная крупа) –актиномицеты (друзы) – при актиномикозе.</a:t>
            </a:r>
          </a:p>
          <a:p>
            <a:r>
              <a:rPr lang="ru-RU" sz="1600" dirty="0"/>
              <a:t>При туберкулезе могут определяться белесоватые дорожки – </a:t>
            </a:r>
            <a:r>
              <a:rPr lang="ru-RU" sz="1600" dirty="0" err="1"/>
              <a:t>тетрада</a:t>
            </a:r>
            <a:r>
              <a:rPr lang="ru-RU" sz="1600" dirty="0"/>
              <a:t> Эрлиха (распад </a:t>
            </a:r>
            <a:r>
              <a:rPr lang="ru-RU" sz="1600" dirty="0" err="1"/>
              <a:t>петрификатов</a:t>
            </a:r>
            <a:r>
              <a:rPr lang="ru-RU" sz="1600" dirty="0"/>
              <a:t>, очагов Гона) состоящая из:</a:t>
            </a:r>
          </a:p>
          <a:p>
            <a:r>
              <a:rPr lang="ru-RU" sz="1600" dirty="0"/>
              <a:t>1. микобактерий туберкулеза</a:t>
            </a:r>
          </a:p>
          <a:p>
            <a:r>
              <a:rPr lang="ru-RU" sz="1600" dirty="0"/>
              <a:t>2. извести</a:t>
            </a:r>
          </a:p>
          <a:p>
            <a:r>
              <a:rPr lang="ru-RU" sz="1600" dirty="0"/>
              <a:t>3. холестерина</a:t>
            </a:r>
          </a:p>
          <a:p>
            <a:r>
              <a:rPr lang="ru-RU" sz="1600" dirty="0"/>
              <a:t>4. эластических волокон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Спирали </a:t>
            </a:r>
            <a:r>
              <a:rPr lang="ru-RU" dirty="0" err="1"/>
              <a:t>Куршмана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Беловатые, прозрачные, штопорообразные</a:t>
            </a:r>
          </a:p>
          <a:p>
            <a:pPr algn="just">
              <a:buNone/>
            </a:pPr>
            <a:r>
              <a:rPr lang="ru-RU" dirty="0"/>
              <a:t>извитые трубчатые тела, резко отграниченные от остальной бесформенной массы мокроты, имеющие диагностическое значение при </a:t>
            </a:r>
            <a:r>
              <a:rPr lang="ru-RU" i="1" dirty="0"/>
              <a:t>бронхиальной астме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крота спираль куршман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3295" t="8587" r="5850" b="10272"/>
          <a:stretch>
            <a:fillRect/>
          </a:stretch>
        </p:blipFill>
        <p:spPr>
          <a:xfrm>
            <a:off x="1187624" y="476672"/>
            <a:ext cx="6768752" cy="5832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Особенность мокроты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i="1" dirty="0"/>
          </a:p>
          <a:p>
            <a:r>
              <a:rPr lang="ru-RU" dirty="0"/>
              <a:t>при отстаивании она делится на слои (в случаях выделения мокроты при опорожнении обширных полостей в легком - абсцесс, </a:t>
            </a:r>
            <a:r>
              <a:rPr lang="ru-RU" dirty="0" err="1"/>
              <a:t>бронхоэктазы</a:t>
            </a:r>
            <a:r>
              <a:rPr lang="ru-RU" dirty="0"/>
              <a:t>) за счет разной относительной плотности составляющих компонентов:</a:t>
            </a:r>
          </a:p>
          <a:p>
            <a:r>
              <a:rPr lang="ru-RU" dirty="0"/>
              <a:t>а) абсцесс – 2 слоя: - нижний (плотный)</a:t>
            </a:r>
          </a:p>
          <a:p>
            <a:r>
              <a:rPr lang="ru-RU" dirty="0"/>
              <a:t>- верхний (жидкий)</a:t>
            </a:r>
          </a:p>
          <a:p>
            <a:r>
              <a:rPr lang="ru-RU" dirty="0"/>
              <a:t>б) гангрена (гнилостная мокрота) – 3 слоя:</a:t>
            </a:r>
          </a:p>
          <a:p>
            <a:r>
              <a:rPr lang="ru-RU" dirty="0"/>
              <a:t>- нижний (плотный, гнойный)</a:t>
            </a:r>
          </a:p>
          <a:p>
            <a:r>
              <a:rPr lang="ru-RU" dirty="0"/>
              <a:t>- средний (серозный)</a:t>
            </a:r>
          </a:p>
          <a:p>
            <a:r>
              <a:rPr lang="ru-RU" dirty="0"/>
              <a:t>- верхний (пенистый)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Микроскопическое исследование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14194"/>
            <a:ext cx="8229600" cy="4111969"/>
          </a:xfrm>
        </p:spPr>
        <p:txBody>
          <a:bodyPr>
            <a:normAutofit/>
          </a:bodyPr>
          <a:lstStyle/>
          <a:p>
            <a:r>
              <a:rPr lang="ru-RU" dirty="0"/>
              <a:t>Микроскопическое исследование мокроты проводят в свежих неокрашенных и фиксированных окрашенных препаратах.</a:t>
            </a:r>
          </a:p>
          <a:p>
            <a:pPr algn="just"/>
            <a:r>
              <a:rPr lang="ru-RU" dirty="0"/>
              <a:t>1. Обнаруживаем: элементы крови (нейтрофилы, лимфоциты, эритроциты),цилиндрический, плоский эпителий, волокнистые структуры, кристаллические образования, бактериальную флору, простейших, паразитов.</a:t>
            </a:r>
          </a:p>
          <a:p>
            <a:r>
              <a:rPr lang="ru-RU" dirty="0"/>
              <a:t>2. При микроскопии судим о причине воспаления, характере, остроте воспалительного процесса. Можем выявить признаки аллергического процесса и деструктивные изменения в легочной ткани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/>
              <a:t>Важно!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b="1" i="1" dirty="0"/>
              <a:t>Мокрота является патологическим секретом дыхательных путей.</a:t>
            </a:r>
          </a:p>
          <a:p>
            <a:pPr>
              <a:lnSpc>
                <a:spcPct val="200000"/>
              </a:lnSpc>
            </a:pPr>
            <a:r>
              <a:rPr lang="ru-RU" b="1" i="1" dirty="0"/>
              <a:t> Появляется мокрота вследствие воспалительных заболеваний или повреждений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Признаки воспаления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/>
              <a:t>Нейтрофилы (гнойная мокрота) – все поле зрения; видим зернистость, ядра.</a:t>
            </a:r>
          </a:p>
          <a:p>
            <a:pPr algn="just"/>
            <a:r>
              <a:rPr lang="ru-RU" dirty="0"/>
              <a:t>При хронических воспалительных процессах могут быть дегенеративные изменения нейтрофилов.</a:t>
            </a:r>
          </a:p>
          <a:p>
            <a:pPr algn="just">
              <a:buNone/>
            </a:pPr>
            <a:r>
              <a:rPr lang="ru-RU" dirty="0"/>
              <a:t> Эозинофилы – хорошо видны (окраска по методу по </a:t>
            </a:r>
            <a:r>
              <a:rPr lang="ru-RU" dirty="0" err="1"/>
              <a:t>Романовского-Гимзе</a:t>
            </a:r>
            <a:r>
              <a:rPr lang="ru-RU" dirty="0"/>
              <a:t>). Встречаются при бронхиальной астме и других аллергических состояниях (гельминты, новообразования, эозинофильные инфильтраты)</a:t>
            </a:r>
          </a:p>
          <a:p>
            <a:pPr algn="just">
              <a:buNone/>
            </a:pPr>
            <a:r>
              <a:rPr lang="ru-RU" dirty="0"/>
              <a:t>Лимфоциты – видны при микроскопии </a:t>
            </a:r>
            <a:r>
              <a:rPr lang="ru-RU" dirty="0" err="1"/>
              <a:t>нативного</a:t>
            </a:r>
            <a:r>
              <a:rPr lang="ru-RU" dirty="0"/>
              <a:t> препарата (остальные клетки белой крови видны в окрашенных препаратах) – в небольших количествах встречаются в норме, количество их увеличивается при инфекционном процессе (туберкулез и др.), инфаркте легкого, новообразованиях легкого;</a:t>
            </a:r>
          </a:p>
          <a:p>
            <a:pPr algn="just">
              <a:buNone/>
            </a:pPr>
            <a:r>
              <a:rPr lang="ru-RU" dirty="0"/>
              <a:t>Эритроциты – чаще всего не изменены (могут быть и свежие и </a:t>
            </a:r>
            <a:r>
              <a:rPr lang="ru-RU" dirty="0" err="1"/>
              <a:t>дегенеративно</a:t>
            </a:r>
            <a:r>
              <a:rPr lang="ru-RU" dirty="0"/>
              <a:t> измененные эритроциты – признак длительных хронических процессов, онкологии). В большом количестве обнаруживаются в мокроте, с примесью крови (легочное кровотечение, инфаркт легкого, застой в малом круге кровообращения, новообразования, туберкулез и др.)</a:t>
            </a:r>
          </a:p>
          <a:p>
            <a:pPr algn="just">
              <a:buNone/>
            </a:pPr>
            <a:r>
              <a:rPr lang="ru-RU" dirty="0"/>
              <a:t>Плоский эпителий – показатель плохо собранной мокроты.</a:t>
            </a:r>
          </a:p>
          <a:p>
            <a:pPr algn="just">
              <a:buNone/>
            </a:pPr>
            <a:r>
              <a:rPr lang="ru-RU" dirty="0"/>
              <a:t>Цилиндрический эпителий – в большом количестве обнаруживается при острых катарах верхних дыхательных путей, бронхиальной астме, бронхите, </a:t>
            </a:r>
            <a:r>
              <a:rPr lang="ru-RU" dirty="0" err="1"/>
              <a:t>астмоидных</a:t>
            </a:r>
            <a:r>
              <a:rPr lang="ru-RU" dirty="0"/>
              <a:t> состояниях, </a:t>
            </a:r>
            <a:r>
              <a:rPr lang="ru-RU" dirty="0" err="1"/>
              <a:t>овообразованиях</a:t>
            </a:r>
            <a:r>
              <a:rPr lang="ru-RU" dirty="0"/>
              <a:t> легкого, пневмосклерозе.</a:t>
            </a:r>
          </a:p>
          <a:p>
            <a:pPr algn="just">
              <a:buNone/>
            </a:pPr>
            <a:r>
              <a:rPr lang="ru-RU" dirty="0"/>
              <a:t>Кубический эпителий – обнаруживается при пневмонии.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Туберкулез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 </a:t>
            </a:r>
          </a:p>
          <a:p>
            <a:r>
              <a:rPr lang="ru-RU" dirty="0"/>
              <a:t>«…При подозрении на туберкулез органов дыхания в медицинских организациях проводится обследование на туберкулез, включающее следующие клинические исследования:</a:t>
            </a:r>
          </a:p>
          <a:p>
            <a:r>
              <a:rPr lang="ru-RU" dirty="0"/>
              <a:t>рентгенологическое исследование органов грудной клетки;</a:t>
            </a:r>
          </a:p>
          <a:p>
            <a:r>
              <a:rPr lang="ru-RU" dirty="0"/>
              <a:t>общий анализ крови;</a:t>
            </a:r>
          </a:p>
          <a:p>
            <a:r>
              <a:rPr lang="ru-RU" dirty="0"/>
              <a:t>исследование мокроты на кислотоустойчивые микобактерии методом микроскопии трехкратно.</a:t>
            </a:r>
          </a:p>
          <a:p>
            <a:r>
              <a:rPr lang="ru-RU" dirty="0"/>
              <a:t>При подозрении на туберкулез </a:t>
            </a:r>
            <a:r>
              <a:rPr lang="ru-RU" dirty="0" err="1"/>
              <a:t>внелегочной</a:t>
            </a:r>
            <a:r>
              <a:rPr lang="ru-RU" dirty="0"/>
              <a:t> локализации в медицинских организациях проводится обследование на туберкулез, включающее следующие клинические исследования:</a:t>
            </a:r>
          </a:p>
          <a:p>
            <a:r>
              <a:rPr lang="ru-RU" dirty="0"/>
              <a:t>лучевое (рентгенологическое, </a:t>
            </a:r>
            <a:r>
              <a:rPr lang="ru-RU" dirty="0" err="1"/>
              <a:t>томографическое</a:t>
            </a:r>
            <a:r>
              <a:rPr lang="ru-RU" dirty="0"/>
              <a:t>, ультразвуковое, магнитно-резонансное) или специальное, с учетом пораженного органа, инструментальное исследование;</a:t>
            </a:r>
          </a:p>
          <a:p>
            <a:r>
              <a:rPr lang="ru-RU" dirty="0"/>
              <a:t>общий анализ крови, мочи;</a:t>
            </a:r>
          </a:p>
          <a:p>
            <a:r>
              <a:rPr lang="ru-RU" dirty="0"/>
              <a:t>осмотр врачом-специалистом с учетом локализации предполагаемого очага туберкулеза;</a:t>
            </a:r>
          </a:p>
          <a:p>
            <a:r>
              <a:rPr lang="ru-RU" dirty="0"/>
              <a:t>исследование биологического материала (моча, ликвор, </a:t>
            </a:r>
            <a:r>
              <a:rPr lang="ru-RU" dirty="0" err="1"/>
              <a:t>пунктат</a:t>
            </a:r>
            <a:r>
              <a:rPr lang="ru-RU" dirty="0"/>
              <a:t>, гной, отделяемое свищей, выпот) из предполагаемого очага туберкулеза на кислотоустойчивые микобактерии методами микроскопии и посева и морфологические исследования: цитологические и гистологические.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Обследованию на туберкулез подлежат:</a:t>
            </a:r>
            <a:br>
              <a:rPr lang="ru-RU" sz="40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дети, у которых методом </a:t>
            </a:r>
            <a:r>
              <a:rPr lang="ru-RU" dirty="0" err="1"/>
              <a:t>туберкулинодиагностики</a:t>
            </a:r>
            <a:r>
              <a:rPr lang="ru-RU" dirty="0"/>
              <a:t> выявлены изменения, характерные для различных проявлений туберкулезной инфекции;</a:t>
            </a:r>
          </a:p>
          <a:p>
            <a:r>
              <a:rPr lang="ru-RU" dirty="0"/>
              <a:t>лица, у которых при обследовании обнаруживаются очаговые образования в различных органах (тканях);</a:t>
            </a:r>
          </a:p>
          <a:p>
            <a:r>
              <a:rPr lang="ru-RU" dirty="0"/>
              <a:t>лица, у которых при обследовании обнаруживаются выпоты неясной этиологии в плевральной полости, в случае обнаружения выпота в других серозных полостях - после исключения опухолевой природы выпота;</a:t>
            </a:r>
          </a:p>
          <a:p>
            <a:r>
              <a:rPr lang="ru-RU" dirty="0"/>
              <a:t>лица с симптомами общей интоксикации (лихорадка, потливость, потеря массы тела, потеря аппетита, быстрая утомляемость), продолжающейся 2 недели и более;</a:t>
            </a:r>
          </a:p>
          <a:p>
            <a:r>
              <a:rPr lang="ru-RU" dirty="0"/>
              <a:t>лица, у которых кашель продолжается более 3-х недель, а также лица с кровохарканьем, болью в груди, одышкой;</a:t>
            </a:r>
          </a:p>
          <a:p>
            <a:r>
              <a:rPr lang="ru-RU" dirty="0"/>
              <a:t>лица с хроническими воспалительными заболеваниями различных органов, у которых наблюдаются частые (более 2-х раз в год) обострения и отсутствие выраженной положительной динамики (сохраняющиеся изменения при лабораторных исследованиях) на проводимое противовоспалительное лечение в течение более 3-х недель;</a:t>
            </a:r>
          </a:p>
          <a:p>
            <a:r>
              <a:rPr lang="ru-RU" dirty="0"/>
              <a:t>лица, при проведении диагностических исследований которых возникают сомнения в правильности установленного диагноза, или лица, которым однозначный диагноз установить не удается.»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Основными задачами микроскопии являются следующие: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– выявление микроорганизмов в различных материалах;</a:t>
            </a:r>
          </a:p>
          <a:p>
            <a:r>
              <a:rPr lang="ru-RU" dirty="0"/>
              <a:t>– ориентировочная идентификация микроорганизмов в образце;</a:t>
            </a:r>
          </a:p>
          <a:p>
            <a:r>
              <a:rPr lang="ru-RU" dirty="0"/>
              <a:t>– изучение некоторых морфологических признаков и структур микроорганизмов (например, капсул, жгутиков и т. д.);</a:t>
            </a:r>
          </a:p>
          <a:p>
            <a:r>
              <a:rPr lang="ru-RU" dirty="0"/>
              <a:t>– изучение окрашенных мазков из колоний и чистых культур.</a:t>
            </a:r>
          </a:p>
          <a:p>
            <a:r>
              <a:rPr lang="ru-RU" dirty="0"/>
              <a:t>На сегодняшний день наиболее используемой является световая</a:t>
            </a:r>
          </a:p>
          <a:p>
            <a:r>
              <a:rPr lang="ru-RU" dirty="0"/>
              <a:t>микроскопия.</a:t>
            </a:r>
          </a:p>
          <a:p>
            <a:r>
              <a:rPr lang="ru-RU" dirty="0"/>
              <a:t>Световая микроскопия обеспечивает увеличение до 2–3 тысяч раз, цветное и подвижное изображение живого объекта, возможность микрокиносъемки и длительного наблюдения одного и того же объекта, оценку его динамики и химизма.</a:t>
            </a:r>
          </a:p>
          <a:p>
            <a:r>
              <a:rPr lang="ru-RU" dirty="0"/>
              <a:t> Изображение в световом микроскопе формируется вследствие того, что объект и различные его структуры избирательно поглощают свет с различной длиной волны (абсорбционный контраст) или вследствие изменения фазы световой волны при прохождении света через объект (фазовый контраст).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9411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Морфология и размеры клеток микроорганизмов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dirty="0"/>
              <a:t>Морфологические типы бактерий, в сравнении с высшими организмами, немногочисленны. Клетки большинства бактерий имеют следующие три формы: </a:t>
            </a:r>
            <a:r>
              <a:rPr lang="ru-RU" b="1" i="1" dirty="0"/>
              <a:t>сферическую, цилиндрическую или извитую</a:t>
            </a:r>
            <a:r>
              <a:rPr lang="ru-RU" dirty="0"/>
              <a:t>, но существует небольшая группа </a:t>
            </a:r>
            <a:r>
              <a:rPr lang="ru-RU" dirty="0" err="1"/>
              <a:t>мицелийобразующих</a:t>
            </a:r>
            <a:r>
              <a:rPr lang="ru-RU" dirty="0"/>
              <a:t> форм, нитчатых бактерий и бактерий, образующих выросты. В соответствии с этим все бактерии по форме подразделяют на следующие группы.</a:t>
            </a:r>
          </a:p>
          <a:p>
            <a:r>
              <a:rPr lang="ru-RU" b="1" dirty="0"/>
              <a:t>Кокки</a:t>
            </a:r>
            <a:r>
              <a:rPr lang="ru-RU" dirty="0"/>
              <a:t> (сферические клетки) могут быть одиночными (микрококки), парными (диплококки, например, </a:t>
            </a:r>
            <a:r>
              <a:rPr lang="ru-RU" dirty="0" err="1"/>
              <a:t>нейссерия</a:t>
            </a:r>
            <a:r>
              <a:rPr lang="ru-RU" dirty="0"/>
              <a:t>); </a:t>
            </a:r>
            <a:r>
              <a:rPr lang="ru-RU" dirty="0" err="1"/>
              <a:t>тетракокки</a:t>
            </a:r>
            <a:r>
              <a:rPr lang="ru-RU" dirty="0"/>
              <a:t>, располагающиеся по 4 в форме квадратов; </a:t>
            </a:r>
            <a:r>
              <a:rPr lang="ru-RU" dirty="0" err="1"/>
              <a:t>пакетообразные</a:t>
            </a:r>
            <a:r>
              <a:rPr lang="ru-RU" dirty="0"/>
              <a:t> кокки, располагающиеся ≪этажами≫ (</a:t>
            </a:r>
            <a:r>
              <a:rPr lang="ru-RU" dirty="0" err="1"/>
              <a:t>сарцины</a:t>
            </a:r>
            <a:r>
              <a:rPr lang="ru-RU" dirty="0"/>
              <a:t>); располагающиеся цепочками (стрептококки); образующие бесформенные скопления в виде виноградных гроздьев (стафилококки). Диаметр клеток – 0,5–2 мкм.</a:t>
            </a:r>
          </a:p>
          <a:p>
            <a:r>
              <a:rPr lang="ru-RU" b="1" dirty="0"/>
              <a:t>Палочковидные</a:t>
            </a:r>
            <a:r>
              <a:rPr lang="ru-RU" dirty="0"/>
              <a:t> бактерии – наиболее многочисленная группа, клетки представляют собой цилиндрические структуры. Размеры таких клеток сильно варьируют и могут быть от сотых долей до 5–10 мкм, чаще 1–3 мкм. Такие бактерии часто образуют пары или цепочки клеток (например, палочка сибирской язвы), но могут быть и одиночными (например, </a:t>
            </a:r>
            <a:r>
              <a:rPr lang="ru-RU" dirty="0" err="1"/>
              <a:t>энтеробактерии</a:t>
            </a:r>
            <a:r>
              <a:rPr lang="ru-RU" dirty="0"/>
              <a:t>).</a:t>
            </a:r>
          </a:p>
          <a:p>
            <a:r>
              <a:rPr lang="ru-RU" b="1" dirty="0"/>
              <a:t>Извитые</a:t>
            </a:r>
            <a:r>
              <a:rPr lang="ru-RU" dirty="0"/>
              <a:t> бактерии могут быть трех типов: вибрионы, спириллы и спирохеты.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Прямая бактериоскопия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Бактериоскопический</a:t>
            </a:r>
            <a:r>
              <a:rPr lang="ru-RU" dirty="0"/>
              <a:t> метод диагностики туберкулеза – исследование мазка после обработки и окраски по методу </a:t>
            </a:r>
            <a:r>
              <a:rPr lang="ru-RU" dirty="0" err="1"/>
              <a:t>Циля-Нильсена</a:t>
            </a:r>
            <a:r>
              <a:rPr lang="ru-RU" dirty="0"/>
              <a:t>. Микобактерии туберкулеза окрашиваются в красный цвет. Преимущество этого метода заключается в быстроте получения результата, однако возможности его ограничены в частности, известно, что положительный результат – обнаружение МБТ в мазке –может быть получен только при значительном содержании микробных тел в мокроте: от 50 тыс. микробных клеток в 1 мл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700" dirty="0"/>
              <a:t>Окраска кислотоустойчивых бактерий</a:t>
            </a:r>
            <a:br>
              <a:rPr lang="ru-RU" sz="2700" dirty="0"/>
            </a:br>
            <a:r>
              <a:rPr lang="ru-RU" sz="2700" dirty="0"/>
              <a:t> по методу </a:t>
            </a:r>
            <a:r>
              <a:rPr lang="ru-RU" sz="2700" dirty="0" err="1"/>
              <a:t>Циля-Нильсена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отражает особенности микобактерий и </a:t>
            </a:r>
            <a:r>
              <a:rPr lang="ru-RU" dirty="0" err="1"/>
              <a:t>нокардий</a:t>
            </a:r>
            <a:r>
              <a:rPr lang="ru-RU" dirty="0"/>
              <a:t>.</a:t>
            </a:r>
          </a:p>
          <a:p>
            <a:r>
              <a:rPr lang="ru-RU" dirty="0"/>
              <a:t>Принцип метода. </a:t>
            </a:r>
          </a:p>
          <a:p>
            <a:r>
              <a:rPr lang="ru-RU" dirty="0"/>
              <a:t>Кислотоустойчивость этих бактерий связана с высоким содержанием липидов в клеточной стенке.</a:t>
            </a:r>
          </a:p>
          <a:p>
            <a:r>
              <a:rPr lang="ru-RU" dirty="0"/>
              <a:t>Кислотоустойчивые бактерии окрашиваются карболовым фуксином </a:t>
            </a:r>
            <a:r>
              <a:rPr lang="ru-RU" dirty="0" err="1"/>
              <a:t>Циля</a:t>
            </a:r>
            <a:r>
              <a:rPr lang="ru-RU" dirty="0"/>
              <a:t> при нагревании препарата в красный цвет и сохраняют эту окраску после обесцвечивания серной кислотой. Некислотоустойчивые бактерии обесцвечиваются кислотой и в последующем докрашиваются метиленовым синим в синий цвет.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62616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Люминесцентная бактериоскопия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Основана на различии свечения </a:t>
            </a:r>
            <a:r>
              <a:rPr lang="ru-RU" dirty="0" err="1"/>
              <a:t>микроскопируемого</a:t>
            </a:r>
            <a:r>
              <a:rPr lang="ru-RU" dirty="0"/>
              <a:t> объекта в ультрафиолетовом или коротковолновом спектре света. Окраска производится </a:t>
            </a:r>
            <a:r>
              <a:rPr lang="ru-RU" dirty="0" err="1"/>
              <a:t>флюорохромами</a:t>
            </a:r>
            <a:r>
              <a:rPr lang="ru-RU" dirty="0"/>
              <a:t> –органическими красителями (</a:t>
            </a:r>
            <a:r>
              <a:rPr lang="ru-RU" dirty="0" err="1"/>
              <a:t>аурамин</a:t>
            </a:r>
            <a:r>
              <a:rPr lang="ru-RU" dirty="0"/>
              <a:t>, родамин). МБТ под действием </a:t>
            </a:r>
            <a:r>
              <a:rPr lang="ru-RU" dirty="0" err="1"/>
              <a:t>УФ-лучей</a:t>
            </a:r>
            <a:r>
              <a:rPr lang="ru-RU" dirty="0"/>
              <a:t> в темном поле </a:t>
            </a:r>
            <a:r>
              <a:rPr lang="ru-RU" dirty="0" err="1"/>
              <a:t>люминисцентного</a:t>
            </a:r>
            <a:r>
              <a:rPr lang="ru-RU" dirty="0"/>
              <a:t> микроскопа светятся в виде золотистого цвета палочек. Высокая контрастность микроскопической картины позволяет проводить исследование под меньшим увеличением (400-крат), увеличивая площадь </a:t>
            </a:r>
            <a:r>
              <a:rPr lang="ru-RU" dirty="0" err="1"/>
              <a:t>одномоментно</a:t>
            </a:r>
            <a:r>
              <a:rPr lang="ru-RU" dirty="0"/>
              <a:t> просматриваемого поля зрения, сокращая время, затрачиваемое на поиск единичных микобактерий, просмотр всего мазка. Этот метод особенно подходит для исследования </a:t>
            </a:r>
            <a:r>
              <a:rPr lang="ru-RU" dirty="0" err="1"/>
              <a:t>олигобациллярного</a:t>
            </a:r>
            <a:r>
              <a:rPr lang="ru-RU" dirty="0"/>
              <a:t> материала.</a:t>
            </a:r>
          </a:p>
          <a:p>
            <a:r>
              <a:rPr lang="ru-RU" dirty="0"/>
              <a:t>Информативность бактериоскопии с применением </a:t>
            </a:r>
            <a:r>
              <a:rPr lang="ru-RU" dirty="0" err="1"/>
              <a:t>флюорохромов</a:t>
            </a:r>
            <a:r>
              <a:rPr lang="ru-RU" dirty="0"/>
              <a:t> по данным различных авторов может повышаться на 15 – 30%.</a:t>
            </a:r>
          </a:p>
          <a:p>
            <a:r>
              <a:rPr lang="ru-RU" dirty="0"/>
              <a:t>Данный метод не применим для бактериоскопии мочи, в связи с наличием в ней большого количества микобактерий – сапрофитов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Бактериологический метод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Бактериологический (</a:t>
            </a:r>
            <a:r>
              <a:rPr lang="ru-RU" dirty="0" err="1"/>
              <a:t>культуральный</a:t>
            </a:r>
            <a:r>
              <a:rPr lang="ru-RU" dirty="0"/>
              <a:t>) метод имеет ряд преимуществ перед микроскопическим и другими методами. Основное преимущество состоит в возможности обнаружения скудного количества жизнеспособных МБТ в клиническом материале: положительные результаты получают при наличии в исследуемом материале от 20 до 100 жизнеспособных микробных клеток в 1 мл.</a:t>
            </a:r>
          </a:p>
          <a:p>
            <a:r>
              <a:rPr lang="ru-RU" dirty="0"/>
              <a:t>Однако ему свойственны и недостатки, обусловленные длительностью сроков появления видимых колоний микобактерий туберкулеза. В тоже время возможность получения чистой культуры возбудителя, которая может быть подробно исследована, позволяет решать вопросы изучения ее лекарственной чувствительности, вирулентности и других биологических свойств (типовой принадлежности)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Бактериологический метод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является более чувствительным и достоверным, он позволяет выявить МБТ, если их содержится около 100 в 1 мл. материала.</a:t>
            </a:r>
          </a:p>
          <a:p>
            <a:r>
              <a:rPr lang="ru-RU" dirty="0"/>
              <a:t>Важным преимуществом этого метода является возможность выделения возбудителя и изучение его видовой принадлежности, вирулентности, лекарственной чувствительности. Его недостатками можно считать:</a:t>
            </a:r>
          </a:p>
          <a:p>
            <a:r>
              <a:rPr lang="ru-RU" dirty="0"/>
              <a:t>1. сложность – выполним только в специализированной бактериологической</a:t>
            </a:r>
          </a:p>
          <a:p>
            <a:r>
              <a:rPr lang="ru-RU" dirty="0"/>
              <a:t>лаборатории.</a:t>
            </a:r>
          </a:p>
          <a:p>
            <a:r>
              <a:rPr lang="ru-RU" dirty="0"/>
              <a:t>2. высокую стоимость исследования.</a:t>
            </a:r>
          </a:p>
          <a:p>
            <a:r>
              <a:rPr lang="ru-RU" dirty="0"/>
              <a:t>3. длительность исследования может составить 20-90 дней, в зависимости от</a:t>
            </a:r>
          </a:p>
          <a:p>
            <a:r>
              <a:rPr lang="ru-RU" dirty="0"/>
              <a:t>типа роста микобактерии. </a:t>
            </a:r>
          </a:p>
          <a:p>
            <a:r>
              <a:rPr lang="ru-RU" dirty="0"/>
              <a:t>МБТ – очень требовательные гетеротрофы, нуждающиеся в </a:t>
            </a:r>
            <a:r>
              <a:rPr lang="ru-RU" dirty="0" err="1"/>
              <a:t>глутаминовой</a:t>
            </a:r>
            <a:r>
              <a:rPr lang="ru-RU" dirty="0"/>
              <a:t> и</a:t>
            </a:r>
          </a:p>
          <a:p>
            <a:r>
              <a:rPr lang="ru-RU" dirty="0"/>
              <a:t>особенно аспарагиновой кислоте и глицерине (источнике углеводов)</a:t>
            </a:r>
          </a:p>
          <a:p>
            <a:r>
              <a:rPr lang="ru-RU" dirty="0"/>
              <a:t>Стимулятором роста является лецитин, содержащийся в больших количествах в яичном желтке.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ИССЛЕДОВАНИЕ МОКРОТЫ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Общеклиническое</a:t>
            </a:r>
            <a:r>
              <a:rPr lang="ru-RU" dirty="0"/>
              <a:t> исследование мокроты помогает установить характер патологического процесса в органах дыхания, а в ряде случаев определить его этиологию.</a:t>
            </a:r>
          </a:p>
          <a:p>
            <a:r>
              <a:rPr lang="ru-RU" dirty="0"/>
              <a:t>Мокрота:</a:t>
            </a:r>
          </a:p>
          <a:p>
            <a:pPr algn="just">
              <a:buNone/>
            </a:pPr>
            <a:r>
              <a:rPr lang="ru-RU" dirty="0"/>
              <a:t>- это выделения из дыхательных путей , которые образуются при воспалительных процессах в дыхательной системе, и выделяются при достаточном кашлевом толчке</a:t>
            </a:r>
          </a:p>
          <a:p>
            <a:r>
              <a:rPr lang="ru-RU" dirty="0"/>
              <a:t>- всегда патологический материал</a:t>
            </a:r>
          </a:p>
          <a:p>
            <a:r>
              <a:rPr lang="ru-RU" dirty="0"/>
              <a:t>- всегда заразный материал</a:t>
            </a:r>
          </a:p>
          <a:p>
            <a:r>
              <a:rPr lang="ru-RU" dirty="0"/>
              <a:t>Мокроту для исследования лучше брать утреннюю, свежую, по возможности до еды и после туалета полости рта (чистка зубов и полоскание кипяченой водой).</a:t>
            </a:r>
          </a:p>
          <a:p>
            <a:r>
              <a:rPr lang="ru-RU" dirty="0"/>
              <a:t>Собирают в чистую, с пробками посуду, доставляют в лабораторию и исследуют в тот же день.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современной бактериологии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Autofit/>
          </a:bodyPr>
          <a:lstStyle/>
          <a:p>
            <a:r>
              <a:rPr lang="ru-RU" sz="1600" dirty="0"/>
              <a:t>идентификация микобактерий представляет большие трудности. С одной стороны, в результате интенсивной и длительной химиотерапии туберкулеза изменяется морфология возбудителя туберкулеза, а с другой стороны, участились случаи выделения из патологического материала </a:t>
            </a:r>
            <a:r>
              <a:rPr lang="ru-RU" sz="1600" dirty="0" err="1"/>
              <a:t>атипичных</a:t>
            </a:r>
            <a:r>
              <a:rPr lang="ru-RU" sz="1600" dirty="0"/>
              <a:t> микобактерий.</a:t>
            </a:r>
          </a:p>
          <a:p>
            <a:r>
              <a:rPr lang="ru-RU" sz="1600" dirty="0"/>
              <a:t>Возбудитель туберкулеза, открытый в 1882 г. Р. Кохом, в современной классификации относится к роду </a:t>
            </a:r>
            <a:r>
              <a:rPr lang="ru-RU" sz="1600" dirty="0" err="1"/>
              <a:t>Mycobacterium</a:t>
            </a:r>
            <a:r>
              <a:rPr lang="ru-RU" sz="1600" dirty="0"/>
              <a:t> семейства </a:t>
            </a:r>
            <a:r>
              <a:rPr lang="ru-RU" sz="1600" dirty="0" err="1"/>
              <a:t>Micobacteriacae</a:t>
            </a:r>
            <a:r>
              <a:rPr lang="ru-RU" sz="1600" dirty="0"/>
              <a:t> . Среди патогенных микобактерий, отличительными свойствами которых является их кислотоустойчивость, различают несколько видов возбудителей туберкулеза: </a:t>
            </a:r>
            <a:r>
              <a:rPr lang="en-US" sz="1600" dirty="0"/>
              <a:t>Mycobacterium tuberculosis (</a:t>
            </a:r>
            <a:r>
              <a:rPr lang="ru-RU" sz="1600" dirty="0"/>
              <a:t>человеческий вид), </a:t>
            </a:r>
            <a:r>
              <a:rPr lang="en-US" sz="1600" dirty="0"/>
              <a:t>Mycobacterium </a:t>
            </a:r>
            <a:r>
              <a:rPr lang="en-US" sz="1600" dirty="0" err="1"/>
              <a:t>bovis</a:t>
            </a:r>
            <a:r>
              <a:rPr lang="ru-RU" sz="1600" dirty="0"/>
              <a:t> (бычий вид) и </a:t>
            </a:r>
            <a:r>
              <a:rPr lang="ru-RU" sz="1600" dirty="0" err="1"/>
              <a:t>Mycobacterium</a:t>
            </a:r>
            <a:r>
              <a:rPr lang="ru-RU" sz="1600" dirty="0"/>
              <a:t> </a:t>
            </a:r>
            <a:r>
              <a:rPr lang="ru-RU" sz="1600" dirty="0" err="1"/>
              <a:t>afruicanum</a:t>
            </a:r>
            <a:r>
              <a:rPr lang="ru-RU" sz="1600" dirty="0"/>
              <a:t> (промежуточный вид), а так же целый ряд </a:t>
            </a:r>
            <a:r>
              <a:rPr lang="ru-RU" sz="1600" dirty="0" err="1"/>
              <a:t>атипичных</a:t>
            </a:r>
            <a:r>
              <a:rPr lang="ru-RU" sz="1600" dirty="0"/>
              <a:t> микобактерий: </a:t>
            </a:r>
            <a:r>
              <a:rPr lang="en-US" sz="1600" dirty="0" err="1"/>
              <a:t>M.Intracelulare</a:t>
            </a:r>
            <a:r>
              <a:rPr lang="en-US" sz="1600" dirty="0"/>
              <a:t>, </a:t>
            </a:r>
            <a:r>
              <a:rPr lang="en-US" sz="1600" dirty="0" err="1"/>
              <a:t>M.Avium</a:t>
            </a:r>
            <a:r>
              <a:rPr lang="en-US" sz="1600" dirty="0"/>
              <a:t>, </a:t>
            </a:r>
            <a:r>
              <a:rPr lang="en-US" sz="1600" dirty="0" err="1"/>
              <a:t>M.cansasii</a:t>
            </a:r>
            <a:r>
              <a:rPr lang="en-US" sz="1600" dirty="0"/>
              <a:t>, </a:t>
            </a:r>
            <a:r>
              <a:rPr lang="en-US" sz="1600" dirty="0" err="1"/>
              <a:t>M.fartuitum</a:t>
            </a:r>
            <a:r>
              <a:rPr lang="en-US" sz="1600" dirty="0"/>
              <a:t> </a:t>
            </a:r>
            <a:r>
              <a:rPr lang="ru-RU" sz="1600" dirty="0"/>
              <a:t>и другие, которые при определенных условиях могут вызывать </a:t>
            </a:r>
            <a:r>
              <a:rPr lang="ru-RU" sz="1600" dirty="0" err="1"/>
              <a:t>микобактериозы</a:t>
            </a:r>
            <a:r>
              <a:rPr lang="ru-RU" sz="1600" dirty="0"/>
              <a:t>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72341-F407-4561-B66D-F4B9AC8D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Род микобактерий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22281E-BD89-40FB-A789-25081C80C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800" dirty="0"/>
              <a:t>, по определителю бактерий </a:t>
            </a:r>
            <a:r>
              <a:rPr lang="ru-RU" sz="1800" dirty="0" err="1"/>
              <a:t>Берджи</a:t>
            </a:r>
            <a:r>
              <a:rPr lang="ru-RU" sz="1800" dirty="0"/>
              <a:t> (1997г.), по способности вызывать заболевания человека и животных микобактерий можно разделить на 3 группы. В одну группу входят патогенные для человека и животных виды микобактерий М. </a:t>
            </a:r>
            <a:r>
              <a:rPr lang="ru-RU" sz="1800" dirty="0" err="1"/>
              <a:t>tuberculosis</a:t>
            </a:r>
            <a:r>
              <a:rPr lang="ru-RU" sz="1800" dirty="0"/>
              <a:t> и M. </a:t>
            </a:r>
            <a:r>
              <a:rPr lang="ru-RU" sz="1800" dirty="0" err="1"/>
              <a:t>bovis</a:t>
            </a:r>
            <a:r>
              <a:rPr lang="ru-RU" sz="1800" dirty="0"/>
              <a:t>, которые вызывают туберкулез человека и крупного рогатого скота, M. </a:t>
            </a:r>
            <a:r>
              <a:rPr lang="ru-RU" sz="1800" dirty="0" err="1"/>
              <a:t>leprae</a:t>
            </a:r>
            <a:r>
              <a:rPr lang="ru-RU" sz="1800" dirty="0"/>
              <a:t> - возбудитель проказы.</a:t>
            </a:r>
          </a:p>
          <a:p>
            <a:r>
              <a:rPr lang="ru-RU" sz="1800" dirty="0"/>
              <a:t>В другую - сапрофитные микобактерии, которые свободно живут в окружающей среде и, как правило, не опасны для человека. К ним относятся M. </a:t>
            </a:r>
            <a:r>
              <a:rPr lang="ru-RU" sz="1800" dirty="0" err="1"/>
              <a:t>terrae</a:t>
            </a:r>
            <a:r>
              <a:rPr lang="ru-RU" sz="1800" dirty="0"/>
              <a:t> - выделенная из почвы (земли), M. </a:t>
            </a:r>
            <a:r>
              <a:rPr lang="ru-RU" sz="1800" dirty="0" err="1"/>
              <a:t>phlei</a:t>
            </a:r>
            <a:r>
              <a:rPr lang="ru-RU" sz="1800" dirty="0"/>
              <a:t> - найдена на траве тимофеевке, M. </a:t>
            </a:r>
            <a:r>
              <a:rPr lang="en-US" sz="1800" dirty="0"/>
              <a:t>G</a:t>
            </a:r>
            <a:r>
              <a:rPr lang="ru-RU" sz="1800" dirty="0" err="1"/>
              <a:t>ordonae</a:t>
            </a:r>
            <a:r>
              <a:rPr lang="ru-RU" sz="1800" dirty="0"/>
              <a:t> (M. </a:t>
            </a:r>
            <a:r>
              <a:rPr lang="ru-RU" sz="1800" dirty="0" err="1"/>
              <a:t>aqual</a:t>
            </a:r>
            <a:r>
              <a:rPr lang="ru-RU" sz="1800" dirty="0"/>
              <a:t>) - выделена из водопроводной воды и др. Промежуточное положение</a:t>
            </a:r>
          </a:p>
          <a:p>
            <a:r>
              <a:rPr lang="ru-RU" sz="1800" dirty="0"/>
              <a:t>занимает группа условно (потенциально) патогенных микобактерий, которые при определенных условиях могут вызвать заболевания человека: M. </a:t>
            </a:r>
            <a:r>
              <a:rPr lang="ru-RU" sz="1800" dirty="0" err="1"/>
              <a:t>avium</a:t>
            </a:r>
            <a:r>
              <a:rPr lang="ru-RU" sz="1800" dirty="0"/>
              <a:t>, </a:t>
            </a:r>
            <a:r>
              <a:rPr lang="en-US" sz="1800" dirty="0" err="1"/>
              <a:t>M.intracellulare</a:t>
            </a:r>
            <a:r>
              <a:rPr lang="en-US" sz="1800" dirty="0"/>
              <a:t>, M. </a:t>
            </a:r>
            <a:r>
              <a:rPr lang="en-US" sz="1800" dirty="0" err="1"/>
              <a:t>kanssasii</a:t>
            </a:r>
            <a:r>
              <a:rPr lang="en-US" sz="1800" dirty="0"/>
              <a:t>, M. </a:t>
            </a:r>
            <a:r>
              <a:rPr lang="en-US" sz="1800" dirty="0" err="1"/>
              <a:t>malmoense</a:t>
            </a:r>
            <a:r>
              <a:rPr lang="en-US" sz="1800" dirty="0"/>
              <a:t>, M. </a:t>
            </a:r>
            <a:r>
              <a:rPr lang="en-US" sz="1800" dirty="0" err="1"/>
              <a:t>xenopi</a:t>
            </a:r>
            <a:r>
              <a:rPr lang="en-US" sz="1800" dirty="0"/>
              <a:t>, M. </a:t>
            </a:r>
            <a:r>
              <a:rPr lang="en-US" sz="1800" dirty="0" err="1"/>
              <a:t>fortuitum</a:t>
            </a:r>
            <a:r>
              <a:rPr lang="en-US" sz="1800" dirty="0"/>
              <a:t>, M. </a:t>
            </a:r>
            <a:r>
              <a:rPr lang="en-US" sz="1800" dirty="0" err="1"/>
              <a:t>chelonai</a:t>
            </a:r>
            <a:r>
              <a:rPr lang="en-US" sz="1800" dirty="0"/>
              <a:t> </a:t>
            </a:r>
            <a:r>
              <a:rPr lang="ru-RU" sz="1800" dirty="0"/>
              <a:t>и 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184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 </a:t>
            </a:r>
            <a:r>
              <a:rPr lang="ru-RU" dirty="0"/>
              <a:t>формы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14194"/>
            <a:ext cx="8229600" cy="4111969"/>
          </a:xfrm>
        </p:spPr>
        <p:txBody>
          <a:bodyPr>
            <a:noAutofit/>
          </a:bodyPr>
          <a:lstStyle/>
          <a:p>
            <a:r>
              <a:rPr lang="ru-RU" sz="1800" dirty="0"/>
              <a:t>Однако в процессе лечения претерпевают изменения не только количественные, но и качественные характеристики </a:t>
            </a:r>
            <a:r>
              <a:rPr lang="ru-RU" sz="1800" dirty="0" err="1"/>
              <a:t>микобактериальной</a:t>
            </a:r>
            <a:r>
              <a:rPr lang="ru-RU" sz="1800" dirty="0"/>
              <a:t> популяции.</a:t>
            </a:r>
          </a:p>
          <a:p>
            <a:r>
              <a:rPr lang="ru-RU" sz="1800" dirty="0"/>
              <a:t>Качественные изменения могут проявляться возникновением L-форм микобактерий, отличающихся от обычных возбудителей по ряду биологических, биохимических и морфологических признаков, но способных к длительному </a:t>
            </a:r>
            <a:r>
              <a:rPr lang="ru-RU" sz="1800" dirty="0" err="1"/>
              <a:t>персиситированию</a:t>
            </a:r>
            <a:r>
              <a:rPr lang="ru-RU" sz="1800" dirty="0"/>
              <a:t> в организме человека и к реверсии в исходные бактериальные формы, со свойственной им вирулентностью.</a:t>
            </a:r>
          </a:p>
          <a:p>
            <a:r>
              <a:rPr lang="ru-RU" sz="1800" dirty="0"/>
              <a:t>L-формами называются варианты микроорганизмов, частично или полностью утратившие клеточную стенку, но сохранившие способность воспроизведения подобных себе структур в условиях искусственного культивирования.</a:t>
            </a:r>
          </a:p>
          <a:p>
            <a:r>
              <a:rPr lang="ru-RU" sz="1800"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DBD82-CE44-4271-87A1-C3F5CCDD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Исследования по изучению L-трансформирующего действия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358ACB-5D78-4B70-8592-62F0ADA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различных </a:t>
            </a:r>
            <a:r>
              <a:rPr lang="ru-RU" sz="1800" dirty="0" err="1"/>
              <a:t>ротивотуберкулезных</a:t>
            </a:r>
            <a:r>
              <a:rPr lang="ru-RU" sz="1800" dirty="0"/>
              <a:t> препаратов на МБТ позволили установить, что все изученные противотуберкулезные препараты обладают способностью индуцировать образование L-форм. Однако L-формы часто определяются в чистой культуре или в сочетании с бактериальной формой как у леченных, так и у впервые выявленных больных с деструктивным туберкулезом легких. Таким образом, установлена возможность индукции L-форм МБТ под влиянием как ферментных систем организма, так и противотуберкулезных препаратов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618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b="1" dirty="0"/>
              <a:t>ИНСТРУКЦИЯ</a:t>
            </a:r>
            <a:br>
              <a:rPr lang="ru-RU" sz="2000" dirty="0"/>
            </a:br>
            <a:r>
              <a:rPr lang="ru-RU" sz="2000" b="1" dirty="0"/>
              <a:t>ПО УНИФИЦИРОВАННЫМ МЕТОДАМ МИКРОСКОПИЧЕСКИХ ИССЛЕДОВАНИЙ</a:t>
            </a:r>
            <a:br>
              <a:rPr lang="ru-RU" sz="2000" dirty="0"/>
            </a:br>
            <a:r>
              <a:rPr lang="ru-RU" sz="2000" b="1" dirty="0"/>
              <a:t>ДЛЯ ВЫЯВЛЕНИЯ КИСЛОТОУСТОЙЧИВЫХ МИКОБАКТЕРИЙ</a:t>
            </a:r>
            <a:br>
              <a:rPr lang="ru-RU" sz="2000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Обнаружение кислотоустойчивых микобактерий в диагностическом материале имеет важное значение для выявления </a:t>
            </a:r>
            <a:r>
              <a:rPr lang="ru-RU" dirty="0" err="1"/>
              <a:t>бактериовыделителей</a:t>
            </a:r>
            <a:r>
              <a:rPr lang="ru-RU" dirty="0"/>
              <a:t> - наиболее </a:t>
            </a:r>
            <a:r>
              <a:rPr lang="ru-RU" dirty="0" err="1"/>
              <a:t>эпидемически</a:t>
            </a:r>
            <a:r>
              <a:rPr lang="ru-RU" dirty="0"/>
              <a:t> опасных больных туберкулезом.</a:t>
            </a:r>
          </a:p>
          <a:p>
            <a:r>
              <a:rPr lang="ru-RU" dirty="0"/>
              <a:t>Присутствие кислотоустойчивых микобактерий в диагностическом материале может быть установлено при микроскопическом и/или </a:t>
            </a:r>
            <a:r>
              <a:rPr lang="ru-RU" dirty="0" err="1"/>
              <a:t>культуральном</a:t>
            </a:r>
            <a:r>
              <a:rPr lang="ru-RU" dirty="0"/>
              <a:t> исследовании. Однако микроскопическое исследование не позволяет дифференцировать микобактерии комплекса </a:t>
            </a:r>
            <a:r>
              <a:rPr lang="ru-RU" dirty="0" err="1"/>
              <a:t>Mycobacterium</a:t>
            </a:r>
            <a:r>
              <a:rPr lang="ru-RU" dirty="0"/>
              <a:t> </a:t>
            </a:r>
            <a:r>
              <a:rPr lang="ru-RU" dirty="0" err="1"/>
              <a:t>tuberculosis</a:t>
            </a:r>
            <a:r>
              <a:rPr lang="ru-RU" dirty="0"/>
              <a:t> (возбудителей туберкулеза) от нетуберкулезных ("</a:t>
            </a:r>
            <a:r>
              <a:rPr lang="ru-RU" dirty="0" err="1"/>
              <a:t>атипичных</a:t>
            </a:r>
            <a:r>
              <a:rPr lang="ru-RU" dirty="0"/>
              <a:t>") микобактерий - возбудителей </a:t>
            </a:r>
            <a:r>
              <a:rPr lang="ru-RU" dirty="0" err="1"/>
              <a:t>микобактериозов</a:t>
            </a:r>
            <a:r>
              <a:rPr lang="ru-RU" dirty="0"/>
              <a:t>, а также кислотоустойчивых сапрофитов, не вызывающих заболевания человека. Тем не менее, оно остается одним из основных на первичных этапах обследования больных, а также при динамическом наблюдении за состоянием </a:t>
            </a:r>
            <a:r>
              <a:rPr lang="ru-RU" dirty="0" err="1"/>
              <a:t>микобактериальной</a:t>
            </a:r>
            <a:r>
              <a:rPr lang="ru-RU" dirty="0"/>
              <a:t> популяции в процессе лечения. </a:t>
            </a:r>
          </a:p>
          <a:p>
            <a:r>
              <a:rPr lang="ru-RU" dirty="0"/>
              <a:t>Преимущество бактериоскопии заключается в быстроте получения результата (от 1 часа) и относительной простоте исследования.</a:t>
            </a:r>
          </a:p>
          <a:p>
            <a:r>
              <a:rPr lang="ru-RU" dirty="0"/>
              <a:t>Видовая идентификация микобактерий, позволяющая с уверенностью отнести выявленные кислотоустойчивые микроорганизмы к возбудителю туберкулеза, возможна только при выделении культуры микобактерий.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Autofit/>
          </a:bodyPr>
          <a:lstStyle/>
          <a:p>
            <a:r>
              <a:rPr lang="ru-RU" sz="2400" dirty="0"/>
              <a:t>Метод прямой бактериоскопии является методом быстрого, доступного и экономически эффективного выявления и оценки содержания кислотоустойчивых микобактерий в </a:t>
            </a:r>
            <a:r>
              <a:rPr lang="ru-RU" sz="2400" dirty="0" err="1"/>
              <a:t>нативном</a:t>
            </a:r>
            <a:r>
              <a:rPr lang="ru-RU" sz="2400" dirty="0"/>
              <a:t> диагностическом материале (чаще всего в мокроте) без предварительной гомогенизации и обработки детергентами.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Исследование осуществляется с помощью световой микроскопии мазков, окрашенных по </a:t>
            </a:r>
            <a:r>
              <a:rPr lang="ru-RU" sz="2400" dirty="0" err="1"/>
              <a:t>Ziehl-Neelsen</a:t>
            </a:r>
            <a:r>
              <a:rPr lang="ru-RU" sz="2400" dirty="0"/>
              <a:t>, или люминесцентной микроскопии с окраской </a:t>
            </a:r>
            <a:r>
              <a:rPr lang="ru-RU" sz="2400" dirty="0" err="1"/>
              <a:t>флюорохромными</a:t>
            </a:r>
            <a:r>
              <a:rPr lang="ru-RU" sz="2400" dirty="0"/>
              <a:t> красителями. Результаты выражаются в полуколичественных категориях, отражающих содержание микобактерий в исследуемом препарате.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200" dirty="0"/>
              <a:t>ВОЗМОЖНОСТИ МЕТОДА МИКРОСКОПИЧЕСКОГО ИССЛЕДОВАНИЯ</a:t>
            </a:r>
            <a:br>
              <a:rPr lang="ru-RU" sz="2200" dirty="0"/>
            </a:br>
            <a:r>
              <a:rPr lang="ru-RU" sz="2200" dirty="0"/>
              <a:t>ПРИ ВЫЯВЛЕНИИ КИСЛОТОУСТОЙЧИВЫХ МИКОБАКТЕРИЙ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20480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pPr>
              <a:buNone/>
            </a:pPr>
            <a:r>
              <a:rPr lang="ru-RU" dirty="0"/>
              <a:t>Пределы метода световой микроскопии при окраске мазков по </a:t>
            </a:r>
            <a:r>
              <a:rPr lang="ru-RU" dirty="0" err="1"/>
              <a:t>Ziehl-Neelsen</a:t>
            </a:r>
            <a:r>
              <a:rPr lang="ru-RU" dirty="0"/>
              <a:t> позволяют выявить кислотоустойчивые микобактерии при их содержании порядка 5000 - 10000 и более микробных клеток в 1 мл мокроты, что характерно для больных с прогрессирующими формами процесса. Больные с малыми формами заболевания без деструкции легочной ткани выделяют значительно меньшее количество микобактерий, что может быть ниже предела обнаружения методом микроскопического исследования.</a:t>
            </a:r>
          </a:p>
          <a:p>
            <a:r>
              <a:rPr lang="ru-RU" dirty="0"/>
              <a:t>Чувствительность этого метода можно повысить, используя кратность обследования пациента. В большинстве стран при первичном выявлении больного туберкулезом практикуется сбор и исследование не менее 3 проб мокроты. Результаты многочисленных исследований показали, что многократные микроскопические обследования больного позволяют распознавать более 90% случаев бациллярных форм туберкулеза. Установлено, что результативность микроскопической диагностики легочного туберкулеза повышается следующим образом: при однократном исследовании выявляется 80 - 83% </a:t>
            </a:r>
            <a:r>
              <a:rPr lang="ru-RU" dirty="0" err="1"/>
              <a:t>бактериовыделителей</a:t>
            </a:r>
            <a:r>
              <a:rPr lang="ru-RU" dirty="0"/>
              <a:t>, двукратном - на 10 - 14% больше и при исследовании трех проб мокроты - еще на 5 - 8% больше.</a:t>
            </a:r>
          </a:p>
          <a:p>
            <a:r>
              <a:rPr lang="ru-RU" dirty="0"/>
              <a:t>Таким образом, при подозрении на легочную форму туберкулеза следует исследовать не менее трех проб мокроты.</a:t>
            </a:r>
          </a:p>
          <a:p>
            <a:r>
              <a:rPr lang="ru-RU" dirty="0"/>
              <a:t>Эффективность бактериоскопии существенно возрастает, если контролируется качество собираемого материала. Нарушение технологий подготовки мазков может быть причиной отрицательного результата микроскопического исследования.</a:t>
            </a:r>
          </a:p>
          <a:p>
            <a:r>
              <a:rPr lang="ru-RU" dirty="0"/>
              <a:t>Отрицательный результат микроскопического исследования не исключает диагноз туберкулеза, так как в мокроте пациентов может содержаться меньше микобактерий, чем позволяет выявить микроскопия.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Стекла, на которых при микроскопическом исследовании были обнаружены кислотоустойчивые микобактерии, сохраняются в лаборатории в течение 1 года, а затем подлежат обязательному уничтожению и не должны использоваться повторно.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i="1" dirty="0"/>
              <a:t>При приготовлении мазков наиболее удобно пользоваться деревянной палочкой, которую перед работой разламывают пополам. Затем из разных участков образца мокроты выбирают 2 - 3 наиболее плотных гнойных небольших комочка, переносят их на стекло, при необходимости разминают его и равномерно распределяют тонким слоем в центре стекла на поверхности приблизительно размером 1 </a:t>
            </a:r>
            <a:r>
              <a:rPr lang="ru-RU" b="1" i="1" dirty="0" err="1"/>
              <a:t>x</a:t>
            </a:r>
            <a:r>
              <a:rPr lang="ru-RU" b="1" i="1" dirty="0"/>
              <a:t> 2 см в виде овала. Забор комочков производят с помощью сломанных концов палочки, что обеспечивает более надежную фиксацию материала к палочке и облегчает последующее его нанесение на поверхность предметного стекла и приготовление мазка посредством растирания.</a:t>
            </a:r>
            <a:endParaRPr lang="ru-RU" dirty="0"/>
          </a:p>
          <a:p>
            <a:r>
              <a:rPr lang="ru-RU" b="1" i="1" dirty="0"/>
              <a:t>На одно предметное стекло следует наносить только один мазок.</a:t>
            </a:r>
            <a:endParaRPr lang="ru-RU" dirty="0"/>
          </a:p>
          <a:p>
            <a:r>
              <a:rPr lang="ru-RU" b="1" i="1" dirty="0"/>
              <a:t>Использованные для приготовления мазка палочки удаляют в банку с дезинфицирующим раствором или в контейнер с отработанным заразным материалом. Для каждой порции мокроты используется новая чистая палочка.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Не рекомендуется готовить мазки способом "растяжки" материала между двух предметных стекол. Такой способ сопровождается образованием биологически опасного аэрозоля.</a:t>
            </a:r>
            <a:endParaRPr lang="ru-RU" dirty="0"/>
          </a:p>
          <a:p>
            <a:r>
              <a:rPr lang="ru-RU" b="1" i="1" dirty="0"/>
              <a:t>Через правильно приготовленный неокрашенный мазок можно читать газетный шрифт, расположенный позади стекла на расстоянии 5 - 10 см.</a:t>
            </a:r>
            <a:endParaRPr lang="ru-RU" dirty="0"/>
          </a:p>
          <a:p>
            <a:r>
              <a:rPr lang="ru-RU" b="1" i="1" dirty="0"/>
              <a:t>Ограниченная площадь мазка (~ 1 см </a:t>
            </a:r>
            <a:r>
              <a:rPr lang="ru-RU" b="1" i="1" dirty="0" err="1"/>
              <a:t>x</a:t>
            </a:r>
            <a:r>
              <a:rPr lang="ru-RU" b="1" i="1" dirty="0"/>
              <a:t> 2 см в центре стекла) значительно повышает безопасность манипуляции и последующей микроскопии, так как периферические части и ребра предметного стекла остаются не загрязненными инфекционным материалом.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– преобладание одного из компонентов мокроты придает ей </a:t>
            </a:r>
            <a:r>
              <a:rPr lang="ru-RU" dirty="0"/>
              <a:t>соответствующий оттенок, зависит от характера мокроты и ее примесей, от вдыхаемых частиц, окрашивающих мокроту.</a:t>
            </a:r>
          </a:p>
          <a:p>
            <a:pPr algn="just"/>
            <a:r>
              <a:rPr lang="ru-RU" dirty="0"/>
              <a:t>Сероватый, желтоватый, зеленоватый цвет мокроты зависит от содержания и количества гноя </a:t>
            </a:r>
          </a:p>
          <a:p>
            <a:pPr algn="just"/>
            <a:r>
              <a:rPr lang="ru-RU" dirty="0"/>
              <a:t>Ржавый, красный, коричневый цвет – от примеси крови и продуктов ее распада. Серый и черный цвет придают мокроте уголь и пыль, белый – мучная пыль. Вдыхаемая пыль, содержащая красители, может окрашивать мокроту в другие цвета.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1" dirty="0"/>
              <a:t>В результате микобактерии туберкулеза окрашиваются в малиново-красный цвет, а другие микроорганизмы и клеточные элементы - в голубой.</a:t>
            </a:r>
            <a:endParaRPr lang="ru-RU" dirty="0"/>
          </a:p>
          <a:p>
            <a:r>
              <a:rPr lang="ru-RU" b="1" i="1" dirty="0"/>
              <a:t>При использовании 0,3% раствора метиленового синего для окраски фона препарата (контрастирующая окраска) следует иметь в виду, что при толстом мазке или превышении времени окраски этот краситель может как бы "скрыть" кислотоустойчивые микобактерии.</a:t>
            </a:r>
            <a:endParaRPr lang="ru-RU" dirty="0"/>
          </a:p>
          <a:p>
            <a:r>
              <a:rPr lang="ru-RU" b="1" i="1" dirty="0"/>
              <a:t>Если в процессе окраски произошло загрязнение краской нижней свободной от мазка поверхности предметного стекла, перед микроскопией следует аккуратно протереть ее тампоном, смоченным солянокислым спиртом.</a:t>
            </a:r>
            <a:endParaRPr lang="ru-RU" dirty="0"/>
          </a:p>
          <a:p>
            <a:r>
              <a:rPr lang="ru-RU" b="1" i="1" dirty="0"/>
              <a:t>Препарат исследуют с масляной иммерсией в световом микроскопе.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Хранение приготовленных мазков</a:t>
            </a:r>
          </a:p>
          <a:p>
            <a:r>
              <a:rPr lang="ru-RU" dirty="0"/>
              <a:t>Приготовленные мазки хранят в защищенном от света месте при комнатной температуре. Используют специальные коробки. Стекла не должны соприкасаться друг с другом для исключения повреждения целостности мазка. Положительные мазки хранят 1 год и более, если больной находится это время в стационаре.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Кислотоустойчивые микобактерий туберкулеза имеют в длину примерно 1 - 10 мкм, в ширину - 0,2 - 0,6 мкм. Обычно они видны в виде тонких изящных палочек, но иногда можно обнаружить изогнутые или извитые варианты.</a:t>
            </a:r>
          </a:p>
          <a:p>
            <a:r>
              <a:rPr lang="ru-RU" dirty="0"/>
              <a:t>При окраске карболовым фуксином микобактерии туберкулеза выявляются в виде тонких, слегка изогнутых палочек малиново-красного цвета, содержащих различное количество гранул. Микроорганизмы, располагающиеся по одиночке, парами или в виде групп, хорошо выделяются на голубом фоне других компонентов препарата. Нередко бактериальные клетки могут располагаться в виде римской цифры "V".</a:t>
            </a:r>
          </a:p>
          <a:p>
            <a:r>
              <a:rPr lang="ru-RU" dirty="0"/>
              <a:t>Внутри отдельных микробных клеток могут обнаруживаться участки более интенсивного окрашивания, в результате чего они похожи на "бусы", а более слабо окрашенные участки могут быть видны в виде "полос".</a:t>
            </a:r>
          </a:p>
          <a:p>
            <a:r>
              <a:rPr lang="ru-RU" dirty="0"/>
              <a:t>В препарате могут выявляться также измененные </a:t>
            </a:r>
            <a:r>
              <a:rPr lang="ru-RU" dirty="0" err="1"/>
              <a:t>коккоподобные</a:t>
            </a:r>
            <a:r>
              <a:rPr lang="ru-RU" dirty="0"/>
              <a:t> кислотоустойчивые формы возбудителя, округлые сферические или </a:t>
            </a:r>
            <a:r>
              <a:rPr lang="ru-RU" dirty="0" err="1"/>
              <a:t>мицелиеподобные</a:t>
            </a:r>
            <a:r>
              <a:rPr lang="ru-RU" dirty="0"/>
              <a:t> структуры. Однако в случае обнаружения измененных форм кислотоустойчивых микроорганизмов положительный ответ должен быть подтвержден дополнительными методами исследования.</a:t>
            </a:r>
          </a:p>
          <a:p>
            <a:r>
              <a:rPr lang="ru-RU" dirty="0"/>
              <a:t>Некоторые другие микроорганизмы, не относящиеся к </a:t>
            </a:r>
            <a:r>
              <a:rPr lang="ru-RU" dirty="0" err="1"/>
              <a:t>М.tuberculosis</a:t>
            </a:r>
            <a:r>
              <a:rPr lang="ru-RU" dirty="0"/>
              <a:t>, могут иметь различные формы - от длинных палочек до </a:t>
            </a:r>
            <a:r>
              <a:rPr lang="ru-RU" dirty="0" err="1"/>
              <a:t>кокковидных</a:t>
            </a:r>
            <a:r>
              <a:rPr lang="ru-RU" dirty="0"/>
              <a:t> форм с различной интенсивностью окрашивания.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Важно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При микроскопическом исследовании мазка, окрашенного по </a:t>
            </a:r>
            <a:r>
              <a:rPr lang="ru-RU" dirty="0" err="1"/>
              <a:t>Ziehl-Neelsen</a:t>
            </a:r>
            <a:r>
              <a:rPr lang="ru-RU" dirty="0"/>
              <a:t>, следует просматривать не менее 100 полей зрения, чтобы дать количественную оценку препарату и обнаружить единичные микобактерии. В том случае, если результат такого исследования оказывается отрицательным, для подтверждения просматривают дополнительно 200 полей зрения.</a:t>
            </a:r>
          </a:p>
          <a:p>
            <a:r>
              <a:rPr lang="ru-RU" dirty="0"/>
              <a:t>При значительном количестве кислотоустойчивых микобактерий достаточно исследовать 20 - 50 полей зрения как при окраске по </a:t>
            </a:r>
            <a:r>
              <a:rPr lang="ru-RU" dirty="0" err="1"/>
              <a:t>Ziehl-Neelsen</a:t>
            </a:r>
            <a:r>
              <a:rPr lang="ru-RU" dirty="0"/>
              <a:t>, так и при люминесцентной микроскопии</a:t>
            </a:r>
          </a:p>
          <a:p>
            <a:r>
              <a:rPr lang="ru-RU" dirty="0"/>
              <a:t>При микроскопическом исследовании препарата необходимо быть уверенным, что ни одно поле зрения препарата не просматривается повторно, поэтому рекомендуется просматривать препарат всегда по одной и той же схеме:</a:t>
            </a:r>
          </a:p>
          <a:p>
            <a:r>
              <a:rPr lang="ru-RU" dirty="0"/>
              <a:t>- либо 3 параллельных прохода по длине препарата;</a:t>
            </a:r>
          </a:p>
          <a:p>
            <a:r>
              <a:rPr lang="ru-RU" dirty="0"/>
              <a:t>- либо 9 параллельных проходов по ширине.</a:t>
            </a:r>
          </a:p>
          <a:p>
            <a:r>
              <a:rPr lang="ru-RU" dirty="0"/>
              <a:t>Просматривать препарат начинают с левого верхнего выбранного в мазке поля зрения, постепенно передвигаясь либо вдоль продольной оси препарата до конца мазка, либо смещаясь вниз и затем вновь поднимаясь вверх и т.д., проходя все поля зрения до границы мазка.</a:t>
            </a:r>
          </a:p>
          <a:p>
            <a:r>
              <a:rPr lang="ru-RU" dirty="0"/>
              <a:t>При увеличении микроскопа 1000x, т.е. 100x для масляно-иммерсионного объектива и 10x для окуляра, при исследовании одной длины мазка (~ 20 мм) за один продольный проход просматривается около 100 - 120 полей зрения (диаметр поля зрения - 0,16 - 0,2 мм).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86206"/>
          </a:xfrm>
        </p:spPr>
        <p:txBody>
          <a:bodyPr>
            <a:noAutofit/>
          </a:bodyPr>
          <a:lstStyle/>
          <a:p>
            <a:r>
              <a:rPr lang="ru-RU" sz="1400" dirty="0"/>
              <a:t>&lt;*&gt; Указать точное число КУМ.</a:t>
            </a:r>
            <a:br>
              <a:rPr lang="ru-RU" sz="1400" dirty="0"/>
            </a:br>
            <a:r>
              <a:rPr lang="ru-RU" sz="1400" dirty="0"/>
              <a:t>&lt;**&gt; Соответствие градаций:</a:t>
            </a:r>
            <a:br>
              <a:rPr lang="ru-RU" sz="1400" dirty="0"/>
            </a:br>
            <a:r>
              <a:rPr lang="ru-RU" sz="1400" dirty="0"/>
              <a:t>Точное число - единичные КУМ в препарате;</a:t>
            </a:r>
            <a:br>
              <a:rPr lang="ru-RU" sz="1400" dirty="0"/>
            </a:br>
            <a:r>
              <a:rPr lang="ru-RU" sz="1400" dirty="0"/>
              <a:t>1+ - единичные КУМ в поле зрения;</a:t>
            </a:r>
            <a:br>
              <a:rPr lang="ru-RU" sz="1400" dirty="0"/>
            </a:br>
            <a:r>
              <a:rPr lang="ru-RU" sz="1400" dirty="0"/>
              <a:t>2+ - умеренное количество КУМ;</a:t>
            </a:r>
            <a:br>
              <a:rPr lang="ru-RU" sz="1400" dirty="0"/>
            </a:br>
            <a:r>
              <a:rPr lang="ru-RU" sz="1400" dirty="0"/>
              <a:t>3+ - значительное количество КУМ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666357"/>
              </p:ext>
            </p:extLst>
          </p:nvPr>
        </p:nvGraphicFramePr>
        <p:xfrm>
          <a:off x="1043608" y="1844824"/>
          <a:ext cx="7368872" cy="480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3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  Результат 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исследования 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 Минимальное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 число полей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зрения (п/з),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обязательных  </a:t>
                      </a:r>
                      <a:b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latin typeface="Courier New"/>
                          <a:ea typeface="Times New Roman"/>
                          <a:cs typeface="Times New Roman"/>
                        </a:rPr>
                        <a:t> для просмотра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КУМ не         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обнаружены в   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300 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300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1 - 2 КУМ в 300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300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1 - 9 КУМ в 100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100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10 - 99 КУМ в  </a:t>
                      </a:r>
                      <a:b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dirty="0" err="1">
                          <a:latin typeface="Courier New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800" dirty="0">
                          <a:latin typeface="Courier New"/>
                          <a:ea typeface="Times New Roman"/>
                          <a:cs typeface="Times New Roman"/>
                        </a:rPr>
                        <a:t>        </a:t>
                      </a:r>
                      <a:endParaRPr lang="ru-RU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100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1 - 10 КУМ в 1 </a:t>
                      </a:r>
                      <a:b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п/з            </a:t>
                      </a:r>
                      <a:endParaRPr lang="ru-RU" sz="2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50 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Более 10 КУМ   </a:t>
                      </a:r>
                      <a:b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ru-RU" sz="1800">
                          <a:latin typeface="Courier New"/>
                          <a:ea typeface="Times New Roman"/>
                          <a:cs typeface="Times New Roman"/>
                        </a:rPr>
                        <a:t>в 1 п/з        </a:t>
                      </a:r>
                      <a:endParaRPr lang="ru-RU" sz="2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Courier New"/>
                          <a:ea typeface="Times New Roman"/>
                          <a:cs typeface="Times New Roman"/>
                        </a:rPr>
                        <a:t>20             </a:t>
                      </a:r>
                      <a:endParaRPr lang="ru-RU" sz="3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Спасибо за внимание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tuberk_l.jpg туберкуле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9181" y="2103438"/>
            <a:ext cx="6245639" cy="3932237"/>
          </a:xfrm>
          <a:ln w="381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C2137-519A-404B-8160-99416A52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822726-D42A-4DB3-9E1D-CC90FDA62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308724"/>
          </a:xfrm>
        </p:spPr>
      </p:pic>
    </p:spTree>
    <p:extLst>
      <p:ext uri="{BB962C8B-B14F-4D97-AF65-F5344CB8AC3E}">
        <p14:creationId xmlns:p14="http://schemas.microsoft.com/office/powerpoint/2010/main" val="2777286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8BA47-3686-4A11-BFCB-1B5F6E26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ED7FAD-4983-4031-AE75-E62A7290F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29600" cy="6178698"/>
          </a:xfrm>
        </p:spPr>
      </p:pic>
    </p:spTree>
    <p:extLst>
      <p:ext uri="{BB962C8B-B14F-4D97-AF65-F5344CB8AC3E}">
        <p14:creationId xmlns:p14="http://schemas.microsoft.com/office/powerpoint/2010/main" val="40352297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98E9E-CF6F-4C35-9C49-B8944AB0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8F6B7A-7A92-47E0-87F0-2D826C4EE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29600" cy="6178698"/>
          </a:xfrm>
        </p:spPr>
      </p:pic>
    </p:spTree>
    <p:extLst>
      <p:ext uri="{BB962C8B-B14F-4D97-AF65-F5344CB8AC3E}">
        <p14:creationId xmlns:p14="http://schemas.microsoft.com/office/powerpoint/2010/main" val="18615284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3981F-FCCD-419F-B909-6E087415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8B87F6-5318-4057-83DA-4C991E65C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80"/>
            <a:ext cx="8229600" cy="6034682"/>
          </a:xfrm>
        </p:spPr>
      </p:pic>
    </p:spTree>
    <p:extLst>
      <p:ext uri="{BB962C8B-B14F-4D97-AF65-F5344CB8AC3E}">
        <p14:creationId xmlns:p14="http://schemas.microsoft.com/office/powerpoint/2010/main" val="94647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Количество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– зависит от характера патологического процесса.</a:t>
            </a:r>
          </a:p>
          <a:p>
            <a:r>
              <a:rPr lang="ru-RU" dirty="0"/>
              <a:t>Большое количество указывает на наличие у пациента полостных образований (абсцесс, </a:t>
            </a:r>
            <a:r>
              <a:rPr lang="ru-RU" dirty="0" err="1"/>
              <a:t>бронхоэктазы</a:t>
            </a:r>
            <a:r>
              <a:rPr lang="ru-RU" dirty="0"/>
              <a:t>, туберкулез с деструкцией легочной ткани, гангрена, крупозная пневмония).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4975F-BBCC-44D9-B42C-C06BEDE1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140574-2470-49CD-9C62-F3ED19136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29600" cy="5904656"/>
          </a:xfrm>
        </p:spPr>
      </p:pic>
    </p:spTree>
    <p:extLst>
      <p:ext uri="{BB962C8B-B14F-4D97-AF65-F5344CB8AC3E}">
        <p14:creationId xmlns:p14="http://schemas.microsoft.com/office/powerpoint/2010/main" val="3233642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A1E94-4AF8-47EC-8B47-432510E9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D5E7B-EEE1-4A5A-B6BA-CC391FBF4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В настоящее время массовая туберкулиновая диагностика (проба Манту с 2 ТЕ ППД-Л) остается единственным методом обследования детского населения с целью раннего выявления туберкулеза и инфицирования возбудителями туберкулеза у детей и подростков.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В некоторых субъектах Российской Федерации выделены ресурсы на дополнительное обследование групп риска детей и подростков с использованием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ДИАСКИНТЕСТа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ДИАСКИНТЕСТ (аллерген туберкулезный рекомбинантный), как диагностический тест, хорошо зарекомендовал себя в определении активности туберкулезной инфекции, дифференцированного подхода к превентивному лечению и диспансерному наблюдению детей из групп риска, а также для дифференциальной диагностики туберкулеза во фтизиатрической практике. Но в то же самое время, ДИАСКИНТЕСТ не позволяет выявить первичное инфицирование детей и подростков.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Постановка пробы с препаратом ДИАСКИНТЕСТ для идентификации (диагностики) туберкулезной инфекции проводится в условиях противотуберкулезного учреждения в следующих случаях: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- лицам, направленным в противотуберкулезное учреждение для дополнительного обследования на наличие туберкулезного процесса;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- лицам, относящимся к группам высокого риска по заболеванию туберкулезом с учетом эпидемиологических, медицинских и социальных факторов риска;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- лицам, направленным к фтизиатру по результатам массовой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туберкулинодиагностики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1019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87B5A-9B83-4883-A1AD-C094FEED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</a:rPr>
              <a:t>Проба Манту с 2 ТЕ ППД-Л и ДИАСКИНТЕСТ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94DD0-9FC8-40A1-899C-B1936172E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отвечают различным целям, тесты хорошо дополняют друг друга, давая возможность специалисту фтизиатру дифференцировано подходить к наблюдению и диагностике инфицирования и заболевания в группах риска у детей и подростков.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Существует методика выявления специфических антител в сыворотке крови с целью диагностики заболевания туберкулезом и выявления активности процесса экспресс-тестом "ТБ-спот". В крупных клиниках в последние годы применяется для диагностики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Квантифероновый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 тест. Данные обследования более сложные и значительно дороже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туберкулинодиагностики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sz="1800" b="0" i="0" u="none" strike="noStrike" baseline="0" dirty="0">
                <a:latin typeface="Arial" panose="020B0604020202020204" pitchFamily="34" charset="0"/>
              </a:rPr>
              <a:t>В случаях аллергии у ребенка в анамнезе возможно применение рентгенологического обследования органов грудной клетки и УЗИ органов брюшной полости. В случае наличия контакта с больным туберкулезом проводится обязательное рентгенологическое обследование.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55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Запах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 (специфический) гнилостный – </a:t>
            </a:r>
            <a:r>
              <a:rPr lang="ru-RU" dirty="0"/>
              <a:t>появляется при распаде ткани (</a:t>
            </a:r>
            <a:r>
              <a:rPr lang="ru-RU" dirty="0" err="1"/>
              <a:t>онкопроцесс</a:t>
            </a:r>
            <a:r>
              <a:rPr lang="ru-RU" dirty="0"/>
              <a:t>, гангрена, </a:t>
            </a:r>
            <a:r>
              <a:rPr lang="ru-RU" dirty="0" err="1"/>
              <a:t>бронхоэктазы</a:t>
            </a:r>
            <a:r>
              <a:rPr lang="ru-RU" dirty="0"/>
              <a:t>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Характер мокроты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– мокрота как правило неоднородна.</a:t>
            </a:r>
          </a:p>
          <a:p>
            <a:r>
              <a:rPr lang="ru-RU" dirty="0"/>
              <a:t>Содержание в мокроте слизи, гноя, крови, серозной жидкости, фибрина определяет ее характер. Он может быть:</a:t>
            </a:r>
          </a:p>
          <a:p>
            <a:r>
              <a:rPr lang="ru-RU" dirty="0"/>
              <a:t>- слизистый</a:t>
            </a:r>
          </a:p>
          <a:p>
            <a:r>
              <a:rPr lang="ru-RU" dirty="0"/>
              <a:t>- слизисто-гнойный</a:t>
            </a:r>
          </a:p>
          <a:p>
            <a:r>
              <a:rPr lang="ru-RU" dirty="0"/>
              <a:t>- </a:t>
            </a:r>
            <a:r>
              <a:rPr lang="ru-RU" dirty="0" err="1"/>
              <a:t>слизисто-гнойно-кровянистый</a:t>
            </a:r>
            <a:endParaRPr lang="ru-RU" dirty="0"/>
          </a:p>
          <a:p>
            <a:r>
              <a:rPr lang="ru-RU" dirty="0"/>
              <a:t>- серозный</a:t>
            </a:r>
          </a:p>
          <a:p>
            <a:r>
              <a:rPr lang="ru-RU" dirty="0"/>
              <a:t>- серозно-гнойный</a:t>
            </a:r>
          </a:p>
          <a:p>
            <a:r>
              <a:rPr lang="ru-RU" dirty="0"/>
              <a:t>кровянисто-слизистый и др.</a:t>
            </a:r>
          </a:p>
          <a:p>
            <a:pPr>
              <a:buNone/>
            </a:pPr>
            <a:r>
              <a:rPr lang="ru-RU" b="1" dirty="0"/>
              <a:t>доминирующий фактор ставится на последнее место</a:t>
            </a:r>
          </a:p>
          <a:p>
            <a:pPr>
              <a:buNone/>
            </a:pPr>
            <a:r>
              <a:rPr lang="ru-RU" b="1" dirty="0"/>
              <a:t>Важно!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251</TotalTime>
  <Words>5745</Words>
  <Application>Microsoft Office PowerPoint</Application>
  <PresentationFormat>Экран (4:3)</PresentationFormat>
  <Paragraphs>295</Paragraphs>
  <Slides>72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8" baseType="lpstr">
      <vt:lpstr>Arial</vt:lpstr>
      <vt:lpstr>Century Gothic</vt:lpstr>
      <vt:lpstr>Courier New</vt:lpstr>
      <vt:lpstr>Garamond</vt:lpstr>
      <vt:lpstr>Times New Roman</vt:lpstr>
      <vt:lpstr>Савон</vt:lpstr>
      <vt:lpstr>Исследование мокроты </vt:lpstr>
      <vt:lpstr>Документы для работы</vt:lpstr>
      <vt:lpstr>Лица с подозрением на туберкулез</vt:lpstr>
      <vt:lpstr>Важно! </vt:lpstr>
      <vt:lpstr>ИССЛЕДОВАНИЕ МОКРОТЫ </vt:lpstr>
      <vt:lpstr>Цвет</vt:lpstr>
      <vt:lpstr>Количество</vt:lpstr>
      <vt:lpstr>Запах</vt:lpstr>
      <vt:lpstr>Характер мокроты </vt:lpstr>
      <vt:lpstr>Консистенция</vt:lpstr>
      <vt:lpstr>В мокроте всегда можно обнаружить эпителий. </vt:lpstr>
      <vt:lpstr>Презентация PowerPoint</vt:lpstr>
      <vt:lpstr>Презентация PowerPoint</vt:lpstr>
      <vt:lpstr>В нативном препарате </vt:lpstr>
      <vt:lpstr>Важно! </vt:lpstr>
      <vt:lpstr>Меньшиков В.В. Справочник</vt:lpstr>
      <vt:lpstr>Макрофаги в окрашенном препарате</vt:lpstr>
      <vt:lpstr>Нативный препарат </vt:lpstr>
      <vt:lpstr>Альвеолярные  макрофаги</vt:lpstr>
      <vt:lpstr>Реакция образования берлинской лазури.  </vt:lpstr>
      <vt:lpstr>Эластические волокна</vt:lpstr>
      <vt:lpstr>Тетрада Эрлиха</vt:lpstr>
      <vt:lpstr>Кристаллы</vt:lpstr>
      <vt:lpstr>Презентация PowerPoint</vt:lpstr>
      <vt:lpstr>Кристаллы </vt:lpstr>
      <vt:lpstr>Пробки Дитриха</vt:lpstr>
      <vt:lpstr>Миелиновые образования</vt:lpstr>
      <vt:lpstr>Презентация PowerPoint</vt:lpstr>
      <vt:lpstr>метод КАПРАЛА</vt:lpstr>
      <vt:lpstr>Презентация PowerPoint</vt:lpstr>
      <vt:lpstr>Презентация PowerPoint</vt:lpstr>
      <vt:lpstr>Презентация PowerPoint</vt:lpstr>
      <vt:lpstr>Включения в макрофагах </vt:lpstr>
      <vt:lpstr>Презентация PowerPoint</vt:lpstr>
      <vt:lpstr> Особое внимание необходимо обратить на наличие патологических примесей. </vt:lpstr>
      <vt:lpstr>Спирали Куршмана  </vt:lpstr>
      <vt:lpstr>Презентация PowerPoint</vt:lpstr>
      <vt:lpstr>Особенность мокроты</vt:lpstr>
      <vt:lpstr>Микроскопическое исследование </vt:lpstr>
      <vt:lpstr>Признаки воспаления </vt:lpstr>
      <vt:lpstr>Туберкулез </vt:lpstr>
      <vt:lpstr>Обследованию на туберкулез подлежат: </vt:lpstr>
      <vt:lpstr>Основными задачами микроскопии являются следующие: </vt:lpstr>
      <vt:lpstr>Морфология и размеры клеток микроорганизмов </vt:lpstr>
      <vt:lpstr>Прямая бактериоскопия </vt:lpstr>
      <vt:lpstr>Окраска кислотоустойчивых бактерий  по методу Циля-Нильсена</vt:lpstr>
      <vt:lpstr>Люминесцентная бактериоскопия </vt:lpstr>
      <vt:lpstr>Бактериологический метод </vt:lpstr>
      <vt:lpstr>Бактериологический метод </vt:lpstr>
      <vt:lpstr>В современной бактериологии </vt:lpstr>
      <vt:lpstr>Род микобактерий</vt:lpstr>
      <vt:lpstr>L формы</vt:lpstr>
      <vt:lpstr>Исследования по изучению L-трансформирующего действия </vt:lpstr>
      <vt:lpstr>  ИНСТРУКЦИЯ ПО УНИФИЦИРОВАННЫМ МЕТОДАМ МИКРОСКОПИЧЕСКИХ ИССЛЕДОВАНИЙ ДЛЯ ВЫЯВЛЕНИЯ КИСЛОТОУСТОЙЧИВЫХ МИКОБАКТЕРИЙ </vt:lpstr>
      <vt:lpstr>Презентация PowerPoint</vt:lpstr>
      <vt:lpstr>ВОЗМОЖНОСТИ МЕТОДА МИКРОСКОПИЧЕСКОГО ИССЛЕДОВАНИЯ ПРИ ВЫЯВЛЕНИИ КИСЛОТОУСТОЙЧИВЫХ МИКОБАКТЕРИЙ</vt:lpstr>
      <vt:lpstr>Важно </vt:lpstr>
      <vt:lpstr>Важно </vt:lpstr>
      <vt:lpstr>Важно </vt:lpstr>
      <vt:lpstr>Важно </vt:lpstr>
      <vt:lpstr>Важно </vt:lpstr>
      <vt:lpstr>Важно </vt:lpstr>
      <vt:lpstr>Важно </vt:lpstr>
      <vt:lpstr>&lt;*&gt; Указать точное число КУМ. &lt;**&gt; Соответствие градаций: Точное число - единичные КУМ в препарате; 1+ - единичные КУМ в поле зрения; 2+ - умеренное количество КУМ; 3+ - значительное количество КУМ</vt:lpstr>
      <vt:lpstr>Спасибо за внимание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 </vt:lpstr>
      <vt:lpstr>Проба Манту с 2 ТЕ ППД-Л и ДИАСКИНТЕСТ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Poliklinika</dc:creator>
  <cp:lastModifiedBy>Ольга Денисова</cp:lastModifiedBy>
  <cp:revision>24</cp:revision>
  <dcterms:created xsi:type="dcterms:W3CDTF">2020-11-30T06:52:34Z</dcterms:created>
  <dcterms:modified xsi:type="dcterms:W3CDTF">2022-11-08T08:43:51Z</dcterms:modified>
</cp:coreProperties>
</file>