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978640" y="1326240"/>
            <a:ext cx="4122000" cy="32878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978640" y="1326240"/>
            <a:ext cx="4122000" cy="3287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128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978640" y="1326240"/>
            <a:ext cx="4122000" cy="32878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978640" y="1326240"/>
            <a:ext cx="4122000" cy="3287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128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2978640" y="1326240"/>
            <a:ext cx="4122000" cy="32878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2978640" y="1326240"/>
            <a:ext cx="4122000" cy="3287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128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72360"/>
            <a:ext cx="907128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" descr=""/>
          <p:cNvPicPr/>
          <p:nvPr/>
        </p:nvPicPr>
        <p:blipFill>
          <a:blip r:embed="rId1"/>
          <a:stretch/>
        </p:blipFill>
        <p:spPr>
          <a:xfrm>
            <a:off x="1728000" y="111600"/>
            <a:ext cx="6623640" cy="5485680"/>
          </a:xfrm>
          <a:prstGeom prst="rect">
            <a:avLst/>
          </a:prstGeom>
          <a:ln>
            <a:noFill/>
          </a:ln>
        </p:spPr>
      </p:pic>
      <p:sp>
        <p:nvSpPr>
          <p:cNvPr id="109" name="CustomShape 1"/>
          <p:cNvSpPr/>
          <p:nvPr/>
        </p:nvSpPr>
        <p:spPr>
          <a:xfrm>
            <a:off x="504000" y="225720"/>
            <a:ext cx="907128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ru-RU" sz="5400" spc="-1" strike="noStrike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Радиоактивные отходы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504360" y="196560"/>
            <a:ext cx="9071280" cy="5121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Радиоактивные отходы (РАО) — отходы, содержащие радиоактивные изотопы химических элементов и не имеющие практической ценности.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Согласно российскому «Закону об использовании атомной энергии» (от 21 ноября 1995 года № 170-ФЗ) радиоактивные отходы — это ядерные материалы и радиоактивные вещества, дальнейшее использование которых не предусматривается. По российскому законодательству, ввоз радиоактивных отходов в страну запрещен.</a:t>
            </a:r>
            <a:r>
              <a:rPr b="0"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504000" y="225720"/>
            <a:ext cx="9071280" cy="94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Классификация жидких и твёрдых радиоактивных отходов в соответствии с «Основными санитарными правилами обеспечения радиационной безопасности» (ОСПОРБ 99/2010)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12" name="Table 2"/>
          <p:cNvGraphicFramePr/>
          <p:nvPr/>
        </p:nvGraphicFramePr>
        <p:xfrm>
          <a:off x="124920" y="1780920"/>
          <a:ext cx="9802080" cy="3427560"/>
        </p:xfrm>
        <a:graphic>
          <a:graphicData uri="http://schemas.openxmlformats.org/drawingml/2006/table">
            <a:tbl>
              <a:tblPr/>
              <a:tblGrid>
                <a:gridCol w="2712960"/>
                <a:gridCol w="1782360"/>
                <a:gridCol w="1685160"/>
                <a:gridCol w="1750680"/>
                <a:gridCol w="1871280"/>
              </a:tblGrid>
              <a:tr h="390600">
                <a:tc rowSpan="2">
                  <a:txBody>
                    <a:bodyPr lIns="90000" rIns="900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Категория отходов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gridSpan="4">
                  <a:txBody>
                    <a:bodyPr lIns="90000" rIns="900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Удельная активность, кБк/кг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</a:tr>
              <a:tr h="138168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тритий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бета-излучающие радионуклиды (исключая тритий)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альфа-излучающие радионуклиды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(исключая трансурановые)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трансурановые радионуклиды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413640"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Очень низкоактивные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413640"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Низкоактивные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413640"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Среднеактивные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414720"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Высокоактивные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более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более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более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более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13" name="CustomShape 3"/>
          <p:cNvSpPr/>
          <p:nvPr/>
        </p:nvSpPr>
        <p:spPr>
          <a:xfrm>
            <a:off x="3888000" y="1224000"/>
            <a:ext cx="2375640" cy="76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Твердые отходы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04000" y="225720"/>
            <a:ext cx="9071280" cy="94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Классификация жидких и твёрдых радиоактивных отходов в соответствии с «Основными санитарными правилами обеспечения радиационной безопасности» (ОСПОРБ 99/2010)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15" name="Table 2"/>
          <p:cNvGraphicFramePr/>
          <p:nvPr/>
        </p:nvGraphicFramePr>
        <p:xfrm>
          <a:off x="124920" y="1780920"/>
          <a:ext cx="9802080" cy="3447000"/>
        </p:xfrm>
        <a:graphic>
          <a:graphicData uri="http://schemas.openxmlformats.org/drawingml/2006/table">
            <a:tbl>
              <a:tblPr/>
              <a:tblGrid>
                <a:gridCol w="2712960"/>
                <a:gridCol w="1782360"/>
                <a:gridCol w="1685160"/>
                <a:gridCol w="1750680"/>
                <a:gridCol w="1871280"/>
              </a:tblGrid>
              <a:tr h="446760">
                <a:tc rowSpan="2">
                  <a:txBody>
                    <a:bodyPr lIns="90000" rIns="900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Категория отходов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gridSpan="4">
                  <a:txBody>
                    <a:bodyPr lIns="90000" rIns="900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Удельная активность, кБк/кг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</a:tr>
              <a:tr h="158040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тритий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бета-излучающие радионуклиды (исключая тритий)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альфа-излучающие радионуклиды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(исключая трансурановые)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трансурановые радионуклиды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473040"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Низкоактивные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473040"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Среднеактивные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от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до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474120"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Высокоактивные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более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более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более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более 10</a:t>
                      </a:r>
                      <a:r>
                        <a:rPr b="0" lang="ru-RU" sz="3108" spc="-1" strike="noStrike" baseline="9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16" name="CustomShape 3"/>
          <p:cNvSpPr/>
          <p:nvPr/>
        </p:nvSpPr>
        <p:spPr>
          <a:xfrm>
            <a:off x="3888000" y="1224000"/>
            <a:ext cx="2375640" cy="42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ru-RU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Жидкие отходы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504000" y="225720"/>
            <a:ext cx="9071280" cy="94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ru-RU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Обращение с радиоактивными отходами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8" name="" descr=""/>
          <p:cNvPicPr/>
          <p:nvPr/>
        </p:nvPicPr>
        <p:blipFill>
          <a:blip r:embed="rId1"/>
          <a:stretch/>
        </p:blipFill>
        <p:spPr>
          <a:xfrm>
            <a:off x="411480" y="1457280"/>
            <a:ext cx="8948160" cy="3958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504000" y="187200"/>
            <a:ext cx="9071280" cy="102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На данный момент МАГАТЭ сформулирован ряд принципов, нацеленных на такое обращение с радиоактивными отходами, которое обеспечит защиту здоровья человека и охрану окружающей среды сейчас и в будущем, не налагая чрезмерного бремени на будущие поколения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288000" y="1326600"/>
            <a:ext cx="9503640" cy="4145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ru-RU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Защита здоровья человека. Обращение с радиоактивными отходами осуществляется таким образом, чтобы обеспечить приемлемый уровень защиты здоровья человека.</a:t>
            </a:r>
            <a:endParaRPr b="0" lang="ru-RU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ru-RU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Охрана окружающей среды. Обращение с радиоактивными отходами осуществляется таким образом, чтобы обеспечить приемлемый уровень охраны окружающей среды.</a:t>
            </a:r>
            <a:endParaRPr b="0" lang="ru-RU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ru-RU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Защита за пределами национальных границ. Обращение с радиоактивными отходами осуществляется таким образом, чтобы учитывались возможные последствия для здоровья человека и окружающей среды за пределами национальных границ</a:t>
            </a:r>
            <a:endParaRPr b="0" lang="ru-RU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ru-RU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Защита будущих поколений. Обращение с радиоактивными отходами осуществляется таким образом, чтобы предсказуемые последствия для здоровья будущих поколений не превышали соответствующие уровни последствий, которые приемлемы в наши дни.</a:t>
            </a:r>
            <a:endParaRPr b="0" lang="ru-RU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ru-RU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Бремя для будущих поколений. Обращение с радиоактивными отходами осуществляется таким образом, чтобы не налагать чрезмерного бремени на будущие поколения.</a:t>
            </a:r>
            <a:endParaRPr b="0" lang="ru-RU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ru-RU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Национальная правовая структура. Обращение с радиоактивными отходами осуществляется в рамках соответствующей национальной правовой структуры, предусматривающей чёткое распределение обязанностей и обеспечение независимых регулирующих функций.</a:t>
            </a:r>
            <a:endParaRPr b="0" lang="ru-RU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ru-RU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Контроль за образованием радиоактивных отходов. Образование радиоактивных отходов удерживается на минимальном практически осуществимом уровне.</a:t>
            </a:r>
            <a:endParaRPr b="0" lang="ru-RU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ru-RU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Взаимозависимости образования радиоактивных отходов и обращения с ними. Надлежащим образом учитываются взаимозависимости между всеми стадиями образования радиоактивных отходов и обращения с ними.</a:t>
            </a:r>
            <a:endParaRPr b="0" lang="ru-RU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ru-RU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Безопасность установок. Безопасность установок для обращения с радиоактивными отходами надлежащим образом обеспечивается на протяжении всего срока их службы. </a:t>
            </a:r>
            <a:endParaRPr b="0" lang="ru-RU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Application>LibreOffice/5.1.3.2$Linux_X86_64 LibreOffice_project/644e4637d1d8544fd9f56425bd6cec110e49301b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2018-10-25T18:11:49Z</dcterms:created>
  <dc:creator/>
  <dc:description/>
  <dc:language>ru-RU</dc:language>
  <cp:lastModifiedBy/>
  <dcterms:modified xsi:type="dcterms:W3CDTF">2018-12-19T22:26:01Z</dcterms:modified>
  <cp:revision>3</cp:revision>
  <dc:subject/>
  <dc:title/>
</cp:coreProperties>
</file>