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2" r:id="rId125"/>
    <p:sldId id="385" r:id="rId126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523" y="2276855"/>
            <a:ext cx="12190476" cy="1764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1088623" y="2276855"/>
            <a:ext cx="1103376" cy="17647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5511" y="2540393"/>
            <a:ext cx="11380977" cy="136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B0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B0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B0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extLst>
              <a:ext uri="{FF2B5EF4-FFF2-40B4-BE49-F238E27FC236}">
                <a16:creationId xmlns:a16="http://schemas.microsoft.com/office/drawing/2014/main" id="{B18F48C0-340E-40CE-BD87-FC1308939C5D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Скругленный прямоугольник 10">
            <a:extLst>
              <a:ext uri="{FF2B5EF4-FFF2-40B4-BE49-F238E27FC236}">
                <a16:creationId xmlns:a16="http://schemas.microsoft.com/office/drawing/2014/main" id="{F40C93E5-E8F4-4A02-A36B-B835200D963A}"/>
              </a:ext>
            </a:extLst>
          </p:cNvPr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738664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307777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18">
            <a:extLst>
              <a:ext uri="{FF2B5EF4-FFF2-40B4-BE49-F238E27FC236}">
                <a16:creationId xmlns:a16="http://schemas.microsoft.com/office/drawing/2014/main" id="{BC3ACF1B-84DF-45C8-BEC7-C5F85EFD4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484D69B-8F98-4670-AF98-55FEDE9DB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>
            <a:extLst>
              <a:ext uri="{FF2B5EF4-FFF2-40B4-BE49-F238E27FC236}">
                <a16:creationId xmlns:a16="http://schemas.microsoft.com/office/drawing/2014/main" id="{D4DE6CF8-5BF3-43D7-82FD-EEDAF35DC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F4BB36-63C3-4CDC-9D0B-9FDF6B680E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250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1043" y="2137664"/>
            <a:ext cx="11249913" cy="2494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00B0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5693" y="1754670"/>
            <a:ext cx="11940613" cy="4759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jp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304.png"/><Relationship Id="rId3" Type="http://schemas.openxmlformats.org/officeDocument/2006/relationships/image" Target="../media/image456.png"/><Relationship Id="rId7" Type="http://schemas.openxmlformats.org/officeDocument/2006/relationships/image" Target="../media/image140.png"/><Relationship Id="rId12" Type="http://schemas.openxmlformats.org/officeDocument/2006/relationships/image" Target="../media/image464.png"/><Relationship Id="rId17" Type="http://schemas.openxmlformats.org/officeDocument/2006/relationships/image" Target="../media/image468.png"/><Relationship Id="rId2" Type="http://schemas.openxmlformats.org/officeDocument/2006/relationships/image" Target="../media/image3.jpg"/><Relationship Id="rId16" Type="http://schemas.openxmlformats.org/officeDocument/2006/relationships/image" Target="../media/image4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9.png"/><Relationship Id="rId11" Type="http://schemas.openxmlformats.org/officeDocument/2006/relationships/image" Target="../media/image463.png"/><Relationship Id="rId5" Type="http://schemas.openxmlformats.org/officeDocument/2006/relationships/image" Target="../media/image458.png"/><Relationship Id="rId15" Type="http://schemas.openxmlformats.org/officeDocument/2006/relationships/image" Target="../media/image466.png"/><Relationship Id="rId10" Type="http://schemas.openxmlformats.org/officeDocument/2006/relationships/image" Target="../media/image462.png"/><Relationship Id="rId4" Type="http://schemas.openxmlformats.org/officeDocument/2006/relationships/image" Target="../media/image457.png"/><Relationship Id="rId9" Type="http://schemas.openxmlformats.org/officeDocument/2006/relationships/image" Target="../media/image461.png"/><Relationship Id="rId14" Type="http://schemas.openxmlformats.org/officeDocument/2006/relationships/image" Target="../media/image46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5.jpg"/><Relationship Id="rId5" Type="http://schemas.openxmlformats.org/officeDocument/2006/relationships/image" Target="../media/image179.png"/><Relationship Id="rId4" Type="http://schemas.openxmlformats.org/officeDocument/2006/relationships/image" Target="../media/image47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7.jpg"/><Relationship Id="rId4" Type="http://schemas.openxmlformats.org/officeDocument/2006/relationships/image" Target="../media/image29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png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9.png"/><Relationship Id="rId3" Type="http://schemas.openxmlformats.org/officeDocument/2006/relationships/image" Target="../media/image485.png"/><Relationship Id="rId7" Type="http://schemas.openxmlformats.org/officeDocument/2006/relationships/image" Target="../media/image184.png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8.png"/><Relationship Id="rId5" Type="http://schemas.openxmlformats.org/officeDocument/2006/relationships/image" Target="../media/image487.png"/><Relationship Id="rId4" Type="http://schemas.openxmlformats.org/officeDocument/2006/relationships/image" Target="../media/image486.png"/><Relationship Id="rId9" Type="http://schemas.openxmlformats.org/officeDocument/2006/relationships/image" Target="../media/image490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4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496.png"/><Relationship Id="rId7" Type="http://schemas.openxmlformats.org/officeDocument/2006/relationships/image" Target="../media/image499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8.png"/><Relationship Id="rId5" Type="http://schemas.openxmlformats.org/officeDocument/2006/relationships/image" Target="../media/image497.jpg"/><Relationship Id="rId4" Type="http://schemas.openxmlformats.org/officeDocument/2006/relationships/image" Target="../media/image3.jp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5.png"/><Relationship Id="rId13" Type="http://schemas.openxmlformats.org/officeDocument/2006/relationships/image" Target="../media/image510.png"/><Relationship Id="rId3" Type="http://schemas.openxmlformats.org/officeDocument/2006/relationships/image" Target="../media/image500.png"/><Relationship Id="rId7" Type="http://schemas.openxmlformats.org/officeDocument/2006/relationships/image" Target="../media/image504.jpg"/><Relationship Id="rId12" Type="http://schemas.openxmlformats.org/officeDocument/2006/relationships/image" Target="../media/image509.png"/><Relationship Id="rId17" Type="http://schemas.openxmlformats.org/officeDocument/2006/relationships/image" Target="../media/image514.jpg"/><Relationship Id="rId2" Type="http://schemas.openxmlformats.org/officeDocument/2006/relationships/image" Target="../media/image3.jpg"/><Relationship Id="rId16" Type="http://schemas.openxmlformats.org/officeDocument/2006/relationships/image" Target="../media/image5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3.png"/><Relationship Id="rId11" Type="http://schemas.openxmlformats.org/officeDocument/2006/relationships/image" Target="../media/image508.png"/><Relationship Id="rId5" Type="http://schemas.openxmlformats.org/officeDocument/2006/relationships/image" Target="../media/image502.png"/><Relationship Id="rId15" Type="http://schemas.openxmlformats.org/officeDocument/2006/relationships/image" Target="../media/image512.png"/><Relationship Id="rId10" Type="http://schemas.openxmlformats.org/officeDocument/2006/relationships/image" Target="../media/image507.png"/><Relationship Id="rId4" Type="http://schemas.openxmlformats.org/officeDocument/2006/relationships/image" Target="../media/image501.png"/><Relationship Id="rId9" Type="http://schemas.openxmlformats.org/officeDocument/2006/relationships/image" Target="../media/image506.png"/><Relationship Id="rId14" Type="http://schemas.openxmlformats.org/officeDocument/2006/relationships/image" Target="../media/image51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21.jpg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0.png"/><Relationship Id="rId5" Type="http://schemas.openxmlformats.org/officeDocument/2006/relationships/image" Target="../media/image519.png"/><Relationship Id="rId4" Type="http://schemas.openxmlformats.org/officeDocument/2006/relationships/image" Target="../media/image51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png"/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4.jp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525.png"/><Relationship Id="rId7" Type="http://schemas.openxmlformats.org/officeDocument/2006/relationships/image" Target="../media/image529.png"/><Relationship Id="rId12" Type="http://schemas.openxmlformats.org/officeDocument/2006/relationships/image" Target="../media/image53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8.png"/><Relationship Id="rId11" Type="http://schemas.openxmlformats.org/officeDocument/2006/relationships/image" Target="../media/image533.jpg"/><Relationship Id="rId5" Type="http://schemas.openxmlformats.org/officeDocument/2006/relationships/image" Target="../media/image527.png"/><Relationship Id="rId10" Type="http://schemas.openxmlformats.org/officeDocument/2006/relationships/image" Target="../media/image532.png"/><Relationship Id="rId4" Type="http://schemas.openxmlformats.org/officeDocument/2006/relationships/image" Target="../media/image526.png"/><Relationship Id="rId9" Type="http://schemas.openxmlformats.org/officeDocument/2006/relationships/image" Target="../media/image5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8.png"/><Relationship Id="rId3" Type="http://schemas.openxmlformats.org/officeDocument/2006/relationships/image" Target="../media/image3.jpg"/><Relationship Id="rId7" Type="http://schemas.openxmlformats.org/officeDocument/2006/relationships/image" Target="../media/image5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1.png"/><Relationship Id="rId5" Type="http://schemas.openxmlformats.org/officeDocument/2006/relationships/image" Target="../media/image536.png"/><Relationship Id="rId4" Type="http://schemas.openxmlformats.org/officeDocument/2006/relationships/image" Target="../media/image535.png"/><Relationship Id="rId9" Type="http://schemas.openxmlformats.org/officeDocument/2006/relationships/image" Target="../media/image539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4.png"/><Relationship Id="rId3" Type="http://schemas.openxmlformats.org/officeDocument/2006/relationships/image" Target="../media/image3.jpg"/><Relationship Id="rId7" Type="http://schemas.openxmlformats.org/officeDocument/2006/relationships/image" Target="../media/image5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2.png"/><Relationship Id="rId5" Type="http://schemas.openxmlformats.org/officeDocument/2006/relationships/image" Target="../media/image541.png"/><Relationship Id="rId4" Type="http://schemas.openxmlformats.org/officeDocument/2006/relationships/image" Target="../media/image540.png"/><Relationship Id="rId9" Type="http://schemas.openxmlformats.org/officeDocument/2006/relationships/image" Target="../media/image291.png"/></Relationships>
</file>

<file path=ppt/slides/_rels/slide1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6.png"/><Relationship Id="rId18" Type="http://schemas.openxmlformats.org/officeDocument/2006/relationships/image" Target="../media/image560.png"/><Relationship Id="rId26" Type="http://schemas.openxmlformats.org/officeDocument/2006/relationships/image" Target="../media/image568.png"/><Relationship Id="rId21" Type="http://schemas.openxmlformats.org/officeDocument/2006/relationships/image" Target="../media/image563.png"/><Relationship Id="rId34" Type="http://schemas.openxmlformats.org/officeDocument/2006/relationships/image" Target="../media/image576.png"/><Relationship Id="rId7" Type="http://schemas.openxmlformats.org/officeDocument/2006/relationships/image" Target="../media/image550.png"/><Relationship Id="rId12" Type="http://schemas.openxmlformats.org/officeDocument/2006/relationships/image" Target="../media/image555.jpg"/><Relationship Id="rId17" Type="http://schemas.openxmlformats.org/officeDocument/2006/relationships/image" Target="../media/image559.jpg"/><Relationship Id="rId25" Type="http://schemas.openxmlformats.org/officeDocument/2006/relationships/image" Target="../media/image567.png"/><Relationship Id="rId33" Type="http://schemas.openxmlformats.org/officeDocument/2006/relationships/image" Target="../media/image575.png"/><Relationship Id="rId38" Type="http://schemas.openxmlformats.org/officeDocument/2006/relationships/image" Target="../media/image580.png"/><Relationship Id="rId2" Type="http://schemas.openxmlformats.org/officeDocument/2006/relationships/image" Target="../media/image545.jpg"/><Relationship Id="rId16" Type="http://schemas.openxmlformats.org/officeDocument/2006/relationships/image" Target="../media/image558.png"/><Relationship Id="rId20" Type="http://schemas.openxmlformats.org/officeDocument/2006/relationships/image" Target="../media/image562.png"/><Relationship Id="rId29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9.png"/><Relationship Id="rId11" Type="http://schemas.openxmlformats.org/officeDocument/2006/relationships/image" Target="../media/image554.png"/><Relationship Id="rId24" Type="http://schemas.openxmlformats.org/officeDocument/2006/relationships/image" Target="../media/image566.png"/><Relationship Id="rId32" Type="http://schemas.openxmlformats.org/officeDocument/2006/relationships/image" Target="../media/image574.png"/><Relationship Id="rId37" Type="http://schemas.openxmlformats.org/officeDocument/2006/relationships/image" Target="../media/image579.png"/><Relationship Id="rId5" Type="http://schemas.openxmlformats.org/officeDocument/2006/relationships/image" Target="../media/image548.png"/><Relationship Id="rId15" Type="http://schemas.openxmlformats.org/officeDocument/2006/relationships/image" Target="../media/image127.png"/><Relationship Id="rId23" Type="http://schemas.openxmlformats.org/officeDocument/2006/relationships/image" Target="../media/image565.png"/><Relationship Id="rId28" Type="http://schemas.openxmlformats.org/officeDocument/2006/relationships/image" Target="../media/image570.png"/><Relationship Id="rId36" Type="http://schemas.openxmlformats.org/officeDocument/2006/relationships/image" Target="../media/image578.png"/><Relationship Id="rId10" Type="http://schemas.openxmlformats.org/officeDocument/2006/relationships/image" Target="../media/image553.png"/><Relationship Id="rId19" Type="http://schemas.openxmlformats.org/officeDocument/2006/relationships/image" Target="../media/image561.png"/><Relationship Id="rId31" Type="http://schemas.openxmlformats.org/officeDocument/2006/relationships/image" Target="../media/image573.jpg"/><Relationship Id="rId4" Type="http://schemas.openxmlformats.org/officeDocument/2006/relationships/image" Target="../media/image547.png"/><Relationship Id="rId9" Type="http://schemas.openxmlformats.org/officeDocument/2006/relationships/image" Target="../media/image552.png"/><Relationship Id="rId14" Type="http://schemas.openxmlformats.org/officeDocument/2006/relationships/image" Target="../media/image557.png"/><Relationship Id="rId22" Type="http://schemas.openxmlformats.org/officeDocument/2006/relationships/image" Target="../media/image564.png"/><Relationship Id="rId27" Type="http://schemas.openxmlformats.org/officeDocument/2006/relationships/image" Target="../media/image569.jpg"/><Relationship Id="rId30" Type="http://schemas.openxmlformats.org/officeDocument/2006/relationships/image" Target="../media/image572.jpg"/><Relationship Id="rId35" Type="http://schemas.openxmlformats.org/officeDocument/2006/relationships/image" Target="../media/image577.png"/><Relationship Id="rId8" Type="http://schemas.openxmlformats.org/officeDocument/2006/relationships/image" Target="../media/image551.png"/><Relationship Id="rId3" Type="http://schemas.openxmlformats.org/officeDocument/2006/relationships/image" Target="../media/image54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2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8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edprofedu.ru/" TargetMode="External"/><Relationship Id="rId4" Type="http://schemas.openxmlformats.org/officeDocument/2006/relationships/hyperlink" Target="mailto:kedova.anna@gmail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jp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jp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jpg"/><Relationship Id="rId4" Type="http://schemas.openxmlformats.org/officeDocument/2006/relationships/image" Target="../media/image55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.jpg"/><Relationship Id="rId7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26" Type="http://schemas.openxmlformats.org/officeDocument/2006/relationships/image" Target="../media/image107.pn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jp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2" Type="http://schemas.openxmlformats.org/officeDocument/2006/relationships/image" Target="../media/image20.png"/><Relationship Id="rId16" Type="http://schemas.openxmlformats.org/officeDocument/2006/relationships/image" Target="../media/image97.jp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g"/><Relationship Id="rId11" Type="http://schemas.openxmlformats.org/officeDocument/2006/relationships/image" Target="../media/image92.png"/><Relationship Id="rId24" Type="http://schemas.openxmlformats.org/officeDocument/2006/relationships/image" Target="../media/image105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10" Type="http://schemas.openxmlformats.org/officeDocument/2006/relationships/image" Target="../media/image91.jp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jpg"/><Relationship Id="rId22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jpg"/><Relationship Id="rId7" Type="http://schemas.openxmlformats.org/officeDocument/2006/relationships/image" Target="../media/image148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image" Target="../media/image160.jp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17" Type="http://schemas.openxmlformats.org/officeDocument/2006/relationships/image" Target="../media/image195.png"/><Relationship Id="rId2" Type="http://schemas.openxmlformats.org/officeDocument/2006/relationships/image" Target="../media/image180.png"/><Relationship Id="rId16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g"/><Relationship Id="rId5" Type="http://schemas.openxmlformats.org/officeDocument/2006/relationships/image" Target="../media/image204.jpg"/><Relationship Id="rId4" Type="http://schemas.openxmlformats.org/officeDocument/2006/relationships/image" Target="../media/image2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image" Target="../media/image235.jp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3.jpg"/><Relationship Id="rId5" Type="http://schemas.openxmlformats.org/officeDocument/2006/relationships/image" Target="../media/image242.jpg"/><Relationship Id="rId4" Type="http://schemas.openxmlformats.org/officeDocument/2006/relationships/image" Target="../media/image241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3.jpg"/><Relationship Id="rId7" Type="http://schemas.openxmlformats.org/officeDocument/2006/relationships/image" Target="../media/image248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6.jpg"/><Relationship Id="rId4" Type="http://schemas.openxmlformats.org/officeDocument/2006/relationships/image" Target="../media/image24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jpg"/><Relationship Id="rId3" Type="http://schemas.openxmlformats.org/officeDocument/2006/relationships/image" Target="../media/image254.png"/><Relationship Id="rId7" Type="http://schemas.openxmlformats.org/officeDocument/2006/relationships/image" Target="../media/image2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jpg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image" Target="../media/image281.png"/><Relationship Id="rId3" Type="http://schemas.openxmlformats.org/officeDocument/2006/relationships/image" Target="../media/image271.png"/><Relationship Id="rId7" Type="http://schemas.openxmlformats.org/officeDocument/2006/relationships/image" Target="../media/image275.png"/><Relationship Id="rId12" Type="http://schemas.openxmlformats.org/officeDocument/2006/relationships/image" Target="../media/image28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5" Type="http://schemas.openxmlformats.org/officeDocument/2006/relationships/image" Target="../media/image273.png"/><Relationship Id="rId10" Type="http://schemas.openxmlformats.org/officeDocument/2006/relationships/image" Target="../media/image278.png"/><Relationship Id="rId4" Type="http://schemas.openxmlformats.org/officeDocument/2006/relationships/image" Target="../media/image272.png"/><Relationship Id="rId9" Type="http://schemas.openxmlformats.org/officeDocument/2006/relationships/image" Target="../media/image2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jpg"/><Relationship Id="rId4" Type="http://schemas.openxmlformats.org/officeDocument/2006/relationships/image" Target="../media/image2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9.jpg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jpg"/><Relationship Id="rId5" Type="http://schemas.openxmlformats.org/officeDocument/2006/relationships/image" Target="../media/image304.png"/><Relationship Id="rId4" Type="http://schemas.openxmlformats.org/officeDocument/2006/relationships/image" Target="../media/image30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9.jpg"/><Relationship Id="rId4" Type="http://schemas.openxmlformats.org/officeDocument/2006/relationships/image" Target="../media/image30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jpg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jpg"/><Relationship Id="rId5" Type="http://schemas.openxmlformats.org/officeDocument/2006/relationships/image" Target="../media/image291.png"/><Relationship Id="rId4" Type="http://schemas.openxmlformats.org/officeDocument/2006/relationships/image" Target="../media/image31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9.jpg"/><Relationship Id="rId4" Type="http://schemas.openxmlformats.org/officeDocument/2006/relationships/image" Target="../media/image31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2.jpg"/><Relationship Id="rId4" Type="http://schemas.openxmlformats.org/officeDocument/2006/relationships/image" Target="../media/image32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jpg"/><Relationship Id="rId5" Type="http://schemas.openxmlformats.org/officeDocument/2006/relationships/image" Target="../media/image325.jpg"/><Relationship Id="rId4" Type="http://schemas.openxmlformats.org/officeDocument/2006/relationships/image" Target="../media/image3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3" Type="http://schemas.openxmlformats.org/officeDocument/2006/relationships/image" Target="../media/image333.png"/><Relationship Id="rId7" Type="http://schemas.openxmlformats.org/officeDocument/2006/relationships/image" Target="../media/image33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5.jpg"/><Relationship Id="rId5" Type="http://schemas.openxmlformats.org/officeDocument/2006/relationships/image" Target="../media/image334.jpg"/><Relationship Id="rId4" Type="http://schemas.openxmlformats.org/officeDocument/2006/relationships/image" Target="../media/image31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8.jpg"/><Relationship Id="rId7" Type="http://schemas.openxmlformats.org/officeDocument/2006/relationships/image" Target="../media/image3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1.png"/><Relationship Id="rId5" Type="http://schemas.openxmlformats.org/officeDocument/2006/relationships/image" Target="../media/image340.png"/><Relationship Id="rId4" Type="http://schemas.openxmlformats.org/officeDocument/2006/relationships/image" Target="../media/image33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5.png"/><Relationship Id="rId4" Type="http://schemas.openxmlformats.org/officeDocument/2006/relationships/image" Target="../media/image34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356.png"/><Relationship Id="rId3" Type="http://schemas.openxmlformats.org/officeDocument/2006/relationships/image" Target="../media/image346.png"/><Relationship Id="rId7" Type="http://schemas.openxmlformats.org/officeDocument/2006/relationships/image" Target="../media/image350.png"/><Relationship Id="rId12" Type="http://schemas.openxmlformats.org/officeDocument/2006/relationships/image" Target="../media/image355.png"/><Relationship Id="rId17" Type="http://schemas.openxmlformats.org/officeDocument/2006/relationships/image" Target="../media/image359.png"/><Relationship Id="rId2" Type="http://schemas.openxmlformats.org/officeDocument/2006/relationships/image" Target="../media/image6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png"/><Relationship Id="rId11" Type="http://schemas.openxmlformats.org/officeDocument/2006/relationships/image" Target="../media/image354.png"/><Relationship Id="rId5" Type="http://schemas.openxmlformats.org/officeDocument/2006/relationships/image" Target="../media/image348.png"/><Relationship Id="rId15" Type="http://schemas.openxmlformats.org/officeDocument/2006/relationships/image" Target="../media/image358.png"/><Relationship Id="rId10" Type="http://schemas.openxmlformats.org/officeDocument/2006/relationships/image" Target="../media/image353.png"/><Relationship Id="rId4" Type="http://schemas.openxmlformats.org/officeDocument/2006/relationships/image" Target="../media/image347.png"/><Relationship Id="rId9" Type="http://schemas.openxmlformats.org/officeDocument/2006/relationships/image" Target="../media/image352.png"/><Relationship Id="rId14" Type="http://schemas.openxmlformats.org/officeDocument/2006/relationships/image" Target="../media/image35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png"/><Relationship Id="rId3" Type="http://schemas.openxmlformats.org/officeDocument/2006/relationships/image" Target="../media/image360.png"/><Relationship Id="rId7" Type="http://schemas.openxmlformats.org/officeDocument/2006/relationships/image" Target="../media/image3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13" Type="http://schemas.openxmlformats.org/officeDocument/2006/relationships/image" Target="../media/image376.png"/><Relationship Id="rId18" Type="http://schemas.openxmlformats.org/officeDocument/2006/relationships/image" Target="../media/image381.png"/><Relationship Id="rId3" Type="http://schemas.openxmlformats.org/officeDocument/2006/relationships/image" Target="../media/image366.jpg"/><Relationship Id="rId21" Type="http://schemas.openxmlformats.org/officeDocument/2006/relationships/image" Target="../media/image384.png"/><Relationship Id="rId7" Type="http://schemas.openxmlformats.org/officeDocument/2006/relationships/image" Target="../media/image370.png"/><Relationship Id="rId12" Type="http://schemas.openxmlformats.org/officeDocument/2006/relationships/image" Target="../media/image375.png"/><Relationship Id="rId17" Type="http://schemas.openxmlformats.org/officeDocument/2006/relationships/image" Target="../media/image380.png"/><Relationship Id="rId2" Type="http://schemas.openxmlformats.org/officeDocument/2006/relationships/image" Target="../media/image61.png"/><Relationship Id="rId16" Type="http://schemas.openxmlformats.org/officeDocument/2006/relationships/image" Target="../media/image379.png"/><Relationship Id="rId20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9.png"/><Relationship Id="rId11" Type="http://schemas.openxmlformats.org/officeDocument/2006/relationships/image" Target="../media/image374.png"/><Relationship Id="rId5" Type="http://schemas.openxmlformats.org/officeDocument/2006/relationships/image" Target="../media/image368.png"/><Relationship Id="rId15" Type="http://schemas.openxmlformats.org/officeDocument/2006/relationships/image" Target="../media/image378.png"/><Relationship Id="rId23" Type="http://schemas.openxmlformats.org/officeDocument/2006/relationships/image" Target="../media/image386.png"/><Relationship Id="rId10" Type="http://schemas.openxmlformats.org/officeDocument/2006/relationships/image" Target="../media/image373.png"/><Relationship Id="rId19" Type="http://schemas.openxmlformats.org/officeDocument/2006/relationships/image" Target="../media/image382.png"/><Relationship Id="rId4" Type="http://schemas.openxmlformats.org/officeDocument/2006/relationships/image" Target="../media/image367.jpg"/><Relationship Id="rId9" Type="http://schemas.openxmlformats.org/officeDocument/2006/relationships/image" Target="../media/image372.png"/><Relationship Id="rId14" Type="http://schemas.openxmlformats.org/officeDocument/2006/relationships/image" Target="../media/image377.png"/><Relationship Id="rId22" Type="http://schemas.openxmlformats.org/officeDocument/2006/relationships/image" Target="../media/image38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13" Type="http://schemas.openxmlformats.org/officeDocument/2006/relationships/image" Target="../media/image397.png"/><Relationship Id="rId18" Type="http://schemas.openxmlformats.org/officeDocument/2006/relationships/image" Target="../media/image402.png"/><Relationship Id="rId3" Type="http://schemas.openxmlformats.org/officeDocument/2006/relationships/image" Target="../media/image387.png"/><Relationship Id="rId21" Type="http://schemas.openxmlformats.org/officeDocument/2006/relationships/image" Target="../media/image405.png"/><Relationship Id="rId7" Type="http://schemas.openxmlformats.org/officeDocument/2006/relationships/image" Target="../media/image391.png"/><Relationship Id="rId12" Type="http://schemas.openxmlformats.org/officeDocument/2006/relationships/image" Target="../media/image396.png"/><Relationship Id="rId17" Type="http://schemas.openxmlformats.org/officeDocument/2006/relationships/image" Target="../media/image401.png"/><Relationship Id="rId2" Type="http://schemas.openxmlformats.org/officeDocument/2006/relationships/image" Target="../media/image61.png"/><Relationship Id="rId16" Type="http://schemas.openxmlformats.org/officeDocument/2006/relationships/image" Target="../media/image400.png"/><Relationship Id="rId20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11" Type="http://schemas.openxmlformats.org/officeDocument/2006/relationships/image" Target="../media/image395.png"/><Relationship Id="rId5" Type="http://schemas.openxmlformats.org/officeDocument/2006/relationships/image" Target="../media/image389.png"/><Relationship Id="rId15" Type="http://schemas.openxmlformats.org/officeDocument/2006/relationships/image" Target="../media/image399.png"/><Relationship Id="rId23" Type="http://schemas.openxmlformats.org/officeDocument/2006/relationships/image" Target="../media/image407.jpg"/><Relationship Id="rId10" Type="http://schemas.openxmlformats.org/officeDocument/2006/relationships/image" Target="../media/image394.png"/><Relationship Id="rId19" Type="http://schemas.openxmlformats.org/officeDocument/2006/relationships/image" Target="../media/image403.png"/><Relationship Id="rId4" Type="http://schemas.openxmlformats.org/officeDocument/2006/relationships/image" Target="../media/image388.png"/><Relationship Id="rId9" Type="http://schemas.openxmlformats.org/officeDocument/2006/relationships/image" Target="../media/image393.png"/><Relationship Id="rId14" Type="http://schemas.openxmlformats.org/officeDocument/2006/relationships/image" Target="../media/image398.png"/><Relationship Id="rId22" Type="http://schemas.openxmlformats.org/officeDocument/2006/relationships/image" Target="../media/image40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4.jpg"/><Relationship Id="rId5" Type="http://schemas.openxmlformats.org/officeDocument/2006/relationships/image" Target="../media/image413.jpg"/><Relationship Id="rId4" Type="http://schemas.openxmlformats.org/officeDocument/2006/relationships/image" Target="../media/image41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jpg"/><Relationship Id="rId3" Type="http://schemas.openxmlformats.org/officeDocument/2006/relationships/image" Target="../media/image417.png"/><Relationship Id="rId7" Type="http://schemas.openxmlformats.org/officeDocument/2006/relationships/image" Target="../media/image421.jp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jpg"/><Relationship Id="rId5" Type="http://schemas.openxmlformats.org/officeDocument/2006/relationships/image" Target="../media/image419.jpg"/><Relationship Id="rId4" Type="http://schemas.openxmlformats.org/officeDocument/2006/relationships/image" Target="../media/image41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9.png"/><Relationship Id="rId13" Type="http://schemas.openxmlformats.org/officeDocument/2006/relationships/image" Target="../media/image434.png"/><Relationship Id="rId3" Type="http://schemas.openxmlformats.org/officeDocument/2006/relationships/image" Target="../media/image424.png"/><Relationship Id="rId7" Type="http://schemas.openxmlformats.org/officeDocument/2006/relationships/image" Target="../media/image428.png"/><Relationship Id="rId12" Type="http://schemas.openxmlformats.org/officeDocument/2006/relationships/image" Target="../media/image433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7.png"/><Relationship Id="rId11" Type="http://schemas.openxmlformats.org/officeDocument/2006/relationships/image" Target="../media/image432.png"/><Relationship Id="rId5" Type="http://schemas.openxmlformats.org/officeDocument/2006/relationships/image" Target="../media/image426.png"/><Relationship Id="rId10" Type="http://schemas.openxmlformats.org/officeDocument/2006/relationships/image" Target="../media/image431.png"/><Relationship Id="rId4" Type="http://schemas.openxmlformats.org/officeDocument/2006/relationships/image" Target="../media/image425.png"/><Relationship Id="rId9" Type="http://schemas.openxmlformats.org/officeDocument/2006/relationships/image" Target="../media/image43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8.jpg"/><Relationship Id="rId4" Type="http://schemas.openxmlformats.org/officeDocument/2006/relationships/image" Target="../media/image437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3.png"/><Relationship Id="rId3" Type="http://schemas.openxmlformats.org/officeDocument/2006/relationships/image" Target="../media/image3.jpg"/><Relationship Id="rId7" Type="http://schemas.openxmlformats.org/officeDocument/2006/relationships/image" Target="../media/image442.png"/><Relationship Id="rId12" Type="http://schemas.openxmlformats.org/officeDocument/2006/relationships/image" Target="../media/image4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1.png"/><Relationship Id="rId11" Type="http://schemas.openxmlformats.org/officeDocument/2006/relationships/image" Target="../media/image446.jpg"/><Relationship Id="rId5" Type="http://schemas.openxmlformats.org/officeDocument/2006/relationships/image" Target="../media/image440.png"/><Relationship Id="rId10" Type="http://schemas.openxmlformats.org/officeDocument/2006/relationships/image" Target="../media/image445.png"/><Relationship Id="rId4" Type="http://schemas.openxmlformats.org/officeDocument/2006/relationships/image" Target="../media/image439.png"/><Relationship Id="rId9" Type="http://schemas.openxmlformats.org/officeDocument/2006/relationships/image" Target="../media/image444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3.png"/><Relationship Id="rId3" Type="http://schemas.openxmlformats.org/officeDocument/2006/relationships/image" Target="../media/image448.png"/><Relationship Id="rId7" Type="http://schemas.openxmlformats.org/officeDocument/2006/relationships/image" Target="../media/image45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1.png"/><Relationship Id="rId5" Type="http://schemas.openxmlformats.org/officeDocument/2006/relationships/image" Target="../media/image450.png"/><Relationship Id="rId10" Type="http://schemas.openxmlformats.org/officeDocument/2006/relationships/image" Target="../media/image454.png"/><Relationship Id="rId4" Type="http://schemas.openxmlformats.org/officeDocument/2006/relationships/image" Target="../media/image449.png"/><Relationship Id="rId9" Type="http://schemas.openxmlformats.org/officeDocument/2006/relationships/image" Target="../media/image13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>
            <a:extLst>
              <a:ext uri="{FF2B5EF4-FFF2-40B4-BE49-F238E27FC236}">
                <a16:creationId xmlns:a16="http://schemas.microsoft.com/office/drawing/2014/main" id="{3D394B94-94CA-439E-9147-C406EC5E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47677"/>
            <a:ext cx="10744200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2FDA40F1-C953-417D-B6A1-B30C38DC89C3}"/>
              </a:ext>
            </a:extLst>
          </p:cNvPr>
          <p:cNvSpPr txBox="1">
            <a:spLocks/>
          </p:cNvSpPr>
          <p:nvPr/>
        </p:nvSpPr>
        <p:spPr>
          <a:xfrm>
            <a:off x="1849438" y="1652589"/>
            <a:ext cx="7594600" cy="1419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78203" tIns="123821" rIns="78203" bIns="39101">
            <a:normAutofit fontScale="55000" lnSpcReduction="20000"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1" algn="l" fontAlgn="base">
              <a:lnSpc>
                <a:spcPct val="110000"/>
              </a:lnSpc>
              <a:spcBef>
                <a:spcPts val="973"/>
              </a:spcBef>
              <a:spcAft>
                <a:spcPct val="0"/>
              </a:spcAft>
              <a:defRPr/>
            </a:pPr>
            <a:r>
              <a:rPr lang="ru-RU" sz="5400" dirty="0">
                <a:solidFill>
                  <a:srgbClr val="660033"/>
                </a:solidFill>
                <a:latin typeface="Times New Roman"/>
              </a:rPr>
              <a:t>Кафедра клинической лабораторной диагностики и патологической анатомии с курсом </a:t>
            </a:r>
            <a:r>
              <a:rPr lang="ru-RU" sz="5400">
                <a:solidFill>
                  <a:srgbClr val="660033"/>
                </a:solidFill>
                <a:latin typeface="Times New Roman"/>
              </a:rPr>
              <a:t>лабораторной микробиологии</a:t>
            </a:r>
            <a:endParaRPr lang="ru-RU" altLang="ru-RU" sz="5656" b="1" dirty="0">
              <a:solidFill>
                <a:srgbClr val="231F20"/>
              </a:solidFill>
              <a:latin typeface="Times New Roman"/>
              <a:cs typeface="Times New Roman" pitchFamily="18" charset="0"/>
            </a:endParaRPr>
          </a:p>
        </p:txBody>
      </p:sp>
      <p:pic>
        <p:nvPicPr>
          <p:cNvPr id="7172" name="Рисунок 10">
            <a:extLst>
              <a:ext uri="{FF2B5EF4-FFF2-40B4-BE49-F238E27FC236}">
                <a16:creationId xmlns:a16="http://schemas.microsoft.com/office/drawing/2014/main" id="{882BC180-C63F-449D-90DE-5903EBB9F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10706" r="27187" b="82242"/>
          <a:stretch>
            <a:fillRect/>
          </a:stretch>
        </p:blipFill>
        <p:spPr bwMode="auto">
          <a:xfrm>
            <a:off x="1849439" y="447675"/>
            <a:ext cx="46069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E188C406-58FD-4AB2-AF5C-241B3FB12176}"/>
              </a:ext>
            </a:extLst>
          </p:cNvPr>
          <p:cNvSpPr txBox="1"/>
          <p:nvPr/>
        </p:nvSpPr>
        <p:spPr>
          <a:xfrm>
            <a:off x="2492375" y="6161088"/>
            <a:ext cx="2609850" cy="631460"/>
          </a:xfrm>
          <a:prstGeom prst="rect">
            <a:avLst/>
          </a:prstGeom>
        </p:spPr>
        <p:txBody>
          <a:bodyPr lIns="0" tIns="5974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2000"/>
              </a:lnSpc>
              <a:spcBef>
                <a:spcPts val="43"/>
              </a:spcBef>
              <a:spcAft>
                <a:spcPct val="0"/>
              </a:spcAft>
              <a:defRPr/>
            </a:pPr>
            <a:r>
              <a:rPr lang="ru-RU" altLang="ru-RU" sz="2052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Версия 2023г., </a:t>
            </a:r>
            <a:r>
              <a:rPr lang="ru-RU" altLang="ru-RU" sz="2052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г.Москва</a:t>
            </a:r>
            <a:r>
              <a:rPr lang="ru-RU" altLang="ru-RU" sz="2052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8B2C33AA-DF3E-4FB5-9C81-7BB28E610775}"/>
              </a:ext>
            </a:extLst>
          </p:cNvPr>
          <p:cNvSpPr txBox="1">
            <a:spLocks/>
          </p:cNvSpPr>
          <p:nvPr/>
        </p:nvSpPr>
        <p:spPr>
          <a:xfrm>
            <a:off x="1849438" y="3071813"/>
            <a:ext cx="7594600" cy="2444750"/>
          </a:xfrm>
          <a:prstGeom prst="rect">
            <a:avLst/>
          </a:prstGeom>
        </p:spPr>
        <p:txBody>
          <a:bodyPr lIns="78203" tIns="123821" rIns="78203" bIns="39101">
            <a:norm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61" algn="l" fontAlgn="base">
              <a:lnSpc>
                <a:spcPct val="110000"/>
              </a:lnSpc>
              <a:spcBef>
                <a:spcPts val="973"/>
              </a:spcBef>
              <a:spcAft>
                <a:spcPct val="0"/>
              </a:spcAft>
              <a:defRPr/>
            </a:pPr>
            <a:r>
              <a:rPr lang="ru-RU" altLang="ru-RU" sz="3763" b="1">
                <a:solidFill>
                  <a:srgbClr val="006FB8"/>
                </a:solidFill>
                <a:latin typeface="Times New Roman"/>
                <a:cs typeface="Times New Roman" pitchFamily="18" charset="0"/>
              </a:rPr>
              <a:t>Иммунодиагностика</a:t>
            </a:r>
            <a:endParaRPr lang="ru-RU" altLang="ru-RU" sz="3763" b="1" dirty="0">
              <a:solidFill>
                <a:srgbClr val="006FB8"/>
              </a:solidFill>
              <a:latin typeface="Times New Roman"/>
              <a:cs typeface="Times New Roman" pitchFamily="18" charset="0"/>
            </a:endParaRPr>
          </a:p>
          <a:p>
            <a:pPr marL="10861" algn="l" fontAlgn="base">
              <a:lnSpc>
                <a:spcPct val="110000"/>
              </a:lnSpc>
              <a:spcBef>
                <a:spcPts val="973"/>
              </a:spcBef>
              <a:spcAft>
                <a:spcPct val="0"/>
              </a:spcAft>
              <a:defRPr/>
            </a:pPr>
            <a:endParaRPr lang="ru-RU" altLang="ru-RU" sz="3763" b="1" dirty="0">
              <a:solidFill>
                <a:srgbClr val="006FB8"/>
              </a:solidFill>
              <a:latin typeface="Times New Roman"/>
              <a:cs typeface="Times New Roman" pitchFamily="18" charset="0"/>
            </a:endParaRPr>
          </a:p>
          <a:p>
            <a:pPr marL="10861" algn="l" fontAlgn="base">
              <a:lnSpc>
                <a:spcPct val="110000"/>
              </a:lnSpc>
              <a:spcBef>
                <a:spcPts val="973"/>
              </a:spcBef>
              <a:spcAft>
                <a:spcPct val="0"/>
              </a:spcAft>
              <a:defRPr/>
            </a:pPr>
            <a:r>
              <a:rPr lang="ru-RU" altLang="ru-RU" sz="2600" b="1" i="1" dirty="0">
                <a:solidFill>
                  <a:srgbClr val="006FB8"/>
                </a:solidFill>
                <a:latin typeface="Times New Roman"/>
                <a:cs typeface="Times New Roman" pitchFamily="18" charset="0"/>
              </a:rPr>
              <a:t>Миронов Андрей Юрьевич, профессор, д.м.н.</a:t>
            </a:r>
            <a:endParaRPr lang="ru-RU" altLang="ru-RU" sz="2600" b="1" i="1" dirty="0">
              <a:solidFill>
                <a:srgbClr val="231F20"/>
              </a:solidFill>
              <a:latin typeface="Times New Roman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07" y="4267"/>
            <a:ext cx="12177592" cy="6853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8659" y="2581668"/>
            <a:ext cx="8615172" cy="899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92311" y="2581668"/>
            <a:ext cx="1011936" cy="899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72728" y="2581668"/>
            <a:ext cx="850392" cy="8991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91600" y="2581668"/>
            <a:ext cx="2657855" cy="8991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58567" y="3252215"/>
            <a:ext cx="7717535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44583" y="3252215"/>
            <a:ext cx="853440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4834" rIns="0" bIns="0" rtlCol="0">
            <a:spAutoFit/>
          </a:bodyPr>
          <a:lstStyle/>
          <a:p>
            <a:pPr marL="2130425" marR="5080" indent="-1550035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Механизм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реакций иммунитета –</a:t>
            </a:r>
            <a:r>
              <a:rPr sz="4400" spc="-15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цепные  иммунохимические</a:t>
            </a:r>
            <a:r>
              <a:rPr sz="4400" spc="-5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реакции</a:t>
            </a:r>
            <a:endParaRPr sz="4400">
              <a:latin typeface="Candara"/>
              <a:cs typeface="Candar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31649" y="6336206"/>
            <a:ext cx="1282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2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644" y="100584"/>
            <a:ext cx="3747503" cy="58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71671" y="100584"/>
            <a:ext cx="888491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84676" y="100584"/>
            <a:ext cx="583679" cy="582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92879" y="100584"/>
            <a:ext cx="1310639" cy="582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28032" y="100584"/>
            <a:ext cx="559308" cy="582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1852" y="100584"/>
            <a:ext cx="7114032" cy="582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07066" y="178790"/>
            <a:ext cx="113772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Зарегистрированные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ИХ-тесты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и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латексные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диагностикумы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на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основе</a:t>
            </a:r>
            <a:r>
              <a:rPr sz="2800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МКА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3795" y="528827"/>
            <a:ext cx="1133856" cy="7406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4147" y="528827"/>
            <a:ext cx="743712" cy="7406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24355" y="528827"/>
            <a:ext cx="1373124" cy="7406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93976" y="528827"/>
            <a:ext cx="743712" cy="7406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183" y="528827"/>
            <a:ext cx="2247887" cy="7406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78579" y="528827"/>
            <a:ext cx="707136" cy="7406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8739" y="631990"/>
            <a:ext cx="5911850" cy="3094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6615">
              <a:lnSpc>
                <a:spcPts val="3995"/>
              </a:lnSpc>
              <a:spcBef>
                <a:spcPts val="100"/>
              </a:spcBef>
            </a:pPr>
            <a:r>
              <a:rPr sz="3600" spc="-10" dirty="0">
                <a:solidFill>
                  <a:srgbClr val="FF0000"/>
                </a:solidFill>
                <a:latin typeface="Calibri"/>
                <a:cs typeface="Calibri"/>
              </a:rPr>
              <a:t>ИХ-тест-системы</a:t>
            </a:r>
            <a:endParaRPr sz="3600">
              <a:latin typeface="Calibri"/>
              <a:cs typeface="Calibri"/>
            </a:endParaRPr>
          </a:p>
          <a:p>
            <a:pPr marL="287020" marR="137160" indent="-274320">
              <a:lnSpc>
                <a:spcPct val="75000"/>
              </a:lnSpc>
              <a:spcBef>
                <a:spcPts val="515"/>
              </a:spcBef>
              <a:buClr>
                <a:srgbClr val="FF0000"/>
              </a:buClr>
              <a:buSzPct val="96428"/>
              <a:buAutoNum type="arabicPeriod"/>
              <a:tabLst>
                <a:tab pos="287020" algn="l"/>
              </a:tabLst>
            </a:pPr>
            <a:r>
              <a:rPr sz="2800" spc="-20" dirty="0">
                <a:latin typeface="Calibri"/>
                <a:cs typeface="Calibri"/>
              </a:rPr>
              <a:t>Холерный </a:t>
            </a:r>
            <a:r>
              <a:rPr sz="2800" spc="-5" dirty="0">
                <a:latin typeface="Calibri"/>
                <a:cs typeface="Calibri"/>
              </a:rPr>
              <a:t>вибрион О</a:t>
            </a:r>
            <a:r>
              <a:rPr sz="2775" spc="-7" baseline="-21021" dirty="0">
                <a:latin typeface="Calibri"/>
                <a:cs typeface="Calibri"/>
              </a:rPr>
              <a:t>1 </a:t>
            </a:r>
            <a:r>
              <a:rPr sz="2800" spc="-10" dirty="0">
                <a:latin typeface="Calibri"/>
                <a:cs typeface="Calibri"/>
              </a:rPr>
              <a:t>группы </a:t>
            </a:r>
            <a:r>
              <a:rPr sz="2800" spc="-45" dirty="0">
                <a:latin typeface="Calibri"/>
                <a:cs typeface="Calibri"/>
              </a:rPr>
              <a:t>«Тест-  </a:t>
            </a:r>
            <a:r>
              <a:rPr sz="2800" spc="-20" dirty="0">
                <a:latin typeface="Calibri"/>
                <a:cs typeface="Calibri"/>
              </a:rPr>
              <a:t>полоска </a:t>
            </a:r>
            <a:r>
              <a:rPr sz="2800" spc="-145" dirty="0">
                <a:latin typeface="Calibri"/>
                <a:cs typeface="Calibri"/>
              </a:rPr>
              <a:t>V. </a:t>
            </a:r>
            <a:r>
              <a:rPr sz="2800" spc="-15" dirty="0">
                <a:latin typeface="Calibri"/>
                <a:cs typeface="Calibri"/>
              </a:rPr>
              <a:t>cholerae</a:t>
            </a:r>
            <a:r>
              <a:rPr sz="2800" spc="1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775" baseline="-21021" dirty="0">
                <a:latin typeface="Calibri"/>
                <a:cs typeface="Calibri"/>
              </a:rPr>
              <a:t>1</a:t>
            </a:r>
            <a:r>
              <a:rPr sz="2800" dirty="0">
                <a:latin typeface="Calibri"/>
                <a:cs typeface="Calibri"/>
              </a:rPr>
              <a:t>»</a:t>
            </a:r>
            <a:endParaRPr sz="2800">
              <a:latin typeface="Calibri"/>
              <a:cs typeface="Calibri"/>
            </a:endParaRPr>
          </a:p>
          <a:p>
            <a:pPr marL="287020" marR="467359" indent="-274320">
              <a:lnSpc>
                <a:spcPct val="75000"/>
              </a:lnSpc>
              <a:spcBef>
                <a:spcPts val="670"/>
              </a:spcBef>
              <a:buClr>
                <a:srgbClr val="FF0000"/>
              </a:buClr>
              <a:buSzPct val="96428"/>
              <a:buAutoNum type="arabicPeriod"/>
              <a:tabLst>
                <a:tab pos="287020" algn="l"/>
              </a:tabLst>
            </a:pPr>
            <a:r>
              <a:rPr sz="2800" spc="-20" dirty="0">
                <a:latin typeface="Calibri"/>
                <a:cs typeface="Calibri"/>
              </a:rPr>
              <a:t>Холерный </a:t>
            </a:r>
            <a:r>
              <a:rPr sz="2800" spc="-15" dirty="0">
                <a:latin typeface="Calibri"/>
                <a:cs typeface="Calibri"/>
              </a:rPr>
              <a:t>токсин </a:t>
            </a:r>
            <a:r>
              <a:rPr sz="2800" spc="-30" dirty="0">
                <a:latin typeface="Calibri"/>
                <a:cs typeface="Calibri"/>
              </a:rPr>
              <a:t>«Тест-полоска </a:t>
            </a:r>
            <a:r>
              <a:rPr sz="2800" spc="-145" dirty="0">
                <a:latin typeface="Calibri"/>
                <a:cs typeface="Calibri"/>
              </a:rPr>
              <a:t>V.  </a:t>
            </a:r>
            <a:r>
              <a:rPr sz="2800" spc="-15" dirty="0">
                <a:latin typeface="Calibri"/>
                <a:cs typeface="Calibri"/>
              </a:rPr>
              <a:t>cholerae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tox</a:t>
            </a:r>
            <a:r>
              <a:rPr sz="2775" spc="-30" baseline="25525" dirty="0">
                <a:latin typeface="Calibri"/>
                <a:cs typeface="Calibri"/>
              </a:rPr>
              <a:t>+</a:t>
            </a:r>
            <a:r>
              <a:rPr sz="2800" spc="-20" dirty="0">
                <a:latin typeface="Calibri"/>
                <a:cs typeface="Calibri"/>
              </a:rPr>
              <a:t>»</a:t>
            </a:r>
            <a:endParaRPr sz="2800">
              <a:latin typeface="Calibri"/>
              <a:cs typeface="Calibri"/>
            </a:endParaRPr>
          </a:p>
          <a:p>
            <a:pPr marL="287020" marR="1249045" indent="-274320">
              <a:lnSpc>
                <a:spcPct val="75000"/>
              </a:lnSpc>
              <a:spcBef>
                <a:spcPts val="675"/>
              </a:spcBef>
              <a:buClr>
                <a:srgbClr val="FF0000"/>
              </a:buClr>
              <a:buSzPct val="96428"/>
              <a:buAutoNum type="arabicPeriod"/>
              <a:tabLst>
                <a:tab pos="287020" algn="l"/>
              </a:tabLst>
            </a:pPr>
            <a:r>
              <a:rPr sz="2800" spc="-10" dirty="0">
                <a:latin typeface="Calibri"/>
                <a:cs typeface="Calibri"/>
              </a:rPr>
              <a:t>Легионеллы </a:t>
            </a:r>
            <a:r>
              <a:rPr sz="2800" spc="-30" dirty="0">
                <a:latin typeface="Calibri"/>
                <a:cs typeface="Calibri"/>
              </a:rPr>
              <a:t>«Тест-полоска </a:t>
            </a:r>
            <a:r>
              <a:rPr sz="2800" spc="-5" dirty="0">
                <a:latin typeface="Calibri"/>
                <a:cs typeface="Calibri"/>
              </a:rPr>
              <a:t>L.  </a:t>
            </a:r>
            <a:r>
              <a:rPr sz="2800" spc="-10" dirty="0">
                <a:latin typeface="Calibri"/>
                <a:cs typeface="Calibri"/>
              </a:rPr>
              <a:t>pneumophila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1».</a:t>
            </a:r>
            <a:endParaRPr sz="2800">
              <a:latin typeface="Calibri"/>
              <a:cs typeface="Calibri"/>
            </a:endParaRPr>
          </a:p>
          <a:p>
            <a:pPr marL="287020" indent="-274320">
              <a:lnSpc>
                <a:spcPts val="3195"/>
              </a:lnSpc>
              <a:buClr>
                <a:srgbClr val="FF0000"/>
              </a:buClr>
              <a:buSzPct val="96428"/>
              <a:buAutoNum type="arabicPeriod"/>
              <a:tabLst>
                <a:tab pos="287020" algn="l"/>
              </a:tabLst>
            </a:pPr>
            <a:r>
              <a:rPr sz="2800" spc="-10" dirty="0">
                <a:latin typeface="Calibri"/>
                <a:cs typeface="Calibri"/>
              </a:rPr>
              <a:t>Листерии </a:t>
            </a:r>
            <a:r>
              <a:rPr sz="2800" spc="-30" dirty="0">
                <a:latin typeface="Calibri"/>
                <a:cs typeface="Calibri"/>
              </a:rPr>
              <a:t>«Тест-полоска </a:t>
            </a:r>
            <a:r>
              <a:rPr sz="2800" spc="-15" dirty="0">
                <a:latin typeface="Calibri"/>
                <a:cs typeface="Calibri"/>
              </a:rPr>
              <a:t>Listeria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spp.»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91988" y="3884460"/>
            <a:ext cx="146050" cy="3111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50" spc="10" dirty="0">
                <a:latin typeface="Calibri"/>
                <a:cs typeface="Calibri"/>
              </a:rPr>
              <a:t>1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753" y="3680243"/>
            <a:ext cx="58299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5.</a:t>
            </a:r>
            <a:r>
              <a:rPr sz="2800" spc="-5" dirty="0">
                <a:latin typeface="Calibri"/>
                <a:cs typeface="Calibri"/>
              </a:rPr>
              <a:t>Чума – </a:t>
            </a:r>
            <a:r>
              <a:rPr sz="2800" spc="-10" dirty="0">
                <a:latin typeface="Calibri"/>
                <a:cs typeface="Calibri"/>
              </a:rPr>
              <a:t>выявление </a:t>
            </a:r>
            <a:r>
              <a:rPr sz="2800" spc="-15" dirty="0">
                <a:latin typeface="Calibri"/>
                <a:cs typeface="Calibri"/>
              </a:rPr>
              <a:t>антител </a:t>
            </a:r>
            <a:r>
              <a:rPr sz="2800" spc="-5" dirty="0">
                <a:latin typeface="Calibri"/>
                <a:cs typeface="Calibri"/>
              </a:rPr>
              <a:t>«ИХТ-F</a:t>
            </a:r>
            <a:r>
              <a:rPr sz="2800" spc="3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».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736" y="4085627"/>
            <a:ext cx="42506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11580" algn="l"/>
              </a:tabLst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6.</a:t>
            </a:r>
            <a:r>
              <a:rPr sz="2800" spc="-5" dirty="0">
                <a:latin typeface="Calibri"/>
                <a:cs typeface="Calibri"/>
              </a:rPr>
              <a:t>Чума	- </a:t>
            </a:r>
            <a:r>
              <a:rPr sz="2800" spc="-10" dirty="0">
                <a:latin typeface="Calibri"/>
                <a:cs typeface="Calibri"/>
              </a:rPr>
              <a:t>выявление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клеток.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748" y="4491011"/>
            <a:ext cx="5754370" cy="1582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indent="-274320">
              <a:lnSpc>
                <a:spcPts val="3275"/>
              </a:lnSpc>
              <a:spcBef>
                <a:spcPts val="95"/>
              </a:spcBef>
              <a:buClr>
                <a:srgbClr val="FF0000"/>
              </a:buClr>
              <a:buSzPct val="96428"/>
              <a:buAutoNum type="arabicPeriod" startAt="7"/>
              <a:tabLst>
                <a:tab pos="287020" algn="l"/>
              </a:tabLst>
            </a:pPr>
            <a:r>
              <a:rPr sz="2800" spc="-10" dirty="0">
                <a:latin typeface="Calibri"/>
                <a:cs typeface="Calibri"/>
              </a:rPr>
              <a:t>Сибирская </a:t>
            </a:r>
            <a:r>
              <a:rPr sz="2800" spc="-5" dirty="0">
                <a:latin typeface="Calibri"/>
                <a:cs typeface="Calibri"/>
              </a:rPr>
              <a:t>язва - споровый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антиген.</a:t>
            </a:r>
            <a:endParaRPr sz="2800">
              <a:latin typeface="Calibri"/>
              <a:cs typeface="Calibri"/>
            </a:endParaRPr>
          </a:p>
          <a:p>
            <a:pPr marL="287020" marR="730885" indent="-274320">
              <a:lnSpc>
                <a:spcPct val="75000"/>
              </a:lnSpc>
              <a:spcBef>
                <a:spcPts val="755"/>
              </a:spcBef>
              <a:buClr>
                <a:srgbClr val="FF0000"/>
              </a:buClr>
              <a:buSzPct val="96428"/>
              <a:buAutoNum type="arabicPeriod" startAt="7"/>
              <a:tabLst>
                <a:tab pos="287655" algn="l"/>
              </a:tabLst>
            </a:pPr>
            <a:r>
              <a:rPr sz="2800" spc="-10" dirty="0">
                <a:latin typeface="Calibri"/>
                <a:cs typeface="Calibri"/>
              </a:rPr>
              <a:t>Сибирская </a:t>
            </a:r>
            <a:r>
              <a:rPr sz="2800" spc="-5" dirty="0">
                <a:latin typeface="Calibri"/>
                <a:cs typeface="Calibri"/>
              </a:rPr>
              <a:t>язва – </a:t>
            </a:r>
            <a:r>
              <a:rPr sz="2800" spc="-10" dirty="0">
                <a:latin typeface="Calibri"/>
                <a:cs typeface="Calibri"/>
              </a:rPr>
              <a:t>вегетативные  клетки.</a:t>
            </a:r>
            <a:endParaRPr sz="2800">
              <a:latin typeface="Calibri"/>
              <a:cs typeface="Calibri"/>
            </a:endParaRPr>
          </a:p>
          <a:p>
            <a:pPr marL="287020" indent="-274320">
              <a:lnSpc>
                <a:spcPts val="3195"/>
              </a:lnSpc>
              <a:buClr>
                <a:srgbClr val="FF0000"/>
              </a:buClr>
              <a:buSzPct val="96428"/>
              <a:buAutoNum type="arabicPeriod" startAt="7"/>
              <a:tabLst>
                <a:tab pos="287020" algn="l"/>
              </a:tabLst>
            </a:pPr>
            <a:r>
              <a:rPr sz="2800" spc="-30" dirty="0">
                <a:latin typeface="Calibri"/>
                <a:cs typeface="Calibri"/>
              </a:rPr>
              <a:t>Туляремийный </a:t>
            </a:r>
            <a:r>
              <a:rPr sz="2800" spc="-5" dirty="0">
                <a:latin typeface="Calibri"/>
                <a:cs typeface="Calibri"/>
              </a:rPr>
              <a:t>микроб.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771" y="6027203"/>
            <a:ext cx="59753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FF0000"/>
                </a:solidFill>
                <a:latin typeface="Calibri"/>
                <a:cs typeface="Calibri"/>
              </a:rPr>
              <a:t>10.</a:t>
            </a:r>
            <a:r>
              <a:rPr sz="2800" spc="-20" dirty="0">
                <a:latin typeface="Calibri"/>
                <a:cs typeface="Calibri"/>
              </a:rPr>
              <a:t>Возбудитель </a:t>
            </a:r>
            <a:r>
              <a:rPr sz="2800" spc="-5" dirty="0">
                <a:latin typeface="Calibri"/>
                <a:cs typeface="Calibri"/>
              </a:rPr>
              <a:t>гриппа - </a:t>
            </a:r>
            <a:r>
              <a:rPr sz="2800" spc="-10" dirty="0">
                <a:latin typeface="Calibri"/>
                <a:cs typeface="Calibri"/>
              </a:rPr>
              <a:t>серотипы </a:t>
            </a:r>
            <a:r>
              <a:rPr sz="2800" spc="10" dirty="0">
                <a:latin typeface="Calibri"/>
                <a:cs typeface="Calibri"/>
              </a:rPr>
              <a:t>А,</a:t>
            </a:r>
            <a:r>
              <a:rPr sz="2800" spc="9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В.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995159" y="557783"/>
            <a:ext cx="3550920" cy="740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942576" y="557783"/>
            <a:ext cx="743699" cy="7406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082783" y="557783"/>
            <a:ext cx="2109216" cy="74066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27180" y="557783"/>
            <a:ext cx="464820" cy="7406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184541" y="661492"/>
            <a:ext cx="5836920" cy="4904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2200">
              <a:lnSpc>
                <a:spcPts val="4065"/>
              </a:lnSpc>
              <a:spcBef>
                <a:spcPts val="100"/>
              </a:spcBef>
            </a:pPr>
            <a:r>
              <a:rPr sz="3600" spc="-15" dirty="0">
                <a:solidFill>
                  <a:srgbClr val="FF0000"/>
                </a:solidFill>
                <a:latin typeface="Calibri"/>
                <a:cs typeface="Calibri"/>
              </a:rPr>
              <a:t>Латексные</a:t>
            </a:r>
            <a:r>
              <a:rPr sz="36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spc="-15" dirty="0">
                <a:solidFill>
                  <a:srgbClr val="FF0000"/>
                </a:solidFill>
                <a:latin typeface="Calibri"/>
                <a:cs typeface="Calibri"/>
              </a:rPr>
              <a:t>тест-системы</a:t>
            </a:r>
            <a:endParaRPr sz="3600">
              <a:latin typeface="Calibri"/>
              <a:cs typeface="Calibri"/>
            </a:endParaRPr>
          </a:p>
          <a:p>
            <a:pPr marL="375285" marR="262890" indent="-362585">
              <a:lnSpc>
                <a:spcPts val="2850"/>
              </a:lnSpc>
              <a:spcBef>
                <a:spcPts val="260"/>
              </a:spcBef>
              <a:buClr>
                <a:srgbClr val="C00000"/>
              </a:buClr>
              <a:buAutoNum type="arabicPeriod"/>
              <a:tabLst>
                <a:tab pos="375920" algn="l"/>
              </a:tabLst>
            </a:pPr>
            <a:r>
              <a:rPr sz="2800" spc="-10" dirty="0">
                <a:latin typeface="Calibri"/>
                <a:cs typeface="Calibri"/>
              </a:rPr>
              <a:t>Легионеллы «Латексная система  Legionella pneumophila серотип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1»</a:t>
            </a:r>
            <a:endParaRPr sz="2800">
              <a:latin typeface="Calibri"/>
              <a:cs typeface="Calibri"/>
            </a:endParaRPr>
          </a:p>
          <a:p>
            <a:pPr marL="375285" marR="208279" indent="-362585">
              <a:lnSpc>
                <a:spcPts val="2850"/>
              </a:lnSpc>
              <a:spcBef>
                <a:spcPts val="685"/>
              </a:spcBef>
              <a:buClr>
                <a:srgbClr val="C00000"/>
              </a:buClr>
              <a:buAutoNum type="arabicPeriod"/>
              <a:tabLst>
                <a:tab pos="375920" algn="l"/>
              </a:tabLst>
            </a:pPr>
            <a:r>
              <a:rPr sz="2800" spc="-10" dirty="0">
                <a:latin typeface="Calibri"/>
                <a:cs typeface="Calibri"/>
              </a:rPr>
              <a:t>Листерии «Латексная тест-система  </a:t>
            </a:r>
            <a:r>
              <a:rPr sz="2800" spc="-15" dirty="0">
                <a:latin typeface="Calibri"/>
                <a:cs typeface="Calibri"/>
              </a:rPr>
              <a:t>Listeria</a:t>
            </a:r>
            <a:r>
              <a:rPr sz="2800" spc="-10" dirty="0">
                <a:latin typeface="Calibri"/>
                <a:cs typeface="Calibri"/>
              </a:rPr>
              <a:t> monocytogenes»</a:t>
            </a:r>
            <a:endParaRPr sz="2800">
              <a:latin typeface="Calibri"/>
              <a:cs typeface="Calibri"/>
            </a:endParaRPr>
          </a:p>
          <a:p>
            <a:pPr marL="374650" marR="17780" indent="-361950">
              <a:lnSpc>
                <a:spcPts val="2850"/>
              </a:lnSpc>
              <a:spcBef>
                <a:spcPts val="685"/>
              </a:spcBef>
              <a:buClr>
                <a:srgbClr val="C00000"/>
              </a:buClr>
              <a:buAutoNum type="arabicPeriod"/>
              <a:tabLst>
                <a:tab pos="375920" algn="l"/>
              </a:tabLst>
            </a:pPr>
            <a:r>
              <a:rPr sz="2800" spc="-25" dirty="0">
                <a:latin typeface="Calibri"/>
                <a:cs typeface="Calibri"/>
              </a:rPr>
              <a:t>Возбудители </a:t>
            </a:r>
            <a:r>
              <a:rPr sz="2800" spc="-5" dirty="0">
                <a:latin typeface="Calibri"/>
                <a:cs typeface="Calibri"/>
              </a:rPr>
              <a:t>гнойных  </a:t>
            </a:r>
            <a:r>
              <a:rPr sz="2800" spc="-10" dirty="0">
                <a:latin typeface="Calibri"/>
                <a:cs typeface="Calibri"/>
              </a:rPr>
              <a:t>бактериальных </a:t>
            </a:r>
            <a:r>
              <a:rPr sz="2800" spc="-5" dirty="0">
                <a:latin typeface="Calibri"/>
                <a:cs typeface="Calibri"/>
              </a:rPr>
              <a:t>менингитов – H.  </a:t>
            </a:r>
            <a:r>
              <a:rPr sz="2800" spc="-15" dirty="0">
                <a:latin typeface="Calibri"/>
                <a:cs typeface="Calibri"/>
              </a:rPr>
              <a:t>influenzae </a:t>
            </a:r>
            <a:r>
              <a:rPr sz="2800" spc="-10" dirty="0">
                <a:latin typeface="Calibri"/>
                <a:cs typeface="Calibri"/>
              </a:rPr>
              <a:t>тип </a:t>
            </a:r>
            <a:r>
              <a:rPr sz="2800" spc="-5" dirty="0">
                <a:latin typeface="Calibri"/>
                <a:cs typeface="Calibri"/>
              </a:rPr>
              <a:t>b, S. </a:t>
            </a:r>
            <a:r>
              <a:rPr sz="2800" spc="-10" dirty="0">
                <a:latin typeface="Calibri"/>
                <a:cs typeface="Calibri"/>
              </a:rPr>
              <a:t>pneumoniae, </a:t>
            </a:r>
            <a:r>
              <a:rPr sz="2800" spc="-5" dirty="0">
                <a:latin typeface="Calibri"/>
                <a:cs typeface="Calibri"/>
              </a:rPr>
              <a:t>N.  </a:t>
            </a:r>
            <a:r>
              <a:rPr sz="2800" spc="-10" dirty="0">
                <a:latin typeface="Calibri"/>
                <a:cs typeface="Calibri"/>
              </a:rPr>
              <a:t>meningitidis тип </a:t>
            </a:r>
            <a:r>
              <a:rPr sz="2800" spc="10" dirty="0">
                <a:latin typeface="Calibri"/>
                <a:cs typeface="Calibri"/>
              </a:rPr>
              <a:t>A, </a:t>
            </a:r>
            <a:r>
              <a:rPr sz="2800" spc="-10" dirty="0">
                <a:latin typeface="Calibri"/>
                <a:cs typeface="Calibri"/>
              </a:rPr>
              <a:t>тип </a:t>
            </a:r>
            <a:r>
              <a:rPr sz="2800" spc="-20" dirty="0">
                <a:latin typeface="Calibri"/>
                <a:cs typeface="Calibri"/>
              </a:rPr>
              <a:t>B, </a:t>
            </a:r>
            <a:r>
              <a:rPr sz="2800" spc="-10" dirty="0">
                <a:latin typeface="Calibri"/>
                <a:cs typeface="Calibri"/>
              </a:rPr>
              <a:t>тип </a:t>
            </a:r>
            <a:r>
              <a:rPr sz="2800" spc="-5" dirty="0">
                <a:latin typeface="Calibri"/>
                <a:cs typeface="Calibri"/>
              </a:rPr>
              <a:t>С и </a:t>
            </a:r>
            <a:r>
              <a:rPr sz="2800" spc="-10" dirty="0">
                <a:latin typeface="Calibri"/>
                <a:cs typeface="Calibri"/>
              </a:rPr>
              <a:t>тип  </a:t>
            </a:r>
            <a:r>
              <a:rPr sz="2800" spc="-5" dirty="0">
                <a:latin typeface="Calibri"/>
                <a:cs typeface="Calibri"/>
              </a:rPr>
              <a:t>W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135.</a:t>
            </a:r>
            <a:endParaRPr sz="2800"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80"/>
              </a:spcBef>
              <a:buClr>
                <a:srgbClr val="C00000"/>
              </a:buClr>
              <a:buAutoNum type="arabicPeriod"/>
              <a:tabLst>
                <a:tab pos="375920" algn="l"/>
              </a:tabLst>
            </a:pPr>
            <a:r>
              <a:rPr sz="2800" spc="-35" dirty="0">
                <a:latin typeface="Calibri"/>
                <a:cs typeface="Calibri"/>
              </a:rPr>
              <a:t>Туляремия.</a:t>
            </a:r>
            <a:endParaRPr sz="2800">
              <a:latin typeface="Calibri"/>
              <a:cs typeface="Calibri"/>
            </a:endParaRPr>
          </a:p>
          <a:p>
            <a:pPr marL="375285" indent="-362585">
              <a:lnSpc>
                <a:spcPct val="100000"/>
              </a:lnSpc>
              <a:spcBef>
                <a:spcPts val="170"/>
              </a:spcBef>
              <a:buClr>
                <a:srgbClr val="C00000"/>
              </a:buClr>
              <a:buAutoNum type="arabicPeriod"/>
              <a:tabLst>
                <a:tab pos="375920" algn="l"/>
              </a:tabLst>
            </a:pPr>
            <a:r>
              <a:rPr sz="2800" spc="-10" dirty="0">
                <a:latin typeface="Calibri"/>
                <a:cs typeface="Calibri"/>
              </a:rPr>
              <a:t>Сибирская </a:t>
            </a:r>
            <a:r>
              <a:rPr sz="2800" dirty="0">
                <a:latin typeface="Calibri"/>
                <a:cs typeface="Calibri"/>
              </a:rPr>
              <a:t>язва.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96597" y="6336206"/>
            <a:ext cx="1987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02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729881"/>
            <a:ext cx="11830685" cy="5890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940"/>
              </a:lnSpc>
              <a:spcBef>
                <a:spcPts val="95"/>
              </a:spcBef>
            </a:pPr>
            <a:r>
              <a:rPr sz="2800" spc="-5" dirty="0">
                <a:latin typeface="Candara"/>
                <a:cs typeface="Candara"/>
              </a:rPr>
              <a:t>Под </a:t>
            </a:r>
            <a:r>
              <a:rPr sz="2800" spc="-10" dirty="0">
                <a:latin typeface="Candara"/>
                <a:cs typeface="Candara"/>
              </a:rPr>
              <a:t>термином </a:t>
            </a:r>
            <a:r>
              <a:rPr sz="2800" spc="-5" dirty="0">
                <a:latin typeface="Candara"/>
                <a:cs typeface="Candara"/>
              </a:rPr>
              <a:t>РИА </a:t>
            </a:r>
            <a:r>
              <a:rPr sz="2800" spc="-10" dirty="0">
                <a:latin typeface="Candara"/>
                <a:cs typeface="Candara"/>
              </a:rPr>
              <a:t>понимают все </a:t>
            </a:r>
            <a:r>
              <a:rPr sz="2800" spc="-5" dirty="0">
                <a:latin typeface="Candara"/>
                <a:cs typeface="Candara"/>
              </a:rPr>
              <a:t>методики, в которых </a:t>
            </a:r>
            <a:r>
              <a:rPr sz="2800" spc="-10" dirty="0">
                <a:latin typeface="Candara"/>
                <a:cs typeface="Candara"/>
              </a:rPr>
              <a:t>наличие</a:t>
            </a:r>
            <a:r>
              <a:rPr sz="2800" spc="21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иммунного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5" dirty="0">
                <a:latin typeface="Candara"/>
                <a:cs typeface="Candara"/>
              </a:rPr>
              <a:t>комплекса определяется с помощью </a:t>
            </a:r>
            <a:r>
              <a:rPr sz="2800" spc="-10" dirty="0">
                <a:latin typeface="Candara"/>
                <a:cs typeface="Candara"/>
              </a:rPr>
              <a:t>радиоактивной </a:t>
            </a:r>
            <a:r>
              <a:rPr sz="2800" spc="-5" dirty="0">
                <a:latin typeface="Candara"/>
                <a:cs typeface="Candara"/>
              </a:rPr>
              <a:t>метки, введённой</a:t>
            </a:r>
            <a:r>
              <a:rPr sz="2800" spc="9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в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5" dirty="0">
                <a:latin typeface="Candara"/>
                <a:cs typeface="Candara"/>
              </a:rPr>
              <a:t>состав </a:t>
            </a:r>
            <a:r>
              <a:rPr sz="2800" spc="-10" dirty="0">
                <a:latin typeface="Candara"/>
                <a:cs typeface="Candara"/>
              </a:rPr>
              <a:t>одного </a:t>
            </a:r>
            <a:r>
              <a:rPr sz="2800" spc="-5" dirty="0">
                <a:latin typeface="Candara"/>
                <a:cs typeface="Candara"/>
              </a:rPr>
              <a:t>из его компонентов – АГ </a:t>
            </a:r>
            <a:r>
              <a:rPr sz="2800" spc="-10" dirty="0">
                <a:latin typeface="Candara"/>
                <a:cs typeface="Candara"/>
              </a:rPr>
              <a:t>или </a:t>
            </a:r>
            <a:r>
              <a:rPr sz="2800" dirty="0">
                <a:latin typeface="Candara"/>
                <a:cs typeface="Candara"/>
              </a:rPr>
              <a:t>АТ. </a:t>
            </a:r>
            <a:r>
              <a:rPr sz="2800" spc="-5" dirty="0">
                <a:latin typeface="Candara"/>
                <a:cs typeface="Candara"/>
              </a:rPr>
              <a:t>РИА применяется</a:t>
            </a:r>
            <a:r>
              <a:rPr sz="2800" spc="8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для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5" dirty="0">
                <a:latin typeface="Candara"/>
                <a:cs typeface="Candara"/>
              </a:rPr>
              <a:t>определения </a:t>
            </a:r>
            <a:r>
              <a:rPr sz="2800" dirty="0">
                <a:latin typeface="Candara"/>
                <a:cs typeface="Candara"/>
              </a:rPr>
              <a:t>АТ </a:t>
            </a:r>
            <a:r>
              <a:rPr sz="2800" spc="-10" dirty="0">
                <a:latin typeface="Candara"/>
                <a:cs typeface="Candara"/>
              </a:rPr>
              <a:t>или </a:t>
            </a:r>
            <a:r>
              <a:rPr sz="2800" dirty="0">
                <a:latin typeface="Candara"/>
                <a:cs typeface="Candara"/>
              </a:rPr>
              <a:t>АГ. </a:t>
            </a:r>
            <a:r>
              <a:rPr sz="2800" spc="-5" dirty="0">
                <a:latin typeface="Candara"/>
                <a:cs typeface="Candara"/>
              </a:rPr>
              <a:t>В первом </a:t>
            </a:r>
            <a:r>
              <a:rPr sz="2800" spc="-10" dirty="0">
                <a:latin typeface="Candara"/>
                <a:cs typeface="Candara"/>
              </a:rPr>
              <a:t>случае </a:t>
            </a:r>
            <a:r>
              <a:rPr sz="2800" spc="-5" dirty="0">
                <a:latin typeface="Candara"/>
                <a:cs typeface="Candara"/>
              </a:rPr>
              <a:t>к </a:t>
            </a:r>
            <a:r>
              <a:rPr sz="2800" spc="-10" dirty="0">
                <a:latin typeface="Candara"/>
                <a:cs typeface="Candara"/>
              </a:rPr>
              <a:t>исследуемой</a:t>
            </a:r>
            <a:r>
              <a:rPr sz="2800" spc="10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сыворотке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10" dirty="0">
                <a:latin typeface="Candara"/>
                <a:cs typeface="Candara"/>
              </a:rPr>
              <a:t>добавляют </a:t>
            </a:r>
            <a:r>
              <a:rPr sz="2800" spc="-5" dirty="0">
                <a:latin typeface="Candara"/>
                <a:cs typeface="Candara"/>
              </a:rPr>
              <a:t>определённое количество известного меченого</a:t>
            </a:r>
            <a:r>
              <a:rPr sz="2800" spc="10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радиоактивной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5" dirty="0">
                <a:latin typeface="Candara"/>
                <a:cs typeface="Candara"/>
              </a:rPr>
              <a:t>меткой </a:t>
            </a:r>
            <a:r>
              <a:rPr sz="2800" dirty="0">
                <a:latin typeface="Candara"/>
                <a:cs typeface="Candara"/>
              </a:rPr>
              <a:t>АГ. </a:t>
            </a:r>
            <a:r>
              <a:rPr sz="2800" spc="-5" dirty="0">
                <a:latin typeface="Candara"/>
                <a:cs typeface="Candara"/>
              </a:rPr>
              <a:t>Титр </a:t>
            </a:r>
            <a:r>
              <a:rPr sz="2800" spc="-10" dirty="0">
                <a:latin typeface="Candara"/>
                <a:cs typeface="Candara"/>
              </a:rPr>
              <a:t>искомых </a:t>
            </a:r>
            <a:r>
              <a:rPr sz="2800" dirty="0">
                <a:latin typeface="Candara"/>
                <a:cs typeface="Candara"/>
              </a:rPr>
              <a:t>АТ </a:t>
            </a:r>
            <a:r>
              <a:rPr sz="2800" spc="-5" dirty="0">
                <a:latin typeface="Candara"/>
                <a:cs typeface="Candara"/>
              </a:rPr>
              <a:t>в </a:t>
            </a:r>
            <a:r>
              <a:rPr sz="2800" spc="-10" dirty="0">
                <a:latin typeface="Candara"/>
                <a:cs typeface="Candara"/>
              </a:rPr>
              <a:t>сыворотке устанавливают </a:t>
            </a:r>
            <a:r>
              <a:rPr sz="2800" spc="-5" dirty="0">
                <a:latin typeface="Candara"/>
                <a:cs typeface="Candara"/>
              </a:rPr>
              <a:t>по</a:t>
            </a:r>
            <a:r>
              <a:rPr sz="2800" spc="15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убыли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10" dirty="0">
                <a:latin typeface="Candara"/>
                <a:cs typeface="Candara"/>
              </a:rPr>
              <a:t>свободного </a:t>
            </a:r>
            <a:r>
              <a:rPr sz="2800" spc="-5" dirty="0">
                <a:latin typeface="Candara"/>
                <a:cs typeface="Candara"/>
              </a:rPr>
              <a:t>меченого </a:t>
            </a:r>
            <a:r>
              <a:rPr sz="2800" dirty="0">
                <a:latin typeface="Candara"/>
                <a:cs typeface="Candara"/>
              </a:rPr>
              <a:t>АГ. </a:t>
            </a:r>
            <a:r>
              <a:rPr sz="2800" spc="-10" dirty="0">
                <a:latin typeface="Candara"/>
                <a:cs typeface="Candara"/>
              </a:rPr>
              <a:t>Для выявления </a:t>
            </a:r>
            <a:r>
              <a:rPr sz="2800" dirty="0">
                <a:latin typeface="Candara"/>
                <a:cs typeface="Candara"/>
              </a:rPr>
              <a:t>АГ </a:t>
            </a:r>
            <a:r>
              <a:rPr sz="2800" spc="-10" dirty="0">
                <a:latin typeface="Candara"/>
                <a:cs typeface="Candara"/>
              </a:rPr>
              <a:t>исследуемый</a:t>
            </a:r>
            <a:r>
              <a:rPr sz="2800" spc="12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материал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10" dirty="0">
                <a:latin typeface="Candara"/>
                <a:cs typeface="Candara"/>
              </a:rPr>
              <a:t>смешивают </a:t>
            </a:r>
            <a:r>
              <a:rPr sz="2800" spc="-5" dirty="0">
                <a:latin typeface="Candara"/>
                <a:cs typeface="Candara"/>
              </a:rPr>
              <a:t>со специфической диагностической </a:t>
            </a:r>
            <a:r>
              <a:rPr sz="2800" spc="-10" dirty="0">
                <a:latin typeface="Candara"/>
                <a:cs typeface="Candara"/>
              </a:rPr>
              <a:t>сывороткой, </a:t>
            </a:r>
            <a:r>
              <a:rPr sz="2800" spc="-5" dirty="0">
                <a:latin typeface="Candara"/>
                <a:cs typeface="Candara"/>
              </a:rPr>
              <a:t>затем</a:t>
            </a:r>
            <a:r>
              <a:rPr sz="2800" spc="114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через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5" dirty="0">
                <a:latin typeface="Candara"/>
                <a:cs typeface="Candara"/>
              </a:rPr>
              <a:t>определённое </a:t>
            </a:r>
            <a:r>
              <a:rPr sz="2800" spc="-10" dirty="0">
                <a:latin typeface="Candara"/>
                <a:cs typeface="Candara"/>
              </a:rPr>
              <a:t>время вносят гомологичный </a:t>
            </a:r>
            <a:r>
              <a:rPr sz="2800" spc="-5" dirty="0">
                <a:latin typeface="Candara"/>
                <a:cs typeface="Candara"/>
              </a:rPr>
              <a:t>меченый </a:t>
            </a:r>
            <a:r>
              <a:rPr sz="2800" dirty="0">
                <a:latin typeface="Candara"/>
                <a:cs typeface="Candara"/>
              </a:rPr>
              <a:t>АГ. </a:t>
            </a:r>
            <a:r>
              <a:rPr sz="2800" spc="-10" dirty="0">
                <a:latin typeface="Candara"/>
                <a:cs typeface="Candara"/>
              </a:rPr>
              <a:t>Если </a:t>
            </a:r>
            <a:r>
              <a:rPr sz="2800" spc="-5" dirty="0">
                <a:latin typeface="Candara"/>
                <a:cs typeface="Candara"/>
              </a:rPr>
              <a:t>меченый</a:t>
            </a:r>
            <a:r>
              <a:rPr sz="2800" spc="145" dirty="0">
                <a:latin typeface="Candara"/>
                <a:cs typeface="Candara"/>
              </a:rPr>
              <a:t> </a:t>
            </a:r>
            <a:r>
              <a:rPr sz="2800" dirty="0">
                <a:latin typeface="Candara"/>
                <a:cs typeface="Candara"/>
              </a:rPr>
              <a:t>АГ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5" dirty="0">
                <a:latin typeface="Candara"/>
                <a:cs typeface="Candara"/>
              </a:rPr>
              <a:t>остается </a:t>
            </a:r>
            <a:r>
              <a:rPr sz="2800" spc="-10" dirty="0">
                <a:latin typeface="Candara"/>
                <a:cs typeface="Candara"/>
              </a:rPr>
              <a:t>свободным, реакция </a:t>
            </a:r>
            <a:r>
              <a:rPr sz="2800" spc="-5" dirty="0">
                <a:latin typeface="Candara"/>
                <a:cs typeface="Candara"/>
              </a:rPr>
              <a:t>считается положительной,</a:t>
            </a:r>
            <a:r>
              <a:rPr sz="2800" spc="10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поскольку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10" dirty="0">
                <a:latin typeface="Candara"/>
                <a:cs typeface="Candara"/>
              </a:rPr>
              <a:t>исследуемый </a:t>
            </a:r>
            <a:r>
              <a:rPr sz="2800" dirty="0">
                <a:latin typeface="Candara"/>
                <a:cs typeface="Candara"/>
              </a:rPr>
              <a:t>АГ </a:t>
            </a:r>
            <a:r>
              <a:rPr sz="2800" spc="-10" dirty="0">
                <a:latin typeface="Candara"/>
                <a:cs typeface="Candara"/>
              </a:rPr>
              <a:t>связался </a:t>
            </a:r>
            <a:r>
              <a:rPr sz="2800" spc="-5" dirty="0">
                <a:latin typeface="Candara"/>
                <a:cs typeface="Candara"/>
              </a:rPr>
              <a:t>с </a:t>
            </a:r>
            <a:r>
              <a:rPr sz="2800" spc="-10" dirty="0">
                <a:latin typeface="Candara"/>
                <a:cs typeface="Candara"/>
              </a:rPr>
              <a:t>гомологичной </a:t>
            </a:r>
            <a:r>
              <a:rPr sz="2800" spc="-5" dirty="0">
                <a:latin typeface="Candara"/>
                <a:cs typeface="Candara"/>
              </a:rPr>
              <a:t>диагностической</a:t>
            </a:r>
            <a:r>
              <a:rPr sz="2800" spc="12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сывороткой.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10" dirty="0">
                <a:latin typeface="Candara"/>
                <a:cs typeface="Candara"/>
              </a:rPr>
              <a:t>Уменьшение </a:t>
            </a:r>
            <a:r>
              <a:rPr sz="2800" spc="-5" dirty="0">
                <a:latin typeface="Candara"/>
                <a:cs typeface="Candara"/>
              </a:rPr>
              <a:t>в смеси количества меченого </a:t>
            </a:r>
            <a:r>
              <a:rPr sz="2800" dirty="0">
                <a:latin typeface="Candara"/>
                <a:cs typeface="Candara"/>
              </a:rPr>
              <a:t>АГ </a:t>
            </a:r>
            <a:r>
              <a:rPr sz="2800" spc="-5" dirty="0">
                <a:latin typeface="Candara"/>
                <a:cs typeface="Candara"/>
              </a:rPr>
              <a:t>свидетельствует о</a:t>
            </a:r>
            <a:r>
              <a:rPr sz="2800" spc="13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его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10" dirty="0">
                <a:latin typeface="Candara"/>
                <a:cs typeface="Candara"/>
              </a:rPr>
              <a:t>взаимодействии </a:t>
            </a:r>
            <a:r>
              <a:rPr sz="2800" spc="-5" dirty="0">
                <a:latin typeface="Candara"/>
                <a:cs typeface="Candara"/>
              </a:rPr>
              <a:t>с диагностической </a:t>
            </a:r>
            <a:r>
              <a:rPr sz="2800" spc="-10" dirty="0">
                <a:latin typeface="Candara"/>
                <a:cs typeface="Candara"/>
              </a:rPr>
              <a:t>сывороткой. </a:t>
            </a:r>
            <a:r>
              <a:rPr sz="2800" spc="-5" dirty="0">
                <a:latin typeface="Candara"/>
                <a:cs typeface="Candara"/>
              </a:rPr>
              <a:t>При</a:t>
            </a:r>
            <a:r>
              <a:rPr sz="2800" spc="9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отрицательной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10" dirty="0">
                <a:latin typeface="Candara"/>
                <a:cs typeface="Candara"/>
              </a:rPr>
              <a:t>реакции происходит полное связывание </a:t>
            </a:r>
            <a:r>
              <a:rPr sz="2800" spc="-5" dirty="0">
                <a:latin typeface="Candara"/>
                <a:cs typeface="Candara"/>
              </a:rPr>
              <a:t>меченого </a:t>
            </a:r>
            <a:r>
              <a:rPr sz="2800" dirty="0">
                <a:latin typeface="Candara"/>
                <a:cs typeface="Candara"/>
              </a:rPr>
              <a:t>АГ </a:t>
            </a:r>
            <a:r>
              <a:rPr sz="2800" spc="-5" dirty="0">
                <a:latin typeface="Candara"/>
                <a:cs typeface="Candara"/>
              </a:rPr>
              <a:t>с</a:t>
            </a:r>
            <a:r>
              <a:rPr sz="2800" spc="14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гомологичной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5" dirty="0">
                <a:latin typeface="Candara"/>
                <a:cs typeface="Candara"/>
              </a:rPr>
              <a:t>диагностической </a:t>
            </a:r>
            <a:r>
              <a:rPr sz="2800" spc="-10" dirty="0">
                <a:latin typeface="Candara"/>
                <a:cs typeface="Candara"/>
              </a:rPr>
              <a:t>сывороткой. </a:t>
            </a:r>
            <a:r>
              <a:rPr sz="2800" spc="-5" dirty="0">
                <a:latin typeface="Candara"/>
                <a:cs typeface="Candara"/>
              </a:rPr>
              <a:t>Чувствительность и специфичность</a:t>
            </a:r>
            <a:r>
              <a:rPr sz="2800" spc="9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РИА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10" dirty="0">
                <a:latin typeface="Candara"/>
                <a:cs typeface="Candara"/>
              </a:rPr>
              <a:t>различна при выявлении различных </a:t>
            </a:r>
            <a:r>
              <a:rPr sz="2800" dirty="0">
                <a:latin typeface="Candara"/>
                <a:cs typeface="Candara"/>
              </a:rPr>
              <a:t>АГ </a:t>
            </a:r>
            <a:r>
              <a:rPr sz="2800" spc="-5" dirty="0">
                <a:latin typeface="Candara"/>
                <a:cs typeface="Candara"/>
              </a:rPr>
              <a:t>и </a:t>
            </a:r>
            <a:r>
              <a:rPr sz="2800" dirty="0">
                <a:latin typeface="Candara"/>
                <a:cs typeface="Candara"/>
              </a:rPr>
              <a:t>АТ </a:t>
            </a:r>
            <a:r>
              <a:rPr sz="2800" spc="-5" dirty="0">
                <a:latin typeface="Candara"/>
                <a:cs typeface="Candara"/>
              </a:rPr>
              <a:t>и полностью</a:t>
            </a:r>
            <a:r>
              <a:rPr sz="2800" spc="14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определяется</a:t>
            </a:r>
            <a:endParaRPr sz="2800">
              <a:latin typeface="Candara"/>
              <a:cs typeface="Candara"/>
            </a:endParaRPr>
          </a:p>
          <a:p>
            <a:pPr marL="12700" marR="1256665">
              <a:lnSpc>
                <a:spcPct val="75000"/>
              </a:lnSpc>
              <a:spcBef>
                <a:spcPts val="420"/>
              </a:spcBef>
            </a:pPr>
            <a:r>
              <a:rPr sz="2800" spc="-5" dirty="0">
                <a:latin typeface="Candara"/>
                <a:cs typeface="Candara"/>
              </a:rPr>
              <a:t>качеством </a:t>
            </a:r>
            <a:r>
              <a:rPr sz="2800" spc="-10" dirty="0">
                <a:latin typeface="Candara"/>
                <a:cs typeface="Candara"/>
              </a:rPr>
              <a:t>препаратов, </a:t>
            </a:r>
            <a:r>
              <a:rPr sz="2800" spc="-5" dirty="0">
                <a:latin typeface="Candara"/>
                <a:cs typeface="Candara"/>
              </a:rPr>
              <a:t>используемых </a:t>
            </a:r>
            <a:r>
              <a:rPr sz="2800" spc="-10" dirty="0">
                <a:latin typeface="Candara"/>
                <a:cs typeface="Candara"/>
              </a:rPr>
              <a:t>при </a:t>
            </a:r>
            <a:r>
              <a:rPr sz="2800" spc="-5" dirty="0">
                <a:latin typeface="Candara"/>
                <a:cs typeface="Candara"/>
              </a:rPr>
              <a:t>постановке </a:t>
            </a:r>
            <a:r>
              <a:rPr sz="2800" spc="-10" dirty="0">
                <a:latin typeface="Candara"/>
                <a:cs typeface="Candara"/>
              </a:rPr>
              <a:t>анализа. </a:t>
            </a:r>
            <a:r>
              <a:rPr sz="2800" spc="-5" dirty="0">
                <a:latin typeface="Candara"/>
                <a:cs typeface="Candara"/>
              </a:rPr>
              <a:t>РИА  </a:t>
            </a:r>
            <a:r>
              <a:rPr sz="2800" spc="-10" dirty="0">
                <a:latin typeface="Candara"/>
                <a:cs typeface="Candara"/>
              </a:rPr>
              <a:t>с</a:t>
            </a:r>
            <a:r>
              <a:rPr sz="2800" spc="-5" dirty="0">
                <a:latin typeface="Candara"/>
                <a:cs typeface="Candara"/>
              </a:rPr>
              <a:t>п</a:t>
            </a:r>
            <a:r>
              <a:rPr sz="2800" spc="-10" dirty="0">
                <a:latin typeface="Candara"/>
                <a:cs typeface="Candara"/>
              </a:rPr>
              <a:t>особ</a:t>
            </a:r>
            <a:r>
              <a:rPr sz="2800" dirty="0">
                <a:latin typeface="Candara"/>
                <a:cs typeface="Candara"/>
              </a:rPr>
              <a:t>е</a:t>
            </a:r>
            <a:r>
              <a:rPr sz="2800" spc="-5" dirty="0">
                <a:latin typeface="Candara"/>
                <a:cs typeface="Candara"/>
              </a:rPr>
              <a:t>н</a:t>
            </a:r>
            <a:r>
              <a:rPr sz="2800" spc="-10" dirty="0">
                <a:latin typeface="Candara"/>
                <a:cs typeface="Candara"/>
              </a:rPr>
              <a:t> о</a:t>
            </a:r>
            <a:r>
              <a:rPr sz="2800" dirty="0">
                <a:latin typeface="Candara"/>
                <a:cs typeface="Candara"/>
              </a:rPr>
              <a:t>п</a:t>
            </a:r>
            <a:r>
              <a:rPr sz="2800" spc="-15" dirty="0">
                <a:latin typeface="Candara"/>
                <a:cs typeface="Candara"/>
              </a:rPr>
              <a:t>р</a:t>
            </a:r>
            <a:r>
              <a:rPr sz="2800" dirty="0">
                <a:latin typeface="Candara"/>
                <a:cs typeface="Candara"/>
              </a:rPr>
              <a:t>е</a:t>
            </a:r>
            <a:r>
              <a:rPr sz="2800" spc="-10" dirty="0">
                <a:latin typeface="Candara"/>
                <a:cs typeface="Candara"/>
              </a:rPr>
              <a:t>д</a:t>
            </a:r>
            <a:r>
              <a:rPr sz="2800" dirty="0">
                <a:latin typeface="Candara"/>
                <a:cs typeface="Candara"/>
              </a:rPr>
              <a:t>е</a:t>
            </a:r>
            <a:r>
              <a:rPr sz="2800" spc="-10" dirty="0">
                <a:latin typeface="Candara"/>
                <a:cs typeface="Candara"/>
              </a:rPr>
              <a:t>л</a:t>
            </a:r>
            <a:r>
              <a:rPr sz="2800" spc="-5" dirty="0">
                <a:latin typeface="Candara"/>
                <a:cs typeface="Candara"/>
              </a:rPr>
              <a:t>ять</a:t>
            </a:r>
            <a:r>
              <a:rPr sz="2800" spc="1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о</a:t>
            </a:r>
            <a:r>
              <a:rPr sz="2800" spc="-5" dirty="0">
                <a:latin typeface="Candara"/>
                <a:cs typeface="Candara"/>
              </a:rPr>
              <a:t>т</a:t>
            </a:r>
            <a:r>
              <a:rPr sz="2800" spc="2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0,1</a:t>
            </a:r>
            <a:r>
              <a:rPr sz="2800" spc="-1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д</a:t>
            </a:r>
            <a:r>
              <a:rPr sz="2800" spc="-5" dirty="0">
                <a:latin typeface="Candara"/>
                <a:cs typeface="Candara"/>
              </a:rPr>
              <a:t>о</a:t>
            </a:r>
            <a:r>
              <a:rPr sz="2800" spc="10" dirty="0">
                <a:latin typeface="Candara"/>
                <a:cs typeface="Candara"/>
              </a:rPr>
              <a:t> </a:t>
            </a:r>
            <a:r>
              <a:rPr sz="2800" spc="-15" dirty="0">
                <a:latin typeface="Candara"/>
                <a:cs typeface="Candara"/>
              </a:rPr>
              <a:t>1</a:t>
            </a:r>
            <a:r>
              <a:rPr sz="2800" spc="-5" dirty="0">
                <a:latin typeface="Candara"/>
                <a:cs typeface="Candara"/>
              </a:rPr>
              <a:t>0 </a:t>
            </a:r>
            <a:r>
              <a:rPr sz="2800" spc="-10" dirty="0">
                <a:latin typeface="Candara"/>
                <a:cs typeface="Candara"/>
              </a:rPr>
              <a:t>н</a:t>
            </a:r>
            <a:r>
              <a:rPr sz="2800" spc="-5" dirty="0">
                <a:latin typeface="Candara"/>
                <a:cs typeface="Candara"/>
              </a:rPr>
              <a:t>г</a:t>
            </a:r>
            <a:r>
              <a:rPr sz="2800" spc="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б</a:t>
            </a:r>
            <a:r>
              <a:rPr sz="2800" spc="-710" dirty="0">
                <a:latin typeface="Candara"/>
                <a:cs typeface="Candara"/>
              </a:rPr>
              <a:t>е</a:t>
            </a:r>
            <a:r>
              <a:rPr sz="1500" spc="-15" baseline="27777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500" spc="-292" baseline="27777" dirty="0">
                <a:solidFill>
                  <a:srgbClr val="073E87"/>
                </a:solidFill>
                <a:latin typeface="Candara"/>
                <a:cs typeface="Candara"/>
              </a:rPr>
              <a:t>0</a:t>
            </a:r>
            <a:r>
              <a:rPr sz="2800" spc="-1210" dirty="0">
                <a:latin typeface="Candara"/>
                <a:cs typeface="Candara"/>
              </a:rPr>
              <a:t>л</a:t>
            </a:r>
            <a:r>
              <a:rPr sz="1500" spc="-7" baseline="27777" dirty="0">
                <a:solidFill>
                  <a:srgbClr val="073E87"/>
                </a:solidFill>
                <a:latin typeface="Candara"/>
                <a:cs typeface="Candara"/>
              </a:rPr>
              <a:t>3</a:t>
            </a:r>
            <a:r>
              <a:rPr sz="1500" baseline="27777" dirty="0">
                <a:solidFill>
                  <a:srgbClr val="073E87"/>
                </a:solidFill>
                <a:latin typeface="Candara"/>
                <a:cs typeface="Candara"/>
              </a:rPr>
              <a:t>  </a:t>
            </a:r>
            <a:r>
              <a:rPr sz="1500" spc="97" baseline="27777" dirty="0">
                <a:solidFill>
                  <a:srgbClr val="073E87"/>
                </a:solidFill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ка</a:t>
            </a:r>
            <a:r>
              <a:rPr sz="2800" spc="1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в</a:t>
            </a:r>
            <a:r>
              <a:rPr sz="280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п</a:t>
            </a:r>
            <a:r>
              <a:rPr sz="2800" spc="-15" dirty="0">
                <a:latin typeface="Candara"/>
                <a:cs typeface="Candara"/>
              </a:rPr>
              <a:t>р</a:t>
            </a:r>
            <a:r>
              <a:rPr sz="2800" spc="-10" dirty="0">
                <a:latin typeface="Candara"/>
                <a:cs typeface="Candara"/>
              </a:rPr>
              <a:t>об</a:t>
            </a:r>
            <a:r>
              <a:rPr sz="2800" dirty="0">
                <a:latin typeface="Candara"/>
                <a:cs typeface="Candara"/>
              </a:rPr>
              <a:t>е</a:t>
            </a:r>
            <a:r>
              <a:rPr sz="2800" spc="-5" dirty="0">
                <a:latin typeface="Candara"/>
                <a:cs typeface="Candara"/>
              </a:rPr>
              <a:t>.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92451" y="1523"/>
            <a:ext cx="5868911" cy="946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71359" y="1523"/>
            <a:ext cx="1039368" cy="946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20711" y="1523"/>
            <a:ext cx="2926079" cy="946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56776" y="1523"/>
            <a:ext cx="1039368" cy="946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01049" y="10947"/>
            <a:ext cx="71907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Радиоиммунный</a:t>
            </a:r>
            <a:r>
              <a:rPr sz="5400" spc="-7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анализ</a:t>
            </a:r>
            <a:endParaRPr sz="5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22" y="714616"/>
            <a:ext cx="11847195" cy="603313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454659" marR="340360" indent="-441959">
              <a:lnSpc>
                <a:spcPts val="3670"/>
              </a:lnSpc>
              <a:spcBef>
                <a:spcPts val="760"/>
              </a:spcBef>
              <a:buClr>
                <a:srgbClr val="FF0000"/>
              </a:buClr>
              <a:buFont typeface="Wingdings"/>
              <a:buChar char=""/>
              <a:tabLst>
                <a:tab pos="455295" algn="l"/>
              </a:tabLst>
            </a:pPr>
            <a:r>
              <a:rPr sz="3600" spc="-5" dirty="0">
                <a:latin typeface="Candara"/>
                <a:cs typeface="Candara"/>
              </a:rPr>
              <a:t>Антигены </a:t>
            </a:r>
            <a:r>
              <a:rPr sz="3600" dirty="0">
                <a:latin typeface="Candara"/>
                <a:cs typeface="Candara"/>
              </a:rPr>
              <a:t>или </a:t>
            </a:r>
            <a:r>
              <a:rPr sz="3600" spc="-5" dirty="0">
                <a:latin typeface="Candara"/>
                <a:cs typeface="Candara"/>
              </a:rPr>
              <a:t>антитела метят радионуклидами: </a:t>
            </a:r>
            <a:r>
              <a:rPr sz="3600" spc="-7" baseline="25462" dirty="0">
                <a:latin typeface="Candara"/>
                <a:cs typeface="Candara"/>
              </a:rPr>
              <a:t>125</a:t>
            </a:r>
            <a:r>
              <a:rPr sz="3600" spc="-5" dirty="0">
                <a:latin typeface="Candara"/>
                <a:cs typeface="Candara"/>
              </a:rPr>
              <a:t>J, </a:t>
            </a:r>
            <a:r>
              <a:rPr sz="3600" baseline="25462" dirty="0">
                <a:latin typeface="Candara"/>
                <a:cs typeface="Candara"/>
              </a:rPr>
              <a:t>14</a:t>
            </a:r>
            <a:r>
              <a:rPr sz="3600" dirty="0">
                <a:latin typeface="Candara"/>
                <a:cs typeface="Candara"/>
              </a:rPr>
              <a:t>C, </a:t>
            </a:r>
            <a:r>
              <a:rPr sz="5400" baseline="16975" dirty="0">
                <a:latin typeface="Candara"/>
                <a:cs typeface="Candara"/>
              </a:rPr>
              <a:t> </a:t>
            </a:r>
            <a:r>
              <a:rPr sz="3600" spc="-7" baseline="25462" dirty="0">
                <a:latin typeface="Candara"/>
                <a:cs typeface="Candara"/>
              </a:rPr>
              <a:t>3</a:t>
            </a:r>
            <a:r>
              <a:rPr sz="3600" spc="-5" dirty="0">
                <a:latin typeface="Candara"/>
                <a:cs typeface="Candara"/>
              </a:rPr>
              <a:t>H, </a:t>
            </a:r>
            <a:r>
              <a:rPr sz="3600" spc="-7" baseline="25462" dirty="0">
                <a:latin typeface="Candara"/>
                <a:cs typeface="Candara"/>
              </a:rPr>
              <a:t>51</a:t>
            </a:r>
            <a:r>
              <a:rPr sz="3600" spc="-5" dirty="0">
                <a:latin typeface="Candara"/>
                <a:cs typeface="Candara"/>
              </a:rPr>
              <a:t>Cr </a:t>
            </a:r>
            <a:r>
              <a:rPr sz="3600" dirty="0">
                <a:latin typeface="Candara"/>
                <a:cs typeface="Candara"/>
              </a:rPr>
              <a:t>и</a:t>
            </a:r>
            <a:r>
              <a:rPr sz="3600" spc="-45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др.</a:t>
            </a:r>
            <a:endParaRPr sz="3600">
              <a:latin typeface="Candara"/>
              <a:cs typeface="Candara"/>
            </a:endParaRPr>
          </a:p>
          <a:p>
            <a:pPr marL="454025" marR="474345" indent="-441325">
              <a:lnSpc>
                <a:spcPts val="3670"/>
              </a:lnSpc>
              <a:spcBef>
                <a:spcPts val="869"/>
              </a:spcBef>
              <a:buClr>
                <a:srgbClr val="FF0000"/>
              </a:buClr>
              <a:buFont typeface="Wingdings"/>
              <a:buChar char=""/>
              <a:tabLst>
                <a:tab pos="455295" algn="l"/>
              </a:tabLst>
            </a:pPr>
            <a:r>
              <a:rPr sz="3600" spc="-5" dirty="0">
                <a:latin typeface="Candara"/>
                <a:cs typeface="Candara"/>
              </a:rPr>
              <a:t>Радиоактивность иммунного комплекса определяют </a:t>
            </a:r>
            <a:r>
              <a:rPr sz="3600" dirty="0">
                <a:latin typeface="Candara"/>
                <a:cs typeface="Candara"/>
              </a:rPr>
              <a:t>с  </a:t>
            </a:r>
            <a:r>
              <a:rPr sz="3600" spc="-5" dirty="0">
                <a:latin typeface="Candara"/>
                <a:cs typeface="Candara"/>
              </a:rPr>
              <a:t>помощью соответствующего счётчика: </a:t>
            </a:r>
            <a:r>
              <a:rPr sz="3600" dirty="0">
                <a:latin typeface="Symbol"/>
                <a:cs typeface="Symbol"/>
              </a:rPr>
              <a:t></a:t>
            </a:r>
            <a:r>
              <a:rPr sz="3600" dirty="0">
                <a:latin typeface="Candara"/>
                <a:cs typeface="Candara"/>
              </a:rPr>
              <a:t>- или </a:t>
            </a:r>
            <a:r>
              <a:rPr sz="3600" spc="-5" dirty="0">
                <a:latin typeface="Symbol"/>
                <a:cs typeface="Symbol"/>
              </a:rPr>
              <a:t></a:t>
            </a:r>
            <a:r>
              <a:rPr sz="3600" spc="-5" dirty="0">
                <a:latin typeface="Candara"/>
                <a:cs typeface="Candara"/>
              </a:rPr>
              <a:t>-  излучение. Интенсивность излучения прямо  пропорциональна количеству </a:t>
            </a:r>
            <a:r>
              <a:rPr sz="3600" dirty="0">
                <a:latin typeface="Candara"/>
                <a:cs typeface="Candara"/>
              </a:rPr>
              <a:t>связавшихся </a:t>
            </a:r>
            <a:r>
              <a:rPr sz="3600" spc="-5" dirty="0">
                <a:latin typeface="Candara"/>
                <a:cs typeface="Candara"/>
              </a:rPr>
              <a:t>молекул  антигена </a:t>
            </a:r>
            <a:r>
              <a:rPr sz="3600" dirty="0">
                <a:latin typeface="Candara"/>
                <a:cs typeface="Candara"/>
              </a:rPr>
              <a:t>и</a:t>
            </a:r>
            <a:r>
              <a:rPr sz="3600" spc="-3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антител.</a:t>
            </a:r>
            <a:endParaRPr sz="3600">
              <a:latin typeface="Candara"/>
              <a:cs typeface="Candara"/>
            </a:endParaRPr>
          </a:p>
          <a:p>
            <a:pPr marL="454659" indent="-441959">
              <a:lnSpc>
                <a:spcPct val="100000"/>
              </a:lnSpc>
              <a:spcBef>
                <a:spcPts val="210"/>
              </a:spcBef>
              <a:buClr>
                <a:srgbClr val="FF0000"/>
              </a:buClr>
              <a:buFont typeface="Wingdings"/>
              <a:buChar char=""/>
              <a:tabLst>
                <a:tab pos="455295" algn="l"/>
              </a:tabLst>
            </a:pPr>
            <a:r>
              <a:rPr sz="3600" spc="-5" dirty="0">
                <a:latin typeface="Candara"/>
                <a:cs typeface="Candara"/>
              </a:rPr>
              <a:t>Чувствительность </a:t>
            </a:r>
            <a:r>
              <a:rPr sz="3600" dirty="0">
                <a:latin typeface="Candara"/>
                <a:cs typeface="Candara"/>
              </a:rPr>
              <a:t>метода от 0,1 до 10 </a:t>
            </a:r>
            <a:r>
              <a:rPr sz="3600" spc="-5" dirty="0">
                <a:latin typeface="Candara"/>
                <a:cs typeface="Candara"/>
              </a:rPr>
              <a:t>нг </a:t>
            </a:r>
            <a:r>
              <a:rPr sz="3600" dirty="0">
                <a:latin typeface="Candara"/>
                <a:cs typeface="Candara"/>
              </a:rPr>
              <a:t>белка в</a:t>
            </a:r>
            <a:r>
              <a:rPr sz="3600" spc="-8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пробе.</a:t>
            </a:r>
            <a:endParaRPr sz="3600">
              <a:latin typeface="Candara"/>
              <a:cs typeface="Candara"/>
            </a:endParaRPr>
          </a:p>
          <a:p>
            <a:pPr marL="454659" marR="5080" indent="-441959">
              <a:lnSpc>
                <a:spcPts val="3670"/>
              </a:lnSpc>
              <a:spcBef>
                <a:spcPts val="880"/>
              </a:spcBef>
              <a:buClr>
                <a:srgbClr val="FF0000"/>
              </a:buClr>
              <a:buFont typeface="Wingdings"/>
              <a:buChar char=""/>
              <a:tabLst>
                <a:tab pos="455295" algn="l"/>
              </a:tabLst>
            </a:pPr>
            <a:r>
              <a:rPr sz="3600" spc="-5" dirty="0">
                <a:latin typeface="Candara"/>
                <a:cs typeface="Candara"/>
              </a:rPr>
              <a:t>Жёсткие </a:t>
            </a:r>
            <a:r>
              <a:rPr sz="3600" dirty="0">
                <a:latin typeface="Candara"/>
                <a:cs typeface="Candara"/>
              </a:rPr>
              <a:t>требования к лабораторной безопасности при  работе с </a:t>
            </a:r>
            <a:r>
              <a:rPr sz="3600" spc="-5" dirty="0">
                <a:latin typeface="Candara"/>
                <a:cs typeface="Candara"/>
              </a:rPr>
              <a:t>радиоактивными </a:t>
            </a:r>
            <a:r>
              <a:rPr sz="3600" dirty="0">
                <a:latin typeface="Candara"/>
                <a:cs typeface="Candara"/>
              </a:rPr>
              <a:t>изотопами, в частности,  </a:t>
            </a:r>
            <a:r>
              <a:rPr sz="3600" spc="-5" dirty="0">
                <a:latin typeface="Candara"/>
                <a:cs typeface="Candara"/>
              </a:rPr>
              <a:t>жёсткие </a:t>
            </a:r>
            <a:r>
              <a:rPr sz="3600" dirty="0">
                <a:latin typeface="Candara"/>
                <a:cs typeface="Candara"/>
              </a:rPr>
              <a:t>требования к </a:t>
            </a:r>
            <a:r>
              <a:rPr sz="3600" spc="-5" dirty="0">
                <a:latin typeface="Candara"/>
                <a:cs typeface="Candara"/>
              </a:rPr>
              <a:t>утилизации медицинских </a:t>
            </a:r>
            <a:r>
              <a:rPr sz="3600" dirty="0">
                <a:latin typeface="Candara"/>
                <a:cs typeface="Candara"/>
              </a:rPr>
              <a:t>отходов  </a:t>
            </a:r>
            <a:r>
              <a:rPr sz="3600" spc="-5" dirty="0">
                <a:latin typeface="Candara"/>
                <a:cs typeface="Candara"/>
              </a:rPr>
              <a:t>(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отходы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класса</a:t>
            </a:r>
            <a:r>
              <a:rPr sz="3600" spc="-45" dirty="0">
                <a:solidFill>
                  <a:srgbClr val="0070C0"/>
                </a:solidFill>
                <a:latin typeface="Candara"/>
                <a:cs typeface="Candara"/>
              </a:rPr>
              <a:t> 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Д</a:t>
            </a:r>
            <a:r>
              <a:rPr sz="3600" spc="-5" dirty="0">
                <a:latin typeface="Candara"/>
                <a:cs typeface="Candara"/>
              </a:rPr>
              <a:t>).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2024" y="6336206"/>
            <a:ext cx="2076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04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94076" y="1523"/>
            <a:ext cx="6449568" cy="972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53628" y="1523"/>
            <a:ext cx="1039368" cy="972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02660" y="36118"/>
            <a:ext cx="55860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Особенности</a:t>
            </a:r>
            <a:r>
              <a:rPr sz="5400" spc="-7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РИА:</a:t>
            </a:r>
            <a:endParaRPr sz="5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87" y="1139177"/>
            <a:ext cx="11946255" cy="441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ndara"/>
                <a:cs typeface="Candara"/>
              </a:rPr>
              <a:t>Иммуноблоттинг </a:t>
            </a:r>
            <a:r>
              <a:rPr sz="3600" dirty="0">
                <a:latin typeface="Candara"/>
                <a:cs typeface="Candara"/>
              </a:rPr>
              <a:t>(immunoblot) - метод </a:t>
            </a:r>
            <a:r>
              <a:rPr sz="3600" spc="-5" dirty="0">
                <a:latin typeface="Candara"/>
                <a:cs typeface="Candara"/>
              </a:rPr>
              <a:t>идентификации  </a:t>
            </a:r>
            <a:r>
              <a:rPr sz="3600" dirty="0">
                <a:latin typeface="Candara"/>
                <a:cs typeface="Candara"/>
              </a:rPr>
              <a:t>белков в </a:t>
            </a:r>
            <a:r>
              <a:rPr sz="3600" spc="-5" dirty="0">
                <a:latin typeface="Candara"/>
                <a:cs typeface="Candara"/>
              </a:rPr>
              <a:t>многокомпонентной </a:t>
            </a:r>
            <a:r>
              <a:rPr sz="3600" dirty="0">
                <a:latin typeface="Candara"/>
                <a:cs typeface="Candara"/>
              </a:rPr>
              <a:t>смеси. После </a:t>
            </a:r>
            <a:r>
              <a:rPr sz="3600" spc="-5" dirty="0">
                <a:latin typeface="Candara"/>
                <a:cs typeface="Candara"/>
              </a:rPr>
              <a:t>гель  электрофореза </a:t>
            </a:r>
            <a:r>
              <a:rPr sz="3600" dirty="0">
                <a:latin typeface="Candara"/>
                <a:cs typeface="Candara"/>
              </a:rPr>
              <a:t>и </a:t>
            </a:r>
            <a:r>
              <a:rPr sz="3600" spc="-5" dirty="0">
                <a:latin typeface="Candara"/>
                <a:cs typeface="Candara"/>
              </a:rPr>
              <a:t>переноса фракционированных </a:t>
            </a:r>
            <a:r>
              <a:rPr sz="3600" dirty="0">
                <a:latin typeface="Candara"/>
                <a:cs typeface="Candara"/>
              </a:rPr>
              <a:t>белков </a:t>
            </a:r>
            <a:r>
              <a:rPr sz="3600" spc="-5" dirty="0">
                <a:latin typeface="Candara"/>
                <a:cs typeface="Candara"/>
              </a:rPr>
              <a:t>на  нитроцеллюлозные </a:t>
            </a:r>
            <a:r>
              <a:rPr sz="3600" dirty="0">
                <a:latin typeface="Candara"/>
                <a:cs typeface="Candara"/>
              </a:rPr>
              <a:t>или нейлоновые </a:t>
            </a:r>
            <a:r>
              <a:rPr sz="3600" spc="-5" dirty="0">
                <a:latin typeface="Candara"/>
                <a:cs typeface="Candara"/>
              </a:rPr>
              <a:t>фильтры, </a:t>
            </a:r>
            <a:r>
              <a:rPr sz="3600" dirty="0">
                <a:latin typeface="Candara"/>
                <a:cs typeface="Candara"/>
              </a:rPr>
              <a:t>их  </a:t>
            </a:r>
            <a:r>
              <a:rPr sz="3600" spc="-5" dirty="0">
                <a:latin typeface="Candara"/>
                <a:cs typeface="Candara"/>
              </a:rPr>
              <a:t>обрабатывают радиоактивно меченными антителами </a:t>
            </a:r>
            <a:r>
              <a:rPr sz="3600" dirty="0">
                <a:latin typeface="Candara"/>
                <a:cs typeface="Candara"/>
              </a:rPr>
              <a:t>или  </a:t>
            </a:r>
            <a:r>
              <a:rPr sz="3600" spc="-5" dirty="0">
                <a:latin typeface="Candara"/>
                <a:cs typeface="Candara"/>
              </a:rPr>
              <a:t>антигенами </a:t>
            </a:r>
            <a:r>
              <a:rPr sz="3600" dirty="0">
                <a:latin typeface="Candara"/>
                <a:cs typeface="Candara"/>
              </a:rPr>
              <a:t>и </a:t>
            </a:r>
            <a:r>
              <a:rPr sz="3600" spc="-5" dirty="0">
                <a:latin typeface="Candara"/>
                <a:cs typeface="Candara"/>
              </a:rPr>
              <a:t>определяют связывание </a:t>
            </a:r>
            <a:r>
              <a:rPr sz="3600" dirty="0">
                <a:latin typeface="Candara"/>
                <a:cs typeface="Candara"/>
              </a:rPr>
              <a:t>с </a:t>
            </a:r>
            <a:r>
              <a:rPr sz="3600" spc="-5" dirty="0">
                <a:latin typeface="Candara"/>
                <a:cs typeface="Candara"/>
              </a:rPr>
              <a:t>помощью  </a:t>
            </a:r>
            <a:r>
              <a:rPr sz="3600" dirty="0">
                <a:latin typeface="Candara"/>
                <a:cs typeface="Candara"/>
              </a:rPr>
              <a:t>авторадиографии. </a:t>
            </a:r>
            <a:r>
              <a:rPr sz="3600" spc="-5" dirty="0">
                <a:latin typeface="Candara"/>
                <a:cs typeface="Candara"/>
              </a:rPr>
              <a:t>Представляет сочетание электрофореза  </a:t>
            </a:r>
            <a:r>
              <a:rPr sz="3600" dirty="0">
                <a:latin typeface="Candara"/>
                <a:cs typeface="Candara"/>
              </a:rPr>
              <a:t>и ИФА или</a:t>
            </a:r>
            <a:r>
              <a:rPr sz="3600" spc="-6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РИА.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5073" y="6336206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05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32047" y="1523"/>
            <a:ext cx="5373624" cy="766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93388" y="0"/>
            <a:ext cx="46037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0000"/>
                </a:solidFill>
                <a:latin typeface="Candara"/>
                <a:cs typeface="Candara"/>
              </a:rPr>
              <a:t>Иммуноблоттинг</a:t>
            </a:r>
            <a:endParaRPr sz="4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69107" y="1523"/>
            <a:ext cx="6704076" cy="862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88680" y="1523"/>
            <a:ext cx="1149096" cy="862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23425" y="0"/>
            <a:ext cx="57467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Иммуноблоттинг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705027"/>
            <a:ext cx="12192000" cy="6152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96559" y="6336206"/>
            <a:ext cx="2000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07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39896" y="169163"/>
            <a:ext cx="4757928" cy="1095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07807" y="169163"/>
            <a:ext cx="1039368" cy="1095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48493" y="327152"/>
            <a:ext cx="38938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5" dirty="0">
                <a:solidFill>
                  <a:srgbClr val="FF0000"/>
                </a:solidFill>
                <a:latin typeface="Candara"/>
                <a:cs typeface="Candara"/>
              </a:rPr>
              <a:t>И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ммун</a:t>
            </a:r>
            <a:r>
              <a:rPr sz="5400" spc="-10" dirty="0">
                <a:solidFill>
                  <a:srgbClr val="FF0000"/>
                </a:solidFill>
                <a:latin typeface="Candara"/>
                <a:cs typeface="Candara"/>
              </a:rPr>
              <a:t>о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б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л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о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т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9301" y="2728925"/>
            <a:ext cx="12012612" cy="5175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3480" y="1523"/>
            <a:ext cx="9887699" cy="792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29671" y="1523"/>
            <a:ext cx="853440" cy="792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04314" y="21031"/>
            <a:ext cx="91833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Иммунная электронная</a:t>
            </a:r>
            <a:r>
              <a:rPr sz="4400" spc="-10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микроскопия</a:t>
            </a:r>
            <a:endParaRPr sz="44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3892537"/>
            <a:ext cx="44310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ndara"/>
                <a:cs typeface="Candara"/>
              </a:rPr>
              <a:t>Взаимодействие стафилококка </a:t>
            </a:r>
            <a:r>
              <a:rPr sz="2400" dirty="0">
                <a:latin typeface="Candara"/>
                <a:cs typeface="Candara"/>
              </a:rPr>
              <a:t>и  </a:t>
            </a:r>
            <a:r>
              <a:rPr sz="2400" spc="-5" dirty="0">
                <a:latin typeface="Candara"/>
                <a:cs typeface="Candara"/>
              </a:rPr>
              <a:t>вируса гриппа посредством  </a:t>
            </a:r>
            <a:r>
              <a:rPr sz="2400" dirty="0">
                <a:latin typeface="Candara"/>
                <a:cs typeface="Candara"/>
              </a:rPr>
              <a:t>иммуноглобулинового</a:t>
            </a:r>
            <a:r>
              <a:rPr sz="2400" spc="-45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покрова.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0282" y="636282"/>
            <a:ext cx="6894195" cy="320294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5080">
              <a:lnSpc>
                <a:spcPts val="3060"/>
              </a:lnSpc>
              <a:spcBef>
                <a:spcPts val="650"/>
              </a:spcBef>
            </a:pPr>
            <a:r>
              <a:rPr sz="3000" spc="-5" dirty="0">
                <a:latin typeface="Candara"/>
                <a:cs typeface="Candara"/>
              </a:rPr>
              <a:t>Иммунная электронная микроскопия </a:t>
            </a:r>
            <a:r>
              <a:rPr sz="3000" dirty="0">
                <a:latin typeface="Candara"/>
                <a:cs typeface="Candara"/>
              </a:rPr>
              <a:t>-  </a:t>
            </a:r>
            <a:r>
              <a:rPr sz="3000" spc="-5" dirty="0">
                <a:latin typeface="Candara"/>
                <a:cs typeface="Candara"/>
              </a:rPr>
              <a:t>электронная микроскопия микробов,  чаще всего вирусов, обработанных  соответствующими иммунными  сыворотками, содержащими АТ. Вирусы,  обработанные иммунной сывороткой,  образуют иммунные агрегаты  (микропреципитаты). Вокруг</a:t>
            </a:r>
            <a:r>
              <a:rPr sz="3000" spc="-10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вирионов</a:t>
            </a:r>
            <a:endParaRPr sz="30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0282" y="3745242"/>
            <a:ext cx="6755765" cy="281940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 marR="5080">
              <a:lnSpc>
                <a:spcPct val="85200"/>
              </a:lnSpc>
              <a:spcBef>
                <a:spcPts val="630"/>
              </a:spcBef>
            </a:pPr>
            <a:r>
              <a:rPr sz="3000" spc="-5" dirty="0">
                <a:latin typeface="Candara"/>
                <a:cs typeface="Candara"/>
              </a:rPr>
              <a:t>формируется венчик из АТ,  контрастированный фосфорно-  вольфрамовой кислотой или другими  электроннооптически плотными  препаратами. Также используются АТ,  меченные железосодержащим </a:t>
            </a:r>
            <a:r>
              <a:rPr sz="3000" dirty="0">
                <a:latin typeface="Candara"/>
                <a:cs typeface="Candara"/>
              </a:rPr>
              <a:t>белком -  </a:t>
            </a:r>
            <a:r>
              <a:rPr sz="3000" spc="-5" dirty="0">
                <a:latin typeface="Candara"/>
                <a:cs typeface="Candara"/>
              </a:rPr>
              <a:t>фер</a:t>
            </a:r>
            <a:r>
              <a:rPr sz="3000" dirty="0">
                <a:latin typeface="Candara"/>
                <a:cs typeface="Candara"/>
              </a:rPr>
              <a:t>р</a:t>
            </a:r>
            <a:r>
              <a:rPr sz="3000" spc="-260" dirty="0">
                <a:latin typeface="Candara"/>
                <a:cs typeface="Candara"/>
              </a:rPr>
              <a:t>и</a:t>
            </a:r>
            <a:r>
              <a:rPr sz="1000" spc="-10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3000" spc="-1230" dirty="0">
                <a:latin typeface="Candara"/>
                <a:cs typeface="Candara"/>
              </a:rPr>
              <a:t>т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08</a:t>
            </a:r>
            <a:r>
              <a:rPr sz="1000" spc="-90" dirty="0">
                <a:solidFill>
                  <a:srgbClr val="073E87"/>
                </a:solidFill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и</a:t>
            </a:r>
            <a:r>
              <a:rPr sz="3000" dirty="0">
                <a:latin typeface="Candara"/>
                <a:cs typeface="Candara"/>
              </a:rPr>
              <a:t>ном.</a:t>
            </a:r>
            <a:endParaRPr sz="30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63" y="730618"/>
            <a:ext cx="4713875" cy="30065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87979" y="2502407"/>
            <a:ext cx="6478524" cy="1609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61959" y="2502407"/>
            <a:ext cx="1525524" cy="1609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96183" y="2741168"/>
            <a:ext cx="5198745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spc="-5" dirty="0">
                <a:solidFill>
                  <a:srgbClr val="FF0000"/>
                </a:solidFill>
                <a:latin typeface="Candara"/>
                <a:cs typeface="Candara"/>
              </a:rPr>
              <a:t>Имм</a:t>
            </a:r>
            <a:r>
              <a:rPr sz="8000" dirty="0">
                <a:solidFill>
                  <a:srgbClr val="FF0000"/>
                </a:solidFill>
                <a:latin typeface="Candara"/>
                <a:cs typeface="Candara"/>
              </a:rPr>
              <a:t>уночип</a:t>
            </a:r>
            <a:endParaRPr sz="80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90463" y="6336206"/>
            <a:ext cx="2095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09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641096"/>
            <a:ext cx="11821160" cy="5510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0325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Candara"/>
                <a:cs typeface="Candara"/>
              </a:rPr>
              <a:t>В </a:t>
            </a:r>
            <a:r>
              <a:rPr sz="4000" spc="-10" dirty="0">
                <a:latin typeface="Candara"/>
                <a:cs typeface="Candara"/>
              </a:rPr>
              <a:t>последнее десятилетие существенное развитие  </a:t>
            </a:r>
            <a:r>
              <a:rPr sz="4000" spc="-5" dirty="0">
                <a:latin typeface="Candara"/>
                <a:cs typeface="Candara"/>
              </a:rPr>
              <a:t>получила технология </a:t>
            </a:r>
            <a:r>
              <a:rPr sz="4000" spc="-10" dirty="0">
                <a:latin typeface="Candara"/>
                <a:cs typeface="Candara"/>
              </a:rPr>
              <a:t>анализа сложных  </a:t>
            </a:r>
            <a:r>
              <a:rPr sz="4000" spc="-5" dirty="0">
                <a:latin typeface="Candara"/>
                <a:cs typeface="Candara"/>
              </a:rPr>
              <a:t>биологических </a:t>
            </a:r>
            <a:r>
              <a:rPr sz="4000" spc="-10" dirty="0">
                <a:latin typeface="Candara"/>
                <a:cs typeface="Candara"/>
              </a:rPr>
              <a:t>систем </a:t>
            </a:r>
            <a:r>
              <a:rPr sz="4000" spc="-5" dirty="0">
                <a:latin typeface="Candara"/>
                <a:cs typeface="Candara"/>
              </a:rPr>
              <a:t>с </a:t>
            </a:r>
            <a:r>
              <a:rPr sz="4000" spc="-10" dirty="0">
                <a:latin typeface="Candara"/>
                <a:cs typeface="Candara"/>
              </a:rPr>
              <a:t>помощью биологических  микрочипов.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При их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создании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сочетается принцип 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миниатюризации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и многофакторного</a:t>
            </a:r>
            <a:r>
              <a:rPr sz="4000" spc="4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анализа.</a:t>
            </a:r>
            <a:endParaRPr sz="4000">
              <a:latin typeface="Candara"/>
              <a:cs typeface="Candara"/>
            </a:endParaRPr>
          </a:p>
          <a:p>
            <a:pPr marL="12700" marR="5080">
              <a:lnSpc>
                <a:spcPts val="4800"/>
              </a:lnSpc>
              <a:spcBef>
                <a:spcPts val="155"/>
              </a:spcBef>
            </a:pP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Принцип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миниатюризации ведёт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к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повышению  производительности исследований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и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снижению  себестоимости анализа.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Принцип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многофакторности  повышает достоверность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результатов</a:t>
            </a:r>
            <a:r>
              <a:rPr sz="4000" spc="13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анализа</a:t>
            </a:r>
            <a:endParaRPr sz="4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115847"/>
            <a:ext cx="11986260" cy="551180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9525">
              <a:lnSpc>
                <a:spcPts val="3890"/>
              </a:lnSpc>
              <a:spcBef>
                <a:spcPts val="585"/>
              </a:spcBef>
            </a:pPr>
            <a:r>
              <a:rPr sz="3600" spc="-5" dirty="0">
                <a:latin typeface="Candara"/>
                <a:cs typeface="Candara"/>
              </a:rPr>
              <a:t>Главным элементом микрочипа </a:t>
            </a:r>
            <a:r>
              <a:rPr sz="3600" dirty="0">
                <a:latin typeface="Candara"/>
                <a:cs typeface="Candara"/>
              </a:rPr>
              <a:t>является </a:t>
            </a:r>
            <a:r>
              <a:rPr sz="3600" spc="-5" dirty="0">
                <a:latin typeface="Candara"/>
                <a:cs typeface="Candara"/>
              </a:rPr>
              <a:t>матрица  микроячеек </a:t>
            </a:r>
            <a:r>
              <a:rPr sz="3600" dirty="0">
                <a:latin typeface="Candara"/>
                <a:cs typeface="Candara"/>
              </a:rPr>
              <a:t>- </a:t>
            </a:r>
            <a:r>
              <a:rPr sz="3600" spc="-5" dirty="0">
                <a:latin typeface="Candara"/>
                <a:cs typeface="Candara"/>
              </a:rPr>
              <a:t>эррей. Функциональная единица эррея </a:t>
            </a:r>
            <a:r>
              <a:rPr sz="3600" dirty="0">
                <a:latin typeface="Candara"/>
                <a:cs typeface="Candara"/>
              </a:rPr>
              <a:t>- </a:t>
            </a:r>
            <a:r>
              <a:rPr sz="3600" spc="-5" dirty="0">
                <a:latin typeface="Candara"/>
                <a:cs typeface="Candara"/>
              </a:rPr>
              <a:t>спот </a:t>
            </a:r>
            <a:r>
              <a:rPr sz="3600" dirty="0">
                <a:latin typeface="Candara"/>
                <a:cs typeface="Candara"/>
              </a:rPr>
              <a:t>-  содержит </a:t>
            </a:r>
            <a:r>
              <a:rPr sz="3600" spc="-5" dirty="0">
                <a:latin typeface="Candara"/>
                <a:cs typeface="Candara"/>
              </a:rPr>
              <a:t>уникальный индивидуальный </a:t>
            </a:r>
            <a:r>
              <a:rPr sz="3600" dirty="0">
                <a:latin typeface="Candara"/>
                <a:cs typeface="Candara"/>
              </a:rPr>
              <a:t>зонд, </a:t>
            </a:r>
            <a:r>
              <a:rPr sz="3600" spc="-5" dirty="0">
                <a:latin typeface="Candara"/>
                <a:cs typeface="Candara"/>
              </a:rPr>
              <a:t>специфичный  </a:t>
            </a:r>
            <a:r>
              <a:rPr sz="3600" dirty="0">
                <a:latin typeface="Candara"/>
                <a:cs typeface="Candara"/>
              </a:rPr>
              <a:t>к </a:t>
            </a:r>
            <a:r>
              <a:rPr sz="3600" spc="-5" dirty="0">
                <a:latin typeface="Candara"/>
                <a:cs typeface="Candara"/>
              </a:rPr>
              <a:t>конкретной </a:t>
            </a:r>
            <a:r>
              <a:rPr sz="3600" dirty="0">
                <a:latin typeface="Candara"/>
                <a:cs typeface="Candara"/>
              </a:rPr>
              <a:t>биологической </a:t>
            </a:r>
            <a:r>
              <a:rPr sz="3600" spc="-5" dirty="0">
                <a:latin typeface="Candara"/>
                <a:cs typeface="Candara"/>
              </a:rPr>
              <a:t>молекуле </a:t>
            </a:r>
            <a:r>
              <a:rPr sz="3600" dirty="0">
                <a:latin typeface="Candara"/>
                <a:cs typeface="Candara"/>
              </a:rPr>
              <a:t>или её</a:t>
            </a:r>
            <a:r>
              <a:rPr sz="3600" spc="-7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фрагменту.</a:t>
            </a:r>
            <a:endParaRPr sz="3600">
              <a:latin typeface="Candara"/>
              <a:cs typeface="Candara"/>
            </a:endParaRPr>
          </a:p>
          <a:p>
            <a:pPr marL="12700">
              <a:lnSpc>
                <a:spcPts val="3610"/>
              </a:lnSpc>
            </a:pPr>
            <a:r>
              <a:rPr sz="3600" dirty="0">
                <a:latin typeface="Candara"/>
                <a:cs typeface="Candara"/>
              </a:rPr>
              <a:t>Зондами </a:t>
            </a:r>
            <a:r>
              <a:rPr sz="3600" spc="-5" dirty="0">
                <a:latin typeface="Candara"/>
                <a:cs typeface="Candara"/>
              </a:rPr>
              <a:t>могут служить фрагменты геномной </a:t>
            </a:r>
            <a:r>
              <a:rPr sz="3600" dirty="0">
                <a:latin typeface="Candara"/>
                <a:cs typeface="Candara"/>
              </a:rPr>
              <a:t>ДНК или</a:t>
            </a:r>
            <a:r>
              <a:rPr sz="3600" spc="-2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РНК,</a:t>
            </a:r>
            <a:endParaRPr sz="3600">
              <a:latin typeface="Candara"/>
              <a:cs typeface="Candara"/>
            </a:endParaRPr>
          </a:p>
          <a:p>
            <a:pPr marL="12700" marR="313690">
              <a:lnSpc>
                <a:spcPts val="3890"/>
              </a:lnSpc>
              <a:spcBef>
                <a:spcPts val="275"/>
              </a:spcBef>
              <a:tabLst>
                <a:tab pos="6271895" algn="l"/>
              </a:tabLst>
            </a:pPr>
            <a:r>
              <a:rPr sz="3600" dirty="0">
                <a:latin typeface="Candara"/>
                <a:cs typeface="Candara"/>
              </a:rPr>
              <a:t>белки, </a:t>
            </a:r>
            <a:r>
              <a:rPr sz="3600" spc="-5" dirty="0">
                <a:latin typeface="Candara"/>
                <a:cs typeface="Candara"/>
              </a:rPr>
              <a:t>олигосахариды </a:t>
            </a:r>
            <a:r>
              <a:rPr sz="3600" dirty="0">
                <a:latin typeface="Candara"/>
                <a:cs typeface="Candara"/>
              </a:rPr>
              <a:t>и др. Объём </a:t>
            </a:r>
            <a:r>
              <a:rPr sz="3600" spc="-5" dirty="0">
                <a:latin typeface="Candara"/>
                <a:cs typeface="Candara"/>
              </a:rPr>
              <a:t>капли </a:t>
            </a:r>
            <a:r>
              <a:rPr sz="3600" dirty="0">
                <a:latin typeface="Candara"/>
                <a:cs typeface="Candara"/>
              </a:rPr>
              <a:t>для  формирования спота измеряется </a:t>
            </a:r>
            <a:r>
              <a:rPr sz="3600" spc="-5" dirty="0">
                <a:latin typeface="Candara"/>
                <a:cs typeface="Candara"/>
              </a:rPr>
              <a:t>пиколитрами, его  диаметр составляет </a:t>
            </a:r>
            <a:r>
              <a:rPr sz="3600" dirty="0">
                <a:latin typeface="Candara"/>
                <a:cs typeface="Candara"/>
              </a:rPr>
              <a:t>50-300 </a:t>
            </a:r>
            <a:r>
              <a:rPr sz="3600" spc="-5" dirty="0">
                <a:latin typeface="Candara"/>
                <a:cs typeface="Candara"/>
              </a:rPr>
              <a:t>мкм. Споты располагаются  упорядоченными </a:t>
            </a:r>
            <a:r>
              <a:rPr sz="3600" dirty="0">
                <a:latin typeface="Candara"/>
                <a:cs typeface="Candara"/>
              </a:rPr>
              <a:t>рядами. </a:t>
            </a:r>
            <a:r>
              <a:rPr sz="3600" spc="-5" dirty="0">
                <a:latin typeface="Candara"/>
                <a:cs typeface="Candara"/>
              </a:rPr>
              <a:t>Количество эрреев на  микрочипе </a:t>
            </a:r>
            <a:r>
              <a:rPr sz="3600" dirty="0">
                <a:latin typeface="Candara"/>
                <a:cs typeface="Candara"/>
              </a:rPr>
              <a:t>и </a:t>
            </a:r>
            <a:r>
              <a:rPr sz="3600" spc="-5" dirty="0">
                <a:latin typeface="Candara"/>
                <a:cs typeface="Candara"/>
              </a:rPr>
              <a:t>количество </a:t>
            </a:r>
            <a:r>
              <a:rPr sz="3600" dirty="0">
                <a:latin typeface="Candara"/>
                <a:cs typeface="Candara"/>
              </a:rPr>
              <a:t>спотов в </a:t>
            </a:r>
            <a:r>
              <a:rPr sz="3600" spc="-5" dirty="0">
                <a:latin typeface="Candara"/>
                <a:cs typeface="Candara"/>
              </a:rPr>
              <a:t>пределах эррея </a:t>
            </a:r>
            <a:r>
              <a:rPr sz="3600" dirty="0">
                <a:latin typeface="Candara"/>
                <a:cs typeface="Candara"/>
              </a:rPr>
              <a:t>зависят  </a:t>
            </a:r>
            <a:r>
              <a:rPr sz="3600" spc="5" dirty="0">
                <a:latin typeface="Candara"/>
                <a:cs typeface="Candara"/>
              </a:rPr>
              <a:t>о</a:t>
            </a:r>
            <a:r>
              <a:rPr sz="3600" dirty="0">
                <a:latin typeface="Candara"/>
                <a:cs typeface="Candara"/>
              </a:rPr>
              <a:t>т</a:t>
            </a:r>
            <a:r>
              <a:rPr sz="3600" spc="-15" dirty="0">
                <a:latin typeface="Candara"/>
                <a:cs typeface="Candara"/>
              </a:rPr>
              <a:t> </a:t>
            </a:r>
            <a:r>
              <a:rPr sz="3600" spc="5" dirty="0">
                <a:latin typeface="Candara"/>
                <a:cs typeface="Candara"/>
              </a:rPr>
              <a:t>з</a:t>
            </a:r>
            <a:r>
              <a:rPr sz="3600" spc="-5" dirty="0">
                <a:latin typeface="Candara"/>
                <a:cs typeface="Candara"/>
              </a:rPr>
              <a:t>а</a:t>
            </a:r>
            <a:r>
              <a:rPr sz="3600" dirty="0">
                <a:latin typeface="Candara"/>
                <a:cs typeface="Candara"/>
              </a:rPr>
              <a:t>д</a:t>
            </a:r>
            <a:r>
              <a:rPr sz="3600" spc="-5" dirty="0">
                <a:latin typeface="Candara"/>
                <a:cs typeface="Candara"/>
              </a:rPr>
              <a:t>а</a:t>
            </a:r>
            <a:r>
              <a:rPr sz="3600" dirty="0">
                <a:latin typeface="Candara"/>
                <a:cs typeface="Candara"/>
              </a:rPr>
              <a:t>ч</a:t>
            </a:r>
            <a:r>
              <a:rPr sz="3600" spc="-2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исслед</a:t>
            </a:r>
            <a:r>
              <a:rPr sz="3600" spc="5" dirty="0">
                <a:latin typeface="Candara"/>
                <a:cs typeface="Candara"/>
              </a:rPr>
              <a:t>ов</a:t>
            </a:r>
            <a:r>
              <a:rPr sz="3600" spc="-5" dirty="0">
                <a:latin typeface="Candara"/>
                <a:cs typeface="Candara"/>
              </a:rPr>
              <a:t>ан</a:t>
            </a:r>
            <a:r>
              <a:rPr sz="3600" spc="5" dirty="0">
                <a:latin typeface="Candara"/>
                <a:cs typeface="Candara"/>
              </a:rPr>
              <a:t>и</a:t>
            </a:r>
            <a:r>
              <a:rPr sz="3600" dirty="0">
                <a:latin typeface="Candara"/>
                <a:cs typeface="Candara"/>
              </a:rPr>
              <a:t>я</a:t>
            </a:r>
            <a:r>
              <a:rPr sz="3600" spc="-45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и</a:t>
            </a:r>
            <a:r>
              <a:rPr sz="3600" spc="-1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м</a:t>
            </a:r>
            <a:r>
              <a:rPr sz="3600" spc="5" dirty="0">
                <a:latin typeface="Candara"/>
                <a:cs typeface="Candara"/>
              </a:rPr>
              <a:t>о</a:t>
            </a:r>
            <a:r>
              <a:rPr sz="3600" spc="-5" dirty="0">
                <a:latin typeface="Candara"/>
                <a:cs typeface="Candara"/>
              </a:rPr>
              <a:t>г</a:t>
            </a:r>
            <a:r>
              <a:rPr sz="3600" spc="-165" dirty="0">
                <a:latin typeface="Candara"/>
                <a:cs typeface="Candara"/>
              </a:rPr>
              <a:t>у</a:t>
            </a:r>
            <a:r>
              <a:rPr sz="1500" spc="-300" baseline="22222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3600" spc="-1395" dirty="0">
                <a:latin typeface="Candara"/>
                <a:cs typeface="Candara"/>
              </a:rPr>
              <a:t>т</a:t>
            </a:r>
            <a:r>
              <a:rPr sz="1500" spc="-15" baseline="22222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500" spc="-7" baseline="22222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500" baseline="22222" dirty="0">
                <a:solidFill>
                  <a:srgbClr val="073E87"/>
                </a:solidFill>
                <a:latin typeface="Candara"/>
                <a:cs typeface="Candara"/>
              </a:rPr>
              <a:t>	</a:t>
            </a:r>
            <a:r>
              <a:rPr sz="3600" dirty="0">
                <a:latin typeface="Candara"/>
                <a:cs typeface="Candara"/>
              </a:rPr>
              <a:t>в</a:t>
            </a:r>
            <a:r>
              <a:rPr sz="3600" spc="-5" dirty="0">
                <a:latin typeface="Candara"/>
                <a:cs typeface="Candara"/>
              </a:rPr>
              <a:t>а</a:t>
            </a:r>
            <a:r>
              <a:rPr sz="3600" dirty="0">
                <a:latin typeface="Candara"/>
                <a:cs typeface="Candara"/>
              </a:rPr>
              <a:t>р</a:t>
            </a:r>
            <a:r>
              <a:rPr sz="3600" spc="-5" dirty="0">
                <a:latin typeface="Candara"/>
                <a:cs typeface="Candara"/>
              </a:rPr>
              <a:t>ь</a:t>
            </a:r>
            <a:r>
              <a:rPr sz="3600" dirty="0">
                <a:latin typeface="Candara"/>
                <a:cs typeface="Candara"/>
              </a:rPr>
              <a:t>иров</a:t>
            </a:r>
            <a:r>
              <a:rPr sz="3600" spc="-5" dirty="0">
                <a:latin typeface="Candara"/>
                <a:cs typeface="Candara"/>
              </a:rPr>
              <a:t>ать</a:t>
            </a:r>
            <a:r>
              <a:rPr sz="3600" dirty="0">
                <a:latin typeface="Candara"/>
                <a:cs typeface="Candara"/>
              </a:rPr>
              <a:t>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97808" y="1523"/>
            <a:ext cx="4651247" cy="1175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45076" y="0"/>
            <a:ext cx="35013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FF0000"/>
                </a:solidFill>
                <a:latin typeface="Candara"/>
                <a:cs typeface="Candara"/>
              </a:rPr>
              <a:t>Б</a:t>
            </a: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ио</a:t>
            </a:r>
            <a:r>
              <a:rPr sz="7200" spc="-10" dirty="0">
                <a:solidFill>
                  <a:srgbClr val="FF0000"/>
                </a:solidFill>
                <a:latin typeface="Candara"/>
                <a:cs typeface="Candara"/>
              </a:rPr>
              <a:t>ч</a:t>
            </a: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и</a:t>
            </a:r>
            <a:r>
              <a:rPr sz="7200" dirty="0">
                <a:solidFill>
                  <a:srgbClr val="FF0000"/>
                </a:solidFill>
                <a:latin typeface="Candara"/>
                <a:cs typeface="Candara"/>
              </a:rPr>
              <a:t>пы</a:t>
            </a:r>
            <a:endParaRPr sz="7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467103"/>
            <a:ext cx="12004675" cy="3865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ndara"/>
                <a:cs typeface="Candara"/>
              </a:rPr>
              <a:t>Иммуноанализ </a:t>
            </a:r>
            <a:r>
              <a:rPr sz="3600" dirty="0">
                <a:latin typeface="Candara"/>
                <a:cs typeface="Candara"/>
              </a:rPr>
              <a:t>– методы </a:t>
            </a:r>
            <a:r>
              <a:rPr sz="3600" spc="-5" dirty="0">
                <a:latin typeface="Candara"/>
                <a:cs typeface="Candara"/>
              </a:rPr>
              <a:t>качественного, количественного,  полуколичественного </a:t>
            </a:r>
            <a:r>
              <a:rPr sz="3600" dirty="0">
                <a:latin typeface="Candara"/>
                <a:cs typeface="Candara"/>
              </a:rPr>
              <a:t>определения </a:t>
            </a:r>
            <a:r>
              <a:rPr sz="3600" spc="-5" dirty="0">
                <a:latin typeface="Candara"/>
                <a:cs typeface="Candara"/>
              </a:rPr>
              <a:t>веществ, </a:t>
            </a:r>
            <a:r>
              <a:rPr sz="3600" dirty="0">
                <a:latin typeface="Candara"/>
                <a:cs typeface="Candara"/>
              </a:rPr>
              <a:t>в основе  которых лежит </a:t>
            </a:r>
            <a:r>
              <a:rPr sz="3600" spc="-5" dirty="0">
                <a:latin typeface="Candara"/>
                <a:cs typeface="Candara"/>
              </a:rPr>
              <a:t>реакция «АГ+АТ», </a:t>
            </a:r>
            <a:r>
              <a:rPr sz="3600" dirty="0">
                <a:latin typeface="Candara"/>
                <a:cs typeface="Candara"/>
              </a:rPr>
              <a:t>которую </a:t>
            </a:r>
            <a:r>
              <a:rPr sz="3600" spc="-5" dirty="0">
                <a:latin typeface="Candara"/>
                <a:cs typeface="Candara"/>
              </a:rPr>
              <a:t>делают </a:t>
            </a:r>
            <a:r>
              <a:rPr sz="3600" dirty="0">
                <a:latin typeface="Candara"/>
                <a:cs typeface="Candara"/>
              </a:rPr>
              <a:t>видимой  или </a:t>
            </a:r>
            <a:r>
              <a:rPr sz="3600" spc="-5" dirty="0">
                <a:latin typeface="Candara"/>
                <a:cs typeface="Candara"/>
              </a:rPr>
              <a:t>регистрируют прибором </a:t>
            </a:r>
            <a:r>
              <a:rPr sz="3600" dirty="0">
                <a:latin typeface="Candara"/>
                <a:cs typeface="Candara"/>
              </a:rPr>
              <a:t>с </a:t>
            </a:r>
            <a:r>
              <a:rPr sz="3600" spc="-5" dirty="0">
                <a:latin typeface="Candara"/>
                <a:cs typeface="Candara"/>
              </a:rPr>
              <a:t>помощью </a:t>
            </a:r>
            <a:r>
              <a:rPr sz="3600" dirty="0">
                <a:latin typeface="Candara"/>
                <a:cs typeface="Candara"/>
              </a:rPr>
              <a:t>той или иной  </a:t>
            </a:r>
            <a:r>
              <a:rPr sz="3600" spc="-5" dirty="0">
                <a:latin typeface="Candara"/>
                <a:cs typeface="Candara"/>
              </a:rPr>
              <a:t>метки (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радионуклид, фермент, </a:t>
            </a:r>
            <a:r>
              <a:rPr sz="3600" dirty="0">
                <a:solidFill>
                  <a:srgbClr val="4584D3"/>
                </a:solidFill>
                <a:latin typeface="Candara"/>
                <a:cs typeface="Candara"/>
              </a:rPr>
              <a:t>флюорохром, 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тяжёлый  металл </a:t>
            </a:r>
            <a:r>
              <a:rPr sz="3600" dirty="0">
                <a:solidFill>
                  <a:srgbClr val="4584D3"/>
                </a:solidFill>
                <a:latin typeface="Candara"/>
                <a:cs typeface="Candara"/>
              </a:rPr>
              <a:t>и др</a:t>
            </a:r>
            <a:r>
              <a:rPr sz="3600" dirty="0">
                <a:latin typeface="Candara"/>
                <a:cs typeface="Candara"/>
              </a:rPr>
              <a:t>.), которую </a:t>
            </a:r>
            <a:r>
              <a:rPr sz="3600" spc="-5" dirty="0">
                <a:latin typeface="Candara"/>
                <a:cs typeface="Candara"/>
              </a:rPr>
              <a:t>заранее конъюгируют </a:t>
            </a:r>
            <a:r>
              <a:rPr sz="3600" dirty="0">
                <a:latin typeface="Candara"/>
                <a:cs typeface="Candara"/>
              </a:rPr>
              <a:t>либо с  </a:t>
            </a:r>
            <a:r>
              <a:rPr sz="3600" spc="-5" dirty="0">
                <a:latin typeface="Candara"/>
                <a:cs typeface="Candara"/>
              </a:rPr>
              <a:t>антителами, </a:t>
            </a:r>
            <a:r>
              <a:rPr sz="3600" dirty="0">
                <a:latin typeface="Candara"/>
                <a:cs typeface="Candara"/>
              </a:rPr>
              <a:t>либо с</a:t>
            </a:r>
            <a:r>
              <a:rPr sz="3600" spc="-4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антигенами.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30124" y="6336206"/>
            <a:ext cx="1314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3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32" y="5054"/>
            <a:ext cx="6432331" cy="6852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71572" y="1523"/>
            <a:ext cx="6897624" cy="973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84692" y="1523"/>
            <a:ext cx="1149096" cy="973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25876" y="0"/>
            <a:ext cx="59404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Схема</a:t>
            </a:r>
            <a:r>
              <a:rPr sz="6000" spc="-7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микрочипа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29755" y="6422135"/>
            <a:ext cx="2997707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83040" y="6422135"/>
            <a:ext cx="1011936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50552" y="6422135"/>
            <a:ext cx="399288" cy="4206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05416" y="6422135"/>
            <a:ext cx="2386583" cy="4206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08523" y="6422135"/>
            <a:ext cx="283476" cy="4206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10312" y="778103"/>
            <a:ext cx="6103620" cy="6027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235" marR="5080" indent="1579880" algn="r">
              <a:lnSpc>
                <a:spcPct val="100000"/>
              </a:lnSpc>
              <a:spcBef>
                <a:spcPts val="100"/>
              </a:spcBef>
            </a:pPr>
            <a:r>
              <a:rPr sz="3300" dirty="0">
                <a:latin typeface="Candara"/>
                <a:cs typeface="Candara"/>
              </a:rPr>
              <a:t>В </a:t>
            </a:r>
            <a:r>
              <a:rPr sz="3300" spc="-5" dirty="0">
                <a:latin typeface="Candara"/>
                <a:cs typeface="Candara"/>
              </a:rPr>
              <a:t>зависимости</a:t>
            </a:r>
            <a:r>
              <a:rPr sz="3300" spc="-50" dirty="0">
                <a:latin typeface="Candara"/>
                <a:cs typeface="Candara"/>
              </a:rPr>
              <a:t> </a:t>
            </a:r>
            <a:r>
              <a:rPr sz="3300" dirty="0">
                <a:latin typeface="Candara"/>
                <a:cs typeface="Candara"/>
              </a:rPr>
              <a:t>от</a:t>
            </a:r>
            <a:r>
              <a:rPr sz="3300" spc="-45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вида </a:t>
            </a:r>
            <a:r>
              <a:rPr sz="3300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материала,</a:t>
            </a:r>
            <a:r>
              <a:rPr sz="3300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сорбированного</a:t>
            </a:r>
            <a:r>
              <a:rPr sz="3300" spc="-50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на  подложке,</a:t>
            </a:r>
            <a:r>
              <a:rPr sz="3300" spc="-75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микрочипы </a:t>
            </a:r>
            <a:r>
              <a:rPr sz="3300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разделяют</a:t>
            </a:r>
            <a:r>
              <a:rPr sz="3300" spc="-15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на</a:t>
            </a:r>
            <a:r>
              <a:rPr sz="3300" spc="-20" dirty="0">
                <a:latin typeface="Candara"/>
                <a:cs typeface="Candara"/>
              </a:rPr>
              <a:t> </a:t>
            </a:r>
            <a:r>
              <a:rPr sz="3300" spc="-10" dirty="0">
                <a:latin typeface="Candara"/>
                <a:cs typeface="Candara"/>
              </a:rPr>
              <a:t>ДНК-чипы, </a:t>
            </a:r>
            <a:r>
              <a:rPr sz="3300" spc="-5" dirty="0">
                <a:latin typeface="Candara"/>
                <a:cs typeface="Candara"/>
              </a:rPr>
              <a:t> белковые</a:t>
            </a:r>
            <a:r>
              <a:rPr sz="3300" spc="-75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чипы,</a:t>
            </a:r>
            <a:r>
              <a:rPr sz="3300" spc="-20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клеточные, </a:t>
            </a:r>
            <a:r>
              <a:rPr sz="3300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тканевые</a:t>
            </a:r>
            <a:r>
              <a:rPr sz="3300" spc="-70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микрочипы.</a:t>
            </a:r>
            <a:endParaRPr sz="3300">
              <a:latin typeface="Candara"/>
              <a:cs typeface="Candara"/>
            </a:endParaRPr>
          </a:p>
          <a:p>
            <a:pPr marL="450215" marR="5080" indent="1127760" algn="r">
              <a:lnSpc>
                <a:spcPct val="100000"/>
              </a:lnSpc>
            </a:pPr>
            <a:r>
              <a:rPr sz="3300" spc="-5" dirty="0">
                <a:latin typeface="Candara"/>
                <a:cs typeface="Candara"/>
              </a:rPr>
              <a:t>Матрицы, </a:t>
            </a:r>
            <a:r>
              <a:rPr sz="3300" dirty="0">
                <a:latin typeface="Candara"/>
                <a:cs typeface="Candara"/>
              </a:rPr>
              <a:t>где</a:t>
            </a:r>
            <a:r>
              <a:rPr sz="3300" spc="-55" dirty="0">
                <a:latin typeface="Candara"/>
                <a:cs typeface="Candara"/>
              </a:rPr>
              <a:t> </a:t>
            </a:r>
            <a:r>
              <a:rPr sz="3300" dirty="0">
                <a:latin typeface="Candara"/>
                <a:cs typeface="Candara"/>
              </a:rPr>
              <a:t>в</a:t>
            </a:r>
            <a:r>
              <a:rPr sz="3300" spc="-20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качестве </a:t>
            </a:r>
            <a:r>
              <a:rPr sz="3300" dirty="0">
                <a:latin typeface="Candara"/>
                <a:cs typeface="Candara"/>
              </a:rPr>
              <a:t> зондов</a:t>
            </a:r>
            <a:r>
              <a:rPr sz="3300" spc="-85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иммобилизованы </a:t>
            </a:r>
            <a:r>
              <a:rPr sz="3300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белковые</a:t>
            </a:r>
            <a:r>
              <a:rPr sz="3300" spc="-105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молекулы,  называются</a:t>
            </a:r>
            <a:r>
              <a:rPr sz="3300" spc="-50" dirty="0">
                <a:latin typeface="Candara"/>
                <a:cs typeface="Candara"/>
              </a:rPr>
              <a:t> </a:t>
            </a:r>
            <a:r>
              <a:rPr sz="3300" spc="-5" dirty="0">
                <a:solidFill>
                  <a:srgbClr val="FF0000"/>
                </a:solidFill>
                <a:latin typeface="Candara"/>
                <a:cs typeface="Candara"/>
              </a:rPr>
              <a:t>«белковыми </a:t>
            </a:r>
            <a:r>
              <a:rPr sz="330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300" spc="-5" dirty="0">
                <a:solidFill>
                  <a:srgbClr val="FF0000"/>
                </a:solidFill>
                <a:latin typeface="Candara"/>
                <a:cs typeface="Candara"/>
              </a:rPr>
              <a:t>чипами» или</a:t>
            </a:r>
            <a:r>
              <a:rPr sz="3300" spc="-2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300" spc="-5" dirty="0">
                <a:solidFill>
                  <a:srgbClr val="FF0000"/>
                </a:solidFill>
                <a:latin typeface="Candara"/>
                <a:cs typeface="Candara"/>
              </a:rPr>
              <a:t>«иммуночипами»</a:t>
            </a:r>
            <a:r>
              <a:rPr sz="3300" spc="-5" dirty="0">
                <a:latin typeface="Candara"/>
                <a:cs typeface="Candara"/>
              </a:rPr>
              <a:t>.</a:t>
            </a:r>
            <a:endParaRPr sz="3300">
              <a:latin typeface="Candara"/>
              <a:cs typeface="Candara"/>
            </a:endParaRPr>
          </a:p>
          <a:p>
            <a:pPr marL="12700">
              <a:lnSpc>
                <a:spcPts val="1145"/>
              </a:lnSpc>
              <a:spcBef>
                <a:spcPts val="200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112</a:t>
            </a:r>
            <a:endParaRPr sz="1000">
              <a:latin typeface="Candara"/>
              <a:cs typeface="Candara"/>
            </a:endParaRPr>
          </a:p>
          <a:p>
            <a:pPr marR="39370" algn="r">
              <a:lnSpc>
                <a:spcPts val="2345"/>
              </a:lnSpc>
            </a:pPr>
            <a:r>
              <a:rPr sz="2000" dirty="0">
                <a:solidFill>
                  <a:srgbClr val="C00000"/>
                </a:solidFill>
                <a:latin typeface="Candara"/>
                <a:cs typeface="Candara"/>
              </a:rPr>
              <a:t>Стрелками обозначены эрреи и отдельные</a:t>
            </a:r>
            <a:r>
              <a:rPr sz="2000" spc="-150" dirty="0">
                <a:solidFill>
                  <a:srgbClr val="C00000"/>
                </a:solidFill>
                <a:latin typeface="Candara"/>
                <a:cs typeface="Candara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Candara"/>
                <a:cs typeface="Candara"/>
              </a:rPr>
              <a:t>споты</a:t>
            </a:r>
            <a:endParaRPr sz="2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596377"/>
            <a:ext cx="11986895" cy="3975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4015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ndara"/>
                <a:cs typeface="Candara"/>
              </a:rPr>
              <a:t>В </a:t>
            </a:r>
            <a:r>
              <a:rPr sz="3600" spc="-5" dirty="0">
                <a:latin typeface="Candara"/>
                <a:cs typeface="Candara"/>
              </a:rPr>
              <a:t>ячейках </a:t>
            </a:r>
            <a:r>
              <a:rPr sz="3600" dirty="0">
                <a:latin typeface="Candara"/>
                <a:cs typeface="Candara"/>
              </a:rPr>
              <a:t>биологических </a:t>
            </a:r>
            <a:r>
              <a:rPr sz="3600" spc="-5" dirty="0">
                <a:latin typeface="Candara"/>
                <a:cs typeface="Candara"/>
              </a:rPr>
              <a:t>микрочипов </a:t>
            </a:r>
            <a:r>
              <a:rPr sz="3600" dirty="0">
                <a:latin typeface="Candara"/>
                <a:cs typeface="Candara"/>
              </a:rPr>
              <a:t>можно  иммобилизовать </a:t>
            </a: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тысячи </a:t>
            </a:r>
            <a:r>
              <a:rPr sz="3600" spc="-5" dirty="0">
                <a:latin typeface="Candara"/>
                <a:cs typeface="Candara"/>
              </a:rPr>
              <a:t>различных химических веществ,  служащих </a:t>
            </a:r>
            <a:r>
              <a:rPr sz="3600" dirty="0">
                <a:latin typeface="Candara"/>
                <a:cs typeface="Candara"/>
              </a:rPr>
              <a:t>зондами </a:t>
            </a:r>
            <a:r>
              <a:rPr sz="3600" spc="-5" dirty="0">
                <a:solidFill>
                  <a:srgbClr val="073E87"/>
                </a:solidFill>
                <a:latin typeface="Candara"/>
                <a:cs typeface="Candara"/>
              </a:rPr>
              <a:t>(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олигонуклеотиды,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белки, 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рецепторы,  лиганды, антигены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и</a:t>
            </a:r>
            <a:r>
              <a:rPr sz="3600" spc="-10" dirty="0">
                <a:solidFill>
                  <a:srgbClr val="0070C0"/>
                </a:solidFill>
                <a:latin typeface="Candara"/>
                <a:cs typeface="Candara"/>
              </a:rPr>
              <a:t>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др</a:t>
            </a:r>
            <a:r>
              <a:rPr sz="3600" dirty="0">
                <a:solidFill>
                  <a:srgbClr val="073E87"/>
                </a:solidFill>
                <a:latin typeface="Candara"/>
                <a:cs typeface="Candara"/>
              </a:rPr>
              <a:t>.).</a:t>
            </a:r>
            <a:endParaRPr sz="3600">
              <a:latin typeface="Candara"/>
              <a:cs typeface="Candara"/>
            </a:endParaRPr>
          </a:p>
          <a:p>
            <a:pPr marL="12700" marR="5080">
              <a:lnSpc>
                <a:spcPct val="100000"/>
              </a:lnSpc>
              <a:spcBef>
                <a:spcPts val="865"/>
              </a:spcBef>
            </a:pPr>
            <a:r>
              <a:rPr sz="3600" spc="-5" dirty="0">
                <a:latin typeface="Candara"/>
                <a:cs typeface="Candara"/>
              </a:rPr>
              <a:t>Зонды очищаются </a:t>
            </a:r>
            <a:r>
              <a:rPr sz="3600" dirty="0">
                <a:latin typeface="Candara"/>
                <a:cs typeface="Candara"/>
              </a:rPr>
              <a:t>и </a:t>
            </a:r>
            <a:r>
              <a:rPr sz="3600" spc="-5" dirty="0">
                <a:latin typeface="Candara"/>
                <a:cs typeface="Candara"/>
              </a:rPr>
              <a:t>анализируются качественно </a:t>
            </a:r>
            <a:r>
              <a:rPr sz="3600" dirty="0">
                <a:latin typeface="Candara"/>
                <a:cs typeface="Candara"/>
              </a:rPr>
              <a:t>и  </a:t>
            </a:r>
            <a:r>
              <a:rPr sz="3600" spc="-5" dirty="0">
                <a:latin typeface="Candara"/>
                <a:cs typeface="Candara"/>
              </a:rPr>
              <a:t>количественно </a:t>
            </a:r>
            <a:r>
              <a:rPr sz="3600" dirty="0">
                <a:latin typeface="Candara"/>
                <a:cs typeface="Candara"/>
              </a:rPr>
              <a:t>до иммобилизации. Зонды в </a:t>
            </a:r>
            <a:r>
              <a:rPr sz="3600" spc="-5" dirty="0">
                <a:latin typeface="Candara"/>
                <a:cs typeface="Candara"/>
              </a:rPr>
              <a:t>ячейках могут  находится </a:t>
            </a:r>
            <a:r>
              <a:rPr sz="3600" dirty="0">
                <a:latin typeface="Candara"/>
                <a:cs typeface="Candara"/>
              </a:rPr>
              <a:t>в условиях, близких к их состоянию </a:t>
            </a:r>
            <a:r>
              <a:rPr sz="3600" dirty="0">
                <a:solidFill>
                  <a:srgbClr val="FF0000"/>
                </a:solidFill>
                <a:latin typeface="Candara"/>
                <a:cs typeface="Candara"/>
              </a:rPr>
              <a:t>в</a:t>
            </a:r>
            <a:r>
              <a:rPr sz="3600" spc="-16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растворах</a:t>
            </a:r>
            <a:r>
              <a:rPr sz="3600" spc="-5" dirty="0">
                <a:solidFill>
                  <a:srgbClr val="073E87"/>
                </a:solidFill>
                <a:latin typeface="Candara"/>
                <a:cs typeface="Candara"/>
              </a:rPr>
              <a:t>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08789" y="6336206"/>
            <a:ext cx="175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3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97808" y="1523"/>
            <a:ext cx="4651247" cy="1411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45076" y="176276"/>
            <a:ext cx="35013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FF0000"/>
                </a:solidFill>
                <a:latin typeface="Candara"/>
                <a:cs typeface="Candara"/>
              </a:rPr>
              <a:t>Б</a:t>
            </a: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ио</a:t>
            </a:r>
            <a:r>
              <a:rPr sz="7200" spc="-10" dirty="0">
                <a:solidFill>
                  <a:srgbClr val="FF0000"/>
                </a:solidFill>
                <a:latin typeface="Candara"/>
                <a:cs typeface="Candara"/>
              </a:rPr>
              <a:t>ч</a:t>
            </a: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и</a:t>
            </a:r>
            <a:r>
              <a:rPr sz="7200" dirty="0">
                <a:solidFill>
                  <a:srgbClr val="FF0000"/>
                </a:solidFill>
                <a:latin typeface="Candara"/>
                <a:cs typeface="Candara"/>
              </a:rPr>
              <a:t>пы</a:t>
            </a:r>
            <a:endParaRPr sz="7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825" y="965758"/>
            <a:ext cx="11684000" cy="551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ndara"/>
                <a:cs typeface="Candara"/>
              </a:rPr>
              <a:t>Для </a:t>
            </a:r>
            <a:r>
              <a:rPr sz="3600" spc="-5" dirty="0">
                <a:latin typeface="Candara"/>
                <a:cs typeface="Candara"/>
              </a:rPr>
              <a:t>регистрации результатов анализа на </a:t>
            </a:r>
            <a:r>
              <a:rPr sz="3600" dirty="0">
                <a:latin typeface="Candara"/>
                <a:cs typeface="Candara"/>
              </a:rPr>
              <a:t>белковых </a:t>
            </a:r>
            <a:r>
              <a:rPr sz="3600" spc="-5" dirty="0">
                <a:latin typeface="Candara"/>
                <a:cs typeface="Candara"/>
              </a:rPr>
              <a:t>чипах  используют вторичные </a:t>
            </a:r>
            <a:r>
              <a:rPr sz="3600" dirty="0">
                <a:latin typeface="Candara"/>
                <a:cs typeface="Candara"/>
              </a:rPr>
              <a:t>АТ, </a:t>
            </a:r>
            <a:r>
              <a:rPr sz="3600" spc="-5" dirty="0">
                <a:latin typeface="Candara"/>
                <a:cs typeface="Candara"/>
              </a:rPr>
              <a:t>конъюгированные </a:t>
            </a:r>
            <a:r>
              <a:rPr sz="3600" dirty="0">
                <a:latin typeface="Candara"/>
                <a:cs typeface="Candara"/>
              </a:rPr>
              <a:t>с  </a:t>
            </a:r>
            <a:r>
              <a:rPr sz="3600" spc="-5" dirty="0">
                <a:latin typeface="Candara"/>
                <a:cs typeface="Candara"/>
              </a:rPr>
              <a:t>флуоресцентными метками. Учёт результатов </a:t>
            </a:r>
            <a:r>
              <a:rPr sz="3600" dirty="0">
                <a:latin typeface="Candara"/>
                <a:cs typeface="Candara"/>
              </a:rPr>
              <a:t>основан </a:t>
            </a:r>
            <a:r>
              <a:rPr sz="3600" spc="-5" dirty="0">
                <a:latin typeface="Candara"/>
                <a:cs typeface="Candara"/>
              </a:rPr>
              <a:t>на  детекции флуоресценции метки вторичных </a:t>
            </a:r>
            <a:r>
              <a:rPr sz="3600" dirty="0">
                <a:latin typeface="Candara"/>
                <a:cs typeface="Candara"/>
              </a:rPr>
              <a:t>АТ,  связавшихся с </a:t>
            </a:r>
            <a:r>
              <a:rPr sz="3600" spc="-5" dirty="0">
                <a:latin typeface="Candara"/>
                <a:cs typeface="Candara"/>
              </a:rPr>
              <a:t>определёнными </a:t>
            </a:r>
            <a:r>
              <a:rPr sz="3600" dirty="0">
                <a:latin typeface="Candara"/>
                <a:cs typeface="Candara"/>
              </a:rPr>
              <a:t>белковыми </a:t>
            </a:r>
            <a:r>
              <a:rPr sz="3600" spc="-5" dirty="0">
                <a:latin typeface="Candara"/>
                <a:cs typeface="Candara"/>
              </a:rPr>
              <a:t>молекулами </a:t>
            </a:r>
            <a:r>
              <a:rPr sz="3600" dirty="0">
                <a:latin typeface="Candara"/>
                <a:cs typeface="Candara"/>
              </a:rPr>
              <a:t>в  </a:t>
            </a:r>
            <a:r>
              <a:rPr sz="3600" spc="-5" dirty="0">
                <a:latin typeface="Candara"/>
                <a:cs typeface="Candara"/>
              </a:rPr>
              <a:t>эррее </a:t>
            </a:r>
            <a:r>
              <a:rPr sz="3600" dirty="0">
                <a:latin typeface="Candara"/>
                <a:cs typeface="Candara"/>
              </a:rPr>
              <a:t>в </a:t>
            </a:r>
            <a:r>
              <a:rPr sz="3600" spc="-5" dirty="0">
                <a:latin typeface="Candara"/>
                <a:cs typeface="Candara"/>
              </a:rPr>
              <a:t>процессе </a:t>
            </a:r>
            <a:r>
              <a:rPr sz="3600" dirty="0">
                <a:latin typeface="Candara"/>
                <a:cs typeface="Candara"/>
              </a:rPr>
              <a:t>гибридизации. В </a:t>
            </a:r>
            <a:r>
              <a:rPr sz="3600" spc="-5" dirty="0">
                <a:latin typeface="Candara"/>
                <a:cs typeface="Candara"/>
              </a:rPr>
              <a:t>качестве </a:t>
            </a:r>
            <a:r>
              <a:rPr sz="3600" dirty="0">
                <a:latin typeface="Candara"/>
                <a:cs typeface="Candara"/>
              </a:rPr>
              <a:t>флуорофоров  </a:t>
            </a:r>
            <a:r>
              <a:rPr sz="3600" spc="-5" dirty="0">
                <a:latin typeface="Candara"/>
                <a:cs typeface="Candara"/>
              </a:rPr>
              <a:t>наиболее часто используются цианины Cy3 (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длина волны 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возбуждения 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554 нм,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длина 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волны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эмиссии 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568 нм</a:t>
            </a:r>
            <a:r>
              <a:rPr sz="3600" spc="-5" dirty="0">
                <a:latin typeface="Candara"/>
                <a:cs typeface="Candara"/>
              </a:rPr>
              <a:t>) </a:t>
            </a:r>
            <a:r>
              <a:rPr sz="3600" dirty="0">
                <a:latin typeface="Candara"/>
                <a:cs typeface="Candara"/>
              </a:rPr>
              <a:t>и </a:t>
            </a:r>
            <a:r>
              <a:rPr sz="3600" spc="-5" dirty="0">
                <a:latin typeface="Candara"/>
                <a:cs typeface="Candara"/>
              </a:rPr>
              <a:t>Cy5  (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длина волны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возбуждения 635 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нм,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длина 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волны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эмиссии  670</a:t>
            </a:r>
            <a:r>
              <a:rPr sz="3600" spc="-45" dirty="0">
                <a:solidFill>
                  <a:srgbClr val="0070C0"/>
                </a:solidFill>
                <a:latin typeface="Candara"/>
                <a:cs typeface="Candara"/>
              </a:rPr>
              <a:t> 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нм</a:t>
            </a:r>
            <a:r>
              <a:rPr sz="3600" spc="-5" dirty="0">
                <a:latin typeface="Candara"/>
                <a:cs typeface="Candara"/>
              </a:rPr>
              <a:t>).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05741" y="6336206"/>
            <a:ext cx="1816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4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97808" y="1523"/>
            <a:ext cx="4651247" cy="1088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45076" y="0"/>
            <a:ext cx="35013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FF0000"/>
                </a:solidFill>
                <a:latin typeface="Candara"/>
                <a:cs typeface="Candara"/>
              </a:rPr>
              <a:t>Б</a:t>
            </a: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ио</a:t>
            </a:r>
            <a:r>
              <a:rPr sz="7200" spc="-10" dirty="0">
                <a:solidFill>
                  <a:srgbClr val="FF0000"/>
                </a:solidFill>
                <a:latin typeface="Candara"/>
                <a:cs typeface="Candara"/>
              </a:rPr>
              <a:t>ч</a:t>
            </a: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и</a:t>
            </a:r>
            <a:r>
              <a:rPr sz="7200" dirty="0">
                <a:solidFill>
                  <a:srgbClr val="FF0000"/>
                </a:solidFill>
                <a:latin typeface="Candara"/>
                <a:cs typeface="Candara"/>
              </a:rPr>
              <a:t>пы</a:t>
            </a:r>
            <a:endParaRPr sz="7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825" y="1107656"/>
            <a:ext cx="11853545" cy="5405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ndara"/>
                <a:cs typeface="Candara"/>
              </a:rPr>
              <a:t>Результат анализа </a:t>
            </a:r>
            <a:r>
              <a:rPr sz="3600" dirty="0">
                <a:latin typeface="Candara"/>
                <a:cs typeface="Candara"/>
              </a:rPr>
              <a:t>образца определяется </a:t>
            </a:r>
            <a:r>
              <a:rPr sz="3600" spc="-5" dirty="0">
                <a:latin typeface="Candara"/>
                <a:cs typeface="Candara"/>
              </a:rPr>
              <a:t>индивидуальным  рисунком свечения отдельных ячеек микрочипа, </a:t>
            </a:r>
            <a:r>
              <a:rPr sz="3600" dirty="0">
                <a:latin typeface="Candara"/>
                <a:cs typeface="Candara"/>
              </a:rPr>
              <a:t>который  </a:t>
            </a:r>
            <a:r>
              <a:rPr sz="3600" spc="-5" dirty="0">
                <a:latin typeface="Candara"/>
                <a:cs typeface="Candara"/>
              </a:rPr>
              <a:t>регистрируется </a:t>
            </a:r>
            <a:r>
              <a:rPr sz="3600" dirty="0">
                <a:latin typeface="Candara"/>
                <a:cs typeface="Candara"/>
              </a:rPr>
              <a:t>с </a:t>
            </a:r>
            <a:r>
              <a:rPr sz="3600" spc="-5" dirty="0">
                <a:latin typeface="Candara"/>
                <a:cs typeface="Candara"/>
              </a:rPr>
              <a:t>помощью специального </a:t>
            </a:r>
            <a:r>
              <a:rPr sz="3600" dirty="0">
                <a:latin typeface="Candara"/>
                <a:cs typeface="Candara"/>
              </a:rPr>
              <a:t>оборудования -  </a:t>
            </a:r>
            <a:r>
              <a:rPr sz="3600" spc="-5" dirty="0">
                <a:latin typeface="Candara"/>
                <a:cs typeface="Candara"/>
              </a:rPr>
              <a:t>чип-ридера. Современные чип-ридеры включают </a:t>
            </a:r>
            <a:r>
              <a:rPr sz="3600" dirty="0">
                <a:latin typeface="Candara"/>
                <a:cs typeface="Candara"/>
              </a:rPr>
              <a:t>в себя  </a:t>
            </a:r>
            <a:r>
              <a:rPr sz="3600" spc="-5" dirty="0">
                <a:latin typeface="Candara"/>
                <a:cs typeface="Candara"/>
              </a:rPr>
              <a:t>несколько </a:t>
            </a:r>
            <a:r>
              <a:rPr sz="3600" dirty="0">
                <a:latin typeface="Candara"/>
                <a:cs typeface="Candara"/>
              </a:rPr>
              <a:t>лазеров и фильтров, </a:t>
            </a:r>
            <a:r>
              <a:rPr sz="3600" spc="-5" dirty="0">
                <a:latin typeface="Candara"/>
                <a:cs typeface="Candara"/>
              </a:rPr>
              <a:t>позволяющих  регистрировать флуоресцентные сигналы различных  </a:t>
            </a:r>
            <a:r>
              <a:rPr sz="3600" dirty="0">
                <a:latin typeface="Candara"/>
                <a:cs typeface="Candara"/>
              </a:rPr>
              <a:t>флуорофоров, после </a:t>
            </a:r>
            <a:r>
              <a:rPr sz="3600" spc="-5" dirty="0">
                <a:latin typeface="Candara"/>
                <a:cs typeface="Candara"/>
              </a:rPr>
              <a:t>чего полученная </a:t>
            </a:r>
            <a:r>
              <a:rPr sz="3600" dirty="0">
                <a:latin typeface="Candara"/>
                <a:cs typeface="Candara"/>
              </a:rPr>
              <a:t>информация  </a:t>
            </a:r>
            <a:r>
              <a:rPr sz="3600" spc="-5" dirty="0">
                <a:latin typeface="Candara"/>
                <a:cs typeface="Candara"/>
              </a:rPr>
              <a:t>обрабатывается </a:t>
            </a:r>
            <a:r>
              <a:rPr sz="3600" dirty="0">
                <a:latin typeface="Candara"/>
                <a:cs typeface="Candara"/>
              </a:rPr>
              <a:t>и </a:t>
            </a:r>
            <a:r>
              <a:rPr sz="3600" spc="-5" dirty="0">
                <a:latin typeface="Candara"/>
                <a:cs typeface="Candara"/>
              </a:rPr>
              <a:t>переводится </a:t>
            </a:r>
            <a:r>
              <a:rPr sz="3600" dirty="0">
                <a:latin typeface="Candara"/>
                <a:cs typeface="Candara"/>
              </a:rPr>
              <a:t>в </a:t>
            </a:r>
            <a:r>
              <a:rPr sz="3600" spc="-5" dirty="0">
                <a:latin typeface="Candara"/>
                <a:cs typeface="Candara"/>
              </a:rPr>
              <a:t>цифровые значения  соответствующими компьютерными</a:t>
            </a:r>
            <a:r>
              <a:rPr sz="3600" spc="-1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программами.</a:t>
            </a:r>
            <a:endParaRPr sz="3600">
              <a:latin typeface="Candara"/>
              <a:cs typeface="Candara"/>
            </a:endParaRPr>
          </a:p>
          <a:p>
            <a:pPr marL="180975" algn="ctr">
              <a:lnSpc>
                <a:spcPct val="100000"/>
              </a:lnSpc>
              <a:spcBef>
                <a:spcPts val="228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115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97808" y="1523"/>
            <a:ext cx="4651247" cy="11902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45076" y="0"/>
            <a:ext cx="35013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FF0000"/>
                </a:solidFill>
                <a:latin typeface="Candara"/>
                <a:cs typeface="Candara"/>
              </a:rPr>
              <a:t>Б</a:t>
            </a: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ио</a:t>
            </a:r>
            <a:r>
              <a:rPr sz="7200" spc="-10" dirty="0">
                <a:solidFill>
                  <a:srgbClr val="FF0000"/>
                </a:solidFill>
                <a:latin typeface="Candara"/>
                <a:cs typeface="Candara"/>
              </a:rPr>
              <a:t>ч</a:t>
            </a: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и</a:t>
            </a:r>
            <a:r>
              <a:rPr sz="7200" dirty="0">
                <a:solidFill>
                  <a:srgbClr val="FF0000"/>
                </a:solidFill>
                <a:latin typeface="Candara"/>
                <a:cs typeface="Candara"/>
              </a:rPr>
              <a:t>пы</a:t>
            </a:r>
            <a:endParaRPr sz="7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63242" y="859231"/>
            <a:ext cx="3835400" cy="714375"/>
          </a:xfrm>
          <a:custGeom>
            <a:avLst/>
            <a:gdLst/>
            <a:ahLst/>
            <a:cxnLst/>
            <a:rect l="l" t="t" r="r" b="b"/>
            <a:pathLst>
              <a:path w="3835400" h="714375">
                <a:moveTo>
                  <a:pt x="3835247" y="0"/>
                </a:moveTo>
                <a:lnTo>
                  <a:pt x="3826738" y="0"/>
                </a:lnTo>
                <a:lnTo>
                  <a:pt x="3665169" y="20078"/>
                </a:lnTo>
                <a:lnTo>
                  <a:pt x="3160598" y="91478"/>
                </a:lnTo>
                <a:lnTo>
                  <a:pt x="2803436" y="149504"/>
                </a:lnTo>
                <a:lnTo>
                  <a:pt x="2429268" y="216433"/>
                </a:lnTo>
                <a:lnTo>
                  <a:pt x="2086279" y="281152"/>
                </a:lnTo>
                <a:lnTo>
                  <a:pt x="1122514" y="444030"/>
                </a:lnTo>
                <a:lnTo>
                  <a:pt x="827709" y="488657"/>
                </a:lnTo>
                <a:lnTo>
                  <a:pt x="266458" y="566762"/>
                </a:lnTo>
                <a:lnTo>
                  <a:pt x="0" y="600227"/>
                </a:lnTo>
                <a:lnTo>
                  <a:pt x="184251" y="620306"/>
                </a:lnTo>
                <a:lnTo>
                  <a:pt x="530072" y="653783"/>
                </a:lnTo>
                <a:lnTo>
                  <a:pt x="858888" y="680554"/>
                </a:lnTo>
                <a:lnTo>
                  <a:pt x="1165034" y="698411"/>
                </a:lnTo>
                <a:lnTo>
                  <a:pt x="1312430" y="705104"/>
                </a:lnTo>
                <a:lnTo>
                  <a:pt x="1456994" y="709561"/>
                </a:lnTo>
                <a:lnTo>
                  <a:pt x="1729117" y="714032"/>
                </a:lnTo>
                <a:lnTo>
                  <a:pt x="1859508" y="714032"/>
                </a:lnTo>
                <a:lnTo>
                  <a:pt x="2111794" y="709561"/>
                </a:lnTo>
                <a:lnTo>
                  <a:pt x="2230843" y="705104"/>
                </a:lnTo>
                <a:lnTo>
                  <a:pt x="2457615" y="691718"/>
                </a:lnTo>
                <a:lnTo>
                  <a:pt x="2568168" y="682790"/>
                </a:lnTo>
                <a:lnTo>
                  <a:pt x="2777934" y="660476"/>
                </a:lnTo>
                <a:lnTo>
                  <a:pt x="2976359" y="633691"/>
                </a:lnTo>
                <a:lnTo>
                  <a:pt x="3163442" y="602462"/>
                </a:lnTo>
                <a:lnTo>
                  <a:pt x="3342017" y="566762"/>
                </a:lnTo>
                <a:lnTo>
                  <a:pt x="3512096" y="526592"/>
                </a:lnTo>
                <a:lnTo>
                  <a:pt x="3673665" y="481965"/>
                </a:lnTo>
                <a:lnTo>
                  <a:pt x="3829570" y="435114"/>
                </a:lnTo>
                <a:lnTo>
                  <a:pt x="3835247" y="432879"/>
                </a:lnTo>
                <a:lnTo>
                  <a:pt x="3835247" y="0"/>
                </a:lnTo>
                <a:close/>
              </a:path>
            </a:pathLst>
          </a:custGeom>
          <a:solidFill>
            <a:srgbClr val="C6E7FC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92423" y="730935"/>
            <a:ext cx="7393305" cy="850265"/>
          </a:xfrm>
          <a:custGeom>
            <a:avLst/>
            <a:gdLst/>
            <a:ahLst/>
            <a:cxnLst/>
            <a:rect l="l" t="t" r="r" b="b"/>
            <a:pathLst>
              <a:path w="7393305" h="850265">
                <a:moveTo>
                  <a:pt x="1136675" y="0"/>
                </a:moveTo>
                <a:lnTo>
                  <a:pt x="912749" y="0"/>
                </a:lnTo>
                <a:lnTo>
                  <a:pt x="702983" y="4457"/>
                </a:lnTo>
                <a:lnTo>
                  <a:pt x="507390" y="11150"/>
                </a:lnTo>
                <a:lnTo>
                  <a:pt x="325983" y="22313"/>
                </a:lnTo>
                <a:lnTo>
                  <a:pt x="155905" y="35699"/>
                </a:lnTo>
                <a:lnTo>
                  <a:pt x="0" y="53543"/>
                </a:lnTo>
                <a:lnTo>
                  <a:pt x="445033" y="95948"/>
                </a:lnTo>
                <a:lnTo>
                  <a:pt x="924077" y="156184"/>
                </a:lnTo>
                <a:lnTo>
                  <a:pt x="1709267" y="278917"/>
                </a:lnTo>
                <a:lnTo>
                  <a:pt x="2488793" y="421716"/>
                </a:lnTo>
                <a:lnTo>
                  <a:pt x="3412883" y="575678"/>
                </a:lnTo>
                <a:lnTo>
                  <a:pt x="4042168" y="667169"/>
                </a:lnTo>
                <a:lnTo>
                  <a:pt x="4620425" y="738568"/>
                </a:lnTo>
                <a:lnTo>
                  <a:pt x="5314911" y="805510"/>
                </a:lnTo>
                <a:lnTo>
                  <a:pt x="5476481" y="816660"/>
                </a:lnTo>
                <a:lnTo>
                  <a:pt x="5782614" y="834517"/>
                </a:lnTo>
                <a:lnTo>
                  <a:pt x="5930023" y="841209"/>
                </a:lnTo>
                <a:lnTo>
                  <a:pt x="6213487" y="850138"/>
                </a:lnTo>
                <a:lnTo>
                  <a:pt x="6477101" y="850138"/>
                </a:lnTo>
                <a:lnTo>
                  <a:pt x="6726542" y="845667"/>
                </a:lnTo>
                <a:lnTo>
                  <a:pt x="6845604" y="841209"/>
                </a:lnTo>
                <a:lnTo>
                  <a:pt x="6961822" y="834517"/>
                </a:lnTo>
                <a:lnTo>
                  <a:pt x="7290638" y="807732"/>
                </a:lnTo>
                <a:lnTo>
                  <a:pt x="7392682" y="796582"/>
                </a:lnTo>
                <a:lnTo>
                  <a:pt x="7063867" y="765340"/>
                </a:lnTo>
                <a:lnTo>
                  <a:pt x="6715213" y="727405"/>
                </a:lnTo>
                <a:lnTo>
                  <a:pt x="5958370" y="629234"/>
                </a:lnTo>
                <a:lnTo>
                  <a:pt x="5113655" y="497586"/>
                </a:lnTo>
                <a:lnTo>
                  <a:pt x="3801224" y="263296"/>
                </a:lnTo>
                <a:lnTo>
                  <a:pt x="3444062" y="205282"/>
                </a:lnTo>
                <a:lnTo>
                  <a:pt x="2939491" y="133870"/>
                </a:lnTo>
                <a:lnTo>
                  <a:pt x="2622016" y="95948"/>
                </a:lnTo>
                <a:lnTo>
                  <a:pt x="2171319" y="51320"/>
                </a:lnTo>
                <a:lnTo>
                  <a:pt x="1890687" y="31229"/>
                </a:lnTo>
                <a:lnTo>
                  <a:pt x="1627073" y="15621"/>
                </a:lnTo>
                <a:lnTo>
                  <a:pt x="1374787" y="4457"/>
                </a:lnTo>
                <a:lnTo>
                  <a:pt x="1136675" y="0"/>
                </a:lnTo>
                <a:close/>
              </a:path>
            </a:pathLst>
          </a:custGeom>
          <a:solidFill>
            <a:srgbClr val="C6E7FC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71633" y="743204"/>
            <a:ext cx="7291070" cy="774700"/>
          </a:xfrm>
          <a:custGeom>
            <a:avLst/>
            <a:gdLst/>
            <a:ahLst/>
            <a:cxnLst/>
            <a:rect l="l" t="t" r="r" b="b"/>
            <a:pathLst>
              <a:path w="7291070" h="774700">
                <a:moveTo>
                  <a:pt x="0" y="78092"/>
                </a:moveTo>
                <a:lnTo>
                  <a:pt x="25514" y="73634"/>
                </a:lnTo>
                <a:lnTo>
                  <a:pt x="102044" y="62471"/>
                </a:lnTo>
                <a:lnTo>
                  <a:pt x="232435" y="46850"/>
                </a:lnTo>
                <a:lnTo>
                  <a:pt x="317474" y="37922"/>
                </a:lnTo>
                <a:lnTo>
                  <a:pt x="416687" y="29006"/>
                </a:lnTo>
                <a:lnTo>
                  <a:pt x="527240" y="22313"/>
                </a:lnTo>
                <a:lnTo>
                  <a:pt x="654799" y="15621"/>
                </a:lnTo>
                <a:lnTo>
                  <a:pt x="793699" y="8915"/>
                </a:lnTo>
                <a:lnTo>
                  <a:pt x="949591" y="4457"/>
                </a:lnTo>
                <a:lnTo>
                  <a:pt x="1119670" y="2222"/>
                </a:lnTo>
                <a:lnTo>
                  <a:pt x="1303921" y="0"/>
                </a:lnTo>
                <a:lnTo>
                  <a:pt x="1502346" y="2222"/>
                </a:lnTo>
                <a:lnTo>
                  <a:pt x="1714944" y="6692"/>
                </a:lnTo>
                <a:lnTo>
                  <a:pt x="1944547" y="15621"/>
                </a:lnTo>
                <a:lnTo>
                  <a:pt x="2188324" y="26771"/>
                </a:lnTo>
                <a:lnTo>
                  <a:pt x="2446274" y="44627"/>
                </a:lnTo>
                <a:lnTo>
                  <a:pt x="2721229" y="64706"/>
                </a:lnTo>
                <a:lnTo>
                  <a:pt x="3013202" y="89242"/>
                </a:lnTo>
                <a:lnTo>
                  <a:pt x="3319335" y="118262"/>
                </a:lnTo>
                <a:lnTo>
                  <a:pt x="3642487" y="153962"/>
                </a:lnTo>
                <a:lnTo>
                  <a:pt x="3979799" y="194119"/>
                </a:lnTo>
                <a:lnTo>
                  <a:pt x="4334129" y="240982"/>
                </a:lnTo>
                <a:lnTo>
                  <a:pt x="4705464" y="296760"/>
                </a:lnTo>
                <a:lnTo>
                  <a:pt x="5093804" y="357009"/>
                </a:lnTo>
                <a:lnTo>
                  <a:pt x="5499163" y="423951"/>
                </a:lnTo>
                <a:lnTo>
                  <a:pt x="5921514" y="499808"/>
                </a:lnTo>
                <a:lnTo>
                  <a:pt x="6360883" y="582371"/>
                </a:lnTo>
                <a:lnTo>
                  <a:pt x="6817258" y="673862"/>
                </a:lnTo>
                <a:lnTo>
                  <a:pt x="7290638" y="774268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79321" y="729805"/>
            <a:ext cx="4410710" cy="652145"/>
          </a:xfrm>
          <a:custGeom>
            <a:avLst/>
            <a:gdLst/>
            <a:ahLst/>
            <a:cxnLst/>
            <a:rect l="l" t="t" r="r" b="b"/>
            <a:pathLst>
              <a:path w="4410709" h="652144">
                <a:moveTo>
                  <a:pt x="0" y="651548"/>
                </a:moveTo>
                <a:lnTo>
                  <a:pt x="127558" y="624776"/>
                </a:lnTo>
                <a:lnTo>
                  <a:pt x="476211" y="555599"/>
                </a:lnTo>
                <a:lnTo>
                  <a:pt x="717156" y="508736"/>
                </a:lnTo>
                <a:lnTo>
                  <a:pt x="994956" y="457415"/>
                </a:lnTo>
                <a:lnTo>
                  <a:pt x="1303921" y="401637"/>
                </a:lnTo>
                <a:lnTo>
                  <a:pt x="1635569" y="341388"/>
                </a:lnTo>
                <a:lnTo>
                  <a:pt x="1987067" y="283375"/>
                </a:lnTo>
                <a:lnTo>
                  <a:pt x="2347061" y="225361"/>
                </a:lnTo>
                <a:lnTo>
                  <a:pt x="2715564" y="171805"/>
                </a:lnTo>
                <a:lnTo>
                  <a:pt x="3081235" y="120484"/>
                </a:lnTo>
                <a:lnTo>
                  <a:pt x="3262642" y="98183"/>
                </a:lnTo>
                <a:lnTo>
                  <a:pt x="3438398" y="75869"/>
                </a:lnTo>
                <a:lnTo>
                  <a:pt x="3614140" y="58013"/>
                </a:lnTo>
                <a:lnTo>
                  <a:pt x="3784219" y="40157"/>
                </a:lnTo>
                <a:lnTo>
                  <a:pt x="3951465" y="26771"/>
                </a:lnTo>
                <a:lnTo>
                  <a:pt x="4110202" y="15620"/>
                </a:lnTo>
                <a:lnTo>
                  <a:pt x="4263263" y="6692"/>
                </a:lnTo>
                <a:lnTo>
                  <a:pt x="4410671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219" y="714197"/>
            <a:ext cx="11631168" cy="1329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70" y="2825"/>
            <a:ext cx="12179318" cy="68551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325" y="10934"/>
            <a:ext cx="4782388" cy="35010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98822" y="16675"/>
            <a:ext cx="7493177" cy="35010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549889" y="3479241"/>
            <a:ext cx="6515100" cy="2799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1940" marR="5080" indent="-269240">
              <a:lnSpc>
                <a:spcPct val="100000"/>
              </a:lnSpc>
              <a:spcBef>
                <a:spcPts val="105"/>
              </a:spcBef>
              <a:buClr>
                <a:srgbClr val="C00000"/>
              </a:buClr>
              <a:buSzPct val="96153"/>
              <a:buFont typeface="Wingdings"/>
              <a:buChar char=""/>
              <a:tabLst>
                <a:tab pos="282575" algn="l"/>
              </a:tabLst>
            </a:pPr>
            <a:r>
              <a:rPr sz="2600" dirty="0">
                <a:latin typeface="Candara"/>
                <a:cs typeface="Candara"/>
              </a:rPr>
              <a:t>Картина </a:t>
            </a:r>
            <a:r>
              <a:rPr sz="2600" spc="-5" dirty="0">
                <a:latin typeface="Candara"/>
                <a:cs typeface="Candara"/>
              </a:rPr>
              <a:t>распределения свечения ячеек  </a:t>
            </a:r>
            <a:r>
              <a:rPr sz="2600" dirty="0">
                <a:latin typeface="Candara"/>
                <a:cs typeface="Candara"/>
              </a:rPr>
              <a:t>микрочипа является </a:t>
            </a:r>
            <a:r>
              <a:rPr sz="2600" spc="-5" dirty="0">
                <a:latin typeface="Candara"/>
                <a:cs typeface="Candara"/>
              </a:rPr>
              <a:t>индивидуальной  </a:t>
            </a:r>
            <a:r>
              <a:rPr sz="2600" dirty="0">
                <a:latin typeface="Candara"/>
                <a:cs typeface="Candara"/>
              </a:rPr>
              <a:t>характеристикой </a:t>
            </a:r>
            <a:r>
              <a:rPr sz="2600" spc="-5" dirty="0">
                <a:latin typeface="Candara"/>
                <a:cs typeface="Candara"/>
              </a:rPr>
              <a:t>анализируемого</a:t>
            </a:r>
            <a:r>
              <a:rPr sz="2600" spc="-70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образца</a:t>
            </a:r>
            <a:endParaRPr sz="2600">
              <a:latin typeface="Candara"/>
              <a:cs typeface="Candara"/>
            </a:endParaRPr>
          </a:p>
          <a:p>
            <a:pPr marL="281940" marR="172720" indent="-269240">
              <a:lnSpc>
                <a:spcPct val="100000"/>
              </a:lnSpc>
              <a:buClr>
                <a:srgbClr val="C00000"/>
              </a:buClr>
              <a:buSzPct val="96153"/>
              <a:buFont typeface="Wingdings"/>
              <a:buChar char=""/>
              <a:tabLst>
                <a:tab pos="282575" algn="l"/>
              </a:tabLst>
            </a:pPr>
            <a:r>
              <a:rPr sz="2600" spc="-5" dirty="0">
                <a:latin typeface="Candara"/>
                <a:cs typeface="Candara"/>
              </a:rPr>
              <a:t>Управляющая </a:t>
            </a:r>
            <a:r>
              <a:rPr sz="2600" dirty="0">
                <a:latin typeface="Candara"/>
                <a:cs typeface="Candara"/>
              </a:rPr>
              <a:t>программа контролирует  эксперимент, </a:t>
            </a:r>
            <a:r>
              <a:rPr sz="2600" spc="-5" dirty="0">
                <a:latin typeface="Candara"/>
                <a:cs typeface="Candara"/>
              </a:rPr>
              <a:t>обрабатывает данные </a:t>
            </a:r>
            <a:r>
              <a:rPr sz="2600" dirty="0">
                <a:latin typeface="Candara"/>
                <a:cs typeface="Candara"/>
              </a:rPr>
              <a:t>в  </a:t>
            </a:r>
            <a:r>
              <a:rPr sz="2600" spc="-5" dirty="0">
                <a:latin typeface="Candara"/>
                <a:cs typeface="Candara"/>
              </a:rPr>
              <a:t>реальном режиме времени </a:t>
            </a:r>
            <a:r>
              <a:rPr sz="2600" dirty="0">
                <a:latin typeface="Candara"/>
                <a:cs typeface="Candara"/>
              </a:rPr>
              <a:t>и </a:t>
            </a:r>
            <a:r>
              <a:rPr sz="2600" spc="-5" dirty="0">
                <a:latin typeface="Candara"/>
                <a:cs typeface="Candara"/>
              </a:rPr>
              <a:t>отображает  </a:t>
            </a:r>
            <a:r>
              <a:rPr sz="2600" dirty="0">
                <a:latin typeface="Candara"/>
                <a:cs typeface="Candara"/>
              </a:rPr>
              <a:t>их на экране</a:t>
            </a:r>
            <a:r>
              <a:rPr sz="2600" spc="-65" dirty="0">
                <a:latin typeface="Candara"/>
                <a:cs typeface="Candara"/>
              </a:rPr>
              <a:t> </a:t>
            </a:r>
            <a:r>
              <a:rPr sz="2600" dirty="0">
                <a:latin typeface="Candara"/>
                <a:cs typeface="Candara"/>
              </a:rPr>
              <a:t>монитора</a:t>
            </a:r>
            <a:endParaRPr sz="2600">
              <a:latin typeface="Candara"/>
              <a:cs typeface="Candar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691" y="3845764"/>
            <a:ext cx="4982210" cy="2799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C00000"/>
              </a:buClr>
              <a:buAutoNum type="arabicPeriod"/>
              <a:tabLst>
                <a:tab pos="354965" algn="l"/>
                <a:tab pos="356235" algn="l"/>
              </a:tabLst>
            </a:pPr>
            <a:r>
              <a:rPr sz="2600" spc="-5" dirty="0">
                <a:latin typeface="Candara"/>
                <a:cs typeface="Candara"/>
              </a:rPr>
              <a:t>Забор анализируемого</a:t>
            </a:r>
            <a:r>
              <a:rPr sz="2600" spc="-30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образца</a:t>
            </a:r>
            <a:endParaRPr sz="2600">
              <a:latin typeface="Candara"/>
              <a:cs typeface="Candara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C00000"/>
              </a:buClr>
              <a:buAutoNum type="arabicPeriod"/>
              <a:tabLst>
                <a:tab pos="356235" algn="l"/>
              </a:tabLst>
            </a:pPr>
            <a:r>
              <a:rPr sz="2600" dirty="0">
                <a:latin typeface="Candara"/>
                <a:cs typeface="Candara"/>
              </a:rPr>
              <a:t>Обработка</a:t>
            </a:r>
            <a:r>
              <a:rPr sz="2600" spc="-50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образца</a:t>
            </a:r>
            <a:endParaRPr sz="2600">
              <a:latin typeface="Candara"/>
              <a:cs typeface="Candara"/>
            </a:endParaRPr>
          </a:p>
          <a:p>
            <a:pPr marL="355600" marR="180340" indent="-342900">
              <a:lnSpc>
                <a:spcPct val="100000"/>
              </a:lnSpc>
              <a:buClr>
                <a:srgbClr val="C00000"/>
              </a:buClr>
              <a:buAutoNum type="arabicPeriod"/>
              <a:tabLst>
                <a:tab pos="356235" algn="l"/>
              </a:tabLst>
            </a:pPr>
            <a:r>
              <a:rPr sz="2600" spc="-5" dirty="0">
                <a:latin typeface="Candara"/>
                <a:cs typeface="Candara"/>
              </a:rPr>
              <a:t>Взаимодействие образца </a:t>
            </a:r>
            <a:r>
              <a:rPr sz="2600" dirty="0">
                <a:latin typeface="Candara"/>
                <a:cs typeface="Candara"/>
              </a:rPr>
              <a:t>с  </a:t>
            </a:r>
            <a:r>
              <a:rPr sz="2600" spc="-5" dirty="0">
                <a:latin typeface="Candara"/>
                <a:cs typeface="Candara"/>
              </a:rPr>
              <a:t>иммобилизованными зондами  </a:t>
            </a:r>
            <a:r>
              <a:rPr sz="2600" dirty="0">
                <a:latin typeface="Candara"/>
                <a:cs typeface="Candara"/>
              </a:rPr>
              <a:t>биологического</a:t>
            </a:r>
            <a:r>
              <a:rPr sz="2600" spc="-65" dirty="0">
                <a:latin typeface="Candara"/>
                <a:cs typeface="Candara"/>
              </a:rPr>
              <a:t> </a:t>
            </a:r>
            <a:r>
              <a:rPr sz="2600" dirty="0">
                <a:latin typeface="Candara"/>
                <a:cs typeface="Candara"/>
              </a:rPr>
              <a:t>микрочипа</a:t>
            </a:r>
            <a:endParaRPr sz="2600">
              <a:latin typeface="Candara"/>
              <a:cs typeface="Candara"/>
            </a:endParaRPr>
          </a:p>
          <a:p>
            <a:pPr marL="355600" marR="558165" indent="-342900">
              <a:lnSpc>
                <a:spcPct val="100000"/>
              </a:lnSpc>
              <a:buClr>
                <a:srgbClr val="C00000"/>
              </a:buClr>
              <a:buAutoNum type="arabicPeriod"/>
              <a:tabLst>
                <a:tab pos="355600" algn="l"/>
              </a:tabLst>
            </a:pPr>
            <a:r>
              <a:rPr sz="2600" spc="-5" dirty="0">
                <a:latin typeface="Candara"/>
                <a:cs typeface="Candara"/>
              </a:rPr>
              <a:t>Анализ биочипа™ после  взаимодейсвия </a:t>
            </a:r>
            <a:r>
              <a:rPr sz="2600" dirty="0">
                <a:latin typeface="Candara"/>
                <a:cs typeface="Candara"/>
              </a:rPr>
              <a:t>с</a:t>
            </a:r>
            <a:r>
              <a:rPr sz="2600" spc="-70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образцом.</a:t>
            </a:r>
            <a:endParaRPr sz="2600">
              <a:latin typeface="Candara"/>
              <a:cs typeface="Candar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46164" y="1345691"/>
            <a:ext cx="664464" cy="5821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35140" y="1345691"/>
            <a:ext cx="553211" cy="5821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53313" y="1422933"/>
            <a:ext cx="2152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Candara"/>
                <a:cs typeface="Candara"/>
              </a:rPr>
              <a:t>4</a:t>
            </a:r>
            <a:endParaRPr sz="2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288" y="1523"/>
            <a:ext cx="3947160" cy="766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4928" y="1523"/>
            <a:ext cx="6286487" cy="766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69907" y="1523"/>
            <a:ext cx="2665463" cy="766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03864" y="1523"/>
            <a:ext cx="853427" cy="7665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30123" y="0"/>
            <a:ext cx="107302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Компоненты комплексной системы</a:t>
            </a:r>
            <a:r>
              <a:rPr sz="4400" spc="-114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анализа</a:t>
            </a:r>
            <a:endParaRPr sz="44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890" y="2832431"/>
            <a:ext cx="6180339" cy="40255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0642" y="1754123"/>
            <a:ext cx="3366516" cy="7223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43655" y="1754123"/>
            <a:ext cx="1290827" cy="7223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30979" y="1754123"/>
            <a:ext cx="719327" cy="7223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46803" y="1754123"/>
            <a:ext cx="1847088" cy="7223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90388" y="1754123"/>
            <a:ext cx="702551" cy="7223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50022" y="1857463"/>
            <a:ext cx="48342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Портативный</a:t>
            </a:r>
            <a:r>
              <a:rPr sz="3600" spc="-4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чип-ридер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36435" y="1342644"/>
            <a:ext cx="4642104" cy="7223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85888" y="1754123"/>
            <a:ext cx="1290827" cy="7223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73211" y="1754123"/>
            <a:ext cx="719327" cy="7223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89035" y="1754123"/>
            <a:ext cx="1847087" cy="7223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532619" y="1754123"/>
            <a:ext cx="702551" cy="7223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804900" y="1445983"/>
            <a:ext cx="3971290" cy="985519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962025" marR="5080" indent="-949960">
              <a:lnSpc>
                <a:spcPct val="75000"/>
              </a:lnSpc>
              <a:spcBef>
                <a:spcPts val="1180"/>
              </a:spcBef>
            </a:pP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Исследовательский  чип-ридер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98209" y="2611678"/>
            <a:ext cx="6093790" cy="424632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6924" y="2663964"/>
            <a:ext cx="5221224" cy="1333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36108" y="2663964"/>
            <a:ext cx="5510784" cy="1333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98447" y="2860039"/>
            <a:ext cx="859155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5" dirty="0">
                <a:solidFill>
                  <a:srgbClr val="FF0000"/>
                </a:solidFill>
                <a:latin typeface="Candara"/>
                <a:cs typeface="Candara"/>
              </a:rPr>
              <a:t>Проточная</a:t>
            </a:r>
            <a:r>
              <a:rPr sz="6600" spc="-4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600" spc="-10" dirty="0">
                <a:solidFill>
                  <a:srgbClr val="FF0000"/>
                </a:solidFill>
                <a:latin typeface="Candara"/>
                <a:cs typeface="Candara"/>
              </a:rPr>
              <a:t>цитометрия</a:t>
            </a:r>
            <a:endParaRPr sz="66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04178" y="6336206"/>
            <a:ext cx="1835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8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6924" y="1523"/>
            <a:ext cx="5221224" cy="9494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36108" y="1523"/>
            <a:ext cx="5510784" cy="9494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64852" y="1523"/>
            <a:ext cx="1263396" cy="9494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98447" y="0"/>
            <a:ext cx="859155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5" dirty="0">
                <a:solidFill>
                  <a:srgbClr val="FF0000"/>
                </a:solidFill>
                <a:latin typeface="Candara"/>
                <a:cs typeface="Candara"/>
              </a:rPr>
              <a:t>Проточная</a:t>
            </a:r>
            <a:r>
              <a:rPr sz="6600" spc="-4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600" spc="-10" dirty="0">
                <a:solidFill>
                  <a:srgbClr val="FF0000"/>
                </a:solidFill>
                <a:latin typeface="Candara"/>
                <a:cs typeface="Candara"/>
              </a:rPr>
              <a:t>цитометрия</a:t>
            </a:r>
            <a:endParaRPr sz="6600">
              <a:latin typeface="Candara"/>
              <a:cs typeface="Candar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66189" y="764708"/>
            <a:ext cx="8894241" cy="60932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148" y="1523"/>
            <a:ext cx="11397996" cy="1021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35640" y="1523"/>
            <a:ext cx="1149096" cy="1021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6427" y="0"/>
            <a:ext cx="104406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Сортировщик клеток</a:t>
            </a:r>
            <a:r>
              <a:rPr sz="6000" spc="-1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лазерный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96597" y="6336206"/>
            <a:ext cx="1968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120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2585554"/>
            <a:ext cx="6209169" cy="3211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81320" y="788352"/>
            <a:ext cx="5833110" cy="548830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2018030" marR="5080" indent="-295910" algn="r">
              <a:lnSpc>
                <a:spcPts val="3260"/>
              </a:lnSpc>
              <a:spcBef>
                <a:spcPts val="695"/>
              </a:spcBef>
            </a:pPr>
            <a:r>
              <a:rPr sz="3200" spc="-5" dirty="0">
                <a:latin typeface="Candara"/>
                <a:cs typeface="Candara"/>
              </a:rPr>
              <a:t>Прибор</a:t>
            </a:r>
            <a:r>
              <a:rPr sz="3200" spc="-4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для проточной  цитофлуорометрии</a:t>
            </a:r>
            <a:r>
              <a:rPr sz="3200" spc="-75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и</a:t>
            </a:r>
            <a:endParaRPr sz="3200">
              <a:latin typeface="Candara"/>
              <a:cs typeface="Candara"/>
            </a:endParaRPr>
          </a:p>
          <a:p>
            <a:pPr marL="181610" indent="3536950">
              <a:lnSpc>
                <a:spcPts val="2970"/>
              </a:lnSpc>
            </a:pPr>
            <a:r>
              <a:rPr sz="3200" spc="-5" dirty="0">
                <a:latin typeface="Candara"/>
                <a:cs typeface="Candara"/>
              </a:rPr>
              <a:t>сортировки</a:t>
            </a:r>
            <a:endParaRPr sz="3200">
              <a:latin typeface="Candara"/>
              <a:cs typeface="Candara"/>
            </a:endParaRPr>
          </a:p>
          <a:p>
            <a:pPr marL="12700" marR="5080" indent="168910" algn="r">
              <a:lnSpc>
                <a:spcPct val="85000"/>
              </a:lnSpc>
              <a:spcBef>
                <a:spcPts val="290"/>
              </a:spcBef>
            </a:pPr>
            <a:r>
              <a:rPr sz="3200" spc="-5" dirty="0">
                <a:latin typeface="Candara"/>
                <a:cs typeface="Candara"/>
              </a:rPr>
              <a:t>флуорохромированных</a:t>
            </a:r>
            <a:r>
              <a:rPr sz="3200" spc="-5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клеток.  </a:t>
            </a:r>
            <a:r>
              <a:rPr sz="3200" dirty="0">
                <a:latin typeface="Candara"/>
                <a:cs typeface="Candara"/>
              </a:rPr>
              <a:t>Проходя </a:t>
            </a:r>
            <a:r>
              <a:rPr sz="3200" spc="-5" dirty="0">
                <a:latin typeface="Candara"/>
                <a:cs typeface="Candara"/>
              </a:rPr>
              <a:t>через</a:t>
            </a:r>
            <a:r>
              <a:rPr sz="3200" spc="-85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пучок</a:t>
            </a:r>
            <a:r>
              <a:rPr sz="3200" spc="-2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лучей  лазера, клетки рассеивают</a:t>
            </a:r>
            <a:r>
              <a:rPr sz="3200" spc="-2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их</a:t>
            </a:r>
            <a:r>
              <a:rPr sz="3200" dirty="0">
                <a:latin typeface="Candara"/>
                <a:cs typeface="Candara"/>
              </a:rPr>
              <a:t> и  </a:t>
            </a:r>
            <a:r>
              <a:rPr sz="3200" spc="-5" dirty="0">
                <a:latin typeface="Candara"/>
                <a:cs typeface="Candara"/>
              </a:rPr>
              <a:t>флуоресцируют.</a:t>
            </a:r>
            <a:r>
              <a:rPr sz="3200" spc="-5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По</a:t>
            </a:r>
            <a:r>
              <a:rPr sz="3200" spc="-5" dirty="0">
                <a:latin typeface="Candara"/>
                <a:cs typeface="Candara"/>
              </a:rPr>
              <a:t> заданным </a:t>
            </a:r>
            <a:r>
              <a:rPr sz="3200" dirty="0">
                <a:latin typeface="Candara"/>
                <a:cs typeface="Candara"/>
              </a:rPr>
              <a:t> параметрам</a:t>
            </a:r>
            <a:r>
              <a:rPr sz="3200" spc="-3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светорассеивания </a:t>
            </a:r>
            <a:r>
              <a:rPr sz="3200" dirty="0">
                <a:latin typeface="Candara"/>
                <a:cs typeface="Candara"/>
              </a:rPr>
              <a:t> и</a:t>
            </a:r>
            <a:r>
              <a:rPr sz="3200" spc="-3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флуоресценции</a:t>
            </a:r>
            <a:r>
              <a:rPr sz="3200" spc="-5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прибор  электрофоретически</a:t>
            </a:r>
            <a:r>
              <a:rPr sz="3200" spc="-3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сортирует </a:t>
            </a:r>
            <a:r>
              <a:rPr sz="320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клетки,</a:t>
            </a:r>
            <a:r>
              <a:rPr sz="3200" spc="-4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автоматически</a:t>
            </a:r>
            <a:r>
              <a:rPr sz="3200" spc="-5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помещая  </a:t>
            </a:r>
            <a:r>
              <a:rPr sz="3200" spc="-5" dirty="0">
                <a:latin typeface="Candara"/>
                <a:cs typeface="Candara"/>
              </a:rPr>
              <a:t>их </a:t>
            </a:r>
            <a:r>
              <a:rPr sz="3200" dirty="0">
                <a:latin typeface="Candara"/>
                <a:cs typeface="Candara"/>
              </a:rPr>
              <a:t>в </a:t>
            </a:r>
            <a:r>
              <a:rPr sz="3200" spc="-5" dirty="0">
                <a:latin typeface="Candara"/>
                <a:cs typeface="Candara"/>
              </a:rPr>
              <a:t>капли</a:t>
            </a:r>
            <a:r>
              <a:rPr sz="3200" spc="-2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среды,</a:t>
            </a:r>
            <a:r>
              <a:rPr sz="3200" spc="-1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имеющие  нейтральный,</a:t>
            </a:r>
            <a:r>
              <a:rPr sz="3200" spc="-2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положительный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10704" y="6177208"/>
            <a:ext cx="47034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andara"/>
                <a:cs typeface="Candara"/>
              </a:rPr>
              <a:t>или </a:t>
            </a:r>
            <a:r>
              <a:rPr sz="3200" dirty="0">
                <a:latin typeface="Candara"/>
                <a:cs typeface="Candara"/>
              </a:rPr>
              <a:t>отрицательный</a:t>
            </a:r>
            <a:r>
              <a:rPr sz="3200" spc="-11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заряд.</a:t>
            </a:r>
            <a:endParaRPr sz="3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628" y="1523"/>
            <a:ext cx="7667244" cy="688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07352" y="1523"/>
            <a:ext cx="871715" cy="688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47559" y="1523"/>
            <a:ext cx="1793748" cy="688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209788" y="1523"/>
            <a:ext cx="851915" cy="6888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8224" y="367284"/>
            <a:ext cx="4893564" cy="8930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30267" y="367284"/>
            <a:ext cx="4315968" cy="8930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14716" y="367284"/>
            <a:ext cx="853440" cy="8930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2352" y="0"/>
            <a:ext cx="8163559" cy="126682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208915" marR="5080" indent="-196850">
              <a:lnSpc>
                <a:spcPts val="4490"/>
              </a:lnSpc>
              <a:spcBef>
                <a:spcPts val="910"/>
              </a:spcBef>
            </a:pP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Высокопроизводительный</a:t>
            </a:r>
            <a:r>
              <a:rPr sz="4400" spc="-9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spc="-10" dirty="0">
                <a:solidFill>
                  <a:srgbClr val="FF0000"/>
                </a:solidFill>
                <a:latin typeface="Candara"/>
                <a:cs typeface="Candara"/>
              </a:rPr>
              <a:t>Х-Мар 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мультиплексный</a:t>
            </a:r>
            <a:r>
              <a:rPr sz="4400" spc="-7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иммуноанализ</a:t>
            </a:r>
            <a:endParaRPr sz="4400">
              <a:latin typeface="Candara"/>
              <a:cs typeface="Candar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36828" y="1749971"/>
            <a:ext cx="4967630" cy="19889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8946" y="2273630"/>
            <a:ext cx="3323856" cy="15554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35356" y="1447457"/>
            <a:ext cx="5473065" cy="83121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6034" rIns="0" bIns="0" rtlCol="0">
            <a:spAutoFit/>
          </a:bodyPr>
          <a:lstStyle/>
          <a:p>
            <a:pPr marL="464820" marR="456565" indent="383540">
              <a:lnSpc>
                <a:spcPct val="100000"/>
              </a:lnSpc>
              <a:spcBef>
                <a:spcPts val="204"/>
              </a:spcBef>
            </a:pP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Детекция одновременно 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100 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патогенных биологических</a:t>
            </a: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агентов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30" y="3730878"/>
            <a:ext cx="11894185" cy="311721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4330" marR="158750" indent="-341630">
              <a:lnSpc>
                <a:spcPts val="2650"/>
              </a:lnSpc>
              <a:spcBef>
                <a:spcPts val="585"/>
              </a:spcBef>
              <a:buClr>
                <a:srgbClr val="FF0000"/>
              </a:buClr>
              <a:buAutoNum type="arabicPeriod"/>
              <a:tabLst>
                <a:tab pos="356235" algn="l"/>
              </a:tabLst>
            </a:pPr>
            <a:r>
              <a:rPr sz="2600" spc="-10" dirty="0">
                <a:latin typeface="Calibri"/>
                <a:cs typeface="Calibri"/>
              </a:rPr>
              <a:t>Одновременное </a:t>
            </a:r>
            <a:r>
              <a:rPr sz="2600" spc="-15" dirty="0">
                <a:latin typeface="Calibri"/>
                <a:cs typeface="Calibri"/>
              </a:rPr>
              <a:t>определение </a:t>
            </a:r>
            <a:r>
              <a:rPr sz="2600" spc="-5" dirty="0">
                <a:latin typeface="Calibri"/>
                <a:cs typeface="Calibri"/>
              </a:rPr>
              <a:t>специфических антигенов </a:t>
            </a:r>
            <a:r>
              <a:rPr sz="2600" spc="-20" dirty="0">
                <a:solidFill>
                  <a:srgbClr val="C00000"/>
                </a:solidFill>
                <a:latin typeface="Calibri"/>
                <a:cs typeface="Calibri"/>
              </a:rPr>
              <a:t>возбудителя </a:t>
            </a:r>
            <a:r>
              <a:rPr sz="2600" spc="-5" dirty="0">
                <a:solidFill>
                  <a:srgbClr val="C00000"/>
                </a:solidFill>
                <a:latin typeface="Calibri"/>
                <a:cs typeface="Calibri"/>
              </a:rPr>
              <a:t>сибирской  </a:t>
            </a:r>
            <a:r>
              <a:rPr sz="2600" dirty="0">
                <a:solidFill>
                  <a:srgbClr val="C00000"/>
                </a:solidFill>
                <a:latin typeface="Calibri"/>
                <a:cs typeface="Calibri"/>
              </a:rPr>
              <a:t>язвы: </a:t>
            </a:r>
            <a:r>
              <a:rPr sz="2600" spc="-10" dirty="0">
                <a:solidFill>
                  <a:srgbClr val="C00000"/>
                </a:solidFill>
                <a:latin typeface="Calibri"/>
                <a:cs typeface="Calibri"/>
              </a:rPr>
              <a:t>протективного </a:t>
            </a:r>
            <a:r>
              <a:rPr sz="2600" spc="-5" dirty="0">
                <a:solidFill>
                  <a:srgbClr val="C00000"/>
                </a:solidFill>
                <a:latin typeface="Calibri"/>
                <a:cs typeface="Calibri"/>
              </a:rPr>
              <a:t>антигена </a:t>
            </a:r>
            <a:r>
              <a:rPr sz="2600" dirty="0">
                <a:solidFill>
                  <a:srgbClr val="C00000"/>
                </a:solidFill>
                <a:latin typeface="Calibri"/>
                <a:cs typeface="Calibri"/>
              </a:rPr>
              <a:t>(ПА) и </a:t>
            </a:r>
            <a:r>
              <a:rPr sz="2600" spc="-5" dirty="0">
                <a:solidFill>
                  <a:srgbClr val="C00000"/>
                </a:solidFill>
                <a:latin typeface="Calibri"/>
                <a:cs typeface="Calibri"/>
              </a:rPr>
              <a:t>летального фактора </a:t>
            </a:r>
            <a:r>
              <a:rPr sz="2600" dirty="0">
                <a:solidFill>
                  <a:srgbClr val="C00000"/>
                </a:solidFill>
                <a:latin typeface="Calibri"/>
                <a:cs typeface="Calibri"/>
              </a:rPr>
              <a:t>(ЛФ) </a:t>
            </a:r>
            <a:r>
              <a:rPr sz="2600" dirty="0">
                <a:latin typeface="Calibri"/>
                <a:cs typeface="Calibri"/>
              </a:rPr>
              <a:t>Bacillus </a:t>
            </a:r>
            <a:r>
              <a:rPr sz="2600" spc="-10" dirty="0">
                <a:latin typeface="Calibri"/>
                <a:cs typeface="Calibri"/>
              </a:rPr>
              <a:t>anthracis  (ИФЛА-1Ва).</a:t>
            </a:r>
            <a:endParaRPr sz="2600">
              <a:latin typeface="Calibri"/>
              <a:cs typeface="Calibri"/>
            </a:endParaRPr>
          </a:p>
          <a:p>
            <a:pPr marL="356235" marR="1111885" indent="-343535">
              <a:lnSpc>
                <a:spcPts val="2650"/>
              </a:lnSpc>
              <a:spcBef>
                <a:spcPts val="5"/>
              </a:spcBef>
              <a:buClr>
                <a:srgbClr val="FF0000"/>
              </a:buClr>
              <a:buAutoNum type="arabicPeriod"/>
              <a:tabLst>
                <a:tab pos="356235" algn="l"/>
              </a:tabLst>
            </a:pPr>
            <a:r>
              <a:rPr sz="2600" spc="-5" dirty="0">
                <a:latin typeface="Calibri"/>
                <a:cs typeface="Calibri"/>
              </a:rPr>
              <a:t>Одновременное </a:t>
            </a:r>
            <a:r>
              <a:rPr sz="2600" spc="-15" dirty="0">
                <a:latin typeface="Calibri"/>
                <a:cs typeface="Calibri"/>
              </a:rPr>
              <a:t>определение </a:t>
            </a:r>
            <a:r>
              <a:rPr sz="2600" spc="-20" dirty="0">
                <a:latin typeface="Calibri"/>
                <a:cs typeface="Calibri"/>
              </a:rPr>
              <a:t>возбудителей </a:t>
            </a:r>
            <a:r>
              <a:rPr sz="2600" spc="-5" dirty="0">
                <a:solidFill>
                  <a:srgbClr val="C00000"/>
                </a:solidFill>
                <a:latin typeface="Calibri"/>
                <a:cs typeface="Calibri"/>
              </a:rPr>
              <a:t>сибирской </a:t>
            </a:r>
            <a:r>
              <a:rPr sz="2600" dirty="0">
                <a:solidFill>
                  <a:srgbClr val="C00000"/>
                </a:solidFill>
                <a:latin typeface="Calibri"/>
                <a:cs typeface="Calibri"/>
              </a:rPr>
              <a:t>язвы и </a:t>
            </a:r>
            <a:r>
              <a:rPr sz="2600" spc="-15" dirty="0">
                <a:solidFill>
                  <a:srgbClr val="C00000"/>
                </a:solidFill>
                <a:latin typeface="Calibri"/>
                <a:cs typeface="Calibri"/>
              </a:rPr>
              <a:t>туляремии 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методом </a:t>
            </a:r>
            <a:r>
              <a:rPr sz="2600" spc="-20" dirty="0">
                <a:latin typeface="Calibri"/>
                <a:cs typeface="Calibri"/>
              </a:rPr>
              <a:t>мультиплексного </a:t>
            </a:r>
            <a:r>
              <a:rPr sz="2600" spc="-10" dirty="0">
                <a:latin typeface="Calibri"/>
                <a:cs typeface="Calibri"/>
              </a:rPr>
              <a:t>иммунофлуоресцентного </a:t>
            </a:r>
            <a:r>
              <a:rPr sz="2600" dirty="0">
                <a:latin typeface="Calibri"/>
                <a:cs typeface="Calibri"/>
              </a:rPr>
              <a:t>анализа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(ИФЛА-2BF).</a:t>
            </a:r>
            <a:endParaRPr sz="2600">
              <a:latin typeface="Calibri"/>
              <a:cs typeface="Calibri"/>
            </a:endParaRPr>
          </a:p>
          <a:p>
            <a:pPr marL="354965" marR="5080" indent="-342265">
              <a:lnSpc>
                <a:spcPts val="2650"/>
              </a:lnSpc>
              <a:spcBef>
                <a:spcPts val="5"/>
              </a:spcBef>
              <a:buClr>
                <a:srgbClr val="FF0000"/>
              </a:buClr>
              <a:buAutoNum type="arabicPeriod"/>
              <a:tabLst>
                <a:tab pos="356235" algn="l"/>
              </a:tabLst>
            </a:pPr>
            <a:r>
              <a:rPr sz="2600" spc="-10" dirty="0">
                <a:latin typeface="Calibri"/>
                <a:cs typeface="Calibri"/>
              </a:rPr>
              <a:t>Одновременное </a:t>
            </a:r>
            <a:r>
              <a:rPr sz="2600" spc="-15" dirty="0">
                <a:latin typeface="Calibri"/>
                <a:cs typeface="Calibri"/>
              </a:rPr>
              <a:t>определение </a:t>
            </a:r>
            <a:r>
              <a:rPr sz="2600" spc="-10" dirty="0">
                <a:solidFill>
                  <a:srgbClr val="C00000"/>
                </a:solidFill>
                <a:latin typeface="Calibri"/>
                <a:cs typeface="Calibri"/>
              </a:rPr>
              <a:t>стафилококковых энтеротоксинов </a:t>
            </a:r>
            <a:r>
              <a:rPr sz="2600" dirty="0">
                <a:solidFill>
                  <a:srgbClr val="C00000"/>
                </a:solidFill>
                <a:latin typeface="Calibri"/>
                <a:cs typeface="Calibri"/>
              </a:rPr>
              <a:t>А и </a:t>
            </a:r>
            <a:r>
              <a:rPr sz="2600" spc="-5" dirty="0">
                <a:solidFill>
                  <a:srgbClr val="C00000"/>
                </a:solidFill>
                <a:latin typeface="Calibri"/>
                <a:cs typeface="Calibri"/>
              </a:rPr>
              <a:t>В,  </a:t>
            </a:r>
            <a:r>
              <a:rPr sz="2600" spc="-10" dirty="0">
                <a:solidFill>
                  <a:srgbClr val="C00000"/>
                </a:solidFill>
                <a:latin typeface="Calibri"/>
                <a:cs typeface="Calibri"/>
              </a:rPr>
              <a:t>дифтерийного токсина, термолабильного энтеротоксина </a:t>
            </a:r>
            <a:r>
              <a:rPr sz="2600" dirty="0">
                <a:solidFill>
                  <a:srgbClr val="C00000"/>
                </a:solidFill>
                <a:latin typeface="Calibri"/>
                <a:cs typeface="Calibri"/>
              </a:rPr>
              <a:t>Escherichia </a:t>
            </a:r>
            <a:r>
              <a:rPr sz="2600" spc="-10" dirty="0">
                <a:solidFill>
                  <a:srgbClr val="C00000"/>
                </a:solidFill>
                <a:latin typeface="Calibri"/>
                <a:cs typeface="Calibri"/>
              </a:rPr>
              <a:t>coli </a:t>
            </a:r>
            <a:r>
              <a:rPr sz="2600" dirty="0">
                <a:solidFill>
                  <a:srgbClr val="C00000"/>
                </a:solidFill>
                <a:latin typeface="Calibri"/>
                <a:cs typeface="Calibri"/>
              </a:rPr>
              <a:t>и </a:t>
            </a:r>
            <a:r>
              <a:rPr sz="2600" spc="-10" dirty="0">
                <a:solidFill>
                  <a:srgbClr val="C00000"/>
                </a:solidFill>
                <a:latin typeface="Calibri"/>
                <a:cs typeface="Calibri"/>
              </a:rPr>
              <a:t>токсина  тканевого </a:t>
            </a:r>
            <a:r>
              <a:rPr sz="2600" spc="-15" dirty="0">
                <a:solidFill>
                  <a:srgbClr val="C00000"/>
                </a:solidFill>
                <a:latin typeface="Calibri"/>
                <a:cs typeface="Calibri"/>
              </a:rPr>
              <a:t>шока </a:t>
            </a:r>
            <a:r>
              <a:rPr sz="2600" spc="-10" dirty="0">
                <a:solidFill>
                  <a:srgbClr val="C00000"/>
                </a:solidFill>
                <a:latin typeface="Calibri"/>
                <a:cs typeface="Calibri"/>
              </a:rPr>
              <a:t>Staphylococcus </a:t>
            </a:r>
            <a:r>
              <a:rPr sz="2600" spc="-5" dirty="0">
                <a:solidFill>
                  <a:srgbClr val="C00000"/>
                </a:solidFill>
                <a:latin typeface="Calibri"/>
                <a:cs typeface="Calibri"/>
              </a:rPr>
              <a:t>aureus </a:t>
            </a:r>
            <a:r>
              <a:rPr sz="2600" spc="-25" dirty="0">
                <a:latin typeface="Calibri"/>
                <a:cs typeface="Calibri"/>
              </a:rPr>
              <a:t>методом </a:t>
            </a:r>
            <a:r>
              <a:rPr sz="2600" spc="-20" dirty="0">
                <a:latin typeface="Calibri"/>
                <a:cs typeface="Calibri"/>
              </a:rPr>
              <a:t>мультиплексного</a:t>
            </a:r>
            <a:endParaRPr sz="2600">
              <a:latin typeface="Calibri"/>
              <a:cs typeface="Calibri"/>
            </a:endParaRPr>
          </a:p>
          <a:p>
            <a:pPr marL="355600">
              <a:lnSpc>
                <a:spcPts val="2645"/>
              </a:lnSpc>
            </a:pPr>
            <a:r>
              <a:rPr sz="2600" spc="-10" dirty="0">
                <a:latin typeface="Calibri"/>
                <a:cs typeface="Calibri"/>
              </a:rPr>
              <a:t>иммунофлуоресцентного </a:t>
            </a:r>
            <a:r>
              <a:rPr sz="2600" dirty="0">
                <a:latin typeface="Calibri"/>
                <a:cs typeface="Calibri"/>
              </a:rPr>
              <a:t>анализа </a:t>
            </a:r>
            <a:r>
              <a:rPr sz="2600" spc="-20" dirty="0">
                <a:latin typeface="Calibri"/>
                <a:cs typeface="Calibri"/>
              </a:rPr>
              <a:t>(Тест-система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«ИФЛА-ТОКСИН»)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030081" y="13589"/>
            <a:ext cx="3098647" cy="143977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685" y="0"/>
            <a:ext cx="9971405" cy="6609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2925" indent="-530225">
              <a:lnSpc>
                <a:spcPts val="2840"/>
              </a:lnSpc>
              <a:spcBef>
                <a:spcPts val="100"/>
              </a:spcBef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 агглютинации</a:t>
            </a:r>
            <a:r>
              <a:rPr sz="2700" spc="-3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(РА)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 непрямой (пассивной) гемагглютинации (РНГА,</a:t>
            </a:r>
            <a:r>
              <a:rPr sz="2700" spc="-75" dirty="0">
                <a:latin typeface="Candara"/>
                <a:cs typeface="Candara"/>
              </a:rPr>
              <a:t> </a:t>
            </a:r>
            <a:r>
              <a:rPr sz="2700" dirty="0">
                <a:latin typeface="Candara"/>
                <a:cs typeface="Candara"/>
              </a:rPr>
              <a:t>РПГА)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</a:t>
            </a:r>
            <a:r>
              <a:rPr sz="2700" spc="-30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ко-агглютинации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 агглютинации латекса</a:t>
            </a:r>
            <a:r>
              <a:rPr sz="2700" spc="-20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(РАЛ)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 </a:t>
            </a:r>
            <a:r>
              <a:rPr sz="2700" dirty="0">
                <a:latin typeface="Candara"/>
                <a:cs typeface="Candara"/>
              </a:rPr>
              <a:t>Кумбса </a:t>
            </a:r>
            <a:r>
              <a:rPr sz="2700" spc="-5" dirty="0">
                <a:latin typeface="Candara"/>
                <a:cs typeface="Candara"/>
              </a:rPr>
              <a:t>(антиглобулиновый</a:t>
            </a:r>
            <a:r>
              <a:rPr sz="2700" spc="-4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тест)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 торможения гемагглютинации</a:t>
            </a:r>
            <a:r>
              <a:rPr sz="2700" spc="-5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(РТГА)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 торможения гемадсорбции</a:t>
            </a:r>
            <a:r>
              <a:rPr sz="2700" spc="-2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(РТГ</a:t>
            </a:r>
            <a:r>
              <a:rPr sz="2700" spc="-7" baseline="-20061" dirty="0">
                <a:latin typeface="Candara"/>
                <a:cs typeface="Candara"/>
              </a:rPr>
              <a:t>адс</a:t>
            </a:r>
            <a:r>
              <a:rPr sz="2700" spc="-5" dirty="0">
                <a:latin typeface="Candara"/>
                <a:cs typeface="Candara"/>
              </a:rPr>
              <a:t>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 преципитации</a:t>
            </a:r>
            <a:r>
              <a:rPr sz="2700" spc="-3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(РП)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  <a:tab pos="4261485" algn="l"/>
              </a:tabLst>
            </a:pPr>
            <a:r>
              <a:rPr sz="2700" spc="-5" dirty="0">
                <a:latin typeface="Candara"/>
                <a:cs typeface="Candara"/>
              </a:rPr>
              <a:t>Реакция</a:t>
            </a:r>
            <a:r>
              <a:rPr sz="2700" spc="-20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нейтрализации	(РН)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 связывания комплемента</a:t>
            </a:r>
            <a:r>
              <a:rPr sz="2700" spc="-3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(РСК)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 радиального</a:t>
            </a:r>
            <a:r>
              <a:rPr sz="2700" spc="-10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гемолиза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 иммунного прилипания</a:t>
            </a:r>
            <a:r>
              <a:rPr sz="2700" spc="-7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(РИП)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Реакция иммунофлюоресценции</a:t>
            </a:r>
            <a:r>
              <a:rPr sz="2700" spc="-45" dirty="0">
                <a:latin typeface="Candara"/>
                <a:cs typeface="Candara"/>
              </a:rPr>
              <a:t> </a:t>
            </a:r>
            <a:r>
              <a:rPr sz="2700" spc="-10" dirty="0">
                <a:latin typeface="Candara"/>
                <a:cs typeface="Candara"/>
              </a:rPr>
              <a:t>(РИФ)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Иммуноферментный анализ</a:t>
            </a:r>
            <a:r>
              <a:rPr sz="2700" spc="-4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(ИФА)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Иммунохроматография</a:t>
            </a:r>
            <a:r>
              <a:rPr sz="2700" spc="-6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(ИХ)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Радиоиммунный анализ</a:t>
            </a:r>
            <a:r>
              <a:rPr sz="2700" spc="-45" dirty="0">
                <a:latin typeface="Candara"/>
                <a:cs typeface="Candara"/>
              </a:rPr>
              <a:t> </a:t>
            </a:r>
            <a:r>
              <a:rPr sz="2700" spc="-10" dirty="0">
                <a:latin typeface="Candara"/>
                <a:cs typeface="Candara"/>
              </a:rPr>
              <a:t>(РИА)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Иммуноблоттинг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Иммунная электронная </a:t>
            </a:r>
            <a:r>
              <a:rPr sz="2700" dirty="0">
                <a:latin typeface="Candara"/>
                <a:cs typeface="Candara"/>
              </a:rPr>
              <a:t>микроскопия</a:t>
            </a:r>
            <a:r>
              <a:rPr sz="2700" spc="-90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(ИЭМ)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Иммуночип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4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Иммуно-ПЦР</a:t>
            </a:r>
            <a:endParaRPr sz="2700">
              <a:latin typeface="Candara"/>
              <a:cs typeface="Candara"/>
            </a:endParaRPr>
          </a:p>
          <a:p>
            <a:pPr marL="542925" indent="-530225">
              <a:lnSpc>
                <a:spcPts val="2830"/>
              </a:lnSpc>
              <a:buClr>
                <a:srgbClr val="FF0000"/>
              </a:buClr>
              <a:buFont typeface="Wingdings"/>
              <a:buChar char=""/>
              <a:tabLst>
                <a:tab pos="542925" algn="l"/>
                <a:tab pos="543560" algn="l"/>
              </a:tabLst>
            </a:pPr>
            <a:r>
              <a:rPr sz="2700" spc="-5" dirty="0">
                <a:latin typeface="Candara"/>
                <a:cs typeface="Candara"/>
              </a:rPr>
              <a:t>Проточная</a:t>
            </a:r>
            <a:r>
              <a:rPr sz="2700" spc="-2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цитометрия</a:t>
            </a:r>
            <a:endParaRPr sz="2700">
              <a:latin typeface="Candara"/>
              <a:cs typeface="Candar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42459" y="5452871"/>
            <a:ext cx="7504176" cy="1213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96408" y="5629881"/>
            <a:ext cx="65462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6545" algn="l"/>
              </a:tabLst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Им</a:t>
            </a:r>
            <a:r>
              <a:rPr sz="6000" spc="-3340" dirty="0">
                <a:solidFill>
                  <a:srgbClr val="FF0000"/>
                </a:solidFill>
                <a:latin typeface="Candara"/>
                <a:cs typeface="Candara"/>
              </a:rPr>
              <a:t>м</a:t>
            </a:r>
            <a:r>
              <a:rPr sz="1500" spc="-15" baseline="-30555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500" spc="-7" baseline="-30555" dirty="0">
                <a:solidFill>
                  <a:srgbClr val="073E87"/>
                </a:solidFill>
                <a:latin typeface="Candara"/>
                <a:cs typeface="Candara"/>
              </a:rPr>
              <a:t>4</a:t>
            </a:r>
            <a:r>
              <a:rPr sz="1500" baseline="-30555" dirty="0">
                <a:solidFill>
                  <a:srgbClr val="073E87"/>
                </a:solidFill>
                <a:latin typeface="Candara"/>
                <a:cs typeface="Candara"/>
              </a:rPr>
              <a:t>	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у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н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ны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е</a:t>
            </a:r>
            <a:r>
              <a:rPr sz="6000" spc="2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ре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а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к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ции</a:t>
            </a:r>
            <a:endParaRPr sz="6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211327"/>
            <a:ext cx="11950700" cy="631888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38735">
              <a:lnSpc>
                <a:spcPts val="3260"/>
              </a:lnSpc>
              <a:spcBef>
                <a:spcPts val="695"/>
              </a:spcBef>
            </a:pPr>
            <a:r>
              <a:rPr sz="3200" spc="-5" dirty="0">
                <a:latin typeface="Candara"/>
                <a:cs typeface="Candara"/>
              </a:rPr>
              <a:t>Клетки крови можно дифференцировать </a:t>
            </a:r>
            <a:r>
              <a:rPr sz="3200" dirty="0">
                <a:latin typeface="Candara"/>
                <a:cs typeface="Candara"/>
              </a:rPr>
              <a:t>на </a:t>
            </a:r>
            <a:r>
              <a:rPr sz="3200" spc="-5" dirty="0">
                <a:latin typeface="Candara"/>
                <a:cs typeface="Candara"/>
              </a:rPr>
              <a:t>основе </a:t>
            </a:r>
            <a:r>
              <a:rPr sz="3200" dirty="0">
                <a:latin typeface="Candara"/>
                <a:cs typeface="Candara"/>
              </a:rPr>
              <a:t>лазерной  </a:t>
            </a:r>
            <a:r>
              <a:rPr sz="3200" spc="-5" dirty="0">
                <a:latin typeface="Candara"/>
                <a:cs typeface="Candara"/>
              </a:rPr>
              <a:t>цитофлюорометрии. </a:t>
            </a:r>
            <a:r>
              <a:rPr sz="3200" dirty="0">
                <a:latin typeface="Candara"/>
                <a:cs typeface="Candara"/>
              </a:rPr>
              <a:t>CD </a:t>
            </a:r>
            <a:r>
              <a:rPr sz="3200" spc="-5" dirty="0">
                <a:latin typeface="Candara"/>
                <a:cs typeface="Candara"/>
              </a:rPr>
              <a:t>маркёры клеток обрабатывают  флюоресцирующими </a:t>
            </a:r>
            <a:r>
              <a:rPr sz="3200" dirty="0">
                <a:latin typeface="Candara"/>
                <a:cs typeface="Candara"/>
              </a:rPr>
              <a:t>АТ. </a:t>
            </a:r>
            <a:r>
              <a:rPr sz="3200" spc="-5" dirty="0">
                <a:latin typeface="Candara"/>
                <a:cs typeface="Candara"/>
              </a:rPr>
              <a:t>Для обработки клеток применяют  моноклональные </a:t>
            </a:r>
            <a:r>
              <a:rPr sz="3200" dirty="0">
                <a:latin typeface="Candara"/>
                <a:cs typeface="Candara"/>
              </a:rPr>
              <a:t>АТ, </a:t>
            </a:r>
            <a:r>
              <a:rPr sz="3200" spc="-5" dirty="0">
                <a:latin typeface="Candara"/>
                <a:cs typeface="Candara"/>
              </a:rPr>
              <a:t>меченные флюресцеинизотиоцианатом,  дающим зелёную флюоресценцию, или </a:t>
            </a:r>
            <a:r>
              <a:rPr sz="3200" dirty="0">
                <a:latin typeface="Candara"/>
                <a:cs typeface="Candara"/>
              </a:rPr>
              <a:t>меченные ТРИЦ </a:t>
            </a:r>
            <a:r>
              <a:rPr sz="3200" spc="-5" dirty="0">
                <a:latin typeface="Candara"/>
                <a:cs typeface="Candara"/>
              </a:rPr>
              <a:t>или  фикоэритрином, дающим красное </a:t>
            </a:r>
            <a:r>
              <a:rPr sz="3200" dirty="0">
                <a:latin typeface="Candara"/>
                <a:cs typeface="Candara"/>
              </a:rPr>
              <a:t>свечение. </a:t>
            </a:r>
            <a:r>
              <a:rPr sz="3200" spc="-5" dirty="0">
                <a:latin typeface="Candara"/>
                <a:cs typeface="Candara"/>
              </a:rPr>
              <a:t>Образец крови </a:t>
            </a:r>
            <a:r>
              <a:rPr sz="3200" dirty="0">
                <a:latin typeface="Candara"/>
                <a:cs typeface="Candara"/>
              </a:rPr>
              <a:t>после  </a:t>
            </a:r>
            <a:r>
              <a:rPr sz="3200" spc="-5" dirty="0">
                <a:latin typeface="Candara"/>
                <a:cs typeface="Candara"/>
              </a:rPr>
              <a:t>обработки меченными моноклональными </a:t>
            </a:r>
            <a:r>
              <a:rPr sz="3200" dirty="0">
                <a:latin typeface="Candara"/>
                <a:cs typeface="Candara"/>
              </a:rPr>
              <a:t>АТ </a:t>
            </a:r>
            <a:r>
              <a:rPr sz="3200" spc="-5" dirty="0">
                <a:latin typeface="Candara"/>
                <a:cs typeface="Candara"/>
              </a:rPr>
              <a:t>пропускают через  </a:t>
            </a:r>
            <a:r>
              <a:rPr sz="3200" dirty="0">
                <a:latin typeface="Candara"/>
                <a:cs typeface="Candara"/>
              </a:rPr>
              <a:t>тонкую </a:t>
            </a:r>
            <a:r>
              <a:rPr sz="3200" spc="-5" dirty="0">
                <a:latin typeface="Candara"/>
                <a:cs typeface="Candara"/>
              </a:rPr>
              <a:t>трубку. Через исследуемый образец пропускают </a:t>
            </a:r>
            <a:r>
              <a:rPr sz="3200" dirty="0">
                <a:latin typeface="Candara"/>
                <a:cs typeface="Candara"/>
              </a:rPr>
              <a:t>лазерный  </a:t>
            </a:r>
            <a:r>
              <a:rPr sz="3200" spc="-5" dirty="0">
                <a:latin typeface="Candara"/>
                <a:cs typeface="Candara"/>
              </a:rPr>
              <a:t>луч, который возбуждает свечение</a:t>
            </a:r>
            <a:r>
              <a:rPr sz="3200" spc="-1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флюорохрома.</a:t>
            </a:r>
            <a:endParaRPr sz="3200">
              <a:latin typeface="Candara"/>
              <a:cs typeface="Candara"/>
            </a:endParaRPr>
          </a:p>
          <a:p>
            <a:pPr marL="12700" marR="5080">
              <a:lnSpc>
                <a:spcPts val="3260"/>
              </a:lnSpc>
              <a:spcBef>
                <a:spcPts val="45"/>
              </a:spcBef>
            </a:pPr>
            <a:r>
              <a:rPr sz="3200" spc="-5" dirty="0">
                <a:latin typeface="Candara"/>
                <a:cs typeface="Candara"/>
              </a:rPr>
              <a:t>Фотоумножитель улавливает светорассеивание, </a:t>
            </a:r>
            <a:r>
              <a:rPr sz="3200" dirty="0">
                <a:latin typeface="Candara"/>
                <a:cs typeface="Candara"/>
              </a:rPr>
              <a:t>по </a:t>
            </a:r>
            <a:r>
              <a:rPr sz="3200" spc="-5" dirty="0">
                <a:latin typeface="Candara"/>
                <a:cs typeface="Candara"/>
              </a:rPr>
              <a:t>которому  анализируют размер, гранулярность клеток, </a:t>
            </a:r>
            <a:r>
              <a:rPr sz="3200" dirty="0">
                <a:latin typeface="Candara"/>
                <a:cs typeface="Candara"/>
              </a:rPr>
              <a:t>и </a:t>
            </a:r>
            <a:r>
              <a:rPr sz="3200" spc="-5" dirty="0">
                <a:latin typeface="Candara"/>
                <a:cs typeface="Candara"/>
              </a:rPr>
              <a:t>регистрирует  флюоресценцию, свидетельствующую </a:t>
            </a:r>
            <a:r>
              <a:rPr sz="3200" dirty="0">
                <a:latin typeface="Candara"/>
                <a:cs typeface="Candara"/>
              </a:rPr>
              <a:t>о </a:t>
            </a:r>
            <a:r>
              <a:rPr sz="3200" spc="-5" dirty="0">
                <a:latin typeface="Candara"/>
                <a:cs typeface="Candara"/>
              </a:rPr>
              <a:t>количестве меченых </a:t>
            </a:r>
            <a:r>
              <a:rPr sz="3200" dirty="0">
                <a:latin typeface="Candara"/>
                <a:cs typeface="Candara"/>
              </a:rPr>
              <a:t>АТ,  связанных с </a:t>
            </a:r>
            <a:r>
              <a:rPr sz="3200" spc="-5" dirty="0">
                <a:latin typeface="Candara"/>
                <a:cs typeface="Candara"/>
              </a:rPr>
              <a:t>клеткой. </a:t>
            </a:r>
            <a:r>
              <a:rPr sz="3200" dirty="0">
                <a:latin typeface="Candara"/>
                <a:cs typeface="Candara"/>
              </a:rPr>
              <a:t>Интенсивность </a:t>
            </a:r>
            <a:r>
              <a:rPr sz="3200" spc="-5" dirty="0">
                <a:latin typeface="Candara"/>
                <a:cs typeface="Candara"/>
              </a:rPr>
              <a:t>флюоресценции коррелирует  </a:t>
            </a:r>
            <a:r>
              <a:rPr sz="3200" dirty="0">
                <a:latin typeface="Candara"/>
                <a:cs typeface="Candara"/>
              </a:rPr>
              <a:t>с плотностью АГ на </a:t>
            </a:r>
            <a:r>
              <a:rPr sz="3200" spc="-5" dirty="0">
                <a:latin typeface="Candara"/>
                <a:cs typeface="Candara"/>
              </a:rPr>
              <a:t>мембране клеток </a:t>
            </a:r>
            <a:r>
              <a:rPr sz="3200" dirty="0">
                <a:latin typeface="Candara"/>
                <a:cs typeface="Candara"/>
              </a:rPr>
              <a:t>и </a:t>
            </a:r>
            <a:r>
              <a:rPr sz="3200" spc="-5" dirty="0">
                <a:latin typeface="Candara"/>
                <a:cs typeface="Candara"/>
              </a:rPr>
              <a:t>может быть количественно  измерена</a:t>
            </a:r>
            <a:r>
              <a:rPr sz="3200" spc="-3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фотоэлементом.</a:t>
            </a:r>
            <a:endParaRPr sz="3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60" y="1979676"/>
            <a:ext cx="4274820" cy="1095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21964" y="1979676"/>
            <a:ext cx="4512564" cy="10957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44511" y="1979676"/>
            <a:ext cx="1039368" cy="10957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93864" y="1979676"/>
            <a:ext cx="4898135" cy="10957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8239" y="2802635"/>
            <a:ext cx="10070592" cy="10957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30551" y="3625596"/>
            <a:ext cx="7976616" cy="10957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" marR="5080" algn="ctr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Проточная цитометрия</a:t>
            </a:r>
            <a:r>
              <a:rPr sz="5400" spc="-6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применяется 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для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определения содержания  популяций</a:t>
            </a:r>
            <a:r>
              <a:rPr sz="5400" spc="-1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лимфоцитов</a:t>
            </a:r>
            <a:endParaRPr sz="5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7800" y="1979676"/>
            <a:ext cx="9492996" cy="1095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484" y="2802635"/>
            <a:ext cx="6521195" cy="10957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93664" y="2802635"/>
            <a:ext cx="6483095" cy="10957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86743" y="2802635"/>
            <a:ext cx="905255" cy="10957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46220" y="3625596"/>
            <a:ext cx="4146804" cy="10957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03007" y="3625596"/>
            <a:ext cx="1039368" cy="10957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Получение диагностических  адсорбированных </a:t>
            </a:r>
            <a:r>
              <a:rPr sz="5400" spc="-10" dirty="0">
                <a:solidFill>
                  <a:srgbClr val="FF0000"/>
                </a:solidFill>
                <a:latin typeface="Candara"/>
                <a:cs typeface="Candara"/>
              </a:rPr>
              <a:t>монорецепторных 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сывороток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8083" y="6336206"/>
            <a:ext cx="1949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124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90469" y="3573022"/>
            <a:ext cx="2901530" cy="2166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447" y="1523"/>
            <a:ext cx="2718816" cy="693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70760" y="1523"/>
            <a:ext cx="707123" cy="693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74392" y="1523"/>
            <a:ext cx="3678935" cy="6934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49823" y="1523"/>
            <a:ext cx="801624" cy="6934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47944" y="1523"/>
            <a:ext cx="713231" cy="6934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57671" y="1523"/>
            <a:ext cx="3951731" cy="693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05900" y="1523"/>
            <a:ext cx="801624" cy="6934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04019" y="1523"/>
            <a:ext cx="707135" cy="693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07652" y="1523"/>
            <a:ext cx="2212848" cy="6934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16995" y="1523"/>
            <a:ext cx="844283" cy="6934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57788" y="1523"/>
            <a:ext cx="815340" cy="6934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69623" y="1523"/>
            <a:ext cx="707123" cy="693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25323" y="57670"/>
            <a:ext cx="113398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solidFill>
                  <a:srgbClr val="FF0000"/>
                </a:solidFill>
                <a:latin typeface="Calibri"/>
                <a:cs typeface="Calibri"/>
              </a:rPr>
              <a:t>Получение </a:t>
            </a:r>
            <a:r>
              <a:rPr sz="3600" spc="-5" dirty="0">
                <a:solidFill>
                  <a:srgbClr val="FF0000"/>
                </a:solidFill>
                <a:latin typeface="Calibri"/>
                <a:cs typeface="Calibri"/>
              </a:rPr>
              <a:t>диагностических адсорбированных</a:t>
            </a:r>
            <a:r>
              <a:rPr sz="36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0000"/>
                </a:solidFill>
                <a:latin typeface="Calibri"/>
                <a:cs typeface="Calibri"/>
              </a:rPr>
              <a:t>сывороток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689533"/>
            <a:ext cx="3465131" cy="23531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65221" y="662152"/>
            <a:ext cx="3226777" cy="24063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3070136"/>
            <a:ext cx="3241040" cy="462280"/>
          </a:xfrm>
          <a:custGeom>
            <a:avLst/>
            <a:gdLst/>
            <a:ahLst/>
            <a:cxnLst/>
            <a:rect l="l" t="t" r="r" b="b"/>
            <a:pathLst>
              <a:path w="3241040" h="462279">
                <a:moveTo>
                  <a:pt x="0" y="461670"/>
                </a:moveTo>
                <a:lnTo>
                  <a:pt x="3240608" y="461670"/>
                </a:lnTo>
                <a:lnTo>
                  <a:pt x="3240608" y="0"/>
                </a:lnTo>
                <a:lnTo>
                  <a:pt x="0" y="0"/>
                </a:lnTo>
                <a:lnTo>
                  <a:pt x="0" y="461670"/>
                </a:lnTo>
                <a:close/>
              </a:path>
            </a:pathLst>
          </a:custGeom>
          <a:solidFill>
            <a:srgbClr val="31B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811" y="3020567"/>
            <a:ext cx="1984248" cy="4998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95627" y="3020567"/>
            <a:ext cx="470916" cy="4998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58111" y="3020567"/>
            <a:ext cx="1592580" cy="4998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42260" y="3020567"/>
            <a:ext cx="473951" cy="4998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96193" y="3085579"/>
            <a:ext cx="28486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ndara"/>
                <a:cs typeface="Candara"/>
              </a:rPr>
              <a:t>Подготовка</a:t>
            </a:r>
            <a:r>
              <a:rPr sz="2400" spc="-9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антигена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86884" y="747839"/>
            <a:ext cx="3783634" cy="232972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82808" y="3085503"/>
            <a:ext cx="3752215" cy="462280"/>
          </a:xfrm>
          <a:custGeom>
            <a:avLst/>
            <a:gdLst/>
            <a:ahLst/>
            <a:cxnLst/>
            <a:rect l="l" t="t" r="r" b="b"/>
            <a:pathLst>
              <a:path w="3752215" h="462279">
                <a:moveTo>
                  <a:pt x="0" y="0"/>
                </a:moveTo>
                <a:lnTo>
                  <a:pt x="3752189" y="0"/>
                </a:lnTo>
                <a:lnTo>
                  <a:pt x="3752189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31B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42459" y="3034283"/>
            <a:ext cx="2253983" cy="49987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88023" y="3034283"/>
            <a:ext cx="472440" cy="4998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52032" y="3034283"/>
            <a:ext cx="1752600" cy="49987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96200" y="3034283"/>
            <a:ext cx="473951" cy="4998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618863" y="3098711"/>
            <a:ext cx="32791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ndara"/>
                <a:cs typeface="Candara"/>
              </a:rPr>
              <a:t>Иммунизация</a:t>
            </a:r>
            <a:r>
              <a:rPr sz="2400" spc="-8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животных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215970" y="3070136"/>
            <a:ext cx="2976245" cy="462280"/>
          </a:xfrm>
          <a:custGeom>
            <a:avLst/>
            <a:gdLst/>
            <a:ahLst/>
            <a:cxnLst/>
            <a:rect l="l" t="t" r="r" b="b"/>
            <a:pathLst>
              <a:path w="2976245" h="462279">
                <a:moveTo>
                  <a:pt x="0" y="0"/>
                </a:moveTo>
                <a:lnTo>
                  <a:pt x="2976029" y="0"/>
                </a:lnTo>
                <a:lnTo>
                  <a:pt x="2976029" y="461670"/>
                </a:lnTo>
                <a:lnTo>
                  <a:pt x="0" y="461670"/>
                </a:lnTo>
                <a:lnTo>
                  <a:pt x="0" y="0"/>
                </a:lnTo>
                <a:close/>
              </a:path>
            </a:pathLst>
          </a:custGeom>
          <a:solidFill>
            <a:srgbClr val="31B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40011" y="3020567"/>
            <a:ext cx="1848611" cy="4998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680179" y="3020567"/>
            <a:ext cx="473964" cy="4998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745723" y="3020567"/>
            <a:ext cx="1446276" cy="4998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792711" y="3020567"/>
            <a:ext cx="399288" cy="4998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9415309" y="3085579"/>
            <a:ext cx="2578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ndara"/>
                <a:cs typeface="Candara"/>
              </a:rPr>
              <a:t>Наработка</a:t>
            </a:r>
            <a:r>
              <a:rPr sz="2400" spc="-5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антител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490747" y="1659661"/>
            <a:ext cx="876300" cy="431800"/>
          </a:xfrm>
          <a:custGeom>
            <a:avLst/>
            <a:gdLst/>
            <a:ahLst/>
            <a:cxnLst/>
            <a:rect l="l" t="t" r="r" b="b"/>
            <a:pathLst>
              <a:path w="876300" h="431800">
                <a:moveTo>
                  <a:pt x="750087" y="0"/>
                </a:moveTo>
                <a:lnTo>
                  <a:pt x="750087" y="107950"/>
                </a:lnTo>
                <a:lnTo>
                  <a:pt x="0" y="107950"/>
                </a:lnTo>
                <a:lnTo>
                  <a:pt x="0" y="323850"/>
                </a:lnTo>
                <a:lnTo>
                  <a:pt x="750087" y="323850"/>
                </a:lnTo>
                <a:lnTo>
                  <a:pt x="750087" y="431800"/>
                </a:lnTo>
                <a:lnTo>
                  <a:pt x="876300" y="215900"/>
                </a:lnTo>
                <a:lnTo>
                  <a:pt x="75008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90747" y="1659661"/>
            <a:ext cx="876300" cy="431800"/>
          </a:xfrm>
          <a:custGeom>
            <a:avLst/>
            <a:gdLst/>
            <a:ahLst/>
            <a:cxnLst/>
            <a:rect l="l" t="t" r="r" b="b"/>
            <a:pathLst>
              <a:path w="876300" h="431800">
                <a:moveTo>
                  <a:pt x="0" y="107950"/>
                </a:moveTo>
                <a:lnTo>
                  <a:pt x="750087" y="107950"/>
                </a:lnTo>
                <a:lnTo>
                  <a:pt x="750087" y="0"/>
                </a:lnTo>
                <a:lnTo>
                  <a:pt x="876300" y="215900"/>
                </a:lnTo>
                <a:lnTo>
                  <a:pt x="750087" y="431800"/>
                </a:lnTo>
                <a:lnTo>
                  <a:pt x="750087" y="323850"/>
                </a:lnTo>
                <a:lnTo>
                  <a:pt x="0" y="323850"/>
                </a:lnTo>
                <a:lnTo>
                  <a:pt x="0" y="1079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26831" y="1722716"/>
            <a:ext cx="907415" cy="431800"/>
          </a:xfrm>
          <a:custGeom>
            <a:avLst/>
            <a:gdLst/>
            <a:ahLst/>
            <a:cxnLst/>
            <a:rect l="l" t="t" r="r" b="b"/>
            <a:pathLst>
              <a:path w="907415" h="431800">
                <a:moveTo>
                  <a:pt x="780605" y="0"/>
                </a:moveTo>
                <a:lnTo>
                  <a:pt x="780605" y="107950"/>
                </a:lnTo>
                <a:lnTo>
                  <a:pt x="0" y="107950"/>
                </a:lnTo>
                <a:lnTo>
                  <a:pt x="0" y="323850"/>
                </a:lnTo>
                <a:lnTo>
                  <a:pt x="780605" y="323850"/>
                </a:lnTo>
                <a:lnTo>
                  <a:pt x="780605" y="431800"/>
                </a:lnTo>
                <a:lnTo>
                  <a:pt x="906805" y="215900"/>
                </a:lnTo>
                <a:lnTo>
                  <a:pt x="78060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26831" y="1722716"/>
            <a:ext cx="907415" cy="431800"/>
          </a:xfrm>
          <a:custGeom>
            <a:avLst/>
            <a:gdLst/>
            <a:ahLst/>
            <a:cxnLst/>
            <a:rect l="l" t="t" r="r" b="b"/>
            <a:pathLst>
              <a:path w="907415" h="431800">
                <a:moveTo>
                  <a:pt x="0" y="107950"/>
                </a:moveTo>
                <a:lnTo>
                  <a:pt x="780605" y="107950"/>
                </a:lnTo>
                <a:lnTo>
                  <a:pt x="780605" y="0"/>
                </a:lnTo>
                <a:lnTo>
                  <a:pt x="906805" y="215900"/>
                </a:lnTo>
                <a:lnTo>
                  <a:pt x="780605" y="431800"/>
                </a:lnTo>
                <a:lnTo>
                  <a:pt x="780605" y="323850"/>
                </a:lnTo>
                <a:lnTo>
                  <a:pt x="0" y="323850"/>
                </a:lnTo>
                <a:lnTo>
                  <a:pt x="0" y="1079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33929" y="5673610"/>
            <a:ext cx="3158490" cy="690880"/>
          </a:xfrm>
          <a:custGeom>
            <a:avLst/>
            <a:gdLst/>
            <a:ahLst/>
            <a:cxnLst/>
            <a:rect l="l" t="t" r="r" b="b"/>
            <a:pathLst>
              <a:path w="3158490" h="690879">
                <a:moveTo>
                  <a:pt x="0" y="0"/>
                </a:moveTo>
                <a:lnTo>
                  <a:pt x="3158070" y="0"/>
                </a:lnTo>
                <a:lnTo>
                  <a:pt x="3158070" y="690638"/>
                </a:lnTo>
                <a:lnTo>
                  <a:pt x="0" y="690638"/>
                </a:lnTo>
                <a:lnTo>
                  <a:pt x="0" y="0"/>
                </a:lnTo>
                <a:close/>
              </a:path>
            </a:pathLst>
          </a:custGeom>
          <a:solidFill>
            <a:srgbClr val="31B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9228607" y="5628282"/>
            <a:ext cx="2767965" cy="68389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662940" marR="5080" indent="-650875">
              <a:lnSpc>
                <a:spcPts val="2300"/>
              </a:lnSpc>
              <a:spcBef>
                <a:spcPts val="660"/>
              </a:spcBef>
            </a:pPr>
            <a:r>
              <a:rPr sz="2400" spc="-5" dirty="0">
                <a:latin typeface="Candara"/>
                <a:cs typeface="Candara"/>
              </a:rPr>
              <a:t>Получение</a:t>
            </a:r>
            <a:r>
              <a:rPr sz="2400" spc="-5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нативной  сыворотки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9984320" y="3732936"/>
            <a:ext cx="669290" cy="313055"/>
          </a:xfrm>
          <a:custGeom>
            <a:avLst/>
            <a:gdLst/>
            <a:ahLst/>
            <a:cxnLst/>
            <a:rect l="l" t="t" r="r" b="b"/>
            <a:pathLst>
              <a:path w="669290" h="313054">
                <a:moveTo>
                  <a:pt x="668870" y="234556"/>
                </a:moveTo>
                <a:lnTo>
                  <a:pt x="0" y="234556"/>
                </a:lnTo>
                <a:lnTo>
                  <a:pt x="334429" y="312737"/>
                </a:lnTo>
                <a:lnTo>
                  <a:pt x="668870" y="234556"/>
                </a:lnTo>
                <a:close/>
              </a:path>
              <a:path w="669290" h="313054">
                <a:moveTo>
                  <a:pt x="501650" y="0"/>
                </a:moveTo>
                <a:lnTo>
                  <a:pt x="167220" y="0"/>
                </a:lnTo>
                <a:lnTo>
                  <a:pt x="167220" y="234556"/>
                </a:lnTo>
                <a:lnTo>
                  <a:pt x="501650" y="234556"/>
                </a:lnTo>
                <a:lnTo>
                  <a:pt x="501650" y="0"/>
                </a:lnTo>
                <a:close/>
              </a:path>
            </a:pathLst>
          </a:custGeom>
          <a:solidFill>
            <a:srgbClr val="31B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984320" y="3732936"/>
            <a:ext cx="669290" cy="313055"/>
          </a:xfrm>
          <a:custGeom>
            <a:avLst/>
            <a:gdLst/>
            <a:ahLst/>
            <a:cxnLst/>
            <a:rect l="l" t="t" r="r" b="b"/>
            <a:pathLst>
              <a:path w="669290" h="313054">
                <a:moveTo>
                  <a:pt x="0" y="234556"/>
                </a:moveTo>
                <a:lnTo>
                  <a:pt x="167220" y="234556"/>
                </a:lnTo>
                <a:lnTo>
                  <a:pt x="167220" y="0"/>
                </a:lnTo>
                <a:lnTo>
                  <a:pt x="501650" y="0"/>
                </a:lnTo>
                <a:lnTo>
                  <a:pt x="501650" y="234556"/>
                </a:lnTo>
                <a:lnTo>
                  <a:pt x="668870" y="234556"/>
                </a:lnTo>
                <a:lnTo>
                  <a:pt x="334429" y="312737"/>
                </a:lnTo>
                <a:lnTo>
                  <a:pt x="0" y="23455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191000" y="5678373"/>
            <a:ext cx="4445000" cy="690880"/>
          </a:xfrm>
          <a:custGeom>
            <a:avLst/>
            <a:gdLst/>
            <a:ahLst/>
            <a:cxnLst/>
            <a:rect l="l" t="t" r="r" b="b"/>
            <a:pathLst>
              <a:path w="4445000" h="690879">
                <a:moveTo>
                  <a:pt x="0" y="0"/>
                </a:moveTo>
                <a:lnTo>
                  <a:pt x="4445000" y="0"/>
                </a:lnTo>
                <a:lnTo>
                  <a:pt x="4445000" y="690638"/>
                </a:lnTo>
                <a:lnTo>
                  <a:pt x="0" y="690638"/>
                </a:lnTo>
                <a:lnTo>
                  <a:pt x="0" y="0"/>
                </a:lnTo>
                <a:close/>
              </a:path>
            </a:pathLst>
          </a:custGeom>
          <a:solidFill>
            <a:srgbClr val="31B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265676" y="5568696"/>
            <a:ext cx="1840992" cy="4922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98235" y="5568696"/>
            <a:ext cx="472439" cy="4922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62244" y="5568696"/>
            <a:ext cx="2830068" cy="49223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183880" y="5568696"/>
            <a:ext cx="475487" cy="4922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504688" y="5861303"/>
            <a:ext cx="1848612" cy="49223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944855" y="5861303"/>
            <a:ext cx="473964" cy="4922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4191000" y="5633042"/>
            <a:ext cx="4445000" cy="68389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501775" marR="255904" indent="-1239520">
              <a:lnSpc>
                <a:spcPts val="2300"/>
              </a:lnSpc>
              <a:spcBef>
                <a:spcPts val="660"/>
              </a:spcBef>
            </a:pPr>
            <a:r>
              <a:rPr sz="2400" spc="-5" dirty="0">
                <a:latin typeface="Candara"/>
                <a:cs typeface="Candara"/>
              </a:rPr>
              <a:t>Получение адсорбированной  сыворотки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906276" y="3517144"/>
            <a:ext cx="2885084" cy="216380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19694" y="4381677"/>
            <a:ext cx="1414780" cy="488950"/>
          </a:xfrm>
          <a:custGeom>
            <a:avLst/>
            <a:gdLst/>
            <a:ahLst/>
            <a:cxnLst/>
            <a:rect l="l" t="t" r="r" b="b"/>
            <a:pathLst>
              <a:path w="1414779" h="488950">
                <a:moveTo>
                  <a:pt x="122237" y="0"/>
                </a:moveTo>
                <a:lnTo>
                  <a:pt x="0" y="244475"/>
                </a:lnTo>
                <a:lnTo>
                  <a:pt x="122237" y="488950"/>
                </a:lnTo>
                <a:lnTo>
                  <a:pt x="122237" y="366712"/>
                </a:lnTo>
                <a:lnTo>
                  <a:pt x="1414449" y="366712"/>
                </a:lnTo>
                <a:lnTo>
                  <a:pt x="1414449" y="122237"/>
                </a:lnTo>
                <a:lnTo>
                  <a:pt x="122237" y="122237"/>
                </a:lnTo>
                <a:lnTo>
                  <a:pt x="12223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19694" y="4381677"/>
            <a:ext cx="1414780" cy="488950"/>
          </a:xfrm>
          <a:custGeom>
            <a:avLst/>
            <a:gdLst/>
            <a:ahLst/>
            <a:cxnLst/>
            <a:rect l="l" t="t" r="r" b="b"/>
            <a:pathLst>
              <a:path w="1414779" h="488950">
                <a:moveTo>
                  <a:pt x="0" y="244475"/>
                </a:moveTo>
                <a:lnTo>
                  <a:pt x="122237" y="0"/>
                </a:lnTo>
                <a:lnTo>
                  <a:pt x="122237" y="122237"/>
                </a:lnTo>
                <a:lnTo>
                  <a:pt x="1414449" y="122237"/>
                </a:lnTo>
                <a:lnTo>
                  <a:pt x="1414449" y="366712"/>
                </a:lnTo>
                <a:lnTo>
                  <a:pt x="122237" y="366712"/>
                </a:lnTo>
                <a:lnTo>
                  <a:pt x="122237" y="488950"/>
                </a:lnTo>
                <a:lnTo>
                  <a:pt x="0" y="2444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610305" y="4477854"/>
            <a:ext cx="1296035" cy="488950"/>
          </a:xfrm>
          <a:custGeom>
            <a:avLst/>
            <a:gdLst/>
            <a:ahLst/>
            <a:cxnLst/>
            <a:rect l="l" t="t" r="r" b="b"/>
            <a:pathLst>
              <a:path w="1296035" h="488950">
                <a:moveTo>
                  <a:pt x="122237" y="0"/>
                </a:moveTo>
                <a:lnTo>
                  <a:pt x="0" y="244475"/>
                </a:lnTo>
                <a:lnTo>
                  <a:pt x="122237" y="488950"/>
                </a:lnTo>
                <a:lnTo>
                  <a:pt x="122237" y="366712"/>
                </a:lnTo>
                <a:lnTo>
                  <a:pt x="1295692" y="366712"/>
                </a:lnTo>
                <a:lnTo>
                  <a:pt x="1295692" y="122237"/>
                </a:lnTo>
                <a:lnTo>
                  <a:pt x="122237" y="122237"/>
                </a:lnTo>
                <a:lnTo>
                  <a:pt x="12223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10305" y="4477854"/>
            <a:ext cx="1296035" cy="488950"/>
          </a:xfrm>
          <a:custGeom>
            <a:avLst/>
            <a:gdLst/>
            <a:ahLst/>
            <a:cxnLst/>
            <a:rect l="l" t="t" r="r" b="b"/>
            <a:pathLst>
              <a:path w="1296035" h="488950">
                <a:moveTo>
                  <a:pt x="0" y="244475"/>
                </a:moveTo>
                <a:lnTo>
                  <a:pt x="122237" y="0"/>
                </a:lnTo>
                <a:lnTo>
                  <a:pt x="122237" y="122237"/>
                </a:lnTo>
                <a:lnTo>
                  <a:pt x="1295692" y="122237"/>
                </a:lnTo>
                <a:lnTo>
                  <a:pt x="1295692" y="366712"/>
                </a:lnTo>
                <a:lnTo>
                  <a:pt x="122237" y="366712"/>
                </a:lnTo>
                <a:lnTo>
                  <a:pt x="122237" y="488950"/>
                </a:lnTo>
                <a:lnTo>
                  <a:pt x="0" y="2444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0" y="5909449"/>
            <a:ext cx="3241040" cy="395605"/>
          </a:xfrm>
          <a:custGeom>
            <a:avLst/>
            <a:gdLst/>
            <a:ahLst/>
            <a:cxnLst/>
            <a:rect l="l" t="t" r="r" b="b"/>
            <a:pathLst>
              <a:path w="3241040" h="395604">
                <a:moveTo>
                  <a:pt x="0" y="395173"/>
                </a:moveTo>
                <a:lnTo>
                  <a:pt x="3240620" y="395173"/>
                </a:lnTo>
                <a:lnTo>
                  <a:pt x="3240620" y="0"/>
                </a:lnTo>
                <a:lnTo>
                  <a:pt x="0" y="0"/>
                </a:lnTo>
                <a:lnTo>
                  <a:pt x="0" y="395173"/>
                </a:lnTo>
                <a:close/>
              </a:path>
            </a:pathLst>
          </a:custGeom>
          <a:solidFill>
            <a:srgbClr val="31B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5071" y="5797296"/>
            <a:ext cx="1363978" cy="49223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50619" y="5797296"/>
            <a:ext cx="475488" cy="4922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217675" y="5797296"/>
            <a:ext cx="1857754" cy="49223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667000" y="5797296"/>
            <a:ext cx="473963" cy="4922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371453" y="5862690"/>
            <a:ext cx="2497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ndara"/>
                <a:cs typeface="Candara"/>
              </a:rPr>
              <a:t>Выпуск</a:t>
            </a:r>
            <a:r>
              <a:rPr sz="2400" spc="-35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сывороток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0" y="3539972"/>
            <a:ext cx="3636340" cy="122546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0" y="4808486"/>
            <a:ext cx="3581653" cy="112067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00608" y="6431241"/>
            <a:ext cx="10422890" cy="427355"/>
          </a:xfrm>
          <a:custGeom>
            <a:avLst/>
            <a:gdLst/>
            <a:ahLst/>
            <a:cxnLst/>
            <a:rect l="l" t="t" r="r" b="b"/>
            <a:pathLst>
              <a:path w="10422890" h="427354">
                <a:moveTo>
                  <a:pt x="0" y="426758"/>
                </a:moveTo>
                <a:lnTo>
                  <a:pt x="10422470" y="426758"/>
                </a:lnTo>
                <a:lnTo>
                  <a:pt x="10422470" y="0"/>
                </a:lnTo>
                <a:lnTo>
                  <a:pt x="0" y="0"/>
                </a:lnTo>
                <a:lnTo>
                  <a:pt x="0" y="426758"/>
                </a:lnTo>
                <a:close/>
              </a:path>
            </a:pathLst>
          </a:custGeom>
          <a:solidFill>
            <a:srgbClr val="F06C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13916" y="6288023"/>
            <a:ext cx="1965960" cy="56997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04388" y="6288023"/>
            <a:ext cx="554736" cy="56997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83635" y="6288023"/>
            <a:ext cx="2852928" cy="5699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561076" y="6288023"/>
            <a:ext cx="643127" cy="56997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728715" y="6288023"/>
            <a:ext cx="2231136" cy="56997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484364" y="6288023"/>
            <a:ext cx="644651" cy="56997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53528" y="6288023"/>
            <a:ext cx="2589276" cy="56997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767316" y="6288023"/>
            <a:ext cx="553212" cy="56997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700608" y="6365195"/>
            <a:ext cx="104228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33475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ndara"/>
                <a:cs typeface="Candara"/>
              </a:rPr>
              <a:t>Контроль </a:t>
            </a:r>
            <a:r>
              <a:rPr sz="2800" spc="-5" dirty="0">
                <a:latin typeface="Candara"/>
                <a:cs typeface="Candara"/>
              </a:rPr>
              <a:t>специфичности, активности,</a:t>
            </a:r>
            <a:r>
              <a:rPr sz="2800" spc="3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стерильности</a:t>
            </a:r>
            <a:endParaRPr sz="2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5511" y="2540393"/>
            <a:ext cx="1137793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i="1" spc="-5" dirty="0">
                <a:solidFill>
                  <a:srgbClr val="E6064B"/>
                </a:solidFill>
                <a:latin typeface="Candara"/>
                <a:cs typeface="Candara"/>
              </a:rPr>
              <a:t>Благодарю </a:t>
            </a:r>
            <a:r>
              <a:rPr sz="8800" i="1" spc="-10" dirty="0">
                <a:solidFill>
                  <a:srgbClr val="E6064B"/>
                </a:solidFill>
                <a:latin typeface="Candara"/>
                <a:cs typeface="Candara"/>
              </a:rPr>
              <a:t>за</a:t>
            </a:r>
            <a:r>
              <a:rPr sz="8800" i="1" spc="-55" dirty="0">
                <a:solidFill>
                  <a:srgbClr val="E6064B"/>
                </a:solidFill>
                <a:latin typeface="Candara"/>
                <a:cs typeface="Candara"/>
              </a:rPr>
              <a:t> </a:t>
            </a:r>
            <a:r>
              <a:rPr sz="8800" i="1" spc="-5" dirty="0">
                <a:solidFill>
                  <a:srgbClr val="E6064B"/>
                </a:solidFill>
                <a:latin typeface="Candara"/>
                <a:cs typeface="Candara"/>
              </a:rPr>
              <a:t>внимание</a:t>
            </a:r>
            <a:endParaRPr sz="8800">
              <a:latin typeface="Candara"/>
              <a:cs typeface="Candar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48328" y="5420867"/>
            <a:ext cx="4230624" cy="1437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02423" y="5420867"/>
            <a:ext cx="1374648" cy="1437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95088" y="5636134"/>
            <a:ext cx="30810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5" dirty="0">
                <a:solidFill>
                  <a:srgbClr val="002060"/>
                </a:solidFill>
                <a:latin typeface="Candara"/>
                <a:cs typeface="Candara"/>
              </a:rPr>
              <a:t>Мо</a:t>
            </a:r>
            <a:r>
              <a:rPr sz="7200" dirty="0">
                <a:solidFill>
                  <a:srgbClr val="002060"/>
                </a:solidFill>
                <a:latin typeface="Candara"/>
                <a:cs typeface="Candara"/>
              </a:rPr>
              <a:t>ск</a:t>
            </a:r>
            <a:r>
              <a:rPr sz="7200" spc="-5" dirty="0">
                <a:solidFill>
                  <a:srgbClr val="002060"/>
                </a:solidFill>
                <a:latin typeface="Candara"/>
                <a:cs typeface="Candara"/>
              </a:rPr>
              <a:t>в</a:t>
            </a:r>
            <a:r>
              <a:rPr sz="7200" dirty="0">
                <a:solidFill>
                  <a:srgbClr val="002060"/>
                </a:solidFill>
                <a:latin typeface="Candara"/>
                <a:cs typeface="Candara"/>
              </a:rPr>
              <a:t>а</a:t>
            </a:r>
            <a:endParaRPr sz="7200">
              <a:latin typeface="Candara"/>
              <a:cs typeface="Candara"/>
            </a:endParaRPr>
          </a:p>
        </p:txBody>
      </p:sp>
    </p:spTree>
  </p:cSld>
  <p:clrMapOvr>
    <a:masterClrMapping/>
  </p:clrMapOvr>
  <p:transition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Рисунок 11">
            <a:extLst>
              <a:ext uri="{FF2B5EF4-FFF2-40B4-BE49-F238E27FC236}">
                <a16:creationId xmlns:a16="http://schemas.microsoft.com/office/drawing/2014/main" id="{1BCBA137-657F-42CF-90BC-D8FF6E6C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198438"/>
            <a:ext cx="9134475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Рисунок 10">
            <a:extLst>
              <a:ext uri="{FF2B5EF4-FFF2-40B4-BE49-F238E27FC236}">
                <a16:creationId xmlns:a16="http://schemas.microsoft.com/office/drawing/2014/main" id="{E40DA6F3-E74F-408B-A54C-2E7A11AF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10706" r="27187" b="82242"/>
          <a:stretch>
            <a:fillRect/>
          </a:stretch>
        </p:blipFill>
        <p:spPr bwMode="auto">
          <a:xfrm>
            <a:off x="2270126" y="1084263"/>
            <a:ext cx="460851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DCF5FC6B-67C3-44DE-B464-28F82D92F4B1}"/>
              </a:ext>
            </a:extLst>
          </p:cNvPr>
          <p:cNvSpPr txBox="1"/>
          <p:nvPr/>
        </p:nvSpPr>
        <p:spPr>
          <a:xfrm>
            <a:off x="5991225" y="2205039"/>
            <a:ext cx="3862388" cy="8794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10861" rIns="0" bIns="0">
            <a:spAutoFit/>
          </a:bodyPr>
          <a:lstStyle/>
          <a:p>
            <a:pPr marL="10861">
              <a:spcBef>
                <a:spcPts val="86"/>
              </a:spcBef>
              <a:defRPr/>
            </a:pPr>
            <a:r>
              <a:rPr lang="ru-RU" sz="1881" kern="0" spc="-128" dirty="0">
                <a:solidFill>
                  <a:srgbClr val="00B050"/>
                </a:solidFill>
                <a:latin typeface="Arial"/>
                <a:cs typeface="Arial"/>
              </a:rPr>
              <a:t>Кафедра Клинической лабораторной диагностики и патологической анатомии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F20DF66-7E61-4BB4-B72B-2584641842F7}"/>
              </a:ext>
            </a:extLst>
          </p:cNvPr>
          <p:cNvSpPr txBox="1">
            <a:spLocks/>
          </p:cNvSpPr>
          <p:nvPr/>
        </p:nvSpPr>
        <p:spPr bwMode="auto">
          <a:xfrm>
            <a:off x="1884364" y="2682875"/>
            <a:ext cx="3756025" cy="222250"/>
          </a:xfrm>
          <a:prstGeom prst="rect">
            <a:avLst/>
          </a:prstGeom>
          <a:noFill/>
          <a:ln>
            <a:noFill/>
          </a:ln>
        </p:spPr>
        <p:txBody>
          <a:bodyPr lIns="0" tIns="10861" rIns="0" bIns="0" anchor="b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617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anose="020F0502020204030204" pitchFamily="34" charset="0"/>
              </a:defRPr>
            </a:lvl9pPr>
          </a:lstStyle>
          <a:p>
            <a:pPr marL="10861" eaLnBrk="1" fontAlgn="auto" hangingPunct="1">
              <a:spcBef>
                <a:spcPts val="86"/>
              </a:spcBef>
              <a:spcAft>
                <a:spcPts val="0"/>
              </a:spcAft>
              <a:defRPr/>
            </a:pPr>
            <a:endParaRPr lang="ru-RU" sz="1368" kern="0" spc="-128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77830" name="object 4">
            <a:extLst>
              <a:ext uri="{FF2B5EF4-FFF2-40B4-BE49-F238E27FC236}">
                <a16:creationId xmlns:a16="http://schemas.microsoft.com/office/drawing/2014/main" id="{37C148D2-B84C-4290-A70E-CBC38584E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525" y="3275014"/>
            <a:ext cx="1779588" cy="1601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0" tIns="10861" rIns="0" bIns="0">
            <a:spAutoFit/>
          </a:bodyPr>
          <a:lstStyle>
            <a:lvl1pPr marL="174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ts val="88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Денисова</a:t>
            </a:r>
          </a:p>
          <a:p>
            <a:pPr eaLnBrk="0" fontAlgn="base" hangingPunct="0">
              <a:spcBef>
                <a:spcPts val="88"/>
              </a:spcBef>
              <a:spcAft>
                <a:spcPct val="0"/>
              </a:spcAft>
              <a:defRPr/>
            </a:pPr>
            <a:endParaRPr lang="ru-RU" altLang="ru-RU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ts val="88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Ольга</a:t>
            </a:r>
          </a:p>
          <a:p>
            <a:pPr eaLnBrk="0" fontAlgn="base" hangingPunct="0">
              <a:spcBef>
                <a:spcPts val="88"/>
              </a:spcBef>
              <a:spcAft>
                <a:spcPct val="0"/>
              </a:spcAft>
              <a:defRPr/>
            </a:pPr>
            <a:endParaRPr lang="ru-RU" altLang="ru-RU" sz="2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ts val="88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Владимировна</a:t>
            </a:r>
            <a:endParaRPr lang="ru-RU" alt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879" name="object 5">
            <a:extLst>
              <a:ext uri="{FF2B5EF4-FFF2-40B4-BE49-F238E27FC236}">
                <a16:creationId xmlns:a16="http://schemas.microsoft.com/office/drawing/2014/main" id="{BA689B7C-04E9-4F05-B39A-F3B7A99BF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275014"/>
            <a:ext cx="2382838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61" rIns="0" bIns="0">
            <a:spAutoFit/>
          </a:bodyPr>
          <a:lstStyle>
            <a:lvl1pPr marL="95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ts val="88"/>
              </a:spcBef>
              <a:spcAft>
                <a:spcPct val="0"/>
              </a:spcAft>
              <a:defRPr/>
            </a:pPr>
            <a:r>
              <a:rPr lang="ru-RU" altLang="ru-RU" sz="2000" b="1">
                <a:solidFill>
                  <a:srgbClr val="006FB8"/>
                </a:solidFill>
                <a:cs typeface="Calibri" panose="020F0502020204030204" pitchFamily="34" charset="0"/>
              </a:rPr>
              <a:t>Телефон +7-985-644-80-90 (в том числе вотсапп)</a:t>
            </a:r>
          </a:p>
          <a:p>
            <a:pPr fontAlgn="base">
              <a:spcBef>
                <a:spcPts val="88"/>
              </a:spcBef>
              <a:spcAft>
                <a:spcPct val="0"/>
              </a:spcAft>
              <a:defRPr/>
            </a:pPr>
            <a:endParaRPr lang="ru-RU" altLang="ru-RU" sz="1000">
              <a:solidFill>
                <a:prstClr val="black"/>
              </a:solidFill>
            </a:endParaRPr>
          </a:p>
          <a:p>
            <a:pPr fontAlgn="base">
              <a:spcBef>
                <a:spcPts val="1600"/>
              </a:spcBef>
              <a:spcAft>
                <a:spcPct val="0"/>
              </a:spcAft>
              <a:defRPr/>
            </a:pPr>
            <a:r>
              <a:rPr lang="en-US" altLang="ru-RU" sz="2000" b="1">
                <a:solidFill>
                  <a:srgbClr val="006FB8"/>
                </a:solidFill>
                <a:cs typeface="Calibri" panose="020F0502020204030204" pitchFamily="34" charset="0"/>
                <a:hlinkClick r:id="rId4"/>
              </a:rPr>
              <a:t>email.com</a:t>
            </a:r>
            <a:r>
              <a:rPr lang="ru-RU" altLang="ru-RU" sz="2000" b="1">
                <a:solidFill>
                  <a:srgbClr val="006FB8"/>
                </a:solidFill>
                <a:cs typeface="Calibri" panose="020F0502020204030204" pitchFamily="34" charset="0"/>
              </a:rPr>
              <a:t> </a:t>
            </a:r>
            <a:r>
              <a:rPr lang="en-US" altLang="ru-RU" sz="2000" b="1">
                <a:solidFill>
                  <a:srgbClr val="006FB8"/>
                </a:solidFill>
                <a:cs typeface="Calibri" panose="020F0502020204030204" pitchFamily="34" charset="0"/>
              </a:rPr>
              <a:t>denisova_ov@inbox.ru</a:t>
            </a:r>
            <a:endParaRPr lang="ru-RU" altLang="ru-RU" sz="400" b="1">
              <a:solidFill>
                <a:srgbClr val="006FB8"/>
              </a:solidFill>
              <a:cs typeface="Calibri" panose="020F0502020204030204" pitchFamily="34" charset="0"/>
              <a:hlinkClick r:id="rId5"/>
            </a:endParaRPr>
          </a:p>
          <a:p>
            <a:pPr fontAlgn="base">
              <a:lnSpc>
                <a:spcPts val="1688"/>
              </a:lnSpc>
              <a:spcBef>
                <a:spcPct val="0"/>
              </a:spcBef>
              <a:spcAft>
                <a:spcPts val="1025"/>
              </a:spcAft>
              <a:defRPr/>
            </a:pPr>
            <a:endParaRPr lang="ru-RU" altLang="ru-RU" sz="200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60804" y="2734055"/>
            <a:ext cx="8520684" cy="1213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96983" y="2734055"/>
            <a:ext cx="1149096" cy="1213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15082" y="2910332"/>
            <a:ext cx="75628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Реакция</a:t>
            </a:r>
            <a:r>
              <a:rPr sz="6000" spc="-6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агглютинации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30124" y="6336206"/>
            <a:ext cx="1320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5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32" y="2666568"/>
            <a:ext cx="2563010" cy="21605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35623" y="1523"/>
            <a:ext cx="6056376" cy="530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10416" y="1523"/>
            <a:ext cx="481583" cy="5303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05054" y="0"/>
            <a:ext cx="5503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Реакция агглютинации</a:t>
            </a:r>
            <a:r>
              <a:rPr sz="3600" spc="-7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600" dirty="0">
                <a:solidFill>
                  <a:srgbClr val="FF0000"/>
                </a:solidFill>
                <a:latin typeface="Candara"/>
                <a:cs typeface="Candara"/>
              </a:rPr>
              <a:t>(РА)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8653" y="458215"/>
            <a:ext cx="5880100" cy="620776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124460">
              <a:lnSpc>
                <a:spcPts val="2500"/>
              </a:lnSpc>
              <a:spcBef>
                <a:spcPts val="705"/>
              </a:spcBef>
            </a:pPr>
            <a:r>
              <a:rPr sz="2600" dirty="0">
                <a:latin typeface="Candara"/>
                <a:cs typeface="Candara"/>
              </a:rPr>
              <a:t>(</a:t>
            </a:r>
            <a:r>
              <a:rPr sz="2600" dirty="0">
                <a:solidFill>
                  <a:srgbClr val="4584D3"/>
                </a:solidFill>
                <a:latin typeface="Candara"/>
                <a:cs typeface="Candara"/>
              </a:rPr>
              <a:t>от </a:t>
            </a:r>
            <a:r>
              <a:rPr sz="2600" spc="-5" dirty="0">
                <a:solidFill>
                  <a:srgbClr val="4584D3"/>
                </a:solidFill>
                <a:latin typeface="Candara"/>
                <a:cs typeface="Candara"/>
              </a:rPr>
              <a:t>лат. </a:t>
            </a:r>
            <a:r>
              <a:rPr sz="2600" i="1" spc="-5" dirty="0">
                <a:solidFill>
                  <a:srgbClr val="4584D3"/>
                </a:solidFill>
                <a:latin typeface="Candara"/>
                <a:cs typeface="Candara"/>
              </a:rPr>
              <a:t>agglutinatio </a:t>
            </a:r>
            <a:r>
              <a:rPr sz="2600" dirty="0">
                <a:solidFill>
                  <a:srgbClr val="4584D3"/>
                </a:solidFill>
                <a:latin typeface="Candara"/>
                <a:cs typeface="Candara"/>
              </a:rPr>
              <a:t>- </a:t>
            </a:r>
            <a:r>
              <a:rPr sz="2600" spc="-5" dirty="0">
                <a:solidFill>
                  <a:srgbClr val="4584D3"/>
                </a:solidFill>
                <a:latin typeface="Candara"/>
                <a:cs typeface="Candara"/>
              </a:rPr>
              <a:t>склеивание</a:t>
            </a:r>
            <a:r>
              <a:rPr sz="2600" spc="-5" dirty="0">
                <a:latin typeface="Candara"/>
                <a:cs typeface="Candara"/>
              </a:rPr>
              <a:t>) </a:t>
            </a:r>
            <a:r>
              <a:rPr sz="2600" dirty="0">
                <a:latin typeface="Candara"/>
                <a:cs typeface="Candara"/>
              </a:rPr>
              <a:t>-  </a:t>
            </a:r>
            <a:r>
              <a:rPr sz="2600" spc="-5" dirty="0">
                <a:latin typeface="Candara"/>
                <a:cs typeface="Candara"/>
              </a:rPr>
              <a:t>склеивание </a:t>
            </a:r>
            <a:r>
              <a:rPr sz="2600" dirty="0">
                <a:latin typeface="Candara"/>
                <a:cs typeface="Candara"/>
              </a:rPr>
              <a:t>корпускулярных антигенов  (</a:t>
            </a:r>
            <a:r>
              <a:rPr sz="2600" dirty="0">
                <a:solidFill>
                  <a:srgbClr val="4584D3"/>
                </a:solidFill>
                <a:latin typeface="Candara"/>
                <a:cs typeface="Candara"/>
              </a:rPr>
              <a:t>бактерий, эритроцитов, </a:t>
            </a:r>
            <a:r>
              <a:rPr sz="2600" spc="-5" dirty="0">
                <a:solidFill>
                  <a:srgbClr val="4584D3"/>
                </a:solidFill>
                <a:latin typeface="Candara"/>
                <a:cs typeface="Candara"/>
              </a:rPr>
              <a:t>частиц </a:t>
            </a:r>
            <a:r>
              <a:rPr sz="2600" dirty="0">
                <a:solidFill>
                  <a:srgbClr val="4584D3"/>
                </a:solidFill>
                <a:latin typeface="Candara"/>
                <a:cs typeface="Candara"/>
              </a:rPr>
              <a:t>с  </a:t>
            </a:r>
            <a:r>
              <a:rPr sz="2600" spc="-5" dirty="0">
                <a:solidFill>
                  <a:srgbClr val="4584D3"/>
                </a:solidFill>
                <a:latin typeface="Candara"/>
                <a:cs typeface="Candara"/>
              </a:rPr>
              <a:t>адсорбированными </a:t>
            </a:r>
            <a:r>
              <a:rPr sz="2600" dirty="0">
                <a:solidFill>
                  <a:srgbClr val="4584D3"/>
                </a:solidFill>
                <a:latin typeface="Candara"/>
                <a:cs typeface="Candara"/>
              </a:rPr>
              <a:t>на них </a:t>
            </a:r>
            <a:r>
              <a:rPr sz="2600" spc="-5" dirty="0">
                <a:solidFill>
                  <a:srgbClr val="4584D3"/>
                </a:solidFill>
                <a:latin typeface="Candara"/>
                <a:cs typeface="Candara"/>
              </a:rPr>
              <a:t>антигенами</a:t>
            </a:r>
            <a:r>
              <a:rPr sz="2600" spc="-5" dirty="0">
                <a:latin typeface="Candara"/>
                <a:cs typeface="Candara"/>
              </a:rPr>
              <a:t>)  антителами-агглютининами </a:t>
            </a:r>
            <a:r>
              <a:rPr sz="2600" dirty="0">
                <a:latin typeface="Candara"/>
                <a:cs typeface="Candara"/>
              </a:rPr>
              <a:t>в  присутствии </a:t>
            </a:r>
            <a:r>
              <a:rPr sz="2600" spc="-5" dirty="0">
                <a:latin typeface="Candara"/>
                <a:cs typeface="Candara"/>
              </a:rPr>
              <a:t>электролитов </a:t>
            </a:r>
            <a:r>
              <a:rPr sz="2600" dirty="0">
                <a:latin typeface="Candara"/>
                <a:cs typeface="Candara"/>
              </a:rPr>
              <a:t>(</a:t>
            </a:r>
            <a:r>
              <a:rPr sz="2600" dirty="0">
                <a:solidFill>
                  <a:srgbClr val="4584D3"/>
                </a:solidFill>
                <a:latin typeface="Candara"/>
                <a:cs typeface="Candara"/>
              </a:rPr>
              <a:t>например,  изотонического раствора </a:t>
            </a:r>
            <a:r>
              <a:rPr sz="2600" spc="-5" dirty="0">
                <a:solidFill>
                  <a:srgbClr val="4584D3"/>
                </a:solidFill>
                <a:latin typeface="Candara"/>
                <a:cs typeface="Candara"/>
              </a:rPr>
              <a:t>хлорида  </a:t>
            </a:r>
            <a:r>
              <a:rPr sz="2600" dirty="0">
                <a:solidFill>
                  <a:srgbClr val="4584D3"/>
                </a:solidFill>
                <a:latin typeface="Candara"/>
                <a:cs typeface="Candara"/>
              </a:rPr>
              <a:t>натрия</a:t>
            </a:r>
            <a:r>
              <a:rPr sz="2600" dirty="0">
                <a:latin typeface="Candara"/>
                <a:cs typeface="Candara"/>
              </a:rPr>
              <a:t>).</a:t>
            </a:r>
            <a:endParaRPr sz="2600">
              <a:latin typeface="Candara"/>
              <a:cs typeface="Candara"/>
            </a:endParaRPr>
          </a:p>
          <a:p>
            <a:pPr marL="12700" marR="5080">
              <a:lnSpc>
                <a:spcPts val="2500"/>
              </a:lnSpc>
              <a:spcBef>
                <a:spcPts val="600"/>
              </a:spcBef>
            </a:pPr>
            <a:r>
              <a:rPr sz="2600" dirty="0">
                <a:latin typeface="Candara"/>
                <a:cs typeface="Candara"/>
              </a:rPr>
              <a:t>Проявляется в </a:t>
            </a:r>
            <a:r>
              <a:rPr sz="2600" spc="-5" dirty="0">
                <a:latin typeface="Candara"/>
                <a:cs typeface="Candara"/>
              </a:rPr>
              <a:t>виде хлопьев </a:t>
            </a:r>
            <a:r>
              <a:rPr sz="2600" dirty="0">
                <a:latin typeface="Candara"/>
                <a:cs typeface="Candara"/>
              </a:rPr>
              <a:t>или</a:t>
            </a:r>
            <a:r>
              <a:rPr sz="2600" spc="-70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осадка,  </a:t>
            </a:r>
            <a:r>
              <a:rPr sz="2600" dirty="0">
                <a:latin typeface="Candara"/>
                <a:cs typeface="Candara"/>
              </a:rPr>
              <a:t>состоящих из корпускул (</a:t>
            </a:r>
            <a:r>
              <a:rPr sz="2600" dirty="0">
                <a:solidFill>
                  <a:srgbClr val="4584D3"/>
                </a:solidFill>
                <a:latin typeface="Candara"/>
                <a:cs typeface="Candara"/>
              </a:rPr>
              <a:t>например,  бактерий</a:t>
            </a:r>
            <a:r>
              <a:rPr sz="2600" dirty="0">
                <a:latin typeface="Candara"/>
                <a:cs typeface="Candara"/>
              </a:rPr>
              <a:t>) </a:t>
            </a:r>
            <a:r>
              <a:rPr sz="2600" spc="-5" dirty="0">
                <a:latin typeface="Candara"/>
                <a:cs typeface="Candara"/>
              </a:rPr>
              <a:t>«склеенных»</a:t>
            </a:r>
            <a:r>
              <a:rPr sz="2600" spc="-60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антителами.</a:t>
            </a:r>
            <a:endParaRPr sz="2600">
              <a:latin typeface="Candara"/>
              <a:cs typeface="Candara"/>
            </a:endParaRPr>
          </a:p>
          <a:p>
            <a:pPr marL="12700">
              <a:lnSpc>
                <a:spcPts val="3115"/>
              </a:lnSpc>
              <a:spcBef>
                <a:spcPts val="10"/>
              </a:spcBef>
            </a:pPr>
            <a:r>
              <a:rPr sz="2600" dirty="0">
                <a:latin typeface="Candara"/>
                <a:cs typeface="Candara"/>
              </a:rPr>
              <a:t>Реакцию </a:t>
            </a:r>
            <a:r>
              <a:rPr sz="2600" spc="-5" dirty="0">
                <a:latin typeface="Candara"/>
                <a:cs typeface="Candara"/>
              </a:rPr>
              <a:t>агглютинации </a:t>
            </a:r>
            <a:r>
              <a:rPr sz="2600" dirty="0">
                <a:latin typeface="Candara"/>
                <a:cs typeface="Candara"/>
              </a:rPr>
              <a:t>используют </a:t>
            </a:r>
            <a:r>
              <a:rPr sz="2600" spc="-5" dirty="0">
                <a:latin typeface="Candara"/>
                <a:cs typeface="Candara"/>
              </a:rPr>
              <a:t>для</a:t>
            </a:r>
            <a:r>
              <a:rPr sz="2600" spc="-145" dirty="0">
                <a:latin typeface="Candara"/>
                <a:cs typeface="Candara"/>
              </a:rPr>
              <a:t> </a:t>
            </a:r>
            <a:r>
              <a:rPr sz="2600" dirty="0">
                <a:latin typeface="Candara"/>
                <a:cs typeface="Candara"/>
              </a:rPr>
              <a:t>:</a:t>
            </a:r>
            <a:endParaRPr sz="2600">
              <a:latin typeface="Candara"/>
              <a:cs typeface="Candara"/>
            </a:endParaRPr>
          </a:p>
          <a:p>
            <a:pPr marL="278130" marR="1693545" indent="-264795">
              <a:lnSpc>
                <a:spcPts val="2500"/>
              </a:lnSpc>
              <a:spcBef>
                <a:spcPts val="595"/>
              </a:spcBef>
              <a:buClr>
                <a:srgbClr val="FF0000"/>
              </a:buClr>
              <a:buSzPct val="96153"/>
              <a:buFont typeface="Wingdings"/>
              <a:buChar char=""/>
              <a:tabLst>
                <a:tab pos="278765" algn="l"/>
              </a:tabLst>
            </a:pPr>
            <a:r>
              <a:rPr sz="2600" spc="-5" dirty="0">
                <a:latin typeface="Candara"/>
                <a:cs typeface="Candara"/>
              </a:rPr>
              <a:t>определения возбудителя,  выделенного от</a:t>
            </a:r>
            <a:r>
              <a:rPr sz="2600" spc="-30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больного;</a:t>
            </a:r>
            <a:endParaRPr sz="2600">
              <a:latin typeface="Candara"/>
              <a:cs typeface="Candara"/>
            </a:endParaRPr>
          </a:p>
          <a:p>
            <a:pPr marL="278130" marR="502920" indent="-264795">
              <a:lnSpc>
                <a:spcPts val="2500"/>
              </a:lnSpc>
              <a:spcBef>
                <a:spcPts val="620"/>
              </a:spcBef>
              <a:buClr>
                <a:srgbClr val="FF0000"/>
              </a:buClr>
              <a:buSzPct val="96153"/>
              <a:buFont typeface="Wingdings"/>
              <a:buChar char=""/>
              <a:tabLst>
                <a:tab pos="278765" algn="l"/>
              </a:tabLst>
            </a:pPr>
            <a:r>
              <a:rPr sz="2600" spc="-5" dirty="0">
                <a:latin typeface="Candara"/>
                <a:cs typeface="Candara"/>
              </a:rPr>
              <a:t>определения </a:t>
            </a:r>
            <a:r>
              <a:rPr sz="2600" dirty="0">
                <a:latin typeface="Candara"/>
                <a:cs typeface="Candara"/>
              </a:rPr>
              <a:t>противомикробных</a:t>
            </a:r>
            <a:r>
              <a:rPr sz="2600" spc="-100" dirty="0">
                <a:latin typeface="Candara"/>
                <a:cs typeface="Candara"/>
              </a:rPr>
              <a:t> </a:t>
            </a:r>
            <a:r>
              <a:rPr sz="2600" dirty="0">
                <a:latin typeface="Candara"/>
                <a:cs typeface="Candara"/>
              </a:rPr>
              <a:t>и  других антител</a:t>
            </a:r>
            <a:r>
              <a:rPr sz="2600" spc="-45" dirty="0">
                <a:latin typeface="Candara"/>
                <a:cs typeface="Candara"/>
              </a:rPr>
              <a:t> </a:t>
            </a:r>
            <a:r>
              <a:rPr sz="2600" dirty="0">
                <a:latin typeface="Candara"/>
                <a:cs typeface="Candara"/>
              </a:rPr>
              <a:t>в</a:t>
            </a:r>
            <a:endParaRPr sz="2600">
              <a:latin typeface="Candara"/>
              <a:cs typeface="Candara"/>
            </a:endParaRPr>
          </a:p>
          <a:p>
            <a:pPr marL="278130">
              <a:lnSpc>
                <a:spcPts val="2515"/>
              </a:lnSpc>
            </a:pPr>
            <a:r>
              <a:rPr sz="2600" spc="-5" dirty="0">
                <a:latin typeface="Candara"/>
                <a:cs typeface="Candara"/>
              </a:rPr>
              <a:t>сыворотке </a:t>
            </a:r>
            <a:r>
              <a:rPr sz="2600" dirty="0">
                <a:latin typeface="Candara"/>
                <a:cs typeface="Candara"/>
              </a:rPr>
              <a:t>крови</a:t>
            </a:r>
            <a:r>
              <a:rPr sz="2600" spc="-50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больного;</a:t>
            </a:r>
            <a:endParaRPr sz="2600">
              <a:latin typeface="Candara"/>
              <a:cs typeface="Candara"/>
            </a:endParaRPr>
          </a:p>
          <a:p>
            <a:pPr marL="278130" indent="-264795">
              <a:lnSpc>
                <a:spcPts val="3120"/>
              </a:lnSpc>
              <a:buClr>
                <a:srgbClr val="FF0000"/>
              </a:buClr>
              <a:buSzPct val="96153"/>
              <a:buFont typeface="Wingdings"/>
              <a:buChar char=""/>
              <a:tabLst>
                <a:tab pos="278765" algn="l"/>
              </a:tabLst>
            </a:pPr>
            <a:r>
              <a:rPr sz="2600" spc="-5" dirty="0">
                <a:latin typeface="Candara"/>
                <a:cs typeface="Candara"/>
              </a:rPr>
              <a:t>определения </a:t>
            </a:r>
            <a:r>
              <a:rPr sz="2600" dirty="0">
                <a:latin typeface="Candara"/>
                <a:cs typeface="Candara"/>
              </a:rPr>
              <a:t>группы</a:t>
            </a:r>
            <a:r>
              <a:rPr sz="2600" spc="-65" dirty="0">
                <a:latin typeface="Candara"/>
                <a:cs typeface="Candara"/>
              </a:rPr>
              <a:t> </a:t>
            </a:r>
            <a:r>
              <a:rPr sz="2600" dirty="0">
                <a:latin typeface="Candara"/>
                <a:cs typeface="Candara"/>
              </a:rPr>
              <a:t>крови</a:t>
            </a:r>
            <a:endParaRPr sz="26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73" y="191681"/>
            <a:ext cx="5368400" cy="18859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48927" y="3893794"/>
            <a:ext cx="3266020" cy="1439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739" y="2221979"/>
            <a:ext cx="5995035" cy="1252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ndara"/>
                <a:cs typeface="Candara"/>
              </a:rPr>
              <a:t>Реакция </a:t>
            </a:r>
            <a:r>
              <a:rPr sz="1600" b="1" spc="-10" dirty="0">
                <a:latin typeface="Candara"/>
                <a:cs typeface="Candara"/>
              </a:rPr>
              <a:t>агглютинации </a:t>
            </a:r>
            <a:r>
              <a:rPr sz="1600" b="1" spc="-5" dirty="0">
                <a:latin typeface="Candara"/>
                <a:cs typeface="Candara"/>
              </a:rPr>
              <a:t>с </a:t>
            </a:r>
            <a:r>
              <a:rPr sz="1600" b="1" spc="-10" dirty="0">
                <a:latin typeface="Candara"/>
                <a:cs typeface="Candara"/>
              </a:rPr>
              <a:t>lgM-антителами </a:t>
            </a:r>
            <a:r>
              <a:rPr sz="1600" b="1" spc="-5" dirty="0">
                <a:latin typeface="Candara"/>
                <a:cs typeface="Candara"/>
              </a:rPr>
              <a:t>(А) и lgG-антителами</a:t>
            </a:r>
            <a:r>
              <a:rPr sz="1600" b="1" spc="204" dirty="0">
                <a:latin typeface="Candara"/>
                <a:cs typeface="Candara"/>
              </a:rPr>
              <a:t> </a:t>
            </a:r>
            <a:r>
              <a:rPr sz="1600" b="1" spc="-5" dirty="0">
                <a:latin typeface="Candara"/>
                <a:cs typeface="Candara"/>
              </a:rPr>
              <a:t>(Б)</a:t>
            </a:r>
            <a:endParaRPr sz="1600">
              <a:latin typeface="Candara"/>
              <a:cs typeface="Candara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Times New Roman"/>
              <a:cs typeface="Times New Roman"/>
            </a:endParaRPr>
          </a:p>
          <a:p>
            <a:pPr marL="2587625" marR="5080">
              <a:lnSpc>
                <a:spcPct val="100000"/>
              </a:lnSpc>
            </a:pPr>
            <a:r>
              <a:rPr sz="1600" b="1" spc="-10" dirty="0">
                <a:latin typeface="Candara"/>
                <a:cs typeface="Candara"/>
              </a:rPr>
              <a:t>Развернутая </a:t>
            </a:r>
            <a:r>
              <a:rPr sz="1600" b="1" spc="-5" dirty="0">
                <a:latin typeface="Candara"/>
                <a:cs typeface="Candara"/>
              </a:rPr>
              <a:t>реакция </a:t>
            </a:r>
            <a:r>
              <a:rPr sz="1600" b="1" spc="-10" dirty="0">
                <a:latin typeface="Candara"/>
                <a:cs typeface="Candara"/>
              </a:rPr>
              <a:t>агглютинации </a:t>
            </a:r>
            <a:r>
              <a:rPr sz="1600" b="1" spc="-5" dirty="0">
                <a:latin typeface="Candara"/>
                <a:cs typeface="Candara"/>
              </a:rPr>
              <a:t>и  на</a:t>
            </a:r>
            <a:r>
              <a:rPr sz="1600" b="1" spc="5" dirty="0">
                <a:latin typeface="Candara"/>
                <a:cs typeface="Candara"/>
              </a:rPr>
              <a:t> </a:t>
            </a:r>
            <a:r>
              <a:rPr sz="1600" b="1" spc="-10" dirty="0">
                <a:latin typeface="Candara"/>
                <a:cs typeface="Candara"/>
              </a:rPr>
              <a:t>стекле</a:t>
            </a:r>
            <a:endParaRPr sz="1600">
              <a:latin typeface="Candara"/>
              <a:cs typeface="Candar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00" y="4943335"/>
            <a:ext cx="2002561" cy="19146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65692" y="5759876"/>
            <a:ext cx="32848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ndara"/>
                <a:cs typeface="Candara"/>
              </a:rPr>
              <a:t>Для определения </a:t>
            </a:r>
            <a:r>
              <a:rPr sz="1600" b="1" spc="-10" dirty="0">
                <a:latin typeface="Candara"/>
                <a:cs typeface="Candara"/>
              </a:rPr>
              <a:t>групп</a:t>
            </a:r>
            <a:r>
              <a:rPr sz="1600" b="1" spc="70" dirty="0">
                <a:latin typeface="Candara"/>
                <a:cs typeface="Candara"/>
              </a:rPr>
              <a:t> </a:t>
            </a:r>
            <a:r>
              <a:rPr sz="1600" b="1" spc="-5" dirty="0">
                <a:latin typeface="Candara"/>
                <a:cs typeface="Candara"/>
              </a:rPr>
              <a:t>крови:</a:t>
            </a:r>
            <a:endParaRPr sz="160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latin typeface="Candara"/>
                <a:cs typeface="Candara"/>
              </a:rPr>
              <a:t>а- отрицательная; б-</a:t>
            </a:r>
            <a:r>
              <a:rPr sz="1600" b="1" spc="40" dirty="0">
                <a:latin typeface="Candara"/>
                <a:cs typeface="Candara"/>
              </a:rPr>
              <a:t> </a:t>
            </a:r>
            <a:r>
              <a:rPr sz="1600" b="1" spc="-10" dirty="0">
                <a:latin typeface="Candara"/>
                <a:cs typeface="Candara"/>
              </a:rPr>
              <a:t>положительная</a:t>
            </a:r>
            <a:endParaRPr sz="16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14" y="10833"/>
            <a:ext cx="11264759" cy="58698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" y="5788148"/>
            <a:ext cx="11498580" cy="6598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960607" y="5788148"/>
            <a:ext cx="627888" cy="6598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739" y="5876969"/>
            <a:ext cx="111467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Набор 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диагностических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сывороток для реакции</a:t>
            </a:r>
            <a:r>
              <a:rPr sz="3200" spc="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агглютинации</a:t>
            </a:r>
            <a:endParaRPr sz="3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68488" y="767829"/>
            <a:ext cx="4823510" cy="34135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45547" y="3496970"/>
            <a:ext cx="4745418" cy="33610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69136" y="120395"/>
            <a:ext cx="1159764" cy="7010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96439" y="1523"/>
            <a:ext cx="8863571" cy="8275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28504" y="1523"/>
            <a:ext cx="853440" cy="8275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327313" y="56883"/>
            <a:ext cx="81591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Техника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постановки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РА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на</a:t>
            </a:r>
            <a:r>
              <a:rPr sz="4400" spc="-6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стекле</a:t>
            </a:r>
            <a:endParaRPr sz="4400">
              <a:latin typeface="Candara"/>
              <a:cs typeface="Candar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743178"/>
            <a:ext cx="4572126" cy="34698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734796"/>
            <a:ext cx="4577080" cy="3479800"/>
          </a:xfrm>
          <a:custGeom>
            <a:avLst/>
            <a:gdLst/>
            <a:ahLst/>
            <a:cxnLst/>
            <a:rect l="l" t="t" r="r" b="b"/>
            <a:pathLst>
              <a:path w="4577080" h="3479800">
                <a:moveTo>
                  <a:pt x="0" y="0"/>
                </a:moveTo>
                <a:lnTo>
                  <a:pt x="4576762" y="0"/>
                </a:lnTo>
                <a:lnTo>
                  <a:pt x="4576762" y="3479355"/>
                </a:lnTo>
                <a:lnTo>
                  <a:pt x="0" y="3479355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38215" y="6383741"/>
            <a:ext cx="113664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9"/>
              </a:lnSpc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9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22692" y="2246376"/>
            <a:ext cx="4309872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61504" y="2916935"/>
            <a:ext cx="4730496" cy="8991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10500" y="3587508"/>
            <a:ext cx="1120140" cy="8991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9119" y="3587508"/>
            <a:ext cx="871727" cy="8991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39328" y="3587508"/>
            <a:ext cx="3685031" cy="8991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92840" y="3587508"/>
            <a:ext cx="853440" cy="8991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791922" y="2373883"/>
            <a:ext cx="4208780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3175" algn="ctr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РА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на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стекле с  ди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а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гнос</a:t>
            </a:r>
            <a:r>
              <a:rPr sz="4400" spc="5" dirty="0">
                <a:solidFill>
                  <a:srgbClr val="FF0000"/>
                </a:solidFill>
                <a:latin typeface="Candara"/>
                <a:cs typeface="Candara"/>
              </a:rPr>
              <a:t>т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ич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е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ской  О-сывороткой</a:t>
            </a:r>
            <a:endParaRPr sz="4400">
              <a:latin typeface="Candara"/>
              <a:cs typeface="Candar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7599083" cy="68561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35040" y="1523"/>
            <a:ext cx="6068568" cy="9616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19104" y="1523"/>
            <a:ext cx="1072896" cy="961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89128" y="0"/>
            <a:ext cx="51098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Агглютиноскоп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20019"/>
            <a:ext cx="5928055" cy="68379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46733" rIns="0" bIns="0" rtlCol="0">
            <a:spAutoFit/>
          </a:bodyPr>
          <a:lstStyle/>
          <a:p>
            <a:pPr marL="4647565" marR="5080" indent="-635">
              <a:lnSpc>
                <a:spcPct val="100000"/>
              </a:lnSpc>
              <a:spcBef>
                <a:spcPts val="100"/>
              </a:spcBef>
            </a:pPr>
            <a:r>
              <a:rPr i="1" spc="-5" dirty="0">
                <a:latin typeface="Candara"/>
                <a:cs typeface="Candara"/>
              </a:rPr>
              <a:t>От агглютинация </a:t>
            </a:r>
            <a:r>
              <a:rPr i="1" dirty="0">
                <a:latin typeface="Candara"/>
                <a:cs typeface="Candara"/>
              </a:rPr>
              <a:t>+ </a:t>
            </a:r>
            <a:r>
              <a:rPr i="1" spc="-5" dirty="0">
                <a:latin typeface="Candara"/>
                <a:cs typeface="Candara"/>
              </a:rPr>
              <a:t>греч. </a:t>
            </a:r>
            <a:r>
              <a:rPr i="1" dirty="0">
                <a:latin typeface="Candara"/>
                <a:cs typeface="Candara"/>
              </a:rPr>
              <a:t>skopeō  рассматривать, наблюдать)  </a:t>
            </a:r>
            <a:r>
              <a:rPr spc="-5" dirty="0"/>
              <a:t>прибор </a:t>
            </a:r>
            <a:r>
              <a:rPr dirty="0"/>
              <a:t>для наблюдения</a:t>
            </a:r>
            <a:r>
              <a:rPr spc="-114" dirty="0"/>
              <a:t> </a:t>
            </a:r>
            <a:r>
              <a:rPr spc="-5" dirty="0"/>
              <a:t>реакции  агглютинации при </a:t>
            </a:r>
            <a:r>
              <a:rPr dirty="0"/>
              <a:t>боковом  </a:t>
            </a:r>
            <a:r>
              <a:rPr spc="-5" dirty="0"/>
              <a:t>освещении </a:t>
            </a:r>
            <a:r>
              <a:rPr dirty="0"/>
              <a:t>и </a:t>
            </a:r>
            <a:r>
              <a:rPr spc="-5" dirty="0"/>
              <a:t>визуальной оценки  </a:t>
            </a:r>
            <a:r>
              <a:rPr dirty="0"/>
              <a:t>ре</a:t>
            </a:r>
            <a:r>
              <a:rPr spc="5" dirty="0"/>
              <a:t>з</a:t>
            </a:r>
            <a:r>
              <a:rPr spc="-10" dirty="0"/>
              <a:t>у</a:t>
            </a:r>
            <a:r>
              <a:rPr dirty="0"/>
              <a:t>л</a:t>
            </a:r>
            <a:r>
              <a:rPr spc="-685" dirty="0"/>
              <a:t>ь</a:t>
            </a:r>
            <a:r>
              <a:rPr sz="1500" spc="-15" baseline="-33333" dirty="0">
                <a:solidFill>
                  <a:srgbClr val="073E87"/>
                </a:solidFill>
              </a:rPr>
              <a:t>2</a:t>
            </a:r>
            <a:r>
              <a:rPr sz="1500" spc="-494" baseline="-33333" dirty="0">
                <a:solidFill>
                  <a:srgbClr val="073E87"/>
                </a:solidFill>
              </a:rPr>
              <a:t>0</a:t>
            </a:r>
            <a:r>
              <a:rPr sz="3600" dirty="0"/>
              <a:t>т</a:t>
            </a:r>
            <a:r>
              <a:rPr sz="3600" spc="-5" dirty="0"/>
              <a:t>а</a:t>
            </a:r>
            <a:r>
              <a:rPr sz="3600" dirty="0"/>
              <a:t>т</a:t>
            </a:r>
            <a:r>
              <a:rPr sz="3600" spc="5" dirty="0"/>
              <a:t>о</a:t>
            </a:r>
            <a:r>
              <a:rPr sz="3600" dirty="0"/>
              <a:t>в</a:t>
            </a:r>
            <a:r>
              <a:rPr sz="3600" spc="-10" dirty="0"/>
              <a:t> </a:t>
            </a:r>
            <a:r>
              <a:rPr sz="3600" spc="5" dirty="0"/>
              <a:t>ос</a:t>
            </a:r>
            <a:r>
              <a:rPr sz="3600" spc="-5" dirty="0"/>
              <a:t>а</a:t>
            </a:r>
            <a:r>
              <a:rPr sz="3600" dirty="0"/>
              <a:t>д</a:t>
            </a:r>
            <a:r>
              <a:rPr sz="3600" spc="5" dirty="0"/>
              <a:t>о</a:t>
            </a:r>
            <a:r>
              <a:rPr sz="3600" spc="-5" dirty="0"/>
              <a:t>ч</a:t>
            </a:r>
            <a:r>
              <a:rPr sz="3600" dirty="0"/>
              <a:t>н</a:t>
            </a:r>
            <a:r>
              <a:rPr sz="3600" spc="-5" dirty="0"/>
              <a:t>ы</a:t>
            </a:r>
            <a:r>
              <a:rPr sz="3600" dirty="0"/>
              <a:t>х</a:t>
            </a:r>
            <a:r>
              <a:rPr sz="3600" spc="-5" dirty="0"/>
              <a:t> </a:t>
            </a:r>
            <a:r>
              <a:rPr sz="3600" dirty="0"/>
              <a:t>ре</a:t>
            </a:r>
            <a:r>
              <a:rPr sz="3600" spc="-5" dirty="0"/>
              <a:t>акц</a:t>
            </a:r>
            <a:r>
              <a:rPr sz="3600" dirty="0"/>
              <a:t>ий</a:t>
            </a:r>
            <a:endParaRPr sz="36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9991" y="1523"/>
            <a:ext cx="9317736" cy="975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87711" y="1523"/>
            <a:ext cx="1039368" cy="975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68551" y="39230"/>
            <a:ext cx="84524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Постановка развёрнутой</a:t>
            </a:r>
            <a:r>
              <a:rPr sz="5400" spc="-5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РА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" y="1041171"/>
            <a:ext cx="1312950" cy="2175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1034338"/>
            <a:ext cx="1313815" cy="2185670"/>
          </a:xfrm>
          <a:custGeom>
            <a:avLst/>
            <a:gdLst/>
            <a:ahLst/>
            <a:cxnLst/>
            <a:rect l="l" t="t" r="r" b="b"/>
            <a:pathLst>
              <a:path w="1313815" h="2185670">
                <a:moveTo>
                  <a:pt x="0" y="0"/>
                </a:moveTo>
                <a:lnTo>
                  <a:pt x="1313294" y="0"/>
                </a:lnTo>
                <a:lnTo>
                  <a:pt x="1313294" y="2185365"/>
                </a:lnTo>
                <a:lnTo>
                  <a:pt x="0" y="2185365"/>
                </a:lnTo>
              </a:path>
            </a:pathLst>
          </a:custGeom>
          <a:ln w="9525">
            <a:solidFill>
              <a:srgbClr val="05050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39517" y="1001661"/>
            <a:ext cx="9552482" cy="5576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199082"/>
            <a:ext cx="2650540" cy="26589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52159" y="1176527"/>
            <a:ext cx="606551" cy="629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3" y="758951"/>
            <a:ext cx="12190476" cy="5413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19388" y="758951"/>
            <a:ext cx="3372611" cy="54132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22857" y="2898203"/>
            <a:ext cx="9724961" cy="22815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049936" y="6336206"/>
            <a:ext cx="933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4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3" y="1523"/>
            <a:ext cx="12190476" cy="800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6132" y="551687"/>
            <a:ext cx="5125212" cy="996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70576" y="551687"/>
            <a:ext cx="5810999" cy="9966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70819" y="551687"/>
            <a:ext cx="950976" cy="996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62528" y="1298447"/>
            <a:ext cx="5312664" cy="9966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64423" y="1298447"/>
            <a:ext cx="944879" cy="9966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68966" y="0"/>
            <a:ext cx="11453495" cy="2265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4900" spc="-5" dirty="0">
                <a:solidFill>
                  <a:srgbClr val="FF0000"/>
                </a:solidFill>
                <a:latin typeface="Candara"/>
                <a:cs typeface="Candara"/>
              </a:rPr>
              <a:t>В основе </a:t>
            </a:r>
            <a:r>
              <a:rPr sz="4900" spc="-10" dirty="0">
                <a:solidFill>
                  <a:srgbClr val="FF0000"/>
                </a:solidFill>
                <a:latin typeface="Candara"/>
                <a:cs typeface="Candara"/>
              </a:rPr>
              <a:t>всех </a:t>
            </a:r>
            <a:r>
              <a:rPr sz="4900" spc="-5" dirty="0">
                <a:solidFill>
                  <a:srgbClr val="FF0000"/>
                </a:solidFill>
                <a:latin typeface="Candara"/>
                <a:cs typeface="Candara"/>
              </a:rPr>
              <a:t>реакций иммунитета лежит  </a:t>
            </a:r>
            <a:r>
              <a:rPr sz="4900" spc="-10" dirty="0">
                <a:solidFill>
                  <a:srgbClr val="FF0000"/>
                </a:solidFill>
                <a:latin typeface="Candara"/>
                <a:cs typeface="Candara"/>
              </a:rPr>
              <a:t>специфическое </a:t>
            </a:r>
            <a:r>
              <a:rPr sz="4900" spc="-5" dirty="0">
                <a:solidFill>
                  <a:srgbClr val="FF0000"/>
                </a:solidFill>
                <a:latin typeface="Candara"/>
                <a:cs typeface="Candara"/>
              </a:rPr>
              <a:t>комплементарное  взаимодействие</a:t>
            </a:r>
            <a:endParaRPr sz="49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282" y="1257680"/>
            <a:ext cx="11515090" cy="452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ndara"/>
                <a:cs typeface="Candara"/>
              </a:rPr>
              <a:t>Титр реакция агглютинации </a:t>
            </a:r>
            <a:r>
              <a:rPr sz="3600" dirty="0">
                <a:latin typeface="Candara"/>
                <a:cs typeface="Candara"/>
              </a:rPr>
              <a:t>– </a:t>
            </a:r>
            <a:r>
              <a:rPr sz="3600" spc="-5" dirty="0">
                <a:latin typeface="Candara"/>
                <a:cs typeface="Candara"/>
              </a:rPr>
              <a:t>наибольшее разведение  сыворотки при </a:t>
            </a:r>
            <a:r>
              <a:rPr sz="3600" dirty="0">
                <a:latin typeface="Candara"/>
                <a:cs typeface="Candara"/>
              </a:rPr>
              <a:t>котором </a:t>
            </a:r>
            <a:r>
              <a:rPr sz="3600" spc="-5" dirty="0">
                <a:latin typeface="Candara"/>
                <a:cs typeface="Candara"/>
              </a:rPr>
              <a:t>ещё наблюдается</a:t>
            </a:r>
            <a:r>
              <a:rPr sz="3600" spc="-2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агглютинация.</a:t>
            </a:r>
            <a:endParaRPr sz="3600">
              <a:latin typeface="Candara"/>
              <a:cs typeface="Candara"/>
            </a:endParaRPr>
          </a:p>
          <a:p>
            <a:pPr marL="12700" marR="414020">
              <a:lnSpc>
                <a:spcPct val="100000"/>
              </a:lnSpc>
              <a:spcBef>
                <a:spcPts val="865"/>
              </a:spcBef>
            </a:pPr>
            <a:r>
              <a:rPr sz="3600" spc="-5" dirty="0">
                <a:latin typeface="Candara"/>
                <a:cs typeface="Candara"/>
              </a:rPr>
              <a:t>Характер </a:t>
            </a:r>
            <a:r>
              <a:rPr sz="3600" dirty="0">
                <a:latin typeface="Candara"/>
                <a:cs typeface="Candara"/>
              </a:rPr>
              <a:t>и скорость </a:t>
            </a:r>
            <a:r>
              <a:rPr sz="3600" spc="-5" dirty="0">
                <a:latin typeface="Candara"/>
                <a:cs typeface="Candara"/>
              </a:rPr>
              <a:t>реакции </a:t>
            </a:r>
            <a:r>
              <a:rPr sz="3600" dirty="0">
                <a:latin typeface="Candara"/>
                <a:cs typeface="Candara"/>
              </a:rPr>
              <a:t>зависят от </a:t>
            </a:r>
            <a:r>
              <a:rPr sz="3600" spc="-5" dirty="0">
                <a:latin typeface="Candara"/>
                <a:cs typeface="Candara"/>
              </a:rPr>
              <a:t>антигенного  </a:t>
            </a:r>
            <a:r>
              <a:rPr sz="3600" dirty="0">
                <a:latin typeface="Candara"/>
                <a:cs typeface="Candara"/>
              </a:rPr>
              <a:t>строения </a:t>
            </a:r>
            <a:r>
              <a:rPr sz="3600" spc="-5" dirty="0">
                <a:latin typeface="Candara"/>
                <a:cs typeface="Candara"/>
              </a:rPr>
              <a:t>бактериальной клетки. Мелкозернистую </a:t>
            </a: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О-  агглютинацию </a:t>
            </a:r>
            <a:r>
              <a:rPr sz="3600" spc="-5" dirty="0">
                <a:latin typeface="Candara"/>
                <a:cs typeface="Candara"/>
              </a:rPr>
              <a:t>дают </a:t>
            </a:r>
            <a:r>
              <a:rPr sz="3600" dirty="0">
                <a:latin typeface="Candara"/>
                <a:cs typeface="Candara"/>
              </a:rPr>
              <a:t>бактерии </a:t>
            </a:r>
            <a:r>
              <a:rPr sz="3600" spc="-5" dirty="0">
                <a:latin typeface="Candara"/>
                <a:cs typeface="Candara"/>
              </a:rPr>
              <a:t>лишённые жгутиков. </a:t>
            </a:r>
            <a:r>
              <a:rPr sz="3600" dirty="0">
                <a:latin typeface="Candara"/>
                <a:cs typeface="Candara"/>
              </a:rPr>
              <a:t>При  </a:t>
            </a:r>
            <a:r>
              <a:rPr sz="3600" spc="-5" dirty="0">
                <a:latin typeface="Candara"/>
                <a:cs typeface="Candara"/>
              </a:rPr>
              <a:t>наличии жгутика (Н-антигена) реакция проявляется </a:t>
            </a:r>
            <a:r>
              <a:rPr sz="3600" dirty="0">
                <a:latin typeface="Candara"/>
                <a:cs typeface="Candara"/>
              </a:rPr>
              <a:t>в  образовании </a:t>
            </a:r>
            <a:r>
              <a:rPr sz="3600" spc="-5" dirty="0">
                <a:latin typeface="Candara"/>
                <a:cs typeface="Candara"/>
              </a:rPr>
              <a:t>крупнохлопчатого </a:t>
            </a:r>
            <a:r>
              <a:rPr sz="3600" dirty="0">
                <a:latin typeface="Candara"/>
                <a:cs typeface="Candara"/>
              </a:rPr>
              <a:t>осадка и </a:t>
            </a:r>
            <a:r>
              <a:rPr sz="3600" spc="-5" dirty="0">
                <a:latin typeface="Candara"/>
                <a:cs typeface="Candara"/>
              </a:rPr>
              <a:t>протекает  значительно</a:t>
            </a:r>
            <a:r>
              <a:rPr sz="3600" spc="-1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быстрее.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25515" y="6336206"/>
            <a:ext cx="1416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22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01823" y="1523"/>
            <a:ext cx="7551420" cy="784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32684" y="13652"/>
            <a:ext cx="672655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Реакция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агглютинации</a:t>
            </a:r>
            <a:r>
              <a:rPr sz="4400" spc="-7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(РА)</a:t>
            </a:r>
            <a:endParaRPr sz="4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7964" y="2318004"/>
            <a:ext cx="8264652" cy="1923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05088" y="2318004"/>
            <a:ext cx="1821179" cy="1923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29610" y="2607055"/>
            <a:ext cx="673227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-5" dirty="0">
                <a:solidFill>
                  <a:srgbClr val="FF0000"/>
                </a:solidFill>
                <a:latin typeface="Candara"/>
                <a:cs typeface="Candara"/>
              </a:rPr>
              <a:t>РПГА</a:t>
            </a:r>
            <a:r>
              <a:rPr sz="9600" spc="-7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9600" spc="-10" dirty="0">
                <a:solidFill>
                  <a:srgbClr val="FF0000"/>
                </a:solidFill>
                <a:latin typeface="Candara"/>
                <a:cs typeface="Candara"/>
              </a:rPr>
              <a:t>(РНГА)</a:t>
            </a:r>
            <a:endParaRPr sz="96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23990" y="6336206"/>
            <a:ext cx="1447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23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46" y="2109279"/>
            <a:ext cx="4881706" cy="1512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75859" y="1523"/>
            <a:ext cx="7069836" cy="478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60454" y="0"/>
            <a:ext cx="6898640" cy="295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Реакция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непрямой</a:t>
            </a:r>
            <a:r>
              <a:rPr sz="3200" spc="-3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гемагглютинации</a:t>
            </a:r>
            <a:r>
              <a:rPr sz="2800" spc="-5" dirty="0">
                <a:solidFill>
                  <a:srgbClr val="FF0000"/>
                </a:solidFill>
                <a:latin typeface="Candara"/>
                <a:cs typeface="Candara"/>
              </a:rPr>
              <a:t>:</a:t>
            </a:r>
            <a:endParaRPr sz="2800">
              <a:latin typeface="Candara"/>
              <a:cs typeface="Candara"/>
            </a:endParaRPr>
          </a:p>
          <a:p>
            <a:pPr marL="12700" marR="344170" indent="-635">
              <a:lnSpc>
                <a:spcPts val="3070"/>
              </a:lnSpc>
              <a:spcBef>
                <a:spcPts val="745"/>
              </a:spcBef>
            </a:pPr>
            <a:r>
              <a:rPr sz="2400" spc="-5" dirty="0">
                <a:solidFill>
                  <a:srgbClr val="000000"/>
                </a:solidFill>
                <a:latin typeface="Candara"/>
                <a:cs typeface="Candara"/>
              </a:rPr>
              <a:t>П</a:t>
            </a:r>
            <a:r>
              <a:rPr sz="3200" spc="-5" dirty="0">
                <a:solidFill>
                  <a:srgbClr val="000000"/>
                </a:solidFill>
                <a:latin typeface="Candara"/>
                <a:cs typeface="Candara"/>
              </a:rPr>
              <a:t>озволяет выявить </a:t>
            </a:r>
            <a:r>
              <a:rPr sz="3200" dirty="0">
                <a:solidFill>
                  <a:srgbClr val="000000"/>
                </a:solidFill>
                <a:latin typeface="Candara"/>
                <a:cs typeface="Candara"/>
              </a:rPr>
              <a:t>антитела с  помощью антигенного  эритроцитарного </a:t>
            </a:r>
            <a:r>
              <a:rPr sz="3200" spc="-5" dirty="0">
                <a:solidFill>
                  <a:srgbClr val="000000"/>
                </a:solidFill>
                <a:latin typeface="Candara"/>
                <a:cs typeface="Candara"/>
              </a:rPr>
              <a:t>диагностикума,  который представляет собой  </a:t>
            </a:r>
            <a:r>
              <a:rPr sz="3200" dirty="0">
                <a:solidFill>
                  <a:srgbClr val="000000"/>
                </a:solidFill>
                <a:latin typeface="Candara"/>
                <a:cs typeface="Candara"/>
              </a:rPr>
              <a:t>эритроциты с </a:t>
            </a:r>
            <a:r>
              <a:rPr sz="3200" spc="-5" dirty="0">
                <a:solidFill>
                  <a:srgbClr val="000000"/>
                </a:solidFill>
                <a:latin typeface="Candara"/>
                <a:cs typeface="Candara"/>
              </a:rPr>
              <a:t>адсорбированными </a:t>
            </a:r>
            <a:r>
              <a:rPr sz="3200" dirty="0">
                <a:solidFill>
                  <a:srgbClr val="000000"/>
                </a:solidFill>
                <a:latin typeface="Candara"/>
                <a:cs typeface="Candara"/>
              </a:rPr>
              <a:t>на  них</a:t>
            </a:r>
            <a:r>
              <a:rPr sz="3200" spc="-25" dirty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000000"/>
                </a:solidFill>
                <a:latin typeface="Candara"/>
                <a:cs typeface="Candara"/>
              </a:rPr>
              <a:t>антигенами.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60454" y="2844800"/>
            <a:ext cx="7121525" cy="285559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844"/>
              </a:spcBef>
            </a:pPr>
            <a:r>
              <a:rPr sz="3200" dirty="0">
                <a:latin typeface="Candara"/>
                <a:cs typeface="Candara"/>
              </a:rPr>
              <a:t>Эритроциты с </a:t>
            </a:r>
            <a:r>
              <a:rPr sz="3200" spc="-5" dirty="0">
                <a:latin typeface="Candara"/>
                <a:cs typeface="Candara"/>
              </a:rPr>
              <a:t>антигенами  взаимодействуют </a:t>
            </a:r>
            <a:r>
              <a:rPr sz="3200" dirty="0">
                <a:latin typeface="Candara"/>
                <a:cs typeface="Candara"/>
              </a:rPr>
              <a:t>с соответствующими  </a:t>
            </a:r>
            <a:r>
              <a:rPr sz="3200" spc="-5" dirty="0">
                <a:latin typeface="Candara"/>
                <a:cs typeface="Candara"/>
              </a:rPr>
              <a:t>антителами, </a:t>
            </a:r>
            <a:r>
              <a:rPr sz="3200" dirty="0">
                <a:latin typeface="Candara"/>
                <a:cs typeface="Candara"/>
              </a:rPr>
              <a:t>что </a:t>
            </a:r>
            <a:r>
              <a:rPr sz="3200" spc="-5" dirty="0">
                <a:latin typeface="Candara"/>
                <a:cs typeface="Candara"/>
              </a:rPr>
              <a:t>вызывает склеивание </a:t>
            </a:r>
            <a:r>
              <a:rPr sz="3200" dirty="0">
                <a:latin typeface="Candara"/>
                <a:cs typeface="Candara"/>
              </a:rPr>
              <a:t>и  </a:t>
            </a:r>
            <a:r>
              <a:rPr sz="3200" spc="-5" dirty="0">
                <a:latin typeface="Candara"/>
                <a:cs typeface="Candara"/>
              </a:rPr>
              <a:t>выпадение </a:t>
            </a:r>
            <a:r>
              <a:rPr sz="3200" dirty="0">
                <a:latin typeface="Candara"/>
                <a:cs typeface="Candara"/>
              </a:rPr>
              <a:t>на дно в </a:t>
            </a:r>
            <a:r>
              <a:rPr sz="3200" spc="-5" dirty="0">
                <a:latin typeface="Candara"/>
                <a:cs typeface="Candara"/>
              </a:rPr>
              <a:t>виде </a:t>
            </a:r>
            <a:r>
              <a:rPr sz="3200" dirty="0">
                <a:latin typeface="Candara"/>
                <a:cs typeface="Candara"/>
              </a:rPr>
              <a:t>фестончатого  </a:t>
            </a:r>
            <a:r>
              <a:rPr sz="3200" spc="-5" dirty="0">
                <a:latin typeface="Candara"/>
                <a:cs typeface="Candara"/>
              </a:rPr>
              <a:t>осадка («зонтика»). </a:t>
            </a:r>
            <a:r>
              <a:rPr sz="3200" dirty="0">
                <a:latin typeface="Candara"/>
                <a:cs typeface="Candara"/>
              </a:rPr>
              <a:t>При </a:t>
            </a:r>
            <a:r>
              <a:rPr sz="3200" spc="-5" dirty="0">
                <a:latin typeface="Candara"/>
                <a:cs typeface="Candara"/>
              </a:rPr>
              <a:t>отрицательной  реакции </a:t>
            </a:r>
            <a:r>
              <a:rPr sz="3200" dirty="0">
                <a:latin typeface="Candara"/>
                <a:cs typeface="Candara"/>
              </a:rPr>
              <a:t>эритроциты </a:t>
            </a:r>
            <a:r>
              <a:rPr sz="3200" spc="-5" dirty="0">
                <a:latin typeface="Candara"/>
                <a:cs typeface="Candara"/>
              </a:rPr>
              <a:t>оседают </a:t>
            </a:r>
            <a:r>
              <a:rPr sz="3200" dirty="0">
                <a:latin typeface="Candara"/>
                <a:cs typeface="Candara"/>
              </a:rPr>
              <a:t>в</a:t>
            </a:r>
            <a:r>
              <a:rPr sz="3200" spc="-3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виде</a:t>
            </a:r>
            <a:endParaRPr sz="3200">
              <a:latin typeface="Candara"/>
              <a:cs typeface="Candara"/>
            </a:endParaRPr>
          </a:p>
          <a:p>
            <a:pPr marL="12700">
              <a:lnSpc>
                <a:spcPts val="3110"/>
              </a:lnSpc>
            </a:pPr>
            <a:r>
              <a:rPr sz="3200" spc="-5" dirty="0">
                <a:latin typeface="Candara"/>
                <a:cs typeface="Candara"/>
              </a:rPr>
              <a:t>«пуговки».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05" y="3911"/>
            <a:ext cx="4487780" cy="21283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6121" y="3545166"/>
            <a:ext cx="21863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ndara"/>
                <a:cs typeface="Candara"/>
              </a:rPr>
              <a:t>Постановка </a:t>
            </a:r>
            <a:r>
              <a:rPr sz="1600" b="1" spc="-5" dirty="0">
                <a:latin typeface="Candara"/>
                <a:cs typeface="Candara"/>
              </a:rPr>
              <a:t>и </a:t>
            </a:r>
            <a:r>
              <a:rPr sz="1600" b="1" spc="-10" dirty="0">
                <a:latin typeface="Candara"/>
                <a:cs typeface="Candara"/>
              </a:rPr>
              <a:t>учёт</a:t>
            </a:r>
            <a:r>
              <a:rPr sz="1600" b="1" spc="55" dirty="0">
                <a:latin typeface="Candara"/>
                <a:cs typeface="Candara"/>
              </a:rPr>
              <a:t> </a:t>
            </a:r>
            <a:r>
              <a:rPr sz="1600" b="1" spc="-20" dirty="0">
                <a:latin typeface="Candara"/>
                <a:cs typeface="Candara"/>
              </a:rPr>
              <a:t>РНГА</a:t>
            </a:r>
            <a:endParaRPr sz="16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87" y="3820271"/>
            <a:ext cx="4822718" cy="2240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41" y="5977365"/>
            <a:ext cx="120326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80744" algn="l"/>
                <a:tab pos="3215640" algn="l"/>
                <a:tab pos="5079365" algn="l"/>
                <a:tab pos="7138034" algn="l"/>
                <a:tab pos="9409430" algn="l"/>
              </a:tabLst>
            </a:pP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Дл</a:t>
            </a:r>
            <a:r>
              <a:rPr sz="2800" spc="-5" dirty="0">
                <a:solidFill>
                  <a:srgbClr val="CC0000"/>
                </a:solidFill>
                <a:latin typeface="Candara"/>
                <a:cs typeface="Candara"/>
              </a:rPr>
              <a:t>я</a:t>
            </a:r>
            <a:r>
              <a:rPr sz="2800" dirty="0">
                <a:solidFill>
                  <a:srgbClr val="CC0000"/>
                </a:solidFill>
                <a:latin typeface="Candara"/>
                <a:cs typeface="Candara"/>
              </a:rPr>
              <a:t>	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о</a:t>
            </a:r>
            <a:r>
              <a:rPr sz="2800" spc="-5" dirty="0">
                <a:solidFill>
                  <a:srgbClr val="CC0000"/>
                </a:solidFill>
                <a:latin typeface="Candara"/>
                <a:cs typeface="Candara"/>
              </a:rPr>
              <a:t>п</a:t>
            </a:r>
            <a:r>
              <a:rPr sz="2800" dirty="0">
                <a:solidFill>
                  <a:srgbClr val="CC0000"/>
                </a:solidFill>
                <a:latin typeface="Candara"/>
                <a:cs typeface="Candara"/>
              </a:rPr>
              <a:t>ре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д</a:t>
            </a:r>
            <a:r>
              <a:rPr sz="2800" dirty="0">
                <a:solidFill>
                  <a:srgbClr val="CC0000"/>
                </a:solidFill>
                <a:latin typeface="Candara"/>
                <a:cs typeface="Candara"/>
              </a:rPr>
              <a:t>е</a:t>
            </a:r>
            <a:r>
              <a:rPr sz="2800" spc="-15" dirty="0">
                <a:solidFill>
                  <a:srgbClr val="CC0000"/>
                </a:solidFill>
                <a:latin typeface="Candara"/>
                <a:cs typeface="Candara"/>
              </a:rPr>
              <a:t>л</a:t>
            </a:r>
            <a:r>
              <a:rPr sz="2800" dirty="0">
                <a:solidFill>
                  <a:srgbClr val="CC0000"/>
                </a:solidFill>
                <a:latin typeface="Candara"/>
                <a:cs typeface="Candara"/>
              </a:rPr>
              <a:t>е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ни</a:t>
            </a:r>
            <a:r>
              <a:rPr sz="2800" spc="-5" dirty="0">
                <a:solidFill>
                  <a:srgbClr val="CC0000"/>
                </a:solidFill>
                <a:latin typeface="Candara"/>
                <a:cs typeface="Candara"/>
              </a:rPr>
              <a:t>я</a:t>
            </a:r>
            <a:r>
              <a:rPr sz="2800" dirty="0">
                <a:solidFill>
                  <a:srgbClr val="CC0000"/>
                </a:solidFill>
                <a:latin typeface="Candara"/>
                <a:cs typeface="Candara"/>
              </a:rPr>
              <a:t>	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ан</a:t>
            </a:r>
            <a:r>
              <a:rPr sz="2800" dirty="0">
                <a:solidFill>
                  <a:srgbClr val="CC0000"/>
                </a:solidFill>
                <a:latin typeface="Candara"/>
                <a:cs typeface="Candara"/>
              </a:rPr>
              <a:t>т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и</a:t>
            </a:r>
            <a:r>
              <a:rPr sz="2800" spc="-5" dirty="0">
                <a:solidFill>
                  <a:srgbClr val="CC0000"/>
                </a:solidFill>
                <a:latin typeface="Candara"/>
                <a:cs typeface="Candara"/>
              </a:rPr>
              <a:t>г</a:t>
            </a:r>
            <a:r>
              <a:rPr sz="2800" dirty="0">
                <a:solidFill>
                  <a:srgbClr val="CC0000"/>
                </a:solidFill>
                <a:latin typeface="Candara"/>
                <a:cs typeface="Candara"/>
              </a:rPr>
              <a:t>е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но</a:t>
            </a:r>
            <a:r>
              <a:rPr sz="2800" spc="-5" dirty="0">
                <a:solidFill>
                  <a:srgbClr val="CC0000"/>
                </a:solidFill>
                <a:latin typeface="Candara"/>
                <a:cs typeface="Candara"/>
              </a:rPr>
              <a:t>в</a:t>
            </a:r>
            <a:r>
              <a:rPr sz="2800" dirty="0">
                <a:solidFill>
                  <a:srgbClr val="CC0000"/>
                </a:solidFill>
                <a:latin typeface="Candara"/>
                <a:cs typeface="Candara"/>
              </a:rPr>
              <a:t>	</a:t>
            </a:r>
            <a:r>
              <a:rPr sz="2800" spc="-5" dirty="0">
                <a:latin typeface="Candara"/>
                <a:cs typeface="Candara"/>
              </a:rPr>
              <a:t>п</a:t>
            </a:r>
            <a:r>
              <a:rPr sz="2800" spc="-15" dirty="0">
                <a:latin typeface="Candara"/>
                <a:cs typeface="Candara"/>
              </a:rPr>
              <a:t>р</a:t>
            </a:r>
            <a:r>
              <a:rPr sz="2800" spc="-10" dirty="0">
                <a:latin typeface="Candara"/>
                <a:cs typeface="Candara"/>
              </a:rPr>
              <a:t>и</a:t>
            </a:r>
            <a:r>
              <a:rPr sz="2800" spc="5" dirty="0">
                <a:latin typeface="Candara"/>
                <a:cs typeface="Candara"/>
              </a:rPr>
              <a:t>м</a:t>
            </a:r>
            <a:r>
              <a:rPr sz="2800" dirty="0">
                <a:latin typeface="Candara"/>
                <a:cs typeface="Candara"/>
              </a:rPr>
              <a:t>е</a:t>
            </a:r>
            <a:r>
              <a:rPr sz="2800" spc="-10" dirty="0">
                <a:latin typeface="Candara"/>
                <a:cs typeface="Candara"/>
              </a:rPr>
              <a:t>н</a:t>
            </a:r>
            <a:r>
              <a:rPr sz="2800" spc="-5" dirty="0">
                <a:latin typeface="Candara"/>
                <a:cs typeface="Candara"/>
              </a:rPr>
              <a:t>я</a:t>
            </a:r>
            <a:r>
              <a:rPr sz="2800" spc="-10" dirty="0">
                <a:latin typeface="Candara"/>
                <a:cs typeface="Candara"/>
              </a:rPr>
              <a:t>ю</a:t>
            </a:r>
            <a:r>
              <a:rPr sz="2800" spc="-5" dirty="0">
                <a:latin typeface="Candara"/>
                <a:cs typeface="Candara"/>
              </a:rPr>
              <a:t>т</a:t>
            </a:r>
            <a:r>
              <a:rPr sz="2800" dirty="0">
                <a:latin typeface="Candara"/>
                <a:cs typeface="Candara"/>
              </a:rPr>
              <a:t>	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ан</a:t>
            </a:r>
            <a:r>
              <a:rPr sz="2800" dirty="0">
                <a:solidFill>
                  <a:srgbClr val="CC0000"/>
                </a:solidFill>
                <a:latin typeface="Candara"/>
                <a:cs typeface="Candara"/>
              </a:rPr>
              <a:t>т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и</a:t>
            </a:r>
            <a:r>
              <a:rPr sz="2800" dirty="0">
                <a:solidFill>
                  <a:srgbClr val="CC0000"/>
                </a:solidFill>
                <a:latin typeface="Candara"/>
                <a:cs typeface="Candara"/>
              </a:rPr>
              <a:t>те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л</a:t>
            </a:r>
            <a:r>
              <a:rPr sz="2800" spc="-5" dirty="0">
                <a:solidFill>
                  <a:srgbClr val="CC0000"/>
                </a:solidFill>
                <a:latin typeface="Candara"/>
                <a:cs typeface="Candara"/>
              </a:rPr>
              <a:t>ь</a:t>
            </a:r>
            <a:r>
              <a:rPr sz="2800" spc="5" dirty="0">
                <a:solidFill>
                  <a:srgbClr val="CC0000"/>
                </a:solidFill>
                <a:latin typeface="Candara"/>
                <a:cs typeface="Candara"/>
              </a:rPr>
              <a:t>н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ы</a:t>
            </a:r>
            <a:r>
              <a:rPr sz="2800" spc="-5" dirty="0">
                <a:solidFill>
                  <a:srgbClr val="CC0000"/>
                </a:solidFill>
                <a:latin typeface="Candara"/>
                <a:cs typeface="Candara"/>
              </a:rPr>
              <a:t>й</a:t>
            </a:r>
            <a:r>
              <a:rPr sz="2800" dirty="0">
                <a:solidFill>
                  <a:srgbClr val="CC0000"/>
                </a:solidFill>
                <a:latin typeface="Candara"/>
                <a:cs typeface="Candara"/>
              </a:rPr>
              <a:t>	</a:t>
            </a:r>
            <a:r>
              <a:rPr sz="2800" spc="-5" dirty="0">
                <a:solidFill>
                  <a:srgbClr val="CC0000"/>
                </a:solidFill>
                <a:latin typeface="Candara"/>
                <a:cs typeface="Candara"/>
              </a:rPr>
              <a:t>э</a:t>
            </a:r>
            <a:r>
              <a:rPr sz="2800" spc="-15" dirty="0">
                <a:solidFill>
                  <a:srgbClr val="CC0000"/>
                </a:solidFill>
                <a:latin typeface="Candara"/>
                <a:cs typeface="Candara"/>
              </a:rPr>
              <a:t>р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и</a:t>
            </a:r>
            <a:r>
              <a:rPr sz="2800" spc="10" dirty="0">
                <a:solidFill>
                  <a:srgbClr val="CC0000"/>
                </a:solidFill>
                <a:latin typeface="Candara"/>
                <a:cs typeface="Candara"/>
              </a:rPr>
              <a:t>т</a:t>
            </a:r>
            <a:r>
              <a:rPr sz="2800" spc="-15" dirty="0">
                <a:solidFill>
                  <a:srgbClr val="CC0000"/>
                </a:solidFill>
                <a:latin typeface="Candara"/>
                <a:cs typeface="Candara"/>
              </a:rPr>
              <a:t>р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оци</a:t>
            </a:r>
            <a:r>
              <a:rPr sz="2800" spc="10" dirty="0">
                <a:solidFill>
                  <a:srgbClr val="CC0000"/>
                </a:solidFill>
                <a:latin typeface="Candara"/>
                <a:cs typeface="Candara"/>
              </a:rPr>
              <a:t>т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а</a:t>
            </a:r>
            <a:r>
              <a:rPr sz="2800" spc="-15" dirty="0">
                <a:solidFill>
                  <a:srgbClr val="CC0000"/>
                </a:solidFill>
                <a:latin typeface="Candara"/>
                <a:cs typeface="Candara"/>
              </a:rPr>
              <a:t>р</a:t>
            </a:r>
            <a:r>
              <a:rPr sz="2800" spc="5" dirty="0">
                <a:solidFill>
                  <a:srgbClr val="CC0000"/>
                </a:solidFill>
                <a:latin typeface="Candara"/>
                <a:cs typeface="Candara"/>
              </a:rPr>
              <a:t>н</a:t>
            </a:r>
            <a:r>
              <a:rPr sz="2800" spc="-10" dirty="0">
                <a:solidFill>
                  <a:srgbClr val="CC0000"/>
                </a:solidFill>
                <a:latin typeface="Candara"/>
                <a:cs typeface="Candara"/>
              </a:rPr>
              <a:t>ы</a:t>
            </a:r>
            <a:r>
              <a:rPr sz="2800" spc="-5" dirty="0">
                <a:solidFill>
                  <a:srgbClr val="CC0000"/>
                </a:solidFill>
                <a:latin typeface="Candara"/>
                <a:cs typeface="Candara"/>
              </a:rPr>
              <a:t>й  диагностикум </a:t>
            </a:r>
            <a:r>
              <a:rPr sz="2800" spc="-5" dirty="0">
                <a:latin typeface="Candara"/>
                <a:cs typeface="Candara"/>
              </a:rPr>
              <a:t>- </a:t>
            </a:r>
            <a:r>
              <a:rPr sz="2800" spc="-10" dirty="0">
                <a:latin typeface="Candara"/>
                <a:cs typeface="Candara"/>
              </a:rPr>
              <a:t>эритроциты, </a:t>
            </a:r>
            <a:r>
              <a:rPr sz="2800" spc="-5" dirty="0">
                <a:latin typeface="Candara"/>
                <a:cs typeface="Candara"/>
              </a:rPr>
              <a:t>на которые </a:t>
            </a:r>
            <a:r>
              <a:rPr sz="2800" spc="-10" dirty="0">
                <a:latin typeface="Candara"/>
                <a:cs typeface="Candara"/>
              </a:rPr>
              <a:t>адсорбированы</a:t>
            </a:r>
            <a:r>
              <a:rPr sz="2800" spc="12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антитела.</a:t>
            </a:r>
            <a:endParaRPr sz="2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41804" y="1523"/>
            <a:ext cx="7755635" cy="894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07423" y="1523"/>
            <a:ext cx="1039368" cy="894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50388" y="0"/>
            <a:ext cx="68929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Учёт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результатов</a:t>
            </a:r>
            <a:r>
              <a:rPr sz="5400" spc="-8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РПГА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3" y="673608"/>
            <a:ext cx="12190476" cy="2700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78" y="867092"/>
            <a:ext cx="12183821" cy="21259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029" y="2988894"/>
            <a:ext cx="11847195" cy="371475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3335" marR="5080">
              <a:lnSpc>
                <a:spcPts val="2850"/>
              </a:lnSpc>
              <a:spcBef>
                <a:spcPts val="615"/>
              </a:spcBef>
              <a:tabLst>
                <a:tab pos="10690225" algn="l"/>
              </a:tabLst>
            </a:pPr>
            <a:r>
              <a:rPr sz="2800" b="1" spc="-5" dirty="0">
                <a:solidFill>
                  <a:srgbClr val="FF0000"/>
                </a:solidFill>
                <a:latin typeface="Candara"/>
                <a:cs typeface="Candara"/>
              </a:rPr>
              <a:t>4+ </a:t>
            </a:r>
            <a:r>
              <a:rPr sz="2800" spc="-10" dirty="0">
                <a:latin typeface="Candara"/>
                <a:cs typeface="Candara"/>
              </a:rPr>
              <a:t>все эритроциты агглютинированы </a:t>
            </a:r>
            <a:r>
              <a:rPr sz="2800" spc="-5" dirty="0">
                <a:latin typeface="Candara"/>
                <a:cs typeface="Candara"/>
              </a:rPr>
              <a:t>и </a:t>
            </a:r>
            <a:r>
              <a:rPr sz="2800" spc="-10" dirty="0">
                <a:latin typeface="Candara"/>
                <a:cs typeface="Candara"/>
              </a:rPr>
              <a:t>равномерно</a:t>
            </a:r>
            <a:r>
              <a:rPr sz="2800" spc="26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покрывают</a:t>
            </a:r>
            <a:r>
              <a:rPr sz="2800" spc="5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дно	</a:t>
            </a:r>
            <a:r>
              <a:rPr sz="2800" spc="-5" dirty="0">
                <a:latin typeface="Candara"/>
                <a:cs typeface="Candara"/>
              </a:rPr>
              <a:t>лунки</a:t>
            </a:r>
            <a:r>
              <a:rPr sz="2800" spc="-7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в  </a:t>
            </a:r>
            <a:r>
              <a:rPr sz="2800" spc="-10" dirty="0">
                <a:latin typeface="Candara"/>
                <a:cs typeface="Candara"/>
              </a:rPr>
              <a:t>виде</a:t>
            </a:r>
            <a:r>
              <a:rPr sz="2800" spc="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«зонтика»;</a:t>
            </a:r>
            <a:endParaRPr sz="2800">
              <a:latin typeface="Candara"/>
              <a:cs typeface="Candara"/>
            </a:endParaRPr>
          </a:p>
          <a:p>
            <a:pPr marL="13335" marR="992505" indent="-635">
              <a:lnSpc>
                <a:spcPts val="2850"/>
              </a:lnSpc>
              <a:spcBef>
                <a:spcPts val="10"/>
              </a:spcBef>
            </a:pPr>
            <a:r>
              <a:rPr sz="2800" b="1" spc="-5" dirty="0">
                <a:solidFill>
                  <a:srgbClr val="FF0000"/>
                </a:solidFill>
                <a:latin typeface="Candara"/>
                <a:cs typeface="Candara"/>
              </a:rPr>
              <a:t>3+ </a:t>
            </a:r>
            <a:r>
              <a:rPr sz="2800" spc="-10" dirty="0">
                <a:latin typeface="Candara"/>
                <a:cs typeface="Candara"/>
              </a:rPr>
              <a:t>агглютинированы </a:t>
            </a:r>
            <a:r>
              <a:rPr sz="2800" spc="-5" dirty="0">
                <a:latin typeface="Candara"/>
                <a:cs typeface="Candara"/>
              </a:rPr>
              <a:t>почти </a:t>
            </a:r>
            <a:r>
              <a:rPr sz="2800" spc="-10" dirty="0">
                <a:latin typeface="Candara"/>
                <a:cs typeface="Candara"/>
              </a:rPr>
              <a:t>все эритроциты. </a:t>
            </a:r>
            <a:r>
              <a:rPr sz="2800" spc="-5" dirty="0">
                <a:latin typeface="Candara"/>
                <a:cs typeface="Candara"/>
              </a:rPr>
              <a:t>На их </a:t>
            </a:r>
            <a:r>
              <a:rPr sz="2800" spc="-10" dirty="0">
                <a:latin typeface="Candara"/>
                <a:cs typeface="Candara"/>
              </a:rPr>
              <a:t>фоне </a:t>
            </a:r>
            <a:r>
              <a:rPr sz="2800" spc="-5" dirty="0">
                <a:latin typeface="Candara"/>
                <a:cs typeface="Candara"/>
              </a:rPr>
              <a:t>имеется </a:t>
            </a:r>
            <a:r>
              <a:rPr sz="2800" spc="-10" dirty="0">
                <a:latin typeface="Candara"/>
                <a:cs typeface="Candara"/>
              </a:rPr>
              <a:t>мало  </a:t>
            </a:r>
            <a:r>
              <a:rPr sz="2800" spc="-5" dirty="0">
                <a:latin typeface="Candara"/>
                <a:cs typeface="Candara"/>
              </a:rPr>
              <a:t>заметное </a:t>
            </a:r>
            <a:r>
              <a:rPr sz="2800" spc="-10" dirty="0">
                <a:latin typeface="Candara"/>
                <a:cs typeface="Candara"/>
              </a:rPr>
              <a:t>кольцо </a:t>
            </a:r>
            <a:r>
              <a:rPr sz="2800" spc="-5" dirty="0">
                <a:latin typeface="Candara"/>
                <a:cs typeface="Candara"/>
              </a:rPr>
              <a:t>из </a:t>
            </a:r>
            <a:r>
              <a:rPr sz="2800" spc="-10" dirty="0">
                <a:latin typeface="Candara"/>
                <a:cs typeface="Candara"/>
              </a:rPr>
              <a:t>осевших неагглютинированных</a:t>
            </a:r>
            <a:r>
              <a:rPr sz="2800" spc="15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эритроцитов;</a:t>
            </a:r>
            <a:endParaRPr sz="2800">
              <a:latin typeface="Candara"/>
              <a:cs typeface="Candara"/>
            </a:endParaRPr>
          </a:p>
          <a:p>
            <a:pPr marL="12700" marR="490220">
              <a:lnSpc>
                <a:spcPts val="2850"/>
              </a:lnSpc>
              <a:spcBef>
                <a:spcPts val="10"/>
              </a:spcBef>
              <a:tabLst>
                <a:tab pos="6835140" algn="l"/>
              </a:tabLst>
            </a:pPr>
            <a:r>
              <a:rPr sz="2800" b="1" spc="-5" dirty="0">
                <a:solidFill>
                  <a:srgbClr val="FFC000"/>
                </a:solidFill>
                <a:latin typeface="Candara"/>
                <a:cs typeface="Candara"/>
              </a:rPr>
              <a:t>2+ </a:t>
            </a:r>
            <a:r>
              <a:rPr sz="2800" spc="-10" dirty="0">
                <a:latin typeface="Candara"/>
                <a:cs typeface="Candara"/>
              </a:rPr>
              <a:t>наряду </a:t>
            </a:r>
            <a:r>
              <a:rPr sz="2800" spc="-5" dirty="0">
                <a:latin typeface="Candara"/>
                <a:cs typeface="Candara"/>
              </a:rPr>
              <a:t>с </a:t>
            </a:r>
            <a:r>
              <a:rPr sz="2800" spc="-10" dirty="0">
                <a:latin typeface="Candara"/>
                <a:cs typeface="Candara"/>
              </a:rPr>
              <a:t>равномерным </a:t>
            </a:r>
            <a:r>
              <a:rPr sz="2800" spc="-5" dirty="0">
                <a:latin typeface="Candara"/>
                <a:cs typeface="Candara"/>
              </a:rPr>
              <a:t>агглютинатом на </a:t>
            </a:r>
            <a:r>
              <a:rPr sz="2800" spc="-10" dirty="0">
                <a:latin typeface="Candara"/>
                <a:cs typeface="Candara"/>
              </a:rPr>
              <a:t>дне </a:t>
            </a:r>
            <a:r>
              <a:rPr sz="2800" spc="-5" dirty="0">
                <a:latin typeface="Candara"/>
                <a:cs typeface="Candara"/>
              </a:rPr>
              <a:t>лунки имеется </a:t>
            </a:r>
            <a:r>
              <a:rPr sz="2800" spc="-10" dirty="0">
                <a:latin typeface="Candara"/>
                <a:cs typeface="Candara"/>
              </a:rPr>
              <a:t>осадок из  неагглютинированных эритроцитов</a:t>
            </a:r>
            <a:r>
              <a:rPr sz="2800" spc="13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в</a:t>
            </a:r>
            <a:r>
              <a:rPr sz="2800" spc="2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виде	</a:t>
            </a:r>
            <a:r>
              <a:rPr sz="2800" spc="-5" dirty="0">
                <a:latin typeface="Candara"/>
                <a:cs typeface="Candara"/>
              </a:rPr>
              <a:t>«колечка» </a:t>
            </a:r>
            <a:r>
              <a:rPr sz="2800" spc="-10" dirty="0">
                <a:latin typeface="Candara"/>
                <a:cs typeface="Candara"/>
              </a:rPr>
              <a:t>или</a:t>
            </a:r>
            <a:r>
              <a:rPr sz="2800" spc="1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«пуговки»;</a:t>
            </a:r>
            <a:endParaRPr sz="2800">
              <a:latin typeface="Candara"/>
              <a:cs typeface="Candara"/>
            </a:endParaRPr>
          </a:p>
          <a:p>
            <a:pPr marL="12700" marR="783590" indent="-635">
              <a:lnSpc>
                <a:spcPts val="2850"/>
              </a:lnSpc>
              <a:spcBef>
                <a:spcPts val="10"/>
              </a:spcBef>
            </a:pPr>
            <a:r>
              <a:rPr sz="2800" b="1" spc="-5" dirty="0">
                <a:solidFill>
                  <a:srgbClr val="00B050"/>
                </a:solidFill>
                <a:latin typeface="Candara"/>
                <a:cs typeface="Candara"/>
              </a:rPr>
              <a:t>1+ </a:t>
            </a:r>
            <a:r>
              <a:rPr sz="2800" spc="-10" dirty="0">
                <a:latin typeface="Candara"/>
                <a:cs typeface="Candara"/>
              </a:rPr>
              <a:t>большинство эритроцитов неагглютинировано </a:t>
            </a:r>
            <a:r>
              <a:rPr sz="2800" spc="-5" dirty="0">
                <a:latin typeface="Candara"/>
                <a:cs typeface="Candara"/>
              </a:rPr>
              <a:t>и осело в центре </a:t>
            </a:r>
            <a:r>
              <a:rPr sz="2800" spc="-10" dirty="0">
                <a:latin typeface="Candara"/>
                <a:cs typeface="Candara"/>
              </a:rPr>
              <a:t>дна  </a:t>
            </a:r>
            <a:r>
              <a:rPr sz="2800" spc="-5" dirty="0">
                <a:latin typeface="Candara"/>
                <a:cs typeface="Candara"/>
              </a:rPr>
              <a:t>лунки в </a:t>
            </a:r>
            <a:r>
              <a:rPr sz="2800" spc="-10" dirty="0">
                <a:latin typeface="Candara"/>
                <a:cs typeface="Candara"/>
              </a:rPr>
              <a:t>виде </a:t>
            </a:r>
            <a:r>
              <a:rPr sz="2800" spc="-5" dirty="0">
                <a:latin typeface="Candara"/>
                <a:cs typeface="Candara"/>
              </a:rPr>
              <a:t>маленького «колечка» </a:t>
            </a:r>
            <a:r>
              <a:rPr sz="2800" spc="-10" dirty="0">
                <a:latin typeface="Candara"/>
                <a:cs typeface="Candara"/>
              </a:rPr>
              <a:t>или</a:t>
            </a:r>
            <a:r>
              <a:rPr sz="2800" spc="8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«пуговки»;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95"/>
              </a:lnSpc>
            </a:pPr>
            <a:r>
              <a:rPr sz="2800" b="1" spc="-5" dirty="0">
                <a:solidFill>
                  <a:srgbClr val="00B050"/>
                </a:solidFill>
                <a:latin typeface="Candara"/>
                <a:cs typeface="Candara"/>
              </a:rPr>
              <a:t>«-» </a:t>
            </a:r>
            <a:r>
              <a:rPr sz="2800" spc="-10" dirty="0">
                <a:latin typeface="Candara"/>
                <a:cs typeface="Candara"/>
              </a:rPr>
              <a:t>признаков агглютинации </a:t>
            </a:r>
            <a:r>
              <a:rPr sz="2800" spc="-5" dirty="0">
                <a:latin typeface="Candara"/>
                <a:cs typeface="Candara"/>
              </a:rPr>
              <a:t>нет. </a:t>
            </a:r>
            <a:r>
              <a:rPr sz="2800" spc="-10" dirty="0">
                <a:latin typeface="Candara"/>
                <a:cs typeface="Candara"/>
              </a:rPr>
              <a:t>Эритроциты </a:t>
            </a:r>
            <a:r>
              <a:rPr sz="2800" spc="-5" dirty="0">
                <a:latin typeface="Candara"/>
                <a:cs typeface="Candara"/>
              </a:rPr>
              <a:t>осели в </a:t>
            </a:r>
            <a:r>
              <a:rPr sz="2800" spc="-10" dirty="0">
                <a:latin typeface="Candara"/>
                <a:cs typeface="Candara"/>
              </a:rPr>
              <a:t>виде</a:t>
            </a:r>
            <a:r>
              <a:rPr sz="2800" spc="17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маленького</a:t>
            </a:r>
            <a:endParaRPr sz="2800">
              <a:latin typeface="Candara"/>
              <a:cs typeface="Candara"/>
            </a:endParaRPr>
          </a:p>
          <a:p>
            <a:pPr marL="13335">
              <a:lnSpc>
                <a:spcPts val="3105"/>
              </a:lnSpc>
              <a:tabLst>
                <a:tab pos="9011920" algn="l"/>
              </a:tabLst>
            </a:pPr>
            <a:r>
              <a:rPr sz="2800" spc="-5" dirty="0">
                <a:latin typeface="Candara"/>
                <a:cs typeface="Candara"/>
              </a:rPr>
              <a:t>«колечка» </a:t>
            </a:r>
            <a:r>
              <a:rPr sz="2800" spc="-10" dirty="0">
                <a:latin typeface="Candara"/>
                <a:cs typeface="Candara"/>
              </a:rPr>
              <a:t>или </a:t>
            </a:r>
            <a:r>
              <a:rPr sz="2800" spc="-5" dirty="0">
                <a:latin typeface="Candara"/>
                <a:cs typeface="Candara"/>
              </a:rPr>
              <a:t>«пуговки» с </a:t>
            </a:r>
            <a:r>
              <a:rPr sz="2800" spc="-10" dirty="0">
                <a:latin typeface="Candara"/>
                <a:cs typeface="Candara"/>
              </a:rPr>
              <a:t>ровными краями </a:t>
            </a:r>
            <a:r>
              <a:rPr sz="2800" spc="-5" dirty="0">
                <a:latin typeface="Candara"/>
                <a:cs typeface="Candara"/>
              </a:rPr>
              <a:t>в</a:t>
            </a:r>
            <a:r>
              <a:rPr sz="2800" spc="18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центре</a:t>
            </a:r>
            <a:r>
              <a:rPr sz="2800" spc="2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дна	лунки.</a:t>
            </a:r>
            <a:endParaRPr sz="2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81336" y="6386829"/>
            <a:ext cx="1530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26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04744" y="1523"/>
            <a:ext cx="6428232" cy="888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42959" y="1523"/>
            <a:ext cx="1039368" cy="888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13328" y="0"/>
            <a:ext cx="55632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Достоинства</a:t>
            </a:r>
            <a:r>
              <a:rPr sz="5400" spc="-9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РПГА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41" y="5037442"/>
            <a:ext cx="809942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930" indent="-44323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Wingdings"/>
              <a:buChar char=""/>
              <a:tabLst>
                <a:tab pos="456565" algn="l"/>
              </a:tabLst>
            </a:pPr>
            <a:r>
              <a:rPr sz="3600" dirty="0">
                <a:latin typeface="Candara"/>
                <a:cs typeface="Candara"/>
              </a:rPr>
              <a:t>Не </a:t>
            </a:r>
            <a:r>
              <a:rPr sz="3600" spc="-5" dirty="0">
                <a:latin typeface="Candara"/>
                <a:cs typeface="Candara"/>
              </a:rPr>
              <a:t>нужно специальное</a:t>
            </a:r>
            <a:r>
              <a:rPr sz="3600" spc="-5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оборудование</a:t>
            </a:r>
            <a:endParaRPr sz="3600">
              <a:latin typeface="Candara"/>
              <a:cs typeface="Candara"/>
            </a:endParaRPr>
          </a:p>
          <a:p>
            <a:pPr marL="455930" indent="-443230">
              <a:lnSpc>
                <a:spcPct val="100000"/>
              </a:lnSpc>
              <a:buClr>
                <a:srgbClr val="FF0000"/>
              </a:buClr>
              <a:buFont typeface="Wingdings"/>
              <a:buChar char=""/>
              <a:tabLst>
                <a:tab pos="456565" algn="l"/>
              </a:tabLst>
            </a:pPr>
            <a:r>
              <a:rPr sz="3600" dirty="0">
                <a:latin typeface="Candara"/>
                <a:cs typeface="Candara"/>
              </a:rPr>
              <a:t>Простота </a:t>
            </a:r>
            <a:r>
              <a:rPr sz="3600" spc="-5" dirty="0">
                <a:latin typeface="Candara"/>
                <a:cs typeface="Candara"/>
              </a:rPr>
              <a:t>количественной</a:t>
            </a:r>
            <a:r>
              <a:rPr sz="3600" spc="-4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постановки</a:t>
            </a:r>
            <a:endParaRPr sz="3600">
              <a:latin typeface="Candara"/>
              <a:cs typeface="Candara"/>
            </a:endParaRPr>
          </a:p>
          <a:p>
            <a:pPr marL="455930" indent="-443230">
              <a:lnSpc>
                <a:spcPct val="100000"/>
              </a:lnSpc>
              <a:buClr>
                <a:srgbClr val="FF0000"/>
              </a:buClr>
              <a:buFont typeface="Wingdings"/>
              <a:buChar char=""/>
              <a:tabLst>
                <a:tab pos="456565" algn="l"/>
              </a:tabLst>
            </a:pPr>
            <a:r>
              <a:rPr sz="3600" dirty="0">
                <a:latin typeface="Candara"/>
                <a:cs typeface="Candara"/>
              </a:rPr>
              <a:t>Возможность</a:t>
            </a:r>
            <a:r>
              <a:rPr sz="3600" spc="-5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автоматизации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728" y="861885"/>
            <a:ext cx="12153887" cy="4294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87140" y="1523"/>
            <a:ext cx="4663440" cy="1034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60564" y="1523"/>
            <a:ext cx="1039368" cy="1034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5698" y="99440"/>
            <a:ext cx="379920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РНГА</a:t>
            </a:r>
            <a:r>
              <a:rPr sz="5400" spc="-6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(РПГА)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3816" y="2371342"/>
            <a:ext cx="5303520" cy="32872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0208" y="2566987"/>
            <a:ext cx="4715623" cy="26999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78652" y="2371356"/>
            <a:ext cx="5637276" cy="32903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74816" y="2566873"/>
            <a:ext cx="5048288" cy="27016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3814" y="1002791"/>
            <a:ext cx="3625596" cy="17769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0208" y="1198829"/>
            <a:ext cx="3037471" cy="11879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58284" y="1002791"/>
            <a:ext cx="3429000" cy="17769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54626" y="1198829"/>
            <a:ext cx="2840647" cy="11879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10728" y="978408"/>
            <a:ext cx="3505200" cy="17769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07019" y="1174695"/>
            <a:ext cx="2917291" cy="118798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78723" y="5204459"/>
            <a:ext cx="3569208" cy="16535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74837" y="5400742"/>
            <a:ext cx="2981642" cy="11879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58284" y="5224271"/>
            <a:ext cx="3505200" cy="16337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54626" y="5419537"/>
            <a:ext cx="2917291" cy="118799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8680" y="5224271"/>
            <a:ext cx="3570730" cy="163372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6038" y="5419537"/>
            <a:ext cx="2981641" cy="118799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2019" y="2735579"/>
            <a:ext cx="5017008" cy="19751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770619" y="647700"/>
            <a:ext cx="2188464" cy="19751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06067" y="4902708"/>
            <a:ext cx="2276856" cy="195529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81771" y="2741688"/>
            <a:ext cx="2234171" cy="153922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80659" y="4881372"/>
            <a:ext cx="2063495" cy="197662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831580" y="4902708"/>
            <a:ext cx="1956816" cy="195529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01724" y="647700"/>
            <a:ext cx="2051303" cy="197510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01996" y="647700"/>
            <a:ext cx="2020824" cy="197510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148446" cy="3754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3" y="3563111"/>
            <a:ext cx="2157984" cy="729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6003" y="3563111"/>
            <a:ext cx="1082040" cy="729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34539" y="3563111"/>
            <a:ext cx="719327" cy="729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0364" y="3563111"/>
            <a:ext cx="3378708" cy="729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25567" y="3563111"/>
            <a:ext cx="701039" cy="7299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7368" y="3665842"/>
            <a:ext cx="12008485" cy="276860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 marR="5080" indent="1270">
              <a:lnSpc>
                <a:spcPct val="80000"/>
              </a:lnSpc>
              <a:spcBef>
                <a:spcPts val="960"/>
              </a:spcBef>
            </a:pP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Реакция ко-агглютинации </a:t>
            </a:r>
            <a:r>
              <a:rPr sz="3600" spc="-5" dirty="0">
                <a:latin typeface="Candara"/>
                <a:cs typeface="Candara"/>
              </a:rPr>
              <a:t>применяется </a:t>
            </a:r>
            <a:r>
              <a:rPr sz="3600" dirty="0">
                <a:latin typeface="Candara"/>
                <a:cs typeface="Candara"/>
              </a:rPr>
              <a:t>для определения АГ  с </a:t>
            </a:r>
            <a:r>
              <a:rPr sz="3600" spc="-5" dirty="0">
                <a:latin typeface="Candara"/>
                <a:cs typeface="Candara"/>
              </a:rPr>
              <a:t>помощью антительного диагностикума </a:t>
            </a:r>
            <a:r>
              <a:rPr sz="3600" dirty="0">
                <a:latin typeface="Candara"/>
                <a:cs typeface="Candara"/>
              </a:rPr>
              <a:t>- АТ,  </a:t>
            </a:r>
            <a:r>
              <a:rPr sz="3600" spc="-5" dirty="0">
                <a:latin typeface="Candara"/>
                <a:cs typeface="Candara"/>
              </a:rPr>
              <a:t>адсорбированных на </a:t>
            </a:r>
            <a:r>
              <a:rPr sz="3600" dirty="0">
                <a:latin typeface="Candara"/>
                <a:cs typeface="Candara"/>
              </a:rPr>
              <a:t>белке А </a:t>
            </a:r>
            <a:r>
              <a:rPr sz="3600" spc="-5" dirty="0">
                <a:latin typeface="Candara"/>
                <a:cs typeface="Candara"/>
              </a:rPr>
              <a:t>клеток Staphylococcus aureus.  </a:t>
            </a:r>
            <a:r>
              <a:rPr sz="3600" dirty="0">
                <a:latin typeface="Candara"/>
                <a:cs typeface="Candara"/>
              </a:rPr>
              <a:t>Белок А стафилококков имеет сродство к </a:t>
            </a:r>
            <a:r>
              <a:rPr sz="3600" spc="-5" dirty="0">
                <a:latin typeface="Candara"/>
                <a:cs typeface="Candara"/>
              </a:rPr>
              <a:t>Fc-фрагменту  IgG, поэтому при </a:t>
            </a:r>
            <a:r>
              <a:rPr sz="3600" dirty="0">
                <a:latin typeface="Candara"/>
                <a:cs typeface="Candara"/>
              </a:rPr>
              <a:t>обработке </a:t>
            </a:r>
            <a:r>
              <a:rPr sz="3600" spc="-5" dirty="0">
                <a:latin typeface="Candara"/>
                <a:cs typeface="Candara"/>
              </a:rPr>
              <a:t>иммунной диагностической  сывороткой </a:t>
            </a:r>
            <a:r>
              <a:rPr sz="3600" dirty="0">
                <a:latin typeface="Candara"/>
                <a:cs typeface="Candara"/>
              </a:rPr>
              <a:t>стафилококки </a:t>
            </a:r>
            <a:r>
              <a:rPr sz="3600" spc="-5" dirty="0">
                <a:latin typeface="Candara"/>
                <a:cs typeface="Candara"/>
              </a:rPr>
              <a:t>адсорбируют</a:t>
            </a:r>
            <a:r>
              <a:rPr sz="3600" spc="-11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АТ.</a:t>
            </a:r>
            <a:endParaRPr sz="36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9204" y="2276855"/>
            <a:ext cx="11428476" cy="1213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80203" y="3191255"/>
            <a:ext cx="2881883" cy="1213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8167" rIns="0" bIns="0" rtlCol="0">
            <a:spAutoFit/>
          </a:bodyPr>
          <a:lstStyle/>
          <a:p>
            <a:pPr marL="4676140" marR="5080" indent="-41910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Реакция агглютинации латекса  (РАЛ)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19456" y="6336206"/>
            <a:ext cx="1524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29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0955" y="1523"/>
            <a:ext cx="10657332" cy="883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52759" y="1523"/>
            <a:ext cx="928116" cy="883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2302" y="46494"/>
            <a:ext cx="98875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0000"/>
                </a:solidFill>
                <a:latin typeface="Candara"/>
                <a:cs typeface="Candara"/>
              </a:rPr>
              <a:t>Реакция агглютинации латекса</a:t>
            </a:r>
            <a:r>
              <a:rPr sz="4800" spc="-8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800" spc="-5" dirty="0">
                <a:solidFill>
                  <a:srgbClr val="FF0000"/>
                </a:solidFill>
                <a:latin typeface="Candara"/>
                <a:cs typeface="Candara"/>
              </a:rPr>
              <a:t>(РАЛ)</a:t>
            </a:r>
            <a:endParaRPr sz="48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30633" y="6383741"/>
            <a:ext cx="13017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9"/>
              </a:lnSpc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30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811165"/>
            <a:ext cx="8514879" cy="6046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18703" y="3068675"/>
            <a:ext cx="366014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/>
                <a:cs typeface="Candara"/>
              </a:rPr>
              <a:t>В </a:t>
            </a:r>
            <a:r>
              <a:rPr sz="2800" spc="-10" dirty="0">
                <a:latin typeface="Candara"/>
                <a:cs typeface="Candara"/>
              </a:rPr>
              <a:t>микробиологической  </a:t>
            </a:r>
            <a:r>
              <a:rPr sz="2800" spc="-5" dirty="0">
                <a:latin typeface="Candara"/>
                <a:cs typeface="Candara"/>
              </a:rPr>
              <a:t>диагностике </a:t>
            </a:r>
            <a:r>
              <a:rPr sz="2800" spc="-10" dirty="0">
                <a:latin typeface="Candara"/>
                <a:cs typeface="Candara"/>
              </a:rPr>
              <a:t>широко  </a:t>
            </a:r>
            <a:r>
              <a:rPr sz="2800" spc="-5" dirty="0">
                <a:latin typeface="Candara"/>
                <a:cs typeface="Candara"/>
              </a:rPr>
              <a:t>используется РАЛ –  </a:t>
            </a:r>
            <a:r>
              <a:rPr sz="2800" spc="-10" dirty="0">
                <a:latin typeface="Candara"/>
                <a:cs typeface="Candara"/>
              </a:rPr>
              <a:t>простой,  </a:t>
            </a:r>
            <a:r>
              <a:rPr sz="2800" spc="-5" dirty="0">
                <a:latin typeface="Candara"/>
                <a:cs typeface="Candara"/>
              </a:rPr>
              <a:t>чувствительный и  специфичный</a:t>
            </a:r>
            <a:r>
              <a:rPr sz="2800" spc="-1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метод</a:t>
            </a:r>
            <a:endParaRPr sz="2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5" y="1752434"/>
            <a:ext cx="12185764" cy="51055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30124" y="6336206"/>
            <a:ext cx="1301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31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0395" y="169163"/>
            <a:ext cx="11998452" cy="1095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8986" y="327152"/>
            <a:ext cx="111372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Реакция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агглютинации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латекса</a:t>
            </a:r>
            <a:r>
              <a:rPr sz="5400" spc="-3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(РАЛ)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3" y="4451603"/>
            <a:ext cx="4614672" cy="499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3" y="4817364"/>
            <a:ext cx="3372612" cy="499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3" y="5183123"/>
            <a:ext cx="3870960" cy="499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3" y="5548884"/>
            <a:ext cx="3886200" cy="499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3" y="5914644"/>
            <a:ext cx="4453128" cy="4998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3" y="6280403"/>
            <a:ext cx="2636520" cy="4998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29611" y="6280403"/>
            <a:ext cx="473951" cy="4998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8739" y="4515827"/>
            <a:ext cx="426402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ndara"/>
                <a:cs typeface="Candara"/>
              </a:rPr>
              <a:t>В </a:t>
            </a:r>
            <a:r>
              <a:rPr sz="2400" spc="-5" dirty="0">
                <a:latin typeface="Candara"/>
                <a:cs typeface="Candara"/>
              </a:rPr>
              <a:t>качестве носителей АГ </a:t>
            </a:r>
            <a:r>
              <a:rPr sz="2400" dirty="0">
                <a:latin typeface="Candara"/>
                <a:cs typeface="Candara"/>
              </a:rPr>
              <a:t>или </a:t>
            </a:r>
            <a:r>
              <a:rPr sz="2400" spc="-5" dirty="0">
                <a:latin typeface="Candara"/>
                <a:cs typeface="Candara"/>
              </a:rPr>
              <a:t>АТ  используются частицы  полистирольного латекса,  которые при образовании  </a:t>
            </a:r>
            <a:r>
              <a:rPr sz="2400" dirty="0">
                <a:latin typeface="Candara"/>
                <a:cs typeface="Candara"/>
              </a:rPr>
              <a:t>иммунных комплексов </a:t>
            </a:r>
            <a:r>
              <a:rPr sz="2400" spc="-5" dirty="0">
                <a:latin typeface="Candara"/>
                <a:cs typeface="Candara"/>
              </a:rPr>
              <a:t>играют  роль</a:t>
            </a:r>
            <a:r>
              <a:rPr sz="2400" spc="-20" dirty="0">
                <a:latin typeface="Candara"/>
                <a:cs typeface="Candara"/>
              </a:rPr>
              <a:t> </a:t>
            </a:r>
            <a:r>
              <a:rPr sz="2400" dirty="0">
                <a:latin typeface="Candara"/>
                <a:cs typeface="Candara"/>
              </a:rPr>
              <a:t>«мостиков»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319250"/>
            <a:ext cx="11951335" cy="313944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Иммунные реакции</a:t>
            </a:r>
            <a:r>
              <a:rPr sz="4000" spc="1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протекают:</a:t>
            </a:r>
            <a:endParaRPr sz="4000">
              <a:latin typeface="Candara"/>
              <a:cs typeface="Candara"/>
            </a:endParaRPr>
          </a:p>
          <a:p>
            <a:pPr marL="527685" marR="5080" indent="-514984">
              <a:lnSpc>
                <a:spcPts val="4280"/>
              </a:lnSpc>
              <a:spcBef>
                <a:spcPts val="109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4000" dirty="0">
                <a:solidFill>
                  <a:srgbClr val="FF0000"/>
                </a:solidFill>
                <a:latin typeface="Candara"/>
                <a:cs typeface="Candara"/>
              </a:rPr>
              <a:t>in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vivo </a:t>
            </a:r>
            <a:r>
              <a:rPr sz="4000" spc="-5" dirty="0">
                <a:latin typeface="Symbol"/>
                <a:cs typeface="Symbol"/>
              </a:rPr>
              <a:t></a:t>
            </a:r>
            <a:r>
              <a:rPr sz="4000" spc="-5" dirty="0">
                <a:latin typeface="Times New Roman"/>
                <a:cs typeface="Times New Roman"/>
              </a:rPr>
              <a:t> </a:t>
            </a:r>
            <a:r>
              <a:rPr sz="4000" spc="-10" dirty="0">
                <a:latin typeface="Candara"/>
                <a:cs typeface="Candara"/>
              </a:rPr>
              <a:t>иммунная элиминация </a:t>
            </a:r>
            <a:r>
              <a:rPr sz="4000" spc="-5" dirty="0">
                <a:latin typeface="Candara"/>
                <a:cs typeface="Candara"/>
              </a:rPr>
              <a:t>АГ </a:t>
            </a:r>
            <a:r>
              <a:rPr sz="4000" spc="-10" dirty="0">
                <a:latin typeface="Candara"/>
                <a:cs typeface="Candara"/>
              </a:rPr>
              <a:t>для сохранения  </a:t>
            </a:r>
            <a:r>
              <a:rPr sz="4000" spc="-5" dirty="0">
                <a:latin typeface="Candara"/>
                <a:cs typeface="Candara"/>
              </a:rPr>
              <a:t>иммунного </a:t>
            </a:r>
            <a:r>
              <a:rPr sz="4000" spc="-10" dirty="0">
                <a:latin typeface="Candara"/>
                <a:cs typeface="Candara"/>
              </a:rPr>
              <a:t>гомеостаза</a:t>
            </a:r>
            <a:r>
              <a:rPr sz="4000" spc="20" dirty="0">
                <a:latin typeface="Candara"/>
                <a:cs typeface="Candara"/>
              </a:rPr>
              <a:t> </a:t>
            </a:r>
            <a:r>
              <a:rPr sz="4000" spc="-5" dirty="0">
                <a:latin typeface="Candara"/>
                <a:cs typeface="Candara"/>
              </a:rPr>
              <a:t>организма;</a:t>
            </a:r>
            <a:endParaRPr sz="4000">
              <a:latin typeface="Candara"/>
              <a:cs typeface="Candara"/>
            </a:endParaRPr>
          </a:p>
          <a:p>
            <a:pPr marL="527685" marR="696595" indent="-514984">
              <a:lnSpc>
                <a:spcPts val="4280"/>
              </a:lnSpc>
              <a:spcBef>
                <a:spcPts val="1040"/>
              </a:spcBef>
              <a:buAutoNum type="arabicPeriod"/>
              <a:tabLst>
                <a:tab pos="528320" algn="l"/>
              </a:tabLst>
            </a:pPr>
            <a:r>
              <a:rPr sz="4000" dirty="0">
                <a:solidFill>
                  <a:srgbClr val="FF0000"/>
                </a:solidFill>
                <a:latin typeface="Candara"/>
                <a:cs typeface="Candara"/>
              </a:rPr>
              <a:t>in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vitro </a:t>
            </a:r>
            <a:r>
              <a:rPr sz="4000" spc="-5" dirty="0">
                <a:latin typeface="Symbol"/>
                <a:cs typeface="Symbol"/>
              </a:rPr>
              <a:t></a:t>
            </a:r>
            <a:r>
              <a:rPr sz="4000" spc="-5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Candara"/>
                <a:cs typeface="Candara"/>
              </a:rPr>
              <a:t>лабораторная </a:t>
            </a:r>
            <a:r>
              <a:rPr sz="4000" spc="-10" dirty="0">
                <a:latin typeface="Candara"/>
                <a:cs typeface="Candara"/>
              </a:rPr>
              <a:t>диагностика  инфекционных </a:t>
            </a:r>
            <a:r>
              <a:rPr sz="4000" spc="-5" dirty="0">
                <a:latin typeface="Candara"/>
                <a:cs typeface="Candara"/>
              </a:rPr>
              <a:t>и </a:t>
            </a:r>
            <a:r>
              <a:rPr sz="4000" spc="-10" dirty="0">
                <a:latin typeface="Candara"/>
                <a:cs typeface="Candara"/>
              </a:rPr>
              <a:t>неинфекционных</a:t>
            </a:r>
            <a:r>
              <a:rPr sz="4000" spc="45" dirty="0">
                <a:latin typeface="Candara"/>
                <a:cs typeface="Candara"/>
              </a:rPr>
              <a:t> </a:t>
            </a:r>
            <a:r>
              <a:rPr sz="4000" spc="-10" dirty="0">
                <a:latin typeface="Candara"/>
                <a:cs typeface="Candara"/>
              </a:rPr>
              <a:t>заболеваний.</a:t>
            </a:r>
            <a:endParaRPr sz="40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51461" y="6336206"/>
            <a:ext cx="876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5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68295" y="1523"/>
            <a:ext cx="7504176" cy="1046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87968" y="1523"/>
            <a:ext cx="1149096" cy="1046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22600" y="12281"/>
            <a:ext cx="65462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Иммунные</a:t>
            </a:r>
            <a:r>
              <a:rPr sz="6000" spc="-4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реакции</a:t>
            </a:r>
            <a:endParaRPr sz="6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171346"/>
            <a:ext cx="7192645" cy="39757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548640" indent="-535940">
              <a:lnSpc>
                <a:spcPct val="100000"/>
              </a:lnSpc>
              <a:spcBef>
                <a:spcPts val="960"/>
              </a:spcBef>
              <a:buClr>
                <a:srgbClr val="FF0000"/>
              </a:buClr>
              <a:buFont typeface="Wingdings"/>
              <a:buChar char=""/>
              <a:tabLst>
                <a:tab pos="548640" algn="l"/>
                <a:tab pos="549275" algn="l"/>
              </a:tabLst>
            </a:pPr>
            <a:r>
              <a:rPr sz="3600" dirty="0">
                <a:latin typeface="Candara"/>
                <a:cs typeface="Candara"/>
              </a:rPr>
              <a:t>Не </a:t>
            </a:r>
            <a:r>
              <a:rPr sz="3600" spc="-5" dirty="0">
                <a:latin typeface="Candara"/>
                <a:cs typeface="Candara"/>
              </a:rPr>
              <a:t>требуют </a:t>
            </a:r>
            <a:r>
              <a:rPr sz="3600" dirty="0">
                <a:latin typeface="Candara"/>
                <a:cs typeface="Candara"/>
              </a:rPr>
              <a:t>сложной</a:t>
            </a:r>
            <a:r>
              <a:rPr sz="3600" spc="-10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аппаратуры</a:t>
            </a:r>
            <a:endParaRPr sz="3600">
              <a:latin typeface="Candara"/>
              <a:cs typeface="Candara"/>
            </a:endParaRPr>
          </a:p>
          <a:p>
            <a:pPr marL="548640" indent="-535940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Font typeface="Wingdings"/>
              <a:buChar char=""/>
              <a:tabLst>
                <a:tab pos="548640" algn="l"/>
                <a:tab pos="549275" algn="l"/>
              </a:tabLst>
            </a:pPr>
            <a:r>
              <a:rPr sz="3600" spc="-5" dirty="0">
                <a:latin typeface="Candara"/>
                <a:cs typeface="Candara"/>
              </a:rPr>
              <a:t>Быстрота анализа (1-5</a:t>
            </a:r>
            <a:r>
              <a:rPr sz="3600" spc="-65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мин.)</a:t>
            </a:r>
            <a:endParaRPr sz="3600">
              <a:latin typeface="Candara"/>
              <a:cs typeface="Candara"/>
            </a:endParaRPr>
          </a:p>
          <a:p>
            <a:pPr marL="548640" indent="-535940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Font typeface="Wingdings"/>
              <a:buChar char=""/>
              <a:tabLst>
                <a:tab pos="548640" algn="l"/>
                <a:tab pos="549275" algn="l"/>
              </a:tabLst>
            </a:pPr>
            <a:r>
              <a:rPr sz="3600" spc="-5" dirty="0">
                <a:latin typeface="Candara"/>
                <a:cs typeface="Candara"/>
              </a:rPr>
              <a:t>Низкая</a:t>
            </a:r>
            <a:r>
              <a:rPr sz="3600" spc="-4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стоимость</a:t>
            </a:r>
            <a:endParaRPr sz="3600">
              <a:latin typeface="Candara"/>
              <a:cs typeface="Candara"/>
            </a:endParaRPr>
          </a:p>
          <a:p>
            <a:pPr marL="548640" indent="-535940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Font typeface="Wingdings"/>
              <a:buChar char=""/>
              <a:tabLst>
                <a:tab pos="548640" algn="l"/>
                <a:tab pos="549275" algn="l"/>
              </a:tabLst>
            </a:pPr>
            <a:r>
              <a:rPr sz="3600" spc="-5" dirty="0">
                <a:latin typeface="Candara"/>
                <a:cs typeface="Candara"/>
              </a:rPr>
              <a:t>Высокая</a:t>
            </a:r>
            <a:r>
              <a:rPr sz="3600" spc="-3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чувствительность</a:t>
            </a:r>
            <a:endParaRPr sz="3600">
              <a:latin typeface="Candara"/>
              <a:cs typeface="Candara"/>
            </a:endParaRPr>
          </a:p>
          <a:p>
            <a:pPr marL="548640" indent="-535940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Font typeface="Wingdings"/>
              <a:buChar char=""/>
              <a:tabLst>
                <a:tab pos="548640" algn="l"/>
                <a:tab pos="549275" algn="l"/>
              </a:tabLst>
            </a:pPr>
            <a:r>
              <a:rPr sz="3600" spc="-5" dirty="0">
                <a:latin typeface="Candara"/>
                <a:cs typeface="Candara"/>
              </a:rPr>
              <a:t>Высокая</a:t>
            </a:r>
            <a:r>
              <a:rPr sz="3600" spc="-3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специфичность</a:t>
            </a:r>
            <a:endParaRPr sz="3600">
              <a:latin typeface="Candara"/>
              <a:cs typeface="Candara"/>
            </a:endParaRPr>
          </a:p>
          <a:p>
            <a:pPr marL="548640" indent="-535940">
              <a:lnSpc>
                <a:spcPct val="100000"/>
              </a:lnSpc>
              <a:spcBef>
                <a:spcPts val="860"/>
              </a:spcBef>
              <a:buClr>
                <a:srgbClr val="FF0000"/>
              </a:buClr>
              <a:buFont typeface="Wingdings"/>
              <a:buChar char=""/>
              <a:tabLst>
                <a:tab pos="548640" algn="l"/>
                <a:tab pos="549275" algn="l"/>
              </a:tabLst>
            </a:pPr>
            <a:r>
              <a:rPr sz="3600" spc="-5" dirty="0">
                <a:latin typeface="Candara"/>
                <a:cs typeface="Candara"/>
              </a:rPr>
              <a:t>Высокая</a:t>
            </a:r>
            <a:r>
              <a:rPr sz="3600" spc="-2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воспроизводимость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23990" y="6336206"/>
            <a:ext cx="1447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32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00" y="160020"/>
            <a:ext cx="7537691" cy="101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87895" y="160020"/>
            <a:ext cx="5375135" cy="10165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37035" y="160020"/>
            <a:ext cx="854964" cy="1016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2786" y="306133"/>
            <a:ext cx="1128585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dirty="0">
                <a:solidFill>
                  <a:srgbClr val="FF0000"/>
                </a:solidFill>
                <a:latin typeface="Candara"/>
                <a:cs typeface="Candara"/>
              </a:rPr>
              <a:t>Достоинства </a:t>
            </a:r>
            <a:r>
              <a:rPr sz="5000" spc="-5" dirty="0">
                <a:solidFill>
                  <a:srgbClr val="FF0000"/>
                </a:solidFill>
                <a:latin typeface="Candara"/>
                <a:cs typeface="Candara"/>
              </a:rPr>
              <a:t>латексных</a:t>
            </a:r>
            <a:r>
              <a:rPr sz="5000" spc="-114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000" dirty="0">
                <a:solidFill>
                  <a:srgbClr val="FF0000"/>
                </a:solidFill>
                <a:latin typeface="Candara"/>
                <a:cs typeface="Candara"/>
              </a:rPr>
              <a:t>диагностикумов</a:t>
            </a:r>
            <a:endParaRPr sz="5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395" y="1523"/>
            <a:ext cx="11998452" cy="1027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8986" y="91300"/>
            <a:ext cx="111372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Реакция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агглютинации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латекса</a:t>
            </a:r>
            <a:r>
              <a:rPr sz="5400" spc="-3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(РАЛ)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0831" y="5442203"/>
            <a:ext cx="4015740" cy="819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09059" y="5442203"/>
            <a:ext cx="777239" cy="819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0456" y="5557992"/>
            <a:ext cx="33756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Набор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для</a:t>
            </a:r>
            <a:r>
              <a:rPr sz="4000" spc="-5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РАЛ</a:t>
            </a:r>
            <a:endParaRPr sz="4000">
              <a:latin typeface="Candara"/>
              <a:cs typeface="Candar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878823" y="5394959"/>
            <a:ext cx="1571231" cy="819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82556" y="5394959"/>
            <a:ext cx="777240" cy="819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178417" y="5510697"/>
            <a:ext cx="9302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РА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Л</a:t>
            </a:r>
            <a:endParaRPr sz="4000">
              <a:latin typeface="Candara"/>
              <a:cs typeface="Candar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2466" y="6336206"/>
            <a:ext cx="1479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33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214386"/>
            <a:ext cx="6095568" cy="3977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07849" y="1265186"/>
            <a:ext cx="6084150" cy="35472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3950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2" y="3784091"/>
            <a:ext cx="1705356" cy="58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1391" y="3784091"/>
            <a:ext cx="1627632" cy="58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83535" y="3784091"/>
            <a:ext cx="556260" cy="582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64307" y="3784091"/>
            <a:ext cx="565391" cy="582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54223" y="3784091"/>
            <a:ext cx="551675" cy="582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8384" y="3861574"/>
            <a:ext cx="11990705" cy="275653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30"/>
              </a:spcBef>
              <a:tabLst>
                <a:tab pos="3911600" algn="l"/>
                <a:tab pos="7012305" algn="l"/>
              </a:tabLst>
            </a:pPr>
            <a:r>
              <a:rPr sz="2800" spc="-5" dirty="0">
                <a:solidFill>
                  <a:srgbClr val="FF0000"/>
                </a:solidFill>
                <a:latin typeface="Candara"/>
                <a:cs typeface="Candara"/>
              </a:rPr>
              <a:t>Реакция </a:t>
            </a:r>
            <a:r>
              <a:rPr sz="2800" spc="-10" dirty="0">
                <a:solidFill>
                  <a:srgbClr val="FF0000"/>
                </a:solidFill>
                <a:latin typeface="Candara"/>
                <a:cs typeface="Candara"/>
              </a:rPr>
              <a:t>Кумбса </a:t>
            </a:r>
            <a:r>
              <a:rPr sz="2800" spc="-5" dirty="0">
                <a:solidFill>
                  <a:srgbClr val="FF0000"/>
                </a:solidFill>
                <a:latin typeface="Candara"/>
                <a:cs typeface="Candara"/>
              </a:rPr>
              <a:t>- </a:t>
            </a:r>
            <a:r>
              <a:rPr sz="2800" spc="-5" dirty="0">
                <a:latin typeface="Candara"/>
                <a:cs typeface="Candara"/>
              </a:rPr>
              <a:t>реакция </a:t>
            </a:r>
            <a:r>
              <a:rPr sz="2800" spc="-10" dirty="0">
                <a:latin typeface="Candara"/>
                <a:cs typeface="Candara"/>
              </a:rPr>
              <a:t>агглютинации для </a:t>
            </a:r>
            <a:r>
              <a:rPr sz="2800" spc="-5" dirty="0">
                <a:latin typeface="Candara"/>
                <a:cs typeface="Candara"/>
              </a:rPr>
              <a:t>определения неполных АТ . У  некоторых </a:t>
            </a:r>
            <a:r>
              <a:rPr sz="2800" spc="-10" dirty="0">
                <a:latin typeface="Candara"/>
                <a:cs typeface="Candara"/>
              </a:rPr>
              <a:t>больных обнаруживают антирезусные </a:t>
            </a:r>
            <a:r>
              <a:rPr sz="2800" dirty="0">
                <a:latin typeface="Candara"/>
                <a:cs typeface="Candara"/>
              </a:rPr>
              <a:t>АТ, </a:t>
            </a:r>
            <a:r>
              <a:rPr sz="2800" spc="-5" dirty="0">
                <a:latin typeface="Candara"/>
                <a:cs typeface="Candara"/>
              </a:rPr>
              <a:t>которые </a:t>
            </a:r>
            <a:r>
              <a:rPr sz="2800" spc="-10" dirty="0">
                <a:latin typeface="Candara"/>
                <a:cs typeface="Candara"/>
              </a:rPr>
              <a:t>являются  неполными, одновалентными. </a:t>
            </a:r>
            <a:r>
              <a:rPr sz="2800" spc="-5" dirty="0">
                <a:latin typeface="Candara"/>
                <a:cs typeface="Candara"/>
              </a:rPr>
              <a:t>Они специфически </a:t>
            </a:r>
            <a:r>
              <a:rPr sz="2800" spc="-10" dirty="0">
                <a:latin typeface="Candara"/>
                <a:cs typeface="Candara"/>
              </a:rPr>
              <a:t>взаимодействуют </a:t>
            </a:r>
            <a:r>
              <a:rPr sz="2800" spc="-5" dirty="0">
                <a:latin typeface="Candara"/>
                <a:cs typeface="Candara"/>
              </a:rPr>
              <a:t>с </a:t>
            </a:r>
            <a:r>
              <a:rPr sz="2800" spc="-10" dirty="0">
                <a:latin typeface="Candara"/>
                <a:cs typeface="Candara"/>
              </a:rPr>
              <a:t>резус-  </a:t>
            </a:r>
            <a:r>
              <a:rPr sz="2800" spc="-5" dirty="0">
                <a:latin typeface="Candara"/>
                <a:cs typeface="Candara"/>
              </a:rPr>
              <a:t>положительными </a:t>
            </a:r>
            <a:r>
              <a:rPr sz="2800" spc="-10" dirty="0">
                <a:latin typeface="Candara"/>
                <a:cs typeface="Candara"/>
              </a:rPr>
              <a:t>эритроцитами </a:t>
            </a:r>
            <a:r>
              <a:rPr sz="2800" spc="-5" dirty="0">
                <a:latin typeface="Candara"/>
                <a:cs typeface="Candara"/>
              </a:rPr>
              <a:t>(Rh</a:t>
            </a:r>
            <a:r>
              <a:rPr sz="2775" spc="-7" baseline="25525" dirty="0">
                <a:latin typeface="Candara"/>
                <a:cs typeface="Candara"/>
              </a:rPr>
              <a:t>+</a:t>
            </a:r>
            <a:r>
              <a:rPr sz="2800" spc="-5" dirty="0">
                <a:latin typeface="Candara"/>
                <a:cs typeface="Candara"/>
              </a:rPr>
              <a:t>), но не </a:t>
            </a:r>
            <a:r>
              <a:rPr sz="2800" spc="-10" dirty="0">
                <a:latin typeface="Candara"/>
                <a:cs typeface="Candara"/>
              </a:rPr>
              <a:t>вызывают </a:t>
            </a:r>
            <a:r>
              <a:rPr sz="2800" spc="-5" dirty="0">
                <a:latin typeface="Candara"/>
                <a:cs typeface="Candara"/>
              </a:rPr>
              <a:t>их </a:t>
            </a:r>
            <a:r>
              <a:rPr sz="2800" spc="-10" dirty="0">
                <a:latin typeface="Candara"/>
                <a:cs typeface="Candara"/>
              </a:rPr>
              <a:t>агглютинации. Для  агглютинации</a:t>
            </a:r>
            <a:r>
              <a:rPr sz="2800" spc="3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в</a:t>
            </a:r>
            <a:r>
              <a:rPr sz="2800" spc="1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систему	</a:t>
            </a:r>
            <a:r>
              <a:rPr sz="2800" spc="-10" dirty="0">
                <a:latin typeface="Candara"/>
                <a:cs typeface="Candara"/>
              </a:rPr>
              <a:t>«антирезусные </a:t>
            </a:r>
            <a:r>
              <a:rPr sz="2800" spc="-5" dirty="0">
                <a:latin typeface="Candara"/>
                <a:cs typeface="Candara"/>
              </a:rPr>
              <a:t>антитела + резус-положительные  </a:t>
            </a:r>
            <a:r>
              <a:rPr sz="2800" spc="-10" dirty="0">
                <a:latin typeface="Candara"/>
                <a:cs typeface="Candara"/>
              </a:rPr>
              <a:t>эритроциты»</a:t>
            </a:r>
            <a:r>
              <a:rPr sz="2800" spc="9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добавляют</a:t>
            </a:r>
            <a:r>
              <a:rPr sz="2800" spc="10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антиглобулиновую	сыворотку </a:t>
            </a:r>
            <a:r>
              <a:rPr sz="2800" spc="-5" dirty="0">
                <a:latin typeface="Candara"/>
                <a:cs typeface="Candara"/>
              </a:rPr>
              <a:t>(</a:t>
            </a:r>
            <a:r>
              <a:rPr sz="2800" spc="-5" dirty="0">
                <a:solidFill>
                  <a:srgbClr val="4584D3"/>
                </a:solidFill>
                <a:latin typeface="Candara"/>
                <a:cs typeface="Candara"/>
              </a:rPr>
              <a:t>АТ </a:t>
            </a:r>
            <a:r>
              <a:rPr sz="2800" spc="-10" dirty="0">
                <a:solidFill>
                  <a:srgbClr val="4584D3"/>
                </a:solidFill>
                <a:latin typeface="Candara"/>
                <a:cs typeface="Candara"/>
              </a:rPr>
              <a:t>против  иммуноглобулинов </a:t>
            </a:r>
            <a:r>
              <a:rPr sz="2800" spc="-5" dirty="0">
                <a:solidFill>
                  <a:srgbClr val="4584D3"/>
                </a:solidFill>
                <a:latin typeface="Candara"/>
                <a:cs typeface="Candara"/>
              </a:rPr>
              <a:t>человека</a:t>
            </a:r>
            <a:r>
              <a:rPr sz="2800" spc="-5" dirty="0">
                <a:latin typeface="Candara"/>
                <a:cs typeface="Candara"/>
              </a:rPr>
              <a:t>), что </a:t>
            </a:r>
            <a:r>
              <a:rPr sz="2800" spc="-10" dirty="0">
                <a:latin typeface="Candara"/>
                <a:cs typeface="Candara"/>
              </a:rPr>
              <a:t>вызывает агглютинацию</a:t>
            </a:r>
            <a:r>
              <a:rPr sz="2800" spc="18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эритроцитов</a:t>
            </a:r>
            <a:endParaRPr sz="2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12" y="9309"/>
            <a:ext cx="7225709" cy="3033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65" y="4036357"/>
            <a:ext cx="7211960" cy="2821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31607" y="1523"/>
            <a:ext cx="2095500" cy="429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87611" y="1523"/>
            <a:ext cx="2894063" cy="429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61859" y="134112"/>
            <a:ext cx="3736848" cy="638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9211" y="134112"/>
            <a:ext cx="682751" cy="6385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02468" y="134112"/>
            <a:ext cx="1563624" cy="6385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626595" y="134112"/>
            <a:ext cx="565403" cy="6385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499984" y="0"/>
            <a:ext cx="4390390" cy="855344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12700" marR="5080" indent="269240">
              <a:lnSpc>
                <a:spcPct val="70000"/>
              </a:lnSpc>
              <a:spcBef>
                <a:spcPts val="1255"/>
              </a:spcBef>
            </a:pP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Реакция торможения  гемагглютинации</a:t>
            </a:r>
            <a:r>
              <a:rPr sz="3200" spc="-6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(РТГА)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75956" y="676147"/>
            <a:ext cx="4801235" cy="547560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 marR="1384300">
              <a:lnSpc>
                <a:spcPct val="70000"/>
              </a:lnSpc>
              <a:spcBef>
                <a:spcPts val="960"/>
              </a:spcBef>
            </a:pPr>
            <a:r>
              <a:rPr sz="2400" spc="-5" dirty="0">
                <a:latin typeface="Candara"/>
                <a:cs typeface="Candara"/>
              </a:rPr>
              <a:t>Гемагглютинины вирусов  склеивают</a:t>
            </a:r>
            <a:r>
              <a:rPr sz="240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эритроциты.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160"/>
              </a:lnSpc>
            </a:pPr>
            <a:r>
              <a:rPr sz="2400" spc="-5" dirty="0">
                <a:latin typeface="Candara"/>
                <a:cs typeface="Candara"/>
              </a:rPr>
              <a:t>Это свойство используют </a:t>
            </a:r>
            <a:r>
              <a:rPr sz="2400" dirty="0">
                <a:latin typeface="Candara"/>
                <a:cs typeface="Candara"/>
              </a:rPr>
              <a:t>в</a:t>
            </a:r>
            <a:r>
              <a:rPr sz="2400" spc="3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реакции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014"/>
              </a:lnSpc>
            </a:pPr>
            <a:r>
              <a:rPr sz="2400" spc="-5" dirty="0">
                <a:latin typeface="Candara"/>
                <a:cs typeface="Candara"/>
              </a:rPr>
              <a:t>гемагглютинации </a:t>
            </a:r>
            <a:r>
              <a:rPr sz="2400" dirty="0">
                <a:latin typeface="Candara"/>
                <a:cs typeface="Candara"/>
              </a:rPr>
              <a:t>для индикации</a:t>
            </a:r>
            <a:r>
              <a:rPr sz="2400" spc="-15" dirty="0">
                <a:latin typeface="Candara"/>
                <a:cs typeface="Candara"/>
              </a:rPr>
              <a:t> </a:t>
            </a:r>
            <a:r>
              <a:rPr sz="2400" dirty="0">
                <a:latin typeface="Candara"/>
                <a:cs typeface="Candara"/>
              </a:rPr>
              <a:t>и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014"/>
              </a:lnSpc>
            </a:pPr>
            <a:r>
              <a:rPr sz="2400" spc="-5" dirty="0">
                <a:latin typeface="Candara"/>
                <a:cs typeface="Candara"/>
              </a:rPr>
              <a:t>титрования вирусов,</a:t>
            </a:r>
            <a:r>
              <a:rPr sz="2400" spc="15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что</a:t>
            </a:r>
            <a:endParaRPr sz="2400">
              <a:latin typeface="Candara"/>
              <a:cs typeface="Candara"/>
            </a:endParaRPr>
          </a:p>
          <a:p>
            <a:pPr marL="12700" marR="608965">
              <a:lnSpc>
                <a:spcPct val="70000"/>
              </a:lnSpc>
              <a:spcBef>
                <a:spcPts val="434"/>
              </a:spcBef>
            </a:pPr>
            <a:r>
              <a:rPr sz="2400" dirty="0">
                <a:latin typeface="Candara"/>
                <a:cs typeface="Candara"/>
              </a:rPr>
              <a:t>необходимо для</a:t>
            </a:r>
            <a:r>
              <a:rPr sz="2400" spc="-10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последующей  постановки</a:t>
            </a:r>
            <a:r>
              <a:rPr sz="2400" spc="-10" dirty="0">
                <a:latin typeface="Candara"/>
                <a:cs typeface="Candara"/>
              </a:rPr>
              <a:t> </a:t>
            </a:r>
            <a:r>
              <a:rPr sz="2400" dirty="0">
                <a:latin typeface="Candara"/>
                <a:cs typeface="Candara"/>
              </a:rPr>
              <a:t>РТГА.</a:t>
            </a:r>
            <a:endParaRPr sz="2400">
              <a:latin typeface="Candara"/>
              <a:cs typeface="Candara"/>
            </a:endParaRPr>
          </a:p>
          <a:p>
            <a:pPr marL="78105">
              <a:lnSpc>
                <a:spcPts val="2160"/>
              </a:lnSpc>
            </a:pPr>
            <a:r>
              <a:rPr sz="2400" dirty="0">
                <a:latin typeface="Candara"/>
                <a:cs typeface="Candara"/>
              </a:rPr>
              <a:t>РТГА </a:t>
            </a:r>
            <a:r>
              <a:rPr sz="2400" spc="-5" dirty="0">
                <a:latin typeface="Candara"/>
                <a:cs typeface="Candara"/>
              </a:rPr>
              <a:t>основана </a:t>
            </a:r>
            <a:r>
              <a:rPr sz="2400" dirty="0">
                <a:latin typeface="Candara"/>
                <a:cs typeface="Candara"/>
              </a:rPr>
              <a:t>на</a:t>
            </a:r>
            <a:r>
              <a:rPr sz="2400" spc="-20" dirty="0">
                <a:latin typeface="Candara"/>
                <a:cs typeface="Candara"/>
              </a:rPr>
              <a:t> </a:t>
            </a:r>
            <a:r>
              <a:rPr sz="2400" dirty="0">
                <a:latin typeface="Candara"/>
                <a:cs typeface="Candara"/>
              </a:rPr>
              <a:t>блокаде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014"/>
              </a:lnSpc>
            </a:pPr>
            <a:r>
              <a:rPr sz="2400" spc="-5" dirty="0">
                <a:latin typeface="Candara"/>
                <a:cs typeface="Candara"/>
              </a:rPr>
              <a:t>антигенов вирусов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014"/>
              </a:lnSpc>
            </a:pPr>
            <a:r>
              <a:rPr sz="2400" spc="-5" dirty="0">
                <a:latin typeface="Candara"/>
                <a:cs typeface="Candara"/>
              </a:rPr>
              <a:t>(</a:t>
            </a:r>
            <a:r>
              <a:rPr sz="2400" spc="-5" dirty="0">
                <a:solidFill>
                  <a:srgbClr val="4584D3"/>
                </a:solidFill>
                <a:latin typeface="Candara"/>
                <a:cs typeface="Candara"/>
              </a:rPr>
              <a:t>гликопротеиновых </a:t>
            </a:r>
            <a:r>
              <a:rPr sz="2400" dirty="0">
                <a:solidFill>
                  <a:srgbClr val="4584D3"/>
                </a:solidFill>
                <a:latin typeface="Candara"/>
                <a:cs typeface="Candara"/>
              </a:rPr>
              <a:t>«шипов»</a:t>
            </a:r>
            <a:r>
              <a:rPr sz="2400" spc="-15" dirty="0">
                <a:solidFill>
                  <a:srgbClr val="4584D3"/>
                </a:solidFill>
                <a:latin typeface="Candara"/>
                <a:cs typeface="Candara"/>
              </a:rPr>
              <a:t> </a:t>
            </a:r>
            <a:r>
              <a:rPr sz="2400" dirty="0">
                <a:solidFill>
                  <a:srgbClr val="4584D3"/>
                </a:solidFill>
                <a:latin typeface="Candara"/>
                <a:cs typeface="Candara"/>
              </a:rPr>
              <a:t>-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014"/>
              </a:lnSpc>
            </a:pPr>
            <a:r>
              <a:rPr sz="2400" spc="-5" dirty="0">
                <a:solidFill>
                  <a:srgbClr val="4584D3"/>
                </a:solidFill>
                <a:latin typeface="Candara"/>
                <a:cs typeface="Candara"/>
              </a:rPr>
              <a:t>гемагглютининов</a:t>
            </a:r>
            <a:r>
              <a:rPr sz="2400" spc="-5" dirty="0">
                <a:latin typeface="Candara"/>
                <a:cs typeface="Candara"/>
              </a:rPr>
              <a:t>)</a:t>
            </a:r>
            <a:r>
              <a:rPr sz="240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антителами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014"/>
              </a:lnSpc>
            </a:pPr>
            <a:r>
              <a:rPr sz="2400" dirty="0">
                <a:latin typeface="Candara"/>
                <a:cs typeface="Candara"/>
              </a:rPr>
              <a:t>иммунной </a:t>
            </a:r>
            <a:r>
              <a:rPr sz="2400" spc="-5" dirty="0">
                <a:latin typeface="Candara"/>
                <a:cs typeface="Candara"/>
              </a:rPr>
              <a:t>сыворотки, </a:t>
            </a:r>
            <a:r>
              <a:rPr sz="2400" dirty="0">
                <a:latin typeface="Candara"/>
                <a:cs typeface="Candara"/>
              </a:rPr>
              <a:t>в</a:t>
            </a:r>
            <a:r>
              <a:rPr sz="2400" spc="-2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результате</a:t>
            </a:r>
            <a:endParaRPr sz="2400">
              <a:latin typeface="Candara"/>
              <a:cs typeface="Candara"/>
            </a:endParaRPr>
          </a:p>
          <a:p>
            <a:pPr marL="12700" marR="738505">
              <a:lnSpc>
                <a:spcPct val="70000"/>
              </a:lnSpc>
              <a:spcBef>
                <a:spcPts val="430"/>
              </a:spcBef>
            </a:pPr>
            <a:r>
              <a:rPr sz="2400" spc="-5" dirty="0">
                <a:latin typeface="Candara"/>
                <a:cs typeface="Candara"/>
              </a:rPr>
              <a:t>чего вирусы теряют свойство  агглютинировать эритроциты.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160"/>
              </a:lnSpc>
            </a:pPr>
            <a:r>
              <a:rPr sz="2400" dirty="0">
                <a:latin typeface="Candara"/>
                <a:cs typeface="Candara"/>
              </a:rPr>
              <a:t>РТГА </a:t>
            </a:r>
            <a:r>
              <a:rPr sz="2400" spc="-5" dirty="0">
                <a:latin typeface="Candara"/>
                <a:cs typeface="Candara"/>
              </a:rPr>
              <a:t>применяют </a:t>
            </a:r>
            <a:r>
              <a:rPr sz="2400" dirty="0">
                <a:latin typeface="Candara"/>
                <a:cs typeface="Candara"/>
              </a:rPr>
              <a:t>для</a:t>
            </a:r>
            <a:r>
              <a:rPr sz="2400" spc="-25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диагностики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014"/>
              </a:lnSpc>
            </a:pPr>
            <a:r>
              <a:rPr sz="2400" dirty="0">
                <a:latin typeface="Candara"/>
                <a:cs typeface="Candara"/>
              </a:rPr>
              <a:t>инфекций, возбудители</a:t>
            </a:r>
            <a:r>
              <a:rPr sz="2400" spc="-25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которых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014"/>
              </a:lnSpc>
            </a:pPr>
            <a:r>
              <a:rPr sz="2400" spc="-5" dirty="0">
                <a:latin typeface="Candara"/>
                <a:cs typeface="Candara"/>
              </a:rPr>
              <a:t>(</a:t>
            </a:r>
            <a:r>
              <a:rPr sz="2400" spc="-5" dirty="0">
                <a:solidFill>
                  <a:srgbClr val="4584D3"/>
                </a:solidFill>
                <a:latin typeface="Candara"/>
                <a:cs typeface="Candara"/>
              </a:rPr>
              <a:t>вирусы гриппа, </a:t>
            </a:r>
            <a:r>
              <a:rPr sz="2400" dirty="0">
                <a:solidFill>
                  <a:srgbClr val="4584D3"/>
                </a:solidFill>
                <a:latin typeface="Candara"/>
                <a:cs typeface="Candara"/>
              </a:rPr>
              <a:t>кори,</a:t>
            </a:r>
            <a:r>
              <a:rPr sz="2400" spc="5" dirty="0">
                <a:solidFill>
                  <a:srgbClr val="4584D3"/>
                </a:solidFill>
                <a:latin typeface="Candara"/>
                <a:cs typeface="Candara"/>
              </a:rPr>
              <a:t> </a:t>
            </a:r>
            <a:r>
              <a:rPr sz="2400" spc="-5" dirty="0">
                <a:solidFill>
                  <a:srgbClr val="4584D3"/>
                </a:solidFill>
                <a:latin typeface="Candara"/>
                <a:cs typeface="Candara"/>
              </a:rPr>
              <a:t>краснухи,</a:t>
            </a:r>
            <a:endParaRPr sz="2400">
              <a:latin typeface="Candara"/>
              <a:cs typeface="Candara"/>
            </a:endParaRPr>
          </a:p>
          <a:p>
            <a:pPr marL="12700">
              <a:lnSpc>
                <a:spcPts val="2014"/>
              </a:lnSpc>
            </a:pPr>
            <a:r>
              <a:rPr sz="2400" spc="-5" dirty="0">
                <a:solidFill>
                  <a:srgbClr val="4584D3"/>
                </a:solidFill>
                <a:latin typeface="Candara"/>
                <a:cs typeface="Candara"/>
              </a:rPr>
              <a:t>клещевого энцефалита</a:t>
            </a:r>
            <a:r>
              <a:rPr sz="2400" spc="-5" dirty="0">
                <a:latin typeface="Candara"/>
                <a:cs typeface="Candara"/>
              </a:rPr>
              <a:t>)</a:t>
            </a:r>
            <a:r>
              <a:rPr sz="2400" spc="5" dirty="0">
                <a:latin typeface="Candara"/>
                <a:cs typeface="Candara"/>
              </a:rPr>
              <a:t> </a:t>
            </a:r>
            <a:r>
              <a:rPr sz="2400" dirty="0">
                <a:latin typeface="Candara"/>
                <a:cs typeface="Candara"/>
              </a:rPr>
              <a:t>могут</a:t>
            </a:r>
            <a:endParaRPr sz="2400">
              <a:latin typeface="Candara"/>
              <a:cs typeface="Candara"/>
            </a:endParaRPr>
          </a:p>
          <a:p>
            <a:pPr marL="12700" marR="815340">
              <a:lnSpc>
                <a:spcPct val="70000"/>
              </a:lnSpc>
              <a:spcBef>
                <a:spcPts val="434"/>
              </a:spcBef>
            </a:pPr>
            <a:r>
              <a:rPr sz="2400" spc="-5" dirty="0">
                <a:latin typeface="Candara"/>
                <a:cs typeface="Candara"/>
              </a:rPr>
              <a:t>агглютинировать эритроциты  различных</a:t>
            </a:r>
            <a:r>
              <a:rPr sz="2400" spc="-1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животных.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26379" y="1523"/>
            <a:ext cx="2095500" cy="429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82383" y="1523"/>
            <a:ext cx="2894076" cy="429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36964" y="1523"/>
            <a:ext cx="2955035" cy="429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818619" y="1523"/>
            <a:ext cx="373379" cy="429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11083" y="134112"/>
            <a:ext cx="682751" cy="638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54340" y="134112"/>
            <a:ext cx="1168895" cy="6385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64523" y="400811"/>
            <a:ext cx="784847" cy="3718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90659" y="134112"/>
            <a:ext cx="682751" cy="6385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33916" y="134112"/>
            <a:ext cx="627887" cy="6385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564594" y="0"/>
            <a:ext cx="6518275" cy="855344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2597150" marR="5080" indent="-2585085">
              <a:lnSpc>
                <a:spcPct val="70000"/>
              </a:lnSpc>
              <a:spcBef>
                <a:spcPts val="1255"/>
              </a:spcBef>
            </a:pP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Реакция торможения гемадсорбции  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(РТГ</a:t>
            </a:r>
            <a:r>
              <a:rPr sz="3150" baseline="-21164" dirty="0">
                <a:solidFill>
                  <a:srgbClr val="FF0000"/>
                </a:solidFill>
                <a:latin typeface="Candara"/>
                <a:cs typeface="Candara"/>
              </a:rPr>
              <a:t>адс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)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35261" y="670052"/>
            <a:ext cx="6445885" cy="578548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 marR="740410">
              <a:lnSpc>
                <a:spcPct val="70000"/>
              </a:lnSpc>
              <a:spcBef>
                <a:spcPts val="1100"/>
              </a:spcBef>
            </a:pPr>
            <a:r>
              <a:rPr sz="2800" spc="-5" dirty="0">
                <a:latin typeface="Candara"/>
                <a:cs typeface="Candara"/>
              </a:rPr>
              <a:t>Гемагглютинины </a:t>
            </a:r>
            <a:r>
              <a:rPr sz="2800" spc="-10" dirty="0">
                <a:latin typeface="Candara"/>
                <a:cs typeface="Candara"/>
              </a:rPr>
              <a:t>вирусов </a:t>
            </a:r>
            <a:r>
              <a:rPr sz="2800" spc="-5" dirty="0">
                <a:latin typeface="Candara"/>
                <a:cs typeface="Candara"/>
              </a:rPr>
              <a:t>склеивают  </a:t>
            </a:r>
            <a:r>
              <a:rPr sz="2800" spc="-10" dirty="0">
                <a:latin typeface="Candara"/>
                <a:cs typeface="Candara"/>
              </a:rPr>
              <a:t>эритроциты.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5" dirty="0">
                <a:latin typeface="Candara"/>
                <a:cs typeface="Candara"/>
              </a:rPr>
              <a:t>Реакции </a:t>
            </a:r>
            <a:r>
              <a:rPr sz="2800" spc="-10" dirty="0">
                <a:latin typeface="Candara"/>
                <a:cs typeface="Candara"/>
              </a:rPr>
              <a:t>гемадсорбции основана</a:t>
            </a:r>
            <a:r>
              <a:rPr sz="2800" spc="5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на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350"/>
              </a:lnSpc>
            </a:pPr>
            <a:r>
              <a:rPr sz="2800" spc="-5" dirty="0">
                <a:latin typeface="Candara"/>
                <a:cs typeface="Candara"/>
              </a:rPr>
              <a:t>способности некоторых</a:t>
            </a:r>
            <a:r>
              <a:rPr sz="2800" spc="1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вирусов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350"/>
              </a:lnSpc>
            </a:pPr>
            <a:r>
              <a:rPr sz="2800" spc="-10" dirty="0">
                <a:latin typeface="Candara"/>
                <a:cs typeface="Candara"/>
              </a:rPr>
              <a:t>вызывать адсорбцию эритроцитов</a:t>
            </a:r>
            <a:r>
              <a:rPr sz="2800" spc="13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за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350"/>
              </a:lnSpc>
            </a:pPr>
            <a:r>
              <a:rPr sz="2800" spc="-5" dirty="0">
                <a:latin typeface="Candara"/>
                <a:cs typeface="Candara"/>
              </a:rPr>
              <a:t>счёт</a:t>
            </a:r>
            <a:r>
              <a:rPr sz="2800" spc="-4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вирусиндуцированных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350"/>
              </a:lnSpc>
            </a:pPr>
            <a:r>
              <a:rPr sz="2800" spc="-5" dirty="0">
                <a:latin typeface="Candara"/>
                <a:cs typeface="Candara"/>
              </a:rPr>
              <a:t>гликопротеиновых </a:t>
            </a:r>
            <a:r>
              <a:rPr sz="2800" spc="-10" dirty="0">
                <a:latin typeface="Candara"/>
                <a:cs typeface="Candara"/>
              </a:rPr>
              <a:t>шипов</a:t>
            </a:r>
            <a:r>
              <a:rPr sz="2800" spc="-4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–</a:t>
            </a:r>
            <a:endParaRPr sz="2800">
              <a:latin typeface="Candara"/>
              <a:cs typeface="Candara"/>
            </a:endParaRPr>
          </a:p>
          <a:p>
            <a:pPr marL="12700" marR="364490">
              <a:lnSpc>
                <a:spcPct val="70000"/>
              </a:lnSpc>
              <a:spcBef>
                <a:spcPts val="505"/>
              </a:spcBef>
            </a:pPr>
            <a:r>
              <a:rPr sz="2800" spc="-5" dirty="0">
                <a:latin typeface="Candara"/>
                <a:cs typeface="Candara"/>
              </a:rPr>
              <a:t>гемагглютининов на </a:t>
            </a:r>
            <a:r>
              <a:rPr sz="2800" spc="-10" dirty="0">
                <a:latin typeface="Candara"/>
                <a:cs typeface="Candara"/>
              </a:rPr>
              <a:t>мембране </a:t>
            </a:r>
            <a:r>
              <a:rPr sz="2800" spc="-5" dirty="0">
                <a:latin typeface="Candara"/>
                <a:cs typeface="Candara"/>
              </a:rPr>
              <a:t>клетки,  </a:t>
            </a:r>
            <a:r>
              <a:rPr sz="2800" spc="-10" dirty="0">
                <a:latin typeface="Candara"/>
                <a:cs typeface="Candara"/>
              </a:rPr>
              <a:t>поражённой</a:t>
            </a:r>
            <a:r>
              <a:rPr sz="2800" spc="-1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вирусом.</a:t>
            </a:r>
            <a:endParaRPr sz="2800">
              <a:latin typeface="Candara"/>
              <a:cs typeface="Candar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70000"/>
              </a:lnSpc>
            </a:pPr>
            <a:r>
              <a:rPr sz="2800" spc="5" dirty="0">
                <a:latin typeface="Candara"/>
                <a:cs typeface="Candara"/>
              </a:rPr>
              <a:t>РТГ</a:t>
            </a:r>
            <a:r>
              <a:rPr sz="2775" spc="7" baseline="-21021" dirty="0">
                <a:latin typeface="Candara"/>
                <a:cs typeface="Candara"/>
              </a:rPr>
              <a:t>адс </a:t>
            </a:r>
            <a:r>
              <a:rPr sz="2800" spc="-10" dirty="0">
                <a:latin typeface="Candara"/>
                <a:cs typeface="Candara"/>
              </a:rPr>
              <a:t>основана </a:t>
            </a:r>
            <a:r>
              <a:rPr sz="2800" spc="-5" dirty="0">
                <a:latin typeface="Candara"/>
                <a:cs typeface="Candara"/>
              </a:rPr>
              <a:t>на </a:t>
            </a:r>
            <a:r>
              <a:rPr sz="2800" spc="-10" dirty="0">
                <a:latin typeface="Candara"/>
                <a:cs typeface="Candara"/>
              </a:rPr>
              <a:t>блокаде  вирусиндуцированных </a:t>
            </a:r>
            <a:r>
              <a:rPr sz="2800" spc="-5" dirty="0">
                <a:latin typeface="Candara"/>
                <a:cs typeface="Candara"/>
              </a:rPr>
              <a:t>антигенов </a:t>
            </a:r>
            <a:r>
              <a:rPr sz="2800" spc="-10" dirty="0">
                <a:latin typeface="Candara"/>
                <a:cs typeface="Candara"/>
              </a:rPr>
              <a:t>на  мембране заражённых вирусом </a:t>
            </a:r>
            <a:r>
              <a:rPr sz="2800" spc="-5" dirty="0">
                <a:latin typeface="Candara"/>
                <a:cs typeface="Candara"/>
              </a:rPr>
              <a:t>клеток  (</a:t>
            </a:r>
            <a:r>
              <a:rPr sz="2800" spc="-5" dirty="0">
                <a:solidFill>
                  <a:srgbClr val="4584D3"/>
                </a:solidFill>
                <a:latin typeface="Candara"/>
                <a:cs typeface="Candara"/>
              </a:rPr>
              <a:t>гликопротеиновых «шипов» -  гемагглютининов</a:t>
            </a:r>
            <a:r>
              <a:rPr sz="2800" spc="-5" dirty="0">
                <a:latin typeface="Candara"/>
                <a:cs typeface="Candara"/>
              </a:rPr>
              <a:t>) антителами </a:t>
            </a:r>
            <a:r>
              <a:rPr sz="2800" spc="-10" dirty="0">
                <a:latin typeface="Candara"/>
                <a:cs typeface="Candara"/>
              </a:rPr>
              <a:t>иммунной  сыворотки, </a:t>
            </a:r>
            <a:r>
              <a:rPr sz="2800" spc="-5" dirty="0">
                <a:latin typeface="Candara"/>
                <a:cs typeface="Candara"/>
              </a:rPr>
              <a:t>в результате чего  </a:t>
            </a:r>
            <a:r>
              <a:rPr sz="2800" spc="-10" dirty="0">
                <a:latin typeface="Candara"/>
                <a:cs typeface="Candara"/>
              </a:rPr>
              <a:t>заражённые вирусом </a:t>
            </a:r>
            <a:r>
              <a:rPr sz="2800" spc="-5" dirty="0">
                <a:latin typeface="Candara"/>
                <a:cs typeface="Candara"/>
              </a:rPr>
              <a:t>клетки теряют  </a:t>
            </a:r>
            <a:r>
              <a:rPr sz="2800" spc="-10" dirty="0">
                <a:latin typeface="Candara"/>
                <a:cs typeface="Candara"/>
              </a:rPr>
              <a:t>свойство адсорбировать</a:t>
            </a:r>
            <a:r>
              <a:rPr sz="2800" spc="7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эритроциты.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89" y="4063"/>
            <a:ext cx="5435392" cy="22122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4024" y="2595372"/>
            <a:ext cx="10543032" cy="1450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01266" y="2809748"/>
            <a:ext cx="91878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Реакция</a:t>
            </a:r>
            <a:r>
              <a:rPr sz="7200" spc="-4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преципитации</a:t>
            </a:r>
            <a:endParaRPr sz="72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22505" y="6336206"/>
            <a:ext cx="1460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37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0" y="4271113"/>
            <a:ext cx="3834574" cy="2586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0" y="4152"/>
            <a:ext cx="3835556" cy="4236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11723" y="1523"/>
            <a:ext cx="5277612" cy="530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5831" y="1523"/>
            <a:ext cx="702551" cy="5303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81598" y="0"/>
            <a:ext cx="46050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Реакция</a:t>
            </a:r>
            <a:r>
              <a:rPr sz="3600" spc="-5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преципитации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54322" y="456691"/>
            <a:ext cx="8089265" cy="587756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marR="92710">
              <a:lnSpc>
                <a:spcPct val="80000"/>
              </a:lnSpc>
              <a:spcBef>
                <a:spcPts val="820"/>
              </a:spcBef>
              <a:tabLst>
                <a:tab pos="6617970" algn="l"/>
              </a:tabLst>
            </a:pPr>
            <a:r>
              <a:rPr sz="3000" spc="-5" dirty="0">
                <a:latin typeface="Candara"/>
                <a:cs typeface="Candara"/>
              </a:rPr>
              <a:t>(</a:t>
            </a:r>
            <a:r>
              <a:rPr sz="3000" spc="-5" dirty="0">
                <a:solidFill>
                  <a:srgbClr val="4584D3"/>
                </a:solidFill>
                <a:latin typeface="Candara"/>
                <a:cs typeface="Candara"/>
              </a:rPr>
              <a:t>от лат. </a:t>
            </a:r>
            <a:r>
              <a:rPr sz="3000" i="1" spc="-5" dirty="0">
                <a:solidFill>
                  <a:srgbClr val="4584D3"/>
                </a:solidFill>
                <a:latin typeface="Candara"/>
                <a:cs typeface="Candara"/>
              </a:rPr>
              <a:t>praecipito </a:t>
            </a:r>
            <a:r>
              <a:rPr sz="3000" dirty="0">
                <a:solidFill>
                  <a:srgbClr val="4584D3"/>
                </a:solidFill>
                <a:latin typeface="Candara"/>
                <a:cs typeface="Candara"/>
              </a:rPr>
              <a:t>- </a:t>
            </a:r>
            <a:r>
              <a:rPr sz="3000" spc="-5" dirty="0">
                <a:solidFill>
                  <a:srgbClr val="4584D3"/>
                </a:solidFill>
                <a:latin typeface="Candara"/>
                <a:cs typeface="Candara"/>
              </a:rPr>
              <a:t>осаждать</a:t>
            </a:r>
            <a:r>
              <a:rPr sz="3000" spc="-5" dirty="0">
                <a:latin typeface="Candara"/>
                <a:cs typeface="Candara"/>
              </a:rPr>
              <a:t>) </a:t>
            </a:r>
            <a:r>
              <a:rPr sz="3000" dirty="0">
                <a:latin typeface="Candara"/>
                <a:cs typeface="Candara"/>
              </a:rPr>
              <a:t>- </a:t>
            </a:r>
            <a:r>
              <a:rPr sz="3000" spc="-5" dirty="0">
                <a:latin typeface="Candara"/>
                <a:cs typeface="Candara"/>
              </a:rPr>
              <a:t>формирование </a:t>
            </a:r>
            <a:r>
              <a:rPr sz="3000" dirty="0">
                <a:latin typeface="Candara"/>
                <a:cs typeface="Candara"/>
              </a:rPr>
              <a:t>и  </a:t>
            </a:r>
            <a:r>
              <a:rPr sz="3000" spc="-5" dirty="0">
                <a:latin typeface="Candara"/>
                <a:cs typeface="Candara"/>
              </a:rPr>
              <a:t>осаждение комплекса растворимого  молекулярного антигена</a:t>
            </a:r>
            <a:r>
              <a:rPr sz="3000" spc="20" dirty="0">
                <a:latin typeface="Candara"/>
                <a:cs typeface="Candara"/>
              </a:rPr>
              <a:t> </a:t>
            </a:r>
            <a:r>
              <a:rPr sz="3000" dirty="0">
                <a:latin typeface="Candara"/>
                <a:cs typeface="Candara"/>
              </a:rPr>
              <a:t>с</a:t>
            </a:r>
            <a:r>
              <a:rPr sz="3000" spc="10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антителами	</a:t>
            </a:r>
            <a:r>
              <a:rPr sz="3000" dirty="0">
                <a:latin typeface="Candara"/>
                <a:cs typeface="Candara"/>
              </a:rPr>
              <a:t>в </a:t>
            </a:r>
            <a:r>
              <a:rPr sz="3000" spc="-5" dirty="0">
                <a:latin typeface="Candara"/>
                <a:cs typeface="Candara"/>
              </a:rPr>
              <a:t>виде  помутнения, называемого</a:t>
            </a:r>
            <a:r>
              <a:rPr sz="3000" spc="-20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преципитатом.</a:t>
            </a:r>
            <a:endParaRPr sz="3000">
              <a:latin typeface="Candara"/>
              <a:cs typeface="Candara"/>
            </a:endParaRPr>
          </a:p>
          <a:p>
            <a:pPr marL="12700" marR="98425">
              <a:lnSpc>
                <a:spcPts val="2880"/>
              </a:lnSpc>
              <a:spcBef>
                <a:spcPts val="695"/>
              </a:spcBef>
            </a:pPr>
            <a:r>
              <a:rPr sz="3000" spc="-5" dirty="0">
                <a:latin typeface="Candara"/>
                <a:cs typeface="Candara"/>
              </a:rPr>
              <a:t>Он образуется при смешивании антигенов </a:t>
            </a:r>
            <a:r>
              <a:rPr sz="3000" dirty="0">
                <a:latin typeface="Candara"/>
                <a:cs typeface="Candara"/>
              </a:rPr>
              <a:t>и  </a:t>
            </a:r>
            <a:r>
              <a:rPr sz="3000" spc="-5" dirty="0">
                <a:latin typeface="Candara"/>
                <a:cs typeface="Candara"/>
              </a:rPr>
              <a:t>антител </a:t>
            </a:r>
            <a:r>
              <a:rPr sz="3000" dirty="0">
                <a:latin typeface="Candara"/>
                <a:cs typeface="Candara"/>
              </a:rPr>
              <a:t>в </a:t>
            </a:r>
            <a:r>
              <a:rPr sz="3000" spc="-5" dirty="0">
                <a:latin typeface="Candara"/>
                <a:cs typeface="Candara"/>
              </a:rPr>
              <a:t>эквивалентных количествах. Избыток  одного из них снижает уровень </a:t>
            </a:r>
            <a:r>
              <a:rPr sz="3000" dirty="0">
                <a:latin typeface="Candara"/>
                <a:cs typeface="Candara"/>
              </a:rPr>
              <a:t>образования  </a:t>
            </a:r>
            <a:r>
              <a:rPr sz="3000" spc="-5" dirty="0">
                <a:latin typeface="Candara"/>
                <a:cs typeface="Candara"/>
              </a:rPr>
              <a:t>иммунного</a:t>
            </a:r>
            <a:r>
              <a:rPr sz="3000" spc="-15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комплекса.</a:t>
            </a:r>
            <a:endParaRPr sz="3000">
              <a:latin typeface="Candara"/>
              <a:cs typeface="Candara"/>
            </a:endParaRPr>
          </a:p>
          <a:p>
            <a:pPr marL="12700" marR="1877695">
              <a:lnSpc>
                <a:spcPts val="2880"/>
              </a:lnSpc>
              <a:spcBef>
                <a:spcPts val="720"/>
              </a:spcBef>
            </a:pPr>
            <a:r>
              <a:rPr sz="3000" spc="-5" dirty="0">
                <a:latin typeface="Candara"/>
                <a:cs typeface="Candara"/>
              </a:rPr>
              <a:t>РП ставят: </a:t>
            </a:r>
            <a:r>
              <a:rPr sz="3000" dirty="0">
                <a:latin typeface="Candara"/>
                <a:cs typeface="Candara"/>
              </a:rPr>
              <a:t>в </a:t>
            </a:r>
            <a:r>
              <a:rPr sz="3000" spc="-5" dirty="0">
                <a:latin typeface="Candara"/>
                <a:cs typeface="Candara"/>
              </a:rPr>
              <a:t>пробирках (</a:t>
            </a:r>
            <a:r>
              <a:rPr sz="3000" spc="-5" dirty="0">
                <a:solidFill>
                  <a:srgbClr val="4584D3"/>
                </a:solidFill>
                <a:latin typeface="Candara"/>
                <a:cs typeface="Candara"/>
              </a:rPr>
              <a:t>реакция  кольцепреципитации</a:t>
            </a:r>
            <a:r>
              <a:rPr sz="3000" spc="-5" dirty="0">
                <a:latin typeface="Candara"/>
                <a:cs typeface="Candara"/>
              </a:rPr>
              <a:t>), рис. 1; </a:t>
            </a:r>
            <a:r>
              <a:rPr sz="3000" dirty="0">
                <a:latin typeface="Candara"/>
                <a:cs typeface="Candara"/>
              </a:rPr>
              <a:t>в </a:t>
            </a:r>
            <a:r>
              <a:rPr sz="3000" spc="-5" dirty="0">
                <a:latin typeface="Candara"/>
                <a:cs typeface="Candara"/>
              </a:rPr>
              <a:t>гелях;  питательных</a:t>
            </a:r>
            <a:r>
              <a:rPr sz="3000" spc="5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средах.</a:t>
            </a:r>
            <a:endParaRPr sz="3000">
              <a:latin typeface="Candara"/>
              <a:cs typeface="Candara"/>
            </a:endParaRPr>
          </a:p>
          <a:p>
            <a:pPr marL="12700" marR="5080">
              <a:lnSpc>
                <a:spcPct val="80000"/>
              </a:lnSpc>
              <a:spcBef>
                <a:spcPts val="745"/>
              </a:spcBef>
            </a:pPr>
            <a:r>
              <a:rPr sz="3000" spc="-5" dirty="0">
                <a:latin typeface="Candara"/>
                <a:cs typeface="Candara"/>
              </a:rPr>
              <a:t>Распространение получили разновидности РП </a:t>
            </a:r>
            <a:r>
              <a:rPr sz="3000" dirty="0">
                <a:latin typeface="Candara"/>
                <a:cs typeface="Candara"/>
              </a:rPr>
              <a:t>в  </a:t>
            </a:r>
            <a:r>
              <a:rPr sz="3000" spc="-5" dirty="0">
                <a:latin typeface="Candara"/>
                <a:cs typeface="Candara"/>
              </a:rPr>
              <a:t>полужидком геле агара или агарозы: </a:t>
            </a:r>
            <a:r>
              <a:rPr sz="3000" spc="-5" dirty="0">
                <a:solidFill>
                  <a:srgbClr val="FF0000"/>
                </a:solidFill>
                <a:latin typeface="Candara"/>
                <a:cs typeface="Candara"/>
              </a:rPr>
              <a:t>двойная  иммунодиффузия по Оухтерлони; радиальная  иммунодиффузия, </a:t>
            </a:r>
            <a:r>
              <a:rPr sz="3000" spc="-5" dirty="0">
                <a:latin typeface="Candara"/>
                <a:cs typeface="Candara"/>
              </a:rPr>
              <a:t>рис. 3; </a:t>
            </a:r>
            <a:r>
              <a:rPr sz="3000" spc="-5" dirty="0">
                <a:solidFill>
                  <a:srgbClr val="FF0000"/>
                </a:solidFill>
                <a:latin typeface="Candara"/>
                <a:cs typeface="Candara"/>
              </a:rPr>
              <a:t>иммуноэлектрофорез</a:t>
            </a:r>
            <a:r>
              <a:rPr sz="3000" spc="-5" dirty="0">
                <a:latin typeface="Candara"/>
                <a:cs typeface="Candara"/>
              </a:rPr>
              <a:t>.</a:t>
            </a:r>
            <a:endParaRPr sz="3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9221" y="678840"/>
            <a:ext cx="5112778" cy="4291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77" y="1990369"/>
            <a:ext cx="4807975" cy="4867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103" y="1523"/>
            <a:ext cx="3211068" cy="876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85644" y="1523"/>
            <a:ext cx="5547359" cy="876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7476" y="1523"/>
            <a:ext cx="931151" cy="876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73111" y="1523"/>
            <a:ext cx="1575803" cy="876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53400" y="1523"/>
            <a:ext cx="4014215" cy="876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72088" y="1523"/>
            <a:ext cx="819911" cy="8763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31450" y="39115"/>
            <a:ext cx="113271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  <a:latin typeface="Candara"/>
                <a:cs typeface="Candara"/>
              </a:rPr>
              <a:t>Двойная </a:t>
            </a:r>
            <a:r>
              <a:rPr sz="4800" spc="-5" dirty="0">
                <a:solidFill>
                  <a:srgbClr val="FF0000"/>
                </a:solidFill>
                <a:latin typeface="Candara"/>
                <a:cs typeface="Candara"/>
              </a:rPr>
              <a:t>иммунодиффузия </a:t>
            </a:r>
            <a:r>
              <a:rPr sz="4800" dirty="0">
                <a:solidFill>
                  <a:srgbClr val="FF0000"/>
                </a:solidFill>
                <a:latin typeface="Candara"/>
                <a:cs typeface="Candara"/>
              </a:rPr>
              <a:t>по</a:t>
            </a:r>
            <a:r>
              <a:rPr sz="4800" spc="-2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800" spc="-5" dirty="0">
                <a:solidFill>
                  <a:srgbClr val="FF0000"/>
                </a:solidFill>
                <a:latin typeface="Candara"/>
                <a:cs typeface="Candara"/>
              </a:rPr>
              <a:t>Оухтерлони</a:t>
            </a:r>
            <a:endParaRPr sz="4800">
              <a:latin typeface="Candara"/>
              <a:cs typeface="Candar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2719" y="4913236"/>
            <a:ext cx="763905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/>
                <a:cs typeface="Candara"/>
              </a:rPr>
              <a:t>Преципитация по </a:t>
            </a:r>
            <a:r>
              <a:rPr sz="2800" spc="-10" dirty="0">
                <a:latin typeface="Candara"/>
                <a:cs typeface="Candara"/>
              </a:rPr>
              <a:t>Оухтерлони (центральные  </a:t>
            </a:r>
            <a:r>
              <a:rPr sz="2800" spc="-5" dirty="0">
                <a:latin typeface="Candara"/>
                <a:cs typeface="Candara"/>
              </a:rPr>
              <a:t>лунки – </a:t>
            </a:r>
            <a:r>
              <a:rPr sz="2800" spc="-10" dirty="0">
                <a:latin typeface="Candara"/>
                <a:cs typeface="Candara"/>
              </a:rPr>
              <a:t>фаг </a:t>
            </a:r>
            <a:r>
              <a:rPr sz="2800" spc="-25" dirty="0">
                <a:latin typeface="Candara"/>
                <a:cs typeface="Candara"/>
              </a:rPr>
              <a:t>PA5 </a:t>
            </a:r>
            <a:r>
              <a:rPr sz="2800" spc="-10" dirty="0">
                <a:latin typeface="Candara"/>
                <a:cs typeface="Candara"/>
              </a:rPr>
              <a:t>или фаг </a:t>
            </a:r>
            <a:r>
              <a:rPr sz="2800" spc="-5" dirty="0">
                <a:latin typeface="Candara"/>
                <a:cs typeface="Candara"/>
              </a:rPr>
              <a:t>АР22 в титре </a:t>
            </a:r>
            <a:r>
              <a:rPr sz="2800" dirty="0">
                <a:latin typeface="Candara"/>
                <a:cs typeface="Candara"/>
              </a:rPr>
              <a:t>10</a:t>
            </a:r>
            <a:r>
              <a:rPr sz="2775" baseline="25525" dirty="0">
                <a:latin typeface="Candara"/>
                <a:cs typeface="Candara"/>
              </a:rPr>
              <a:t>10 </a:t>
            </a:r>
            <a:r>
              <a:rPr sz="2800" spc="-5" dirty="0">
                <a:latin typeface="Candara"/>
                <a:cs typeface="Candara"/>
              </a:rPr>
              <a:t>БОЕ/мл,  периферические лунки – соответствующая  к</a:t>
            </a:r>
            <a:r>
              <a:rPr sz="2800" spc="-15" dirty="0">
                <a:latin typeface="Candara"/>
                <a:cs typeface="Candara"/>
              </a:rPr>
              <a:t>р</a:t>
            </a:r>
            <a:r>
              <a:rPr sz="2800" spc="-10" dirty="0">
                <a:latin typeface="Candara"/>
                <a:cs typeface="Candara"/>
              </a:rPr>
              <a:t>оли</a:t>
            </a:r>
            <a:r>
              <a:rPr sz="2800" spc="-5" dirty="0">
                <a:latin typeface="Candara"/>
                <a:cs typeface="Candara"/>
              </a:rPr>
              <a:t>чья</a:t>
            </a:r>
            <a:r>
              <a:rPr sz="2800" spc="-10" dirty="0">
                <a:latin typeface="Candara"/>
                <a:cs typeface="Candara"/>
              </a:rPr>
              <a:t> монос</a:t>
            </a:r>
            <a:r>
              <a:rPr sz="2800" dirty="0">
                <a:latin typeface="Candara"/>
                <a:cs typeface="Candara"/>
              </a:rPr>
              <a:t>пе</a:t>
            </a:r>
            <a:r>
              <a:rPr sz="2800" spc="-15" dirty="0">
                <a:latin typeface="Candara"/>
                <a:cs typeface="Candara"/>
              </a:rPr>
              <a:t>ц</a:t>
            </a:r>
            <a:r>
              <a:rPr sz="2800" spc="-10" dirty="0">
                <a:latin typeface="Candara"/>
                <a:cs typeface="Candara"/>
              </a:rPr>
              <a:t>ифи</a:t>
            </a:r>
            <a:r>
              <a:rPr sz="2800" spc="-5" dirty="0">
                <a:latin typeface="Candara"/>
                <a:cs typeface="Candara"/>
              </a:rPr>
              <a:t>ч</a:t>
            </a:r>
            <a:r>
              <a:rPr sz="2800" dirty="0">
                <a:latin typeface="Candara"/>
                <a:cs typeface="Candara"/>
              </a:rPr>
              <a:t>е</a:t>
            </a:r>
            <a:r>
              <a:rPr sz="2800" spc="-10" dirty="0">
                <a:latin typeface="Candara"/>
                <a:cs typeface="Candara"/>
              </a:rPr>
              <a:t>с</a:t>
            </a:r>
            <a:r>
              <a:rPr sz="2800" spc="-5" dirty="0">
                <a:latin typeface="Candara"/>
                <a:cs typeface="Candara"/>
              </a:rPr>
              <a:t>к</a:t>
            </a:r>
            <a:r>
              <a:rPr sz="2800" spc="-10" dirty="0">
                <a:latin typeface="Candara"/>
                <a:cs typeface="Candara"/>
              </a:rPr>
              <a:t>а</a:t>
            </a:r>
            <a:r>
              <a:rPr sz="2800" spc="-5" dirty="0">
                <a:latin typeface="Candara"/>
                <a:cs typeface="Candara"/>
              </a:rPr>
              <a:t>я</a:t>
            </a:r>
            <a:r>
              <a:rPr sz="2800" spc="1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ан</a:t>
            </a:r>
            <a:r>
              <a:rPr sz="2800" dirty="0">
                <a:latin typeface="Candara"/>
                <a:cs typeface="Candara"/>
              </a:rPr>
              <a:t>т</a:t>
            </a:r>
            <a:r>
              <a:rPr sz="2800" spc="-10" dirty="0">
                <a:latin typeface="Candara"/>
                <a:cs typeface="Candara"/>
              </a:rPr>
              <a:t>ис</a:t>
            </a:r>
            <a:r>
              <a:rPr sz="2800" spc="-1375" dirty="0">
                <a:latin typeface="Candara"/>
                <a:cs typeface="Candara"/>
              </a:rPr>
              <a:t>ы</a:t>
            </a:r>
            <a:r>
              <a:rPr sz="1500" spc="-15" baseline="16666" dirty="0">
                <a:solidFill>
                  <a:srgbClr val="073E87"/>
                </a:solidFill>
                <a:latin typeface="Candara"/>
                <a:cs typeface="Candara"/>
              </a:rPr>
              <a:t>3</a:t>
            </a:r>
            <a:r>
              <a:rPr sz="1500" spc="-7" baseline="16666" dirty="0">
                <a:solidFill>
                  <a:srgbClr val="073E87"/>
                </a:solidFill>
                <a:latin typeface="Candara"/>
                <a:cs typeface="Candara"/>
              </a:rPr>
              <a:t>9</a:t>
            </a:r>
            <a:r>
              <a:rPr sz="1500" baseline="16666" dirty="0">
                <a:solidFill>
                  <a:srgbClr val="073E87"/>
                </a:solidFill>
                <a:latin typeface="Candara"/>
                <a:cs typeface="Candara"/>
              </a:rPr>
              <a:t> </a:t>
            </a:r>
            <a:r>
              <a:rPr sz="1500" spc="-150" baseline="16666" dirty="0">
                <a:solidFill>
                  <a:srgbClr val="073E87"/>
                </a:solidFill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во</a:t>
            </a:r>
            <a:r>
              <a:rPr sz="2800" spc="-15" dirty="0">
                <a:latin typeface="Candara"/>
                <a:cs typeface="Candara"/>
              </a:rPr>
              <a:t>р</a:t>
            </a:r>
            <a:r>
              <a:rPr sz="2800" spc="-10" dirty="0">
                <a:latin typeface="Candara"/>
                <a:cs typeface="Candara"/>
              </a:rPr>
              <a:t>о</a:t>
            </a:r>
            <a:r>
              <a:rPr sz="2800" dirty="0">
                <a:latin typeface="Candara"/>
                <a:cs typeface="Candara"/>
              </a:rPr>
              <a:t>т</a:t>
            </a:r>
            <a:r>
              <a:rPr sz="2800" spc="-5" dirty="0">
                <a:latin typeface="Candara"/>
                <a:cs typeface="Candara"/>
              </a:rPr>
              <a:t>к</a:t>
            </a:r>
            <a:r>
              <a:rPr sz="2800" spc="-15" dirty="0">
                <a:latin typeface="Candara"/>
                <a:cs typeface="Candara"/>
              </a:rPr>
              <a:t>а</a:t>
            </a:r>
            <a:r>
              <a:rPr sz="2800" spc="-5" dirty="0">
                <a:latin typeface="Candara"/>
                <a:cs typeface="Candara"/>
              </a:rPr>
              <a:t>)</a:t>
            </a:r>
            <a:endParaRPr sz="2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5608" y="1523"/>
            <a:ext cx="9364980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69068" y="1523"/>
            <a:ext cx="853440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6442" y="28397"/>
            <a:ext cx="865949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Реакция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преципитации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в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геле</a:t>
            </a:r>
            <a:r>
              <a:rPr sz="4400" spc="-3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(РПГ)</a:t>
            </a:r>
            <a:endParaRPr sz="44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389" y="5912558"/>
            <a:ext cx="510540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1694" marR="5080" indent="-84963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ndara"/>
                <a:cs typeface="Candara"/>
              </a:rPr>
              <a:t>Определение токсигенности коринебактерий  </a:t>
            </a:r>
            <a:r>
              <a:rPr sz="2000" dirty="0">
                <a:latin typeface="Candara"/>
                <a:cs typeface="Candara"/>
              </a:rPr>
              <a:t>дифтерии на</a:t>
            </a:r>
            <a:r>
              <a:rPr sz="2000" spc="-40" dirty="0">
                <a:latin typeface="Candara"/>
                <a:cs typeface="Candara"/>
              </a:rPr>
              <a:t> </a:t>
            </a:r>
            <a:r>
              <a:rPr sz="2000" spc="-5" dirty="0">
                <a:latin typeface="Candara"/>
                <a:cs typeface="Candara"/>
              </a:rPr>
              <a:t>коринетоксагаре</a:t>
            </a:r>
            <a:endParaRPr sz="20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22340" y="606780"/>
            <a:ext cx="6068695" cy="5391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310"/>
              </a:lnSpc>
              <a:spcBef>
                <a:spcPts val="95"/>
              </a:spcBef>
            </a:pPr>
            <a:r>
              <a:rPr sz="2200" spc="-10" dirty="0">
                <a:latin typeface="Candara"/>
                <a:cs typeface="Candara"/>
              </a:rPr>
              <a:t>РПГ основана </a:t>
            </a:r>
            <a:r>
              <a:rPr sz="2200" spc="-5" dirty="0">
                <a:latin typeface="Candara"/>
                <a:cs typeface="Candara"/>
              </a:rPr>
              <a:t>на взаимодействии</a:t>
            </a:r>
            <a:r>
              <a:rPr sz="2200" spc="10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гомологичных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антител и антигенов в агаровом геле</a:t>
            </a:r>
            <a:r>
              <a:rPr sz="2200" spc="5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с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образованием видимых </a:t>
            </a:r>
            <a:r>
              <a:rPr sz="2200" spc="-10" dirty="0">
                <a:latin typeface="Candara"/>
                <a:cs typeface="Candara"/>
              </a:rPr>
              <a:t>полос</a:t>
            </a:r>
            <a:r>
              <a:rPr sz="2200" spc="20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(«усов»)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преципитации. Антиген и антитело в</a:t>
            </a:r>
            <a:r>
              <a:rPr sz="2200" spc="10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результате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встречной иммунодиффузии в гель</a:t>
            </a:r>
            <a:r>
              <a:rPr sz="2200" spc="5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образуют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10" dirty="0">
                <a:latin typeface="Candara"/>
                <a:cs typeface="Candara"/>
              </a:rPr>
              <a:t>макромолекулярные </a:t>
            </a:r>
            <a:r>
              <a:rPr sz="2200" spc="-5" dirty="0">
                <a:latin typeface="Candara"/>
                <a:cs typeface="Candara"/>
              </a:rPr>
              <a:t>иммунные</a:t>
            </a:r>
            <a:r>
              <a:rPr sz="2200" spc="55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комплексы,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регистрируемые </a:t>
            </a:r>
            <a:r>
              <a:rPr sz="2200" spc="-10" dirty="0">
                <a:latin typeface="Candara"/>
                <a:cs typeface="Candara"/>
              </a:rPr>
              <a:t>визуально </a:t>
            </a:r>
            <a:r>
              <a:rPr sz="2200" spc="-5" dirty="0">
                <a:latin typeface="Candara"/>
                <a:cs typeface="Candara"/>
              </a:rPr>
              <a:t>в виде</a:t>
            </a:r>
            <a:r>
              <a:rPr sz="2200" spc="15" dirty="0">
                <a:latin typeface="Candara"/>
                <a:cs typeface="Candara"/>
              </a:rPr>
              <a:t> </a:t>
            </a:r>
            <a:r>
              <a:rPr sz="2200" spc="-10" dirty="0">
                <a:latin typeface="Candara"/>
                <a:cs typeface="Candara"/>
              </a:rPr>
              <a:t>белых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(опалесцирующих) </a:t>
            </a:r>
            <a:r>
              <a:rPr sz="2200" spc="-10" dirty="0">
                <a:latin typeface="Candara"/>
                <a:cs typeface="Candara"/>
              </a:rPr>
              <a:t>полос </a:t>
            </a:r>
            <a:r>
              <a:rPr sz="2200" spc="-5" dirty="0">
                <a:latin typeface="Candara"/>
                <a:cs typeface="Candara"/>
              </a:rPr>
              <a:t>(«усов»). При наличии</a:t>
            </a:r>
            <a:r>
              <a:rPr sz="2200" spc="-15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в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растворе нескольких</a:t>
            </a:r>
            <a:r>
              <a:rPr sz="2200" spc="5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антигенов,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диффундирующих независимо друг от</a:t>
            </a:r>
            <a:r>
              <a:rPr sz="2200" spc="5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друга,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количество </a:t>
            </a:r>
            <a:r>
              <a:rPr sz="2200" spc="-10" dirty="0">
                <a:latin typeface="Candara"/>
                <a:cs typeface="Candara"/>
              </a:rPr>
              <a:t>полос </a:t>
            </a:r>
            <a:r>
              <a:rPr sz="2200" spc="-5" dirty="0">
                <a:latin typeface="Candara"/>
                <a:cs typeface="Candara"/>
              </a:rPr>
              <a:t>(«усов»)</a:t>
            </a:r>
            <a:r>
              <a:rPr sz="2200" spc="30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соответствует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количеству антигена.</a:t>
            </a:r>
            <a:r>
              <a:rPr sz="2200" spc="10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Серологически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родственные антигены образуют </a:t>
            </a:r>
            <a:r>
              <a:rPr sz="2200" spc="-10" dirty="0">
                <a:latin typeface="Candara"/>
                <a:cs typeface="Candara"/>
              </a:rPr>
              <a:t>полосы</a:t>
            </a:r>
            <a:r>
              <a:rPr sz="2200" spc="25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(«усы»)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преципитации, сливающиеся друг с</a:t>
            </a:r>
            <a:r>
              <a:rPr sz="2200" spc="-40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другом,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10" dirty="0">
                <a:latin typeface="Candara"/>
                <a:cs typeface="Candara"/>
              </a:rPr>
              <a:t>полосы </a:t>
            </a:r>
            <a:r>
              <a:rPr sz="2200" spc="-5" dirty="0">
                <a:latin typeface="Candara"/>
                <a:cs typeface="Candara"/>
              </a:rPr>
              <a:t>(«усы») же </a:t>
            </a:r>
            <a:r>
              <a:rPr sz="2200" spc="-10" dirty="0">
                <a:latin typeface="Candara"/>
                <a:cs typeface="Candara"/>
              </a:rPr>
              <a:t>разнородных</a:t>
            </a:r>
            <a:r>
              <a:rPr sz="2200" spc="50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антигенов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перекрещиваются. Это </a:t>
            </a:r>
            <a:r>
              <a:rPr sz="2200" spc="-10" dirty="0">
                <a:latin typeface="Candara"/>
                <a:cs typeface="Candara"/>
              </a:rPr>
              <a:t>позволяет</a:t>
            </a:r>
            <a:r>
              <a:rPr sz="2200" spc="-5" dirty="0">
                <a:latin typeface="Candara"/>
                <a:cs typeface="Candara"/>
              </a:rPr>
              <a:t> определить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общность антигенной структуры</a:t>
            </a:r>
            <a:r>
              <a:rPr sz="2200" spc="25" dirty="0">
                <a:latin typeface="Candara"/>
                <a:cs typeface="Candara"/>
              </a:rPr>
              <a:t> </a:t>
            </a:r>
            <a:r>
              <a:rPr sz="2200" spc="-10" dirty="0">
                <a:latin typeface="Candara"/>
                <a:cs typeface="Candara"/>
              </a:rPr>
              <a:t>различных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исследуемых объектов. </a:t>
            </a:r>
            <a:r>
              <a:rPr sz="2200" spc="-10" dirty="0">
                <a:latin typeface="Candara"/>
                <a:cs typeface="Candara"/>
              </a:rPr>
              <a:t>РПГ</a:t>
            </a:r>
            <a:r>
              <a:rPr sz="2200" spc="5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широко</a:t>
            </a:r>
            <a:endParaRPr sz="2200">
              <a:latin typeface="Candara"/>
              <a:cs typeface="Candara"/>
            </a:endParaRPr>
          </a:p>
          <a:p>
            <a:pPr marL="12700">
              <a:lnSpc>
                <a:spcPts val="1980"/>
              </a:lnSpc>
            </a:pPr>
            <a:r>
              <a:rPr sz="2200" spc="-5" dirty="0">
                <a:latin typeface="Candara"/>
                <a:cs typeface="Candara"/>
              </a:rPr>
              <a:t>используется в диагностике</a:t>
            </a:r>
            <a:r>
              <a:rPr sz="2200" spc="-30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заболеваний,</a:t>
            </a:r>
            <a:endParaRPr sz="2200">
              <a:latin typeface="Candara"/>
              <a:cs typeface="Candara"/>
            </a:endParaRPr>
          </a:p>
          <a:p>
            <a:pPr marL="12700" marR="517525">
              <a:lnSpc>
                <a:spcPct val="75000"/>
              </a:lnSpc>
              <a:spcBef>
                <a:spcPts val="330"/>
              </a:spcBef>
            </a:pPr>
            <a:r>
              <a:rPr sz="2200" spc="-10" dirty="0">
                <a:latin typeface="Candara"/>
                <a:cs typeface="Candara"/>
              </a:rPr>
              <a:t>вызываемых </a:t>
            </a:r>
            <a:r>
              <a:rPr sz="2200" spc="-5" dirty="0">
                <a:latin typeface="Candara"/>
                <a:cs typeface="Candara"/>
              </a:rPr>
              <a:t>вирусами, риккетсиями и  бактериями, продуцирующими</a:t>
            </a:r>
            <a:r>
              <a:rPr sz="2200" spc="-55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экзотоксины.</a:t>
            </a:r>
            <a:endParaRPr sz="22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2340" y="5889552"/>
            <a:ext cx="5866130" cy="86360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ct val="75000"/>
              </a:lnSpc>
              <a:spcBef>
                <a:spcPts val="755"/>
              </a:spcBef>
            </a:pPr>
            <a:r>
              <a:rPr sz="2200" spc="-10" dirty="0">
                <a:latin typeface="Candara"/>
                <a:cs typeface="Candara"/>
              </a:rPr>
              <a:t>Большое </a:t>
            </a:r>
            <a:r>
              <a:rPr sz="2200" spc="-5" dirty="0">
                <a:latin typeface="Candara"/>
                <a:cs typeface="Candara"/>
              </a:rPr>
              <a:t>практическое значение </a:t>
            </a:r>
            <a:r>
              <a:rPr sz="2200" spc="-10" dirty="0">
                <a:latin typeface="Candara"/>
                <a:cs typeface="Candara"/>
              </a:rPr>
              <a:t>РПГ </a:t>
            </a:r>
            <a:r>
              <a:rPr sz="2200" spc="-5" dirty="0">
                <a:latin typeface="Candara"/>
                <a:cs typeface="Candara"/>
              </a:rPr>
              <a:t>имеет при  определении токсигенности коринебактерий  дифтерии.</a:t>
            </a:r>
            <a:endParaRPr sz="22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774288"/>
            <a:ext cx="5947002" cy="51417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239"/>
            <a:ext cx="10832922" cy="6850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90572" y="1523"/>
            <a:ext cx="7659624" cy="862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65692" y="1523"/>
            <a:ext cx="1149096" cy="8625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44876" y="0"/>
            <a:ext cx="67011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Иммуэлектрофорез</a:t>
            </a:r>
            <a:endParaRPr sz="6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631" y="1523"/>
            <a:ext cx="12030456" cy="972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2222" y="36118"/>
            <a:ext cx="111645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Цель постановки иммунных</a:t>
            </a:r>
            <a:r>
              <a:rPr sz="5400" spc="-4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реакций: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54496" y="160020"/>
            <a:ext cx="5873496" cy="2293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71759" y="160020"/>
            <a:ext cx="1920240" cy="2293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33310" y="506869"/>
            <a:ext cx="4041775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b="1" spc="-15" dirty="0">
                <a:solidFill>
                  <a:srgbClr val="FF0000"/>
                </a:solidFill>
                <a:latin typeface="Candara"/>
                <a:cs typeface="Candara"/>
              </a:rPr>
              <a:t>А</a:t>
            </a:r>
            <a:r>
              <a:rPr sz="11500" b="1" spc="-10" dirty="0">
                <a:solidFill>
                  <a:srgbClr val="FF0000"/>
                </a:solidFill>
                <a:latin typeface="Candara"/>
                <a:cs typeface="Candara"/>
              </a:rPr>
              <a:t>Г+</a:t>
            </a:r>
            <a:r>
              <a:rPr sz="11500" b="1" spc="-295" dirty="0">
                <a:solidFill>
                  <a:srgbClr val="FF0000"/>
                </a:solidFill>
                <a:latin typeface="Candara"/>
                <a:cs typeface="Candara"/>
              </a:rPr>
              <a:t>А</a:t>
            </a:r>
            <a:r>
              <a:rPr sz="11500" b="1" spc="-5" dirty="0">
                <a:solidFill>
                  <a:srgbClr val="FF0000"/>
                </a:solidFill>
                <a:latin typeface="Candara"/>
                <a:cs typeface="Candara"/>
              </a:rPr>
              <a:t>Т</a:t>
            </a:r>
            <a:endParaRPr sz="115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48375" y="6336206"/>
            <a:ext cx="952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6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93" y="1274218"/>
            <a:ext cx="6112331" cy="43906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3064" y="3371088"/>
            <a:ext cx="3319272" cy="6568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92840" y="3371088"/>
            <a:ext cx="627888" cy="6568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87211" y="5416292"/>
            <a:ext cx="3599688" cy="6598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47404" y="5416292"/>
            <a:ext cx="627888" cy="6598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770074" y="1993569"/>
            <a:ext cx="6143625" cy="402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030" marR="34290" indent="-354330" algn="just">
              <a:lnSpc>
                <a:spcPct val="100200"/>
              </a:lnSpc>
              <a:spcBef>
                <a:spcPts val="95"/>
              </a:spcBef>
              <a:buClr>
                <a:srgbClr val="FFFFFF"/>
              </a:buClr>
              <a:buAutoNum type="arabicPeriod"/>
              <a:tabLst>
                <a:tab pos="368300" algn="l"/>
              </a:tabLst>
            </a:pPr>
            <a:r>
              <a:rPr sz="3200" spc="-5" dirty="0">
                <a:latin typeface="Candara"/>
                <a:cs typeface="Candara"/>
              </a:rPr>
              <a:t>если </a:t>
            </a:r>
            <a:r>
              <a:rPr sz="3200" dirty="0">
                <a:latin typeface="Candara"/>
                <a:cs typeface="Candara"/>
              </a:rPr>
              <a:t>АГ – </a:t>
            </a:r>
            <a:r>
              <a:rPr sz="3200" spc="-5" dirty="0">
                <a:latin typeface="Candara"/>
                <a:cs typeface="Candara"/>
              </a:rPr>
              <a:t>неизвестен, </a:t>
            </a:r>
            <a:r>
              <a:rPr sz="3200" dirty="0">
                <a:latin typeface="Candara"/>
                <a:cs typeface="Candara"/>
              </a:rPr>
              <a:t>то </a:t>
            </a:r>
            <a:r>
              <a:rPr sz="3200" spc="-5" dirty="0">
                <a:latin typeface="Candara"/>
                <a:cs typeface="Candara"/>
              </a:rPr>
              <a:t>для </a:t>
            </a:r>
            <a:r>
              <a:rPr sz="3200" dirty="0">
                <a:latin typeface="Candara"/>
                <a:cs typeface="Candara"/>
              </a:rPr>
              <a:t>его  </a:t>
            </a:r>
            <a:r>
              <a:rPr sz="3200" spc="-5" dirty="0">
                <a:latin typeface="Candara"/>
                <a:cs typeface="Candara"/>
              </a:rPr>
              <a:t>определения необходим </a:t>
            </a:r>
            <a:r>
              <a:rPr sz="3200" dirty="0">
                <a:latin typeface="Candara"/>
                <a:cs typeface="Candara"/>
              </a:rPr>
              <a:t>набор  </a:t>
            </a:r>
            <a:r>
              <a:rPr sz="3200" spc="-5" dirty="0">
                <a:latin typeface="Candara"/>
                <a:cs typeface="Candara"/>
              </a:rPr>
              <a:t>известных </a:t>
            </a:r>
            <a:r>
              <a:rPr sz="3200" dirty="0">
                <a:latin typeface="Candara"/>
                <a:cs typeface="Candara"/>
              </a:rPr>
              <a:t>АТ (</a:t>
            </a:r>
            <a:r>
              <a:rPr sz="3200" dirty="0">
                <a:solidFill>
                  <a:srgbClr val="0070C0"/>
                </a:solidFill>
                <a:latin typeface="Candara"/>
                <a:cs typeface="Candara"/>
              </a:rPr>
              <a:t>диагностическая  </a:t>
            </a:r>
            <a:r>
              <a:rPr sz="3200" spc="-5" dirty="0">
                <a:solidFill>
                  <a:srgbClr val="0070C0"/>
                </a:solidFill>
                <a:latin typeface="Candara"/>
                <a:cs typeface="Candara"/>
              </a:rPr>
              <a:t>сыворотка</a:t>
            </a:r>
            <a:r>
              <a:rPr sz="3200" spc="-5" dirty="0">
                <a:latin typeface="Candara"/>
                <a:cs typeface="Candara"/>
              </a:rPr>
              <a:t>) </a:t>
            </a:r>
            <a:r>
              <a:rPr sz="3200" dirty="0">
                <a:latin typeface="Symbol"/>
                <a:cs typeface="Symbol"/>
              </a:rPr>
              <a:t></a:t>
            </a:r>
            <a:r>
              <a:rPr sz="3200" spc="-110" dirty="0"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идентификация</a:t>
            </a:r>
            <a:endParaRPr sz="3200">
              <a:latin typeface="Candara"/>
              <a:cs typeface="Candara"/>
            </a:endParaRPr>
          </a:p>
          <a:p>
            <a:pPr marL="367665" marR="5080" indent="-354965">
              <a:lnSpc>
                <a:spcPct val="100000"/>
              </a:lnSpc>
              <a:spcBef>
                <a:spcPts val="745"/>
              </a:spcBef>
              <a:buClr>
                <a:srgbClr val="FFFFFF"/>
              </a:buClr>
              <a:buAutoNum type="arabicPeriod"/>
              <a:tabLst>
                <a:tab pos="368300" algn="l"/>
              </a:tabLst>
            </a:pPr>
            <a:r>
              <a:rPr sz="3200" spc="-5" dirty="0">
                <a:latin typeface="Candara"/>
                <a:cs typeface="Candara"/>
              </a:rPr>
              <a:t>если </a:t>
            </a:r>
            <a:r>
              <a:rPr sz="3200" dirty="0">
                <a:latin typeface="Candara"/>
                <a:cs typeface="Candara"/>
              </a:rPr>
              <a:t>АТ – </a:t>
            </a:r>
            <a:r>
              <a:rPr sz="3200" spc="-5" dirty="0">
                <a:latin typeface="Candara"/>
                <a:cs typeface="Candara"/>
              </a:rPr>
              <a:t>неизвестно, </a:t>
            </a:r>
            <a:r>
              <a:rPr sz="3200" dirty="0">
                <a:latin typeface="Candara"/>
                <a:cs typeface="Candara"/>
              </a:rPr>
              <a:t>то </a:t>
            </a:r>
            <a:r>
              <a:rPr sz="3200" spc="-5" dirty="0">
                <a:latin typeface="Candara"/>
                <a:cs typeface="Candara"/>
              </a:rPr>
              <a:t>для </a:t>
            </a:r>
            <a:r>
              <a:rPr sz="3200" dirty="0">
                <a:latin typeface="Candara"/>
                <a:cs typeface="Candara"/>
              </a:rPr>
              <a:t>его  </a:t>
            </a:r>
            <a:r>
              <a:rPr sz="3200" spc="-5" dirty="0">
                <a:latin typeface="Candara"/>
                <a:cs typeface="Candara"/>
              </a:rPr>
              <a:t>определения необходим </a:t>
            </a:r>
            <a:r>
              <a:rPr sz="3200" dirty="0">
                <a:latin typeface="Candara"/>
                <a:cs typeface="Candara"/>
              </a:rPr>
              <a:t>набор  </a:t>
            </a:r>
            <a:r>
              <a:rPr sz="3200" spc="-5" dirty="0">
                <a:latin typeface="Candara"/>
                <a:cs typeface="Candara"/>
              </a:rPr>
              <a:t>известных </a:t>
            </a:r>
            <a:r>
              <a:rPr sz="3200" dirty="0">
                <a:latin typeface="Candara"/>
                <a:cs typeface="Candara"/>
              </a:rPr>
              <a:t>АГ </a:t>
            </a:r>
            <a:r>
              <a:rPr sz="3200" spc="-5" dirty="0">
                <a:latin typeface="Candara"/>
                <a:cs typeface="Candara"/>
              </a:rPr>
              <a:t>(</a:t>
            </a:r>
            <a:r>
              <a:rPr sz="3200" spc="-5" dirty="0">
                <a:solidFill>
                  <a:srgbClr val="0070C0"/>
                </a:solidFill>
                <a:latin typeface="Candara"/>
                <a:cs typeface="Candara"/>
              </a:rPr>
              <a:t>диагностикум</a:t>
            </a:r>
            <a:r>
              <a:rPr sz="3200" spc="-5" dirty="0">
                <a:latin typeface="Candara"/>
                <a:cs typeface="Candara"/>
              </a:rPr>
              <a:t>) </a:t>
            </a:r>
            <a:r>
              <a:rPr sz="3200" dirty="0">
                <a:latin typeface="Symbol"/>
                <a:cs typeface="Symbol"/>
              </a:rPr>
              <a:t></a:t>
            </a:r>
            <a:r>
              <a:rPr sz="32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серодиагностика</a:t>
            </a:r>
            <a:endParaRPr sz="3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6319" y="1523"/>
            <a:ext cx="10174224" cy="1004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034016" y="1523"/>
            <a:ext cx="1374635" cy="1004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83563" y="0"/>
            <a:ext cx="90227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Иммуноэлектрофорез</a:t>
            </a:r>
            <a:endParaRPr sz="7200">
              <a:latin typeface="Candara"/>
              <a:cs typeface="Candar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39852"/>
            <a:ext cx="12165012" cy="4722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3" y="5314188"/>
            <a:ext cx="432816" cy="420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915" y="5314188"/>
            <a:ext cx="399288" cy="420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4779" y="5314188"/>
            <a:ext cx="472440" cy="420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2789" y="5314188"/>
            <a:ext cx="397757" cy="420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6136" y="5314188"/>
            <a:ext cx="1258824" cy="4206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0536" y="5314188"/>
            <a:ext cx="399288" cy="420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95400" y="5314188"/>
            <a:ext cx="2807207" cy="4206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58184" y="5314188"/>
            <a:ext cx="399288" cy="4206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3" y="5649467"/>
            <a:ext cx="420623" cy="4206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718" y="5649467"/>
            <a:ext cx="397757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1063" y="5649467"/>
            <a:ext cx="472440" cy="4206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9079" y="5649467"/>
            <a:ext cx="399288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3943" y="5649467"/>
            <a:ext cx="1520939" cy="4206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90472" y="5649467"/>
            <a:ext cx="396240" cy="4206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42288" y="5649467"/>
            <a:ext cx="1935480" cy="4206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33344" y="5649467"/>
            <a:ext cx="399288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18" y="5984747"/>
            <a:ext cx="425195" cy="4206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290" y="5984747"/>
            <a:ext cx="397757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5636" y="5984747"/>
            <a:ext cx="472440" cy="4206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3652" y="5984747"/>
            <a:ext cx="399288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8515" y="5984747"/>
            <a:ext cx="1408175" cy="4206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82267" y="5984747"/>
            <a:ext cx="397763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35608" y="5984747"/>
            <a:ext cx="1935479" cy="4206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26664" y="5984747"/>
            <a:ext cx="399288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23" y="6320027"/>
            <a:ext cx="399288" cy="4206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382" y="6320027"/>
            <a:ext cx="397764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9728" y="6320027"/>
            <a:ext cx="472440" cy="4206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7737" y="6320028"/>
            <a:ext cx="397757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91084" y="6320027"/>
            <a:ext cx="1609343" cy="4206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56003" y="6320027"/>
            <a:ext cx="397764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09344" y="6320027"/>
            <a:ext cx="1935480" cy="4206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00400" y="6320028"/>
            <a:ext cx="394715" cy="4206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250692" y="6320027"/>
            <a:ext cx="399288" cy="420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8739" y="5336035"/>
            <a:ext cx="3851275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10000"/>
              </a:lnSpc>
              <a:spcBef>
                <a:spcPts val="95"/>
              </a:spcBef>
            </a:pPr>
            <a:r>
              <a:rPr sz="2000" dirty="0">
                <a:solidFill>
                  <a:srgbClr val="FF0000"/>
                </a:solidFill>
                <a:latin typeface="Candara"/>
                <a:cs typeface="Candara"/>
              </a:rPr>
              <a:t>А – </a:t>
            </a:r>
            <a:r>
              <a:rPr sz="2000" spc="-5" dirty="0">
                <a:solidFill>
                  <a:srgbClr val="FF0000"/>
                </a:solidFill>
                <a:latin typeface="Candara"/>
                <a:cs typeface="Candara"/>
              </a:rPr>
              <a:t>простой иммуноэлектрофорез  </a:t>
            </a:r>
            <a:r>
              <a:rPr sz="2000" dirty="0">
                <a:solidFill>
                  <a:srgbClr val="FF0000"/>
                </a:solidFill>
                <a:latin typeface="Candara"/>
                <a:cs typeface="Candara"/>
              </a:rPr>
              <a:t>Б – встречный</a:t>
            </a:r>
            <a:r>
              <a:rPr sz="2000" spc="-5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Candara"/>
                <a:cs typeface="Candara"/>
              </a:rPr>
              <a:t>электрофорез</a:t>
            </a:r>
            <a:endParaRPr sz="2000">
              <a:latin typeface="Candara"/>
              <a:cs typeface="Candara"/>
            </a:endParaRPr>
          </a:p>
          <a:p>
            <a:pPr marL="13335" marR="561340" indent="-635">
              <a:lnSpc>
                <a:spcPct val="110000"/>
              </a:lnSpc>
            </a:pPr>
            <a:r>
              <a:rPr sz="2000" dirty="0">
                <a:solidFill>
                  <a:srgbClr val="FF0000"/>
                </a:solidFill>
                <a:latin typeface="Candara"/>
                <a:cs typeface="Candara"/>
              </a:rPr>
              <a:t>В – ракетный </a:t>
            </a:r>
            <a:r>
              <a:rPr sz="2000" spc="-5" dirty="0">
                <a:solidFill>
                  <a:srgbClr val="FF0000"/>
                </a:solidFill>
                <a:latin typeface="Candara"/>
                <a:cs typeface="Candara"/>
              </a:rPr>
              <a:t>электрофорез  </a:t>
            </a:r>
            <a:r>
              <a:rPr sz="2000" dirty="0">
                <a:solidFill>
                  <a:srgbClr val="FF0000"/>
                </a:solidFill>
                <a:latin typeface="Candara"/>
                <a:cs typeface="Candara"/>
              </a:rPr>
              <a:t>Г – двумерный</a:t>
            </a:r>
            <a:r>
              <a:rPr sz="2000" spc="-6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Candara"/>
                <a:cs typeface="Candara"/>
              </a:rPr>
              <a:t>электрофорез</a:t>
            </a:r>
            <a:endParaRPr sz="2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0"/>
            <a:ext cx="12179319" cy="684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1257680"/>
            <a:ext cx="111855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ndara"/>
                <a:cs typeface="Candara"/>
              </a:rPr>
              <a:t>Титр реакция преципитации </a:t>
            </a:r>
            <a:r>
              <a:rPr sz="3600" dirty="0">
                <a:latin typeface="Candara"/>
                <a:cs typeface="Candara"/>
              </a:rPr>
              <a:t>– </a:t>
            </a:r>
            <a:r>
              <a:rPr sz="3600" spc="-5" dirty="0">
                <a:latin typeface="Candara"/>
                <a:cs typeface="Candara"/>
              </a:rPr>
              <a:t>наибольшее разведение  антигена при </a:t>
            </a:r>
            <a:r>
              <a:rPr sz="3600" dirty="0">
                <a:latin typeface="Candara"/>
                <a:cs typeface="Candara"/>
              </a:rPr>
              <a:t>котором </a:t>
            </a:r>
            <a:r>
              <a:rPr sz="3600" spc="-5" dirty="0">
                <a:latin typeface="Candara"/>
                <a:cs typeface="Candara"/>
              </a:rPr>
              <a:t>ещё наблюдается</a:t>
            </a:r>
            <a:r>
              <a:rPr sz="3600" spc="-7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преципитация.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19419" y="6336206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43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63723" y="1523"/>
            <a:ext cx="7626096" cy="784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694558" y="13652"/>
            <a:ext cx="68021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Реакция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преципитации</a:t>
            </a:r>
            <a:r>
              <a:rPr sz="4400" spc="-6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(РП)</a:t>
            </a:r>
            <a:endParaRPr sz="4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873673" cy="49318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44767" y="1523"/>
            <a:ext cx="5812536" cy="566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08080" y="1523"/>
            <a:ext cx="755903" cy="5669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36283" y="0"/>
            <a:ext cx="518922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5" dirty="0">
                <a:solidFill>
                  <a:srgbClr val="FF0000"/>
                </a:solidFill>
                <a:latin typeface="Candara"/>
                <a:cs typeface="Candara"/>
              </a:rPr>
              <a:t>Реакция</a:t>
            </a:r>
            <a:r>
              <a:rPr sz="3900" spc="-5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900" spc="-5" dirty="0">
                <a:solidFill>
                  <a:srgbClr val="FF0000"/>
                </a:solidFill>
                <a:latin typeface="Candara"/>
                <a:cs typeface="Candara"/>
              </a:rPr>
              <a:t>нейтрализации</a:t>
            </a:r>
            <a:endParaRPr sz="39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8248" y="511555"/>
            <a:ext cx="6111875" cy="452564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615"/>
              </a:spcBef>
              <a:tabLst>
                <a:tab pos="1605915" algn="l"/>
                <a:tab pos="1675764" algn="l"/>
                <a:tab pos="3353435" algn="l"/>
              </a:tabLst>
            </a:pPr>
            <a:r>
              <a:rPr sz="2800" spc="-5" dirty="0">
                <a:latin typeface="Candara"/>
                <a:cs typeface="Candara"/>
              </a:rPr>
              <a:t>Антитела	</a:t>
            </a:r>
            <a:r>
              <a:rPr sz="2800" spc="-10" dirty="0">
                <a:latin typeface="Candara"/>
                <a:cs typeface="Candara"/>
              </a:rPr>
              <a:t>иммунной	сыворотки  способны		</a:t>
            </a:r>
            <a:r>
              <a:rPr sz="2800" spc="-5" dirty="0">
                <a:latin typeface="Candara"/>
                <a:cs typeface="Candara"/>
              </a:rPr>
              <a:t>нейтрализовать  повреждающее действие </a:t>
            </a:r>
            <a:r>
              <a:rPr sz="2800" spc="-10" dirty="0">
                <a:latin typeface="Candara"/>
                <a:cs typeface="Candara"/>
              </a:rPr>
              <a:t>микробов </a:t>
            </a:r>
            <a:r>
              <a:rPr sz="2800" spc="-5" dirty="0">
                <a:latin typeface="Candara"/>
                <a:cs typeface="Candara"/>
              </a:rPr>
              <a:t>и  их </a:t>
            </a:r>
            <a:r>
              <a:rPr sz="2800" spc="-10" dirty="0">
                <a:latin typeface="Candara"/>
                <a:cs typeface="Candara"/>
              </a:rPr>
              <a:t>токсинов </a:t>
            </a:r>
            <a:r>
              <a:rPr sz="2800" spc="-5" dirty="0">
                <a:latin typeface="Candara"/>
                <a:cs typeface="Candara"/>
              </a:rPr>
              <a:t>на чувствительные клетки,  что </a:t>
            </a:r>
            <a:r>
              <a:rPr sz="2800" spc="-10" dirty="0">
                <a:latin typeface="Candara"/>
                <a:cs typeface="Candara"/>
              </a:rPr>
              <a:t>связано </a:t>
            </a:r>
            <a:r>
              <a:rPr sz="2800" spc="-5" dirty="0">
                <a:latin typeface="Candara"/>
                <a:cs typeface="Candara"/>
              </a:rPr>
              <a:t>с </a:t>
            </a:r>
            <a:r>
              <a:rPr sz="2800" spc="-10" dirty="0">
                <a:latin typeface="Candara"/>
                <a:cs typeface="Candara"/>
              </a:rPr>
              <a:t>блокадой микробных  </a:t>
            </a:r>
            <a:r>
              <a:rPr sz="2800" spc="-5" dirty="0">
                <a:latin typeface="Candara"/>
                <a:cs typeface="Candara"/>
              </a:rPr>
              <a:t>антигенов антителами, т. е. их  </a:t>
            </a:r>
            <a:r>
              <a:rPr sz="2800" spc="-10" dirty="0">
                <a:latin typeface="Candara"/>
                <a:cs typeface="Candara"/>
              </a:rPr>
              <a:t>нейтрализацией.</a:t>
            </a:r>
            <a:endParaRPr sz="2800">
              <a:latin typeface="Candara"/>
              <a:cs typeface="Candara"/>
            </a:endParaRPr>
          </a:p>
          <a:p>
            <a:pPr marL="12700" marR="177165">
              <a:lnSpc>
                <a:spcPts val="2850"/>
              </a:lnSpc>
              <a:spcBef>
                <a:spcPts val="705"/>
              </a:spcBef>
            </a:pPr>
            <a:r>
              <a:rPr sz="2800" spc="-5" dirty="0">
                <a:latin typeface="Candara"/>
                <a:cs typeface="Candara"/>
              </a:rPr>
              <a:t>Реакцию </a:t>
            </a:r>
            <a:r>
              <a:rPr sz="2800" spc="-10" dirty="0">
                <a:latin typeface="Candara"/>
                <a:cs typeface="Candara"/>
              </a:rPr>
              <a:t>нейтрализации проводят  </a:t>
            </a:r>
            <a:r>
              <a:rPr sz="2800" spc="-5" dirty="0">
                <a:latin typeface="Candara"/>
                <a:cs typeface="Candara"/>
              </a:rPr>
              <a:t>путём введения смеси антиген-  антитело в чувствительные тест-  объекты </a:t>
            </a:r>
            <a:r>
              <a:rPr sz="2800" spc="-10" dirty="0">
                <a:latin typeface="Candara"/>
                <a:cs typeface="Candara"/>
              </a:rPr>
              <a:t>(культура </a:t>
            </a:r>
            <a:r>
              <a:rPr sz="2800" spc="-5" dirty="0">
                <a:latin typeface="Candara"/>
                <a:cs typeface="Candara"/>
              </a:rPr>
              <a:t>клеток, </a:t>
            </a:r>
            <a:r>
              <a:rPr sz="2800" spc="-10" dirty="0">
                <a:latin typeface="Candara"/>
                <a:cs typeface="Candara"/>
              </a:rPr>
              <a:t>эмбрионы,  лабораторные</a:t>
            </a:r>
            <a:r>
              <a:rPr sz="2800" spc="4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животные).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4803013"/>
            <a:ext cx="97694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ndara"/>
                <a:cs typeface="Candara"/>
              </a:rPr>
              <a:t>Отсутствие у </a:t>
            </a:r>
            <a:r>
              <a:rPr sz="3200" spc="-5" dirty="0">
                <a:latin typeface="Candara"/>
                <a:cs typeface="Candara"/>
              </a:rPr>
              <a:t>тест-объектов повреждающего</a:t>
            </a:r>
            <a:r>
              <a:rPr sz="3200" spc="2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действия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5290488"/>
            <a:ext cx="1193546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andara"/>
                <a:cs typeface="Candara"/>
              </a:rPr>
              <a:t>микроорганизмов, их антигенов, </a:t>
            </a:r>
            <a:r>
              <a:rPr sz="3200" dirty="0">
                <a:latin typeface="Candara"/>
                <a:cs typeface="Candara"/>
              </a:rPr>
              <a:t>токсинов </a:t>
            </a:r>
            <a:r>
              <a:rPr sz="3200" spc="-5" dirty="0">
                <a:latin typeface="Candara"/>
                <a:cs typeface="Candara"/>
              </a:rPr>
              <a:t>свидетельствует </a:t>
            </a:r>
            <a:r>
              <a:rPr sz="3200" dirty="0">
                <a:latin typeface="Candara"/>
                <a:cs typeface="Candara"/>
              </a:rPr>
              <a:t>о  </a:t>
            </a:r>
            <a:r>
              <a:rPr sz="3200" spc="-5" dirty="0">
                <a:latin typeface="Candara"/>
                <a:cs typeface="Candara"/>
              </a:rPr>
              <a:t>нейтрализующем действии иммунной сыворотки </a:t>
            </a:r>
            <a:r>
              <a:rPr sz="3200" dirty="0">
                <a:latin typeface="Candara"/>
                <a:cs typeface="Candara"/>
              </a:rPr>
              <a:t>и специфичности  </a:t>
            </a:r>
            <a:r>
              <a:rPr sz="3200" spc="-5" dirty="0">
                <a:latin typeface="Candara"/>
                <a:cs typeface="Candara"/>
              </a:rPr>
              <a:t>взаимодействия комплекса</a:t>
            </a:r>
            <a:r>
              <a:rPr sz="3200" spc="-15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антиген-антитело</a:t>
            </a:r>
            <a:endParaRPr sz="3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9071" y="1523"/>
            <a:ext cx="2095500" cy="478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85076" y="1523"/>
            <a:ext cx="5088635" cy="478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34216" y="1523"/>
            <a:ext cx="557783" cy="478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66803" y="0"/>
            <a:ext cx="61309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Реакция 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связывания</a:t>
            </a:r>
            <a:r>
              <a:rPr sz="3200" spc="-2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комплемента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49733" y="409447"/>
            <a:ext cx="6537959" cy="613029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3335" marR="5080">
              <a:lnSpc>
                <a:spcPts val="2500"/>
              </a:lnSpc>
              <a:spcBef>
                <a:spcPts val="705"/>
              </a:spcBef>
            </a:pPr>
            <a:r>
              <a:rPr sz="2600" spc="-5" dirty="0">
                <a:latin typeface="Candara"/>
                <a:cs typeface="Candara"/>
              </a:rPr>
              <a:t>заключается </a:t>
            </a:r>
            <a:r>
              <a:rPr sz="2600" dirty="0">
                <a:latin typeface="Candara"/>
                <a:cs typeface="Candara"/>
              </a:rPr>
              <a:t>в том, что </a:t>
            </a:r>
            <a:r>
              <a:rPr sz="2600" spc="5" dirty="0">
                <a:latin typeface="Candara"/>
                <a:cs typeface="Candara"/>
              </a:rPr>
              <a:t>при </a:t>
            </a:r>
            <a:r>
              <a:rPr sz="2600" dirty="0">
                <a:latin typeface="Candara"/>
                <a:cs typeface="Candara"/>
              </a:rPr>
              <a:t>соответствии  друг другу антигенов и антител они  </a:t>
            </a:r>
            <a:r>
              <a:rPr sz="2600" spc="-5" dirty="0">
                <a:latin typeface="Candara"/>
                <a:cs typeface="Candara"/>
              </a:rPr>
              <a:t>образуют </a:t>
            </a:r>
            <a:r>
              <a:rPr sz="2600" dirty="0">
                <a:latin typeface="Candara"/>
                <a:cs typeface="Candara"/>
              </a:rPr>
              <a:t>иммунный </a:t>
            </a:r>
            <a:r>
              <a:rPr sz="2600" spc="-5" dirty="0">
                <a:latin typeface="Candara"/>
                <a:cs typeface="Candara"/>
              </a:rPr>
              <a:t>комплекс, </a:t>
            </a:r>
            <a:r>
              <a:rPr sz="2600" dirty="0">
                <a:latin typeface="Candara"/>
                <a:cs typeface="Candara"/>
              </a:rPr>
              <a:t>к которому  через </a:t>
            </a:r>
            <a:r>
              <a:rPr sz="2600" spc="-5" dirty="0">
                <a:latin typeface="Candara"/>
                <a:cs typeface="Candara"/>
              </a:rPr>
              <a:t>Fc-фрагмент </a:t>
            </a:r>
            <a:r>
              <a:rPr sz="2600" dirty="0">
                <a:latin typeface="Candara"/>
                <a:cs typeface="Candara"/>
              </a:rPr>
              <a:t>антител присоединяется  </a:t>
            </a:r>
            <a:r>
              <a:rPr sz="2600" spc="-5" dirty="0">
                <a:latin typeface="Candara"/>
                <a:cs typeface="Candara"/>
              </a:rPr>
              <a:t>комплемент </a:t>
            </a:r>
            <a:r>
              <a:rPr sz="2600" dirty="0">
                <a:latin typeface="Candara"/>
                <a:cs typeface="Candara"/>
              </a:rPr>
              <a:t>(С), т. </a:t>
            </a:r>
            <a:r>
              <a:rPr sz="2600" spc="-5" dirty="0">
                <a:latin typeface="Candara"/>
                <a:cs typeface="Candara"/>
              </a:rPr>
              <a:t>е. </a:t>
            </a:r>
            <a:r>
              <a:rPr sz="2600" dirty="0">
                <a:latin typeface="Candara"/>
                <a:cs typeface="Candara"/>
              </a:rPr>
              <a:t>происходит</a:t>
            </a:r>
            <a:r>
              <a:rPr sz="2600" spc="-95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связывание  комплемента комплексом</a:t>
            </a:r>
            <a:r>
              <a:rPr sz="2600" spc="5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антиген-антитело.</a:t>
            </a:r>
            <a:endParaRPr sz="2600">
              <a:latin typeface="Candara"/>
              <a:cs typeface="Candara"/>
            </a:endParaRPr>
          </a:p>
          <a:p>
            <a:pPr marL="12700" marR="920750">
              <a:lnSpc>
                <a:spcPts val="2500"/>
              </a:lnSpc>
              <a:spcBef>
                <a:spcPts val="605"/>
              </a:spcBef>
            </a:pPr>
            <a:r>
              <a:rPr sz="2600" dirty="0">
                <a:latin typeface="Candara"/>
                <a:cs typeface="Candara"/>
              </a:rPr>
              <a:t>Если же комплекс антиген-антитело</a:t>
            </a:r>
            <a:r>
              <a:rPr sz="2600" spc="-175" dirty="0">
                <a:latin typeface="Candara"/>
                <a:cs typeface="Candara"/>
              </a:rPr>
              <a:t> </a:t>
            </a:r>
            <a:r>
              <a:rPr sz="2600" dirty="0">
                <a:latin typeface="Candara"/>
                <a:cs typeface="Candara"/>
              </a:rPr>
              <a:t>не  </a:t>
            </a:r>
            <a:r>
              <a:rPr sz="2600" spc="-5" dirty="0">
                <a:latin typeface="Candara"/>
                <a:cs typeface="Candara"/>
              </a:rPr>
              <a:t>образуется, </a:t>
            </a:r>
            <a:r>
              <a:rPr sz="2600" dirty="0">
                <a:latin typeface="Candara"/>
                <a:cs typeface="Candara"/>
              </a:rPr>
              <a:t>то </a:t>
            </a:r>
            <a:r>
              <a:rPr sz="2600" spc="-5" dirty="0">
                <a:latin typeface="Candara"/>
                <a:cs typeface="Candara"/>
              </a:rPr>
              <a:t>комплемент </a:t>
            </a:r>
            <a:r>
              <a:rPr sz="2600" dirty="0">
                <a:latin typeface="Candara"/>
                <a:cs typeface="Candara"/>
              </a:rPr>
              <a:t>остается  </a:t>
            </a:r>
            <a:r>
              <a:rPr sz="2600" spc="-5" dirty="0">
                <a:latin typeface="Candara"/>
                <a:cs typeface="Candara"/>
              </a:rPr>
              <a:t>свободным</a:t>
            </a:r>
            <a:endParaRPr sz="260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600" dirty="0">
                <a:latin typeface="Candara"/>
                <a:cs typeface="Candara"/>
              </a:rPr>
              <a:t>РСК проводят в </a:t>
            </a:r>
            <a:r>
              <a:rPr sz="2600" spc="-5" dirty="0">
                <a:latin typeface="Candara"/>
                <a:cs typeface="Candara"/>
              </a:rPr>
              <a:t>две</a:t>
            </a:r>
            <a:r>
              <a:rPr sz="2600" spc="-55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фазы:</a:t>
            </a:r>
            <a:endParaRPr sz="2600">
              <a:latin typeface="Candara"/>
              <a:cs typeface="Candara"/>
            </a:endParaRPr>
          </a:p>
          <a:p>
            <a:pPr marL="12700" marR="876935">
              <a:lnSpc>
                <a:spcPts val="2500"/>
              </a:lnSpc>
              <a:spcBef>
                <a:spcPts val="600"/>
              </a:spcBef>
              <a:buAutoNum type="romanUcPeriod"/>
              <a:tabLst>
                <a:tab pos="173355" algn="l"/>
                <a:tab pos="1156970" algn="l"/>
              </a:tabLst>
            </a:pPr>
            <a:r>
              <a:rPr sz="2600" spc="-5" dirty="0">
                <a:latin typeface="Candara"/>
                <a:cs typeface="Candara"/>
              </a:rPr>
              <a:t>фаза </a:t>
            </a:r>
            <a:r>
              <a:rPr sz="2600" dirty="0">
                <a:latin typeface="Candara"/>
                <a:cs typeface="Candara"/>
              </a:rPr>
              <a:t>-	инкубация </a:t>
            </a:r>
            <a:r>
              <a:rPr sz="2600" spc="-5" dirty="0">
                <a:latin typeface="Candara"/>
                <a:cs typeface="Candara"/>
              </a:rPr>
              <a:t>смеси,</a:t>
            </a:r>
            <a:r>
              <a:rPr sz="2600" spc="-85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содержащей  антиген+антитело+комплемент;</a:t>
            </a:r>
            <a:endParaRPr sz="2600">
              <a:latin typeface="Candara"/>
              <a:cs typeface="Candara"/>
            </a:endParaRPr>
          </a:p>
          <a:p>
            <a:pPr marL="12700" marR="51435">
              <a:lnSpc>
                <a:spcPts val="2500"/>
              </a:lnSpc>
              <a:spcBef>
                <a:spcPts val="620"/>
              </a:spcBef>
              <a:buAutoNum type="romanUcPeriod"/>
              <a:tabLst>
                <a:tab pos="264795" algn="l"/>
              </a:tabLst>
            </a:pPr>
            <a:r>
              <a:rPr sz="2600" spc="-5" dirty="0">
                <a:latin typeface="Candara"/>
                <a:cs typeface="Candara"/>
              </a:rPr>
              <a:t>фаза (индикаторная) </a:t>
            </a:r>
            <a:r>
              <a:rPr sz="2600" dirty="0">
                <a:latin typeface="Candara"/>
                <a:cs typeface="Candara"/>
              </a:rPr>
              <a:t>- </a:t>
            </a:r>
            <a:r>
              <a:rPr sz="2600" spc="-5" dirty="0">
                <a:latin typeface="Candara"/>
                <a:cs typeface="Candara"/>
              </a:rPr>
              <a:t>выявление </a:t>
            </a:r>
            <a:r>
              <a:rPr sz="2600" dirty="0">
                <a:latin typeface="Candara"/>
                <a:cs typeface="Candara"/>
              </a:rPr>
              <a:t>в смеси  </a:t>
            </a:r>
            <a:r>
              <a:rPr sz="2600" spc="-5" dirty="0">
                <a:latin typeface="Candara"/>
                <a:cs typeface="Candara"/>
              </a:rPr>
              <a:t>свободного </a:t>
            </a:r>
            <a:r>
              <a:rPr sz="2600" dirty="0">
                <a:latin typeface="Candara"/>
                <a:cs typeface="Candara"/>
              </a:rPr>
              <a:t>комплемента путём</a:t>
            </a:r>
            <a:r>
              <a:rPr sz="2600" spc="-100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добавления  </a:t>
            </a:r>
            <a:r>
              <a:rPr sz="2600" dirty="0">
                <a:latin typeface="Candara"/>
                <a:cs typeface="Candara"/>
              </a:rPr>
              <a:t>к ней </a:t>
            </a:r>
            <a:r>
              <a:rPr sz="2600" spc="-5" dirty="0">
                <a:latin typeface="Candara"/>
                <a:cs typeface="Candara"/>
              </a:rPr>
              <a:t>гемолитической системы, состоящей  </a:t>
            </a:r>
            <a:r>
              <a:rPr sz="2600" dirty="0">
                <a:latin typeface="Candara"/>
                <a:cs typeface="Candara"/>
              </a:rPr>
              <a:t>из эритроцитов </a:t>
            </a:r>
            <a:r>
              <a:rPr sz="2600" spc="-5" dirty="0">
                <a:latin typeface="Candara"/>
                <a:cs typeface="Candara"/>
              </a:rPr>
              <a:t>барана </a:t>
            </a:r>
            <a:r>
              <a:rPr sz="2600" dirty="0">
                <a:latin typeface="Candara"/>
                <a:cs typeface="Candara"/>
              </a:rPr>
              <a:t>и </a:t>
            </a:r>
            <a:r>
              <a:rPr sz="2600" spc="-5" dirty="0">
                <a:latin typeface="Candara"/>
                <a:cs typeface="Candara"/>
              </a:rPr>
              <a:t>гемолитической  </a:t>
            </a:r>
            <a:r>
              <a:rPr sz="2600" dirty="0">
                <a:latin typeface="Candara"/>
                <a:cs typeface="Candara"/>
              </a:rPr>
              <a:t>сыворотки, </a:t>
            </a:r>
            <a:r>
              <a:rPr sz="2600" spc="-5" dirty="0">
                <a:latin typeface="Candara"/>
                <a:cs typeface="Candara"/>
              </a:rPr>
              <a:t>содержащей </a:t>
            </a:r>
            <a:r>
              <a:rPr sz="2600" dirty="0">
                <a:latin typeface="Candara"/>
                <a:cs typeface="Candara"/>
              </a:rPr>
              <a:t>антитела к ним  (вторая пара</a:t>
            </a:r>
            <a:r>
              <a:rPr sz="2600" spc="-45" dirty="0">
                <a:latin typeface="Candara"/>
                <a:cs typeface="Candara"/>
              </a:rPr>
              <a:t> </a:t>
            </a:r>
            <a:r>
              <a:rPr sz="2600" dirty="0">
                <a:latin typeface="Candara"/>
                <a:cs typeface="Candara"/>
              </a:rPr>
              <a:t>Аг+Ат).</a:t>
            </a:r>
            <a:endParaRPr sz="2600">
              <a:latin typeface="Candara"/>
              <a:cs typeface="Candar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81" y="4394"/>
            <a:ext cx="5501144" cy="2447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80" y="2569616"/>
            <a:ext cx="5486390" cy="25923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39" y="5257101"/>
            <a:ext cx="4673600" cy="126936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660"/>
              </a:spcBef>
            </a:pPr>
            <a:r>
              <a:rPr sz="2400" dirty="0">
                <a:latin typeface="Candara"/>
                <a:cs typeface="Candara"/>
              </a:rPr>
              <a:t>РСК </a:t>
            </a:r>
            <a:r>
              <a:rPr sz="2400" spc="-5" dirty="0">
                <a:latin typeface="Candara"/>
                <a:cs typeface="Candara"/>
              </a:rPr>
              <a:t>применяют </a:t>
            </a:r>
            <a:r>
              <a:rPr sz="2400" dirty="0">
                <a:latin typeface="Candara"/>
                <a:cs typeface="Candara"/>
              </a:rPr>
              <a:t>для </a:t>
            </a:r>
            <a:r>
              <a:rPr sz="2400" spc="-5" dirty="0">
                <a:latin typeface="Candara"/>
                <a:cs typeface="Candara"/>
              </a:rPr>
              <a:t>диагностики  </a:t>
            </a:r>
            <a:r>
              <a:rPr sz="2400" dirty="0">
                <a:latin typeface="Candara"/>
                <a:cs typeface="Candara"/>
              </a:rPr>
              <a:t>многих </a:t>
            </a:r>
            <a:r>
              <a:rPr sz="2400" spc="-5" dirty="0">
                <a:latin typeface="Candara"/>
                <a:cs typeface="Candara"/>
              </a:rPr>
              <a:t>инфекционных </a:t>
            </a:r>
            <a:r>
              <a:rPr sz="2400" dirty="0">
                <a:latin typeface="Candara"/>
                <a:cs typeface="Candara"/>
              </a:rPr>
              <a:t>болезней, в  </a:t>
            </a:r>
            <a:r>
              <a:rPr sz="2400" spc="-5" dirty="0">
                <a:latin typeface="Candara"/>
                <a:cs typeface="Candara"/>
              </a:rPr>
              <a:t>частности сифилиса (реакция  Вассермана).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5227" y="1523"/>
            <a:ext cx="7822692" cy="678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60407" y="1523"/>
            <a:ext cx="777240" cy="678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05582" y="0"/>
            <a:ext cx="71818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Реакция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иммунного</a:t>
            </a:r>
            <a:r>
              <a:rPr sz="400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прилипания</a:t>
            </a:r>
            <a:endParaRPr sz="40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5021351"/>
            <a:ext cx="398208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latin typeface="Candara"/>
                <a:cs typeface="Candara"/>
              </a:rPr>
              <a:t>Иммунное </a:t>
            </a:r>
            <a:r>
              <a:rPr sz="2400" spc="-5" dirty="0">
                <a:latin typeface="Candara"/>
                <a:cs typeface="Candara"/>
              </a:rPr>
              <a:t>прилипание  стафилококков </a:t>
            </a:r>
            <a:r>
              <a:rPr sz="2400" dirty="0">
                <a:latin typeface="Candara"/>
                <a:cs typeface="Candara"/>
              </a:rPr>
              <a:t>к</a:t>
            </a:r>
            <a:r>
              <a:rPr sz="2400" spc="1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эритроциту.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39132" y="588340"/>
            <a:ext cx="7357745" cy="441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ndara"/>
                <a:cs typeface="Candara"/>
              </a:rPr>
              <a:t>РИП - </a:t>
            </a:r>
            <a:r>
              <a:rPr sz="2400" spc="-5" dirty="0">
                <a:latin typeface="Candara"/>
                <a:cs typeface="Candara"/>
              </a:rPr>
              <a:t>прилипание нагруженных антителами частиц </a:t>
            </a:r>
            <a:r>
              <a:rPr sz="2400" dirty="0">
                <a:latin typeface="Candara"/>
                <a:cs typeface="Candara"/>
              </a:rPr>
              <a:t>или  иммунных комплексов к </a:t>
            </a:r>
            <a:r>
              <a:rPr sz="2400" spc="-5" dirty="0">
                <a:latin typeface="Candara"/>
                <a:cs typeface="Candara"/>
              </a:rPr>
              <a:t>эритроцитам приматов. На  </a:t>
            </a:r>
            <a:r>
              <a:rPr sz="2400" dirty="0">
                <a:latin typeface="Candara"/>
                <a:cs typeface="Candara"/>
              </a:rPr>
              <a:t>РИП </a:t>
            </a:r>
            <a:r>
              <a:rPr sz="2400" spc="-5" dirty="0">
                <a:latin typeface="Candara"/>
                <a:cs typeface="Candara"/>
              </a:rPr>
              <a:t>основан чувствительный </a:t>
            </a:r>
            <a:r>
              <a:rPr sz="2400" dirty="0">
                <a:latin typeface="Candara"/>
                <a:cs typeface="Candara"/>
              </a:rPr>
              <a:t>метод </a:t>
            </a:r>
            <a:r>
              <a:rPr sz="2400" spc="-5" dirty="0">
                <a:latin typeface="Candara"/>
                <a:cs typeface="Candara"/>
              </a:rPr>
              <a:t>выявления  антител. </a:t>
            </a:r>
            <a:r>
              <a:rPr sz="2400" dirty="0">
                <a:latin typeface="Candara"/>
                <a:cs typeface="Candara"/>
              </a:rPr>
              <a:t>РИП </a:t>
            </a:r>
            <a:r>
              <a:rPr sz="2400" spc="-5" dirty="0">
                <a:latin typeface="Candara"/>
                <a:cs typeface="Candara"/>
              </a:rPr>
              <a:t>зависит </a:t>
            </a:r>
            <a:r>
              <a:rPr sz="2400" dirty="0">
                <a:latin typeface="Candara"/>
                <a:cs typeface="Candara"/>
              </a:rPr>
              <a:t>от </a:t>
            </a:r>
            <a:r>
              <a:rPr sz="2400" spc="-5" dirty="0">
                <a:latin typeface="Candara"/>
                <a:cs typeface="Candara"/>
              </a:rPr>
              <a:t>С</a:t>
            </a:r>
            <a:r>
              <a:rPr sz="2400" spc="-7" baseline="-20833" dirty="0">
                <a:latin typeface="Candara"/>
                <a:cs typeface="Candara"/>
              </a:rPr>
              <a:t>З </a:t>
            </a:r>
            <a:r>
              <a:rPr sz="2400" dirty="0">
                <a:latin typeface="Candara"/>
                <a:cs typeface="Candara"/>
              </a:rPr>
              <a:t>и </a:t>
            </a:r>
            <a:r>
              <a:rPr sz="2400" spc="-5" dirty="0">
                <a:latin typeface="Candara"/>
                <a:cs typeface="Candara"/>
              </a:rPr>
              <a:t>наличия рецепторов  </a:t>
            </a:r>
            <a:r>
              <a:rPr sz="2400" dirty="0">
                <a:latin typeface="Candara"/>
                <a:cs typeface="Candara"/>
              </a:rPr>
              <a:t>иммуноадгезии на мембране </a:t>
            </a:r>
            <a:r>
              <a:rPr sz="2400" spc="-5" dirty="0">
                <a:latin typeface="Candara"/>
                <a:cs typeface="Candara"/>
              </a:rPr>
              <a:t>эритроцитов. </a:t>
            </a:r>
            <a:r>
              <a:rPr sz="2400" dirty="0">
                <a:latin typeface="Candara"/>
                <a:cs typeface="Candara"/>
              </a:rPr>
              <a:t>РИП  </a:t>
            </a:r>
            <a:r>
              <a:rPr sz="2400" spc="-5" dirty="0">
                <a:latin typeface="Candara"/>
                <a:cs typeface="Candara"/>
              </a:rPr>
              <a:t>основана </a:t>
            </a:r>
            <a:r>
              <a:rPr sz="2400" dirty="0">
                <a:latin typeface="Candara"/>
                <a:cs typeface="Candara"/>
              </a:rPr>
              <a:t>на </a:t>
            </a:r>
            <a:r>
              <a:rPr sz="2400" spc="-5" dirty="0">
                <a:latin typeface="Candara"/>
                <a:cs typeface="Candara"/>
              </a:rPr>
              <a:t>активации системы </a:t>
            </a:r>
            <a:r>
              <a:rPr sz="2400" dirty="0">
                <a:latin typeface="Candara"/>
                <a:cs typeface="Candara"/>
              </a:rPr>
              <a:t>комплемента  </a:t>
            </a:r>
            <a:r>
              <a:rPr sz="2400" spc="-5" dirty="0">
                <a:latin typeface="Candara"/>
                <a:cs typeface="Candara"/>
              </a:rPr>
              <a:t>корпускулярными антигенами (бактериями, грибами),  обработанными </a:t>
            </a:r>
            <a:r>
              <a:rPr sz="2400" dirty="0">
                <a:latin typeface="Candara"/>
                <a:cs typeface="Candara"/>
              </a:rPr>
              <a:t>иммунной </a:t>
            </a:r>
            <a:r>
              <a:rPr sz="2400" spc="-5" dirty="0">
                <a:latin typeface="Candara"/>
                <a:cs typeface="Candara"/>
              </a:rPr>
              <a:t>сывороткой. </a:t>
            </a:r>
            <a:r>
              <a:rPr sz="2400" dirty="0">
                <a:latin typeface="Candara"/>
                <a:cs typeface="Candara"/>
              </a:rPr>
              <a:t>В </a:t>
            </a:r>
            <a:r>
              <a:rPr sz="2400" spc="-5" dirty="0">
                <a:latin typeface="Candara"/>
                <a:cs typeface="Candara"/>
              </a:rPr>
              <a:t>результате  образуется активированный </a:t>
            </a:r>
            <a:r>
              <a:rPr sz="2400" dirty="0">
                <a:latin typeface="Candara"/>
                <a:cs typeface="Candara"/>
              </a:rPr>
              <a:t>компонент комплемента  </a:t>
            </a:r>
            <a:r>
              <a:rPr sz="2400" spc="-5" dirty="0">
                <a:latin typeface="Candara"/>
                <a:cs typeface="Candara"/>
              </a:rPr>
              <a:t>(С</a:t>
            </a:r>
            <a:r>
              <a:rPr sz="2400" spc="-7" baseline="-20833" dirty="0">
                <a:latin typeface="Candara"/>
                <a:cs typeface="Candara"/>
              </a:rPr>
              <a:t>Зb</a:t>
            </a:r>
            <a:r>
              <a:rPr sz="2400" spc="-5" dirty="0">
                <a:latin typeface="Candara"/>
                <a:cs typeface="Candara"/>
              </a:rPr>
              <a:t>), который присоединяется </a:t>
            </a:r>
            <a:r>
              <a:rPr sz="2400" dirty="0">
                <a:latin typeface="Candara"/>
                <a:cs typeface="Candara"/>
              </a:rPr>
              <a:t>к </a:t>
            </a:r>
            <a:r>
              <a:rPr sz="2400" spc="-5" dirty="0">
                <a:latin typeface="Candara"/>
                <a:cs typeface="Candara"/>
              </a:rPr>
              <a:t>корпускулярному  антигену </a:t>
            </a:r>
            <a:r>
              <a:rPr sz="2400" dirty="0">
                <a:latin typeface="Candara"/>
                <a:cs typeface="Candara"/>
              </a:rPr>
              <a:t>в </a:t>
            </a:r>
            <a:r>
              <a:rPr sz="2400" spc="-5" dirty="0">
                <a:latin typeface="Candara"/>
                <a:cs typeface="Candara"/>
              </a:rPr>
              <a:t>составе </a:t>
            </a:r>
            <a:r>
              <a:rPr sz="2400" dirty="0">
                <a:latin typeface="Candara"/>
                <a:cs typeface="Candara"/>
              </a:rPr>
              <a:t>иммунного комплекса. </a:t>
            </a:r>
            <a:r>
              <a:rPr sz="2400" spc="-5" dirty="0">
                <a:latin typeface="Candara"/>
                <a:cs typeface="Candara"/>
              </a:rPr>
              <a:t>На  эритроцитах, тромбоцитах, макрофагах</a:t>
            </a:r>
            <a:r>
              <a:rPr sz="2400" spc="35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имеются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39233" y="4977510"/>
            <a:ext cx="729932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ndara"/>
                <a:cs typeface="Candara"/>
              </a:rPr>
              <a:t>рецепторы </a:t>
            </a:r>
            <a:r>
              <a:rPr sz="2400" dirty="0">
                <a:latin typeface="Candara"/>
                <a:cs typeface="Candara"/>
              </a:rPr>
              <a:t>для компонентов комплемента, </a:t>
            </a:r>
            <a:r>
              <a:rPr sz="2400" spc="-5" dirty="0">
                <a:latin typeface="Candara"/>
                <a:cs typeface="Candara"/>
              </a:rPr>
              <a:t>благодаря  чему при </a:t>
            </a:r>
            <a:r>
              <a:rPr sz="2400" dirty="0">
                <a:latin typeface="Candara"/>
                <a:cs typeface="Candara"/>
              </a:rPr>
              <a:t>смешивании этих клеток с иммунными  комплексами, </a:t>
            </a:r>
            <a:r>
              <a:rPr sz="2400" spc="-5" dirty="0">
                <a:latin typeface="Candara"/>
                <a:cs typeface="Candara"/>
              </a:rPr>
              <a:t>несущими С</a:t>
            </a:r>
            <a:r>
              <a:rPr sz="2400" spc="-7" baseline="-20833" dirty="0">
                <a:latin typeface="Candara"/>
                <a:cs typeface="Candara"/>
              </a:rPr>
              <a:t>Зb </a:t>
            </a:r>
            <a:r>
              <a:rPr sz="2400" dirty="0">
                <a:latin typeface="Candara"/>
                <a:cs typeface="Candara"/>
              </a:rPr>
              <a:t>и </a:t>
            </a:r>
            <a:r>
              <a:rPr sz="2400" spc="-5" dirty="0">
                <a:latin typeface="Candara"/>
                <a:cs typeface="Candara"/>
              </a:rPr>
              <a:t>другие </a:t>
            </a:r>
            <a:r>
              <a:rPr sz="2400" dirty="0">
                <a:latin typeface="Candara"/>
                <a:cs typeface="Candara"/>
              </a:rPr>
              <a:t>компоненты,  </a:t>
            </a:r>
            <a:r>
              <a:rPr sz="2400" spc="-5" dirty="0">
                <a:latin typeface="Candara"/>
                <a:cs typeface="Candara"/>
              </a:rPr>
              <a:t>происходят </a:t>
            </a:r>
            <a:r>
              <a:rPr sz="2400" dirty="0">
                <a:latin typeface="Candara"/>
                <a:cs typeface="Candara"/>
              </a:rPr>
              <a:t>их соединение и</a:t>
            </a:r>
            <a:r>
              <a:rPr sz="2400" spc="25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агглютинация.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32" y="659930"/>
            <a:ext cx="4645735" cy="3546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3" y="2734055"/>
            <a:ext cx="12190476" cy="1213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21795" y="2734055"/>
            <a:ext cx="870203" cy="12131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0270" y="2910332"/>
            <a:ext cx="114147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Реакции 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с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меченными</a:t>
            </a:r>
            <a:r>
              <a:rPr sz="6000" spc="-2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антителами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19456" y="6336206"/>
            <a:ext cx="1524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47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1867" y="1523"/>
            <a:ext cx="8249411" cy="684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24" y="0"/>
            <a:ext cx="11519535" cy="6690359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2212975">
              <a:lnSpc>
                <a:spcPct val="102000"/>
              </a:lnSpc>
              <a:spcBef>
                <a:spcPts val="540"/>
              </a:spcBef>
            </a:pP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Реакции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с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меченными антителами  </a:t>
            </a:r>
            <a:r>
              <a:rPr sz="3600" spc="-5" dirty="0">
                <a:latin typeface="Candara"/>
                <a:cs typeface="Candara"/>
              </a:rPr>
              <a:t>Реакции </a:t>
            </a:r>
            <a:r>
              <a:rPr sz="3600" dirty="0">
                <a:latin typeface="Candara"/>
                <a:cs typeface="Candara"/>
              </a:rPr>
              <a:t>с </a:t>
            </a:r>
            <a:r>
              <a:rPr sz="3600" spc="-5" dirty="0">
                <a:latin typeface="Candara"/>
                <a:cs typeface="Candara"/>
              </a:rPr>
              <a:t>меченными </a:t>
            </a:r>
            <a:r>
              <a:rPr sz="3600" dirty="0">
                <a:latin typeface="Candara"/>
                <a:cs typeface="Candara"/>
              </a:rPr>
              <a:t>АТ </a:t>
            </a:r>
            <a:r>
              <a:rPr sz="3600" spc="-5" dirty="0">
                <a:latin typeface="Candara"/>
                <a:cs typeface="Candara"/>
              </a:rPr>
              <a:t>протекают только </a:t>
            </a:r>
            <a:r>
              <a:rPr sz="3600" dirty="0">
                <a:latin typeface="Candara"/>
                <a:cs typeface="Candara"/>
              </a:rPr>
              <a:t>в одну фазу –  </a:t>
            </a:r>
            <a:r>
              <a:rPr sz="3600" spc="-5" dirty="0">
                <a:latin typeface="Candara"/>
                <a:cs typeface="Candara"/>
              </a:rPr>
              <a:t>специфическую. Неспецифическая </a:t>
            </a:r>
            <a:r>
              <a:rPr sz="3600" dirty="0">
                <a:latin typeface="Candara"/>
                <a:cs typeface="Candara"/>
              </a:rPr>
              <a:t>фаза </a:t>
            </a:r>
            <a:r>
              <a:rPr sz="3600" spc="-5" dirty="0">
                <a:latin typeface="Candara"/>
                <a:cs typeface="Candara"/>
              </a:rPr>
              <a:t>отсутствует,  поскольку </a:t>
            </a:r>
            <a:r>
              <a:rPr sz="3600" dirty="0">
                <a:latin typeface="Candara"/>
                <a:cs typeface="Candara"/>
              </a:rPr>
              <a:t>АТ </a:t>
            </a:r>
            <a:r>
              <a:rPr sz="3600" spc="-5" dirty="0">
                <a:latin typeface="Candara"/>
                <a:cs typeface="Candara"/>
              </a:rPr>
              <a:t>связаны </a:t>
            </a:r>
            <a:r>
              <a:rPr sz="3600" dirty="0">
                <a:latin typeface="Candara"/>
                <a:cs typeface="Candara"/>
              </a:rPr>
              <a:t>с </a:t>
            </a:r>
            <a:r>
              <a:rPr sz="3600" spc="-5" dirty="0">
                <a:latin typeface="Candara"/>
                <a:cs typeface="Candara"/>
              </a:rPr>
              <a:t>меткой по </a:t>
            </a:r>
            <a:r>
              <a:rPr sz="3600" dirty="0">
                <a:latin typeface="Candara"/>
                <a:cs typeface="Candara"/>
              </a:rPr>
              <a:t>которой их можно  </a:t>
            </a:r>
            <a:r>
              <a:rPr sz="3600" spc="-5" dirty="0">
                <a:latin typeface="Candara"/>
                <a:cs typeface="Candara"/>
              </a:rPr>
              <a:t>обнаружить, </a:t>
            </a:r>
            <a:r>
              <a:rPr sz="3600" dirty="0">
                <a:latin typeface="Candara"/>
                <a:cs typeface="Candara"/>
              </a:rPr>
              <a:t>а </a:t>
            </a:r>
            <a:r>
              <a:rPr sz="3600" spc="-5" dirty="0">
                <a:latin typeface="Candara"/>
                <a:cs typeface="Candara"/>
              </a:rPr>
              <a:t>соответственно </a:t>
            </a:r>
            <a:r>
              <a:rPr sz="3600" dirty="0">
                <a:latin typeface="Candara"/>
                <a:cs typeface="Candara"/>
              </a:rPr>
              <a:t>обнаружить и </a:t>
            </a:r>
            <a:r>
              <a:rPr sz="3600" spc="-5" dirty="0">
                <a:latin typeface="Candara"/>
                <a:cs typeface="Candara"/>
              </a:rPr>
              <a:t>иммунный  комплекс </a:t>
            </a:r>
            <a:r>
              <a:rPr sz="3600" dirty="0">
                <a:latin typeface="Candara"/>
                <a:cs typeface="Candara"/>
              </a:rPr>
              <a:t>в том </a:t>
            </a:r>
            <a:r>
              <a:rPr sz="3600" spc="-5" dirty="0">
                <a:latin typeface="Candara"/>
                <a:cs typeface="Candara"/>
              </a:rPr>
              <a:t>случае, </a:t>
            </a:r>
            <a:r>
              <a:rPr sz="3600" dirty="0">
                <a:latin typeface="Candara"/>
                <a:cs typeface="Candara"/>
              </a:rPr>
              <a:t>если он образовался. АТ</a:t>
            </a:r>
            <a:r>
              <a:rPr sz="3600" spc="-7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метят:</a:t>
            </a:r>
            <a:endParaRPr sz="3600">
              <a:latin typeface="Candara"/>
              <a:cs typeface="Candara"/>
            </a:endParaRPr>
          </a:p>
          <a:p>
            <a:pPr marL="455930" indent="-443230">
              <a:lnSpc>
                <a:spcPct val="100000"/>
              </a:lnSpc>
              <a:spcBef>
                <a:spcPts val="860"/>
              </a:spcBef>
              <a:buClr>
                <a:srgbClr val="FF0000"/>
              </a:buClr>
              <a:buFont typeface="Wingdings"/>
              <a:buChar char=""/>
              <a:tabLst>
                <a:tab pos="456565" algn="l"/>
              </a:tabLst>
            </a:pPr>
            <a:r>
              <a:rPr sz="3600" spc="-5" dirty="0">
                <a:latin typeface="Candara"/>
                <a:cs typeface="Candara"/>
              </a:rPr>
              <a:t>Флюрохромом </a:t>
            </a:r>
            <a:r>
              <a:rPr sz="3600" dirty="0">
                <a:latin typeface="Candara"/>
                <a:cs typeface="Candara"/>
              </a:rPr>
              <a:t>-</a:t>
            </a:r>
            <a:r>
              <a:rPr sz="3600" spc="-5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РИФ;</a:t>
            </a:r>
            <a:endParaRPr sz="3600">
              <a:latin typeface="Candara"/>
              <a:cs typeface="Candara"/>
            </a:endParaRPr>
          </a:p>
          <a:p>
            <a:pPr marL="455930" marR="824865" indent="-443230">
              <a:lnSpc>
                <a:spcPts val="4280"/>
              </a:lnSpc>
              <a:spcBef>
                <a:spcPts val="1080"/>
              </a:spcBef>
              <a:buClr>
                <a:srgbClr val="FF0000"/>
              </a:buClr>
              <a:buFont typeface="Wingdings"/>
              <a:buChar char=""/>
              <a:tabLst>
                <a:tab pos="456565" algn="l"/>
              </a:tabLst>
            </a:pPr>
            <a:r>
              <a:rPr sz="3600" spc="-5" dirty="0">
                <a:latin typeface="Candara"/>
                <a:cs typeface="Candara"/>
              </a:rPr>
              <a:t>Ферментами (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пероксидаза хрена, </a:t>
            </a:r>
            <a:r>
              <a:rPr sz="3600" spc="-5" dirty="0">
                <a:solidFill>
                  <a:srgbClr val="4584D3"/>
                </a:solidFill>
                <a:latin typeface="Symbol"/>
                <a:cs typeface="Symbol"/>
              </a:rPr>
              <a:t>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-галактозидаза,  щелочная </a:t>
            </a:r>
            <a:r>
              <a:rPr sz="3600" dirty="0">
                <a:solidFill>
                  <a:srgbClr val="4584D3"/>
                </a:solidFill>
                <a:latin typeface="Candara"/>
                <a:cs typeface="Candara"/>
              </a:rPr>
              <a:t>фосфатаза, АТФ-аза</a:t>
            </a:r>
            <a:r>
              <a:rPr sz="3600" dirty="0">
                <a:latin typeface="Candara"/>
                <a:cs typeface="Candara"/>
              </a:rPr>
              <a:t>) -</a:t>
            </a:r>
            <a:r>
              <a:rPr sz="3600" spc="-7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ИФА;</a:t>
            </a:r>
            <a:endParaRPr sz="3600">
              <a:latin typeface="Candara"/>
              <a:cs typeface="Candara"/>
            </a:endParaRPr>
          </a:p>
          <a:p>
            <a:pPr marL="455930" indent="-443230">
              <a:lnSpc>
                <a:spcPct val="100000"/>
              </a:lnSpc>
              <a:spcBef>
                <a:spcPts val="730"/>
              </a:spcBef>
              <a:buClr>
                <a:srgbClr val="FF0000"/>
              </a:buClr>
              <a:buFont typeface="Wingdings"/>
              <a:buChar char=""/>
              <a:tabLst>
                <a:tab pos="456565" algn="l"/>
              </a:tabLst>
            </a:pPr>
            <a:r>
              <a:rPr sz="3600" spc="-5" dirty="0">
                <a:latin typeface="Candara"/>
                <a:cs typeface="Candara"/>
              </a:rPr>
              <a:t>Радиоактивными </a:t>
            </a:r>
            <a:r>
              <a:rPr sz="3600" dirty="0">
                <a:latin typeface="Candara"/>
                <a:cs typeface="Candara"/>
              </a:rPr>
              <a:t>изотопами </a:t>
            </a:r>
            <a:r>
              <a:rPr sz="3600" spc="-5" dirty="0">
                <a:latin typeface="Candara"/>
                <a:cs typeface="Candara"/>
              </a:rPr>
              <a:t>(J</a:t>
            </a:r>
            <a:r>
              <a:rPr sz="3600" spc="-7" baseline="25462" dirty="0">
                <a:latin typeface="Candara"/>
                <a:cs typeface="Candara"/>
              </a:rPr>
              <a:t>131</a:t>
            </a:r>
            <a:r>
              <a:rPr sz="3600" spc="-5" dirty="0">
                <a:latin typeface="Candara"/>
                <a:cs typeface="Candara"/>
              </a:rPr>
              <a:t>) </a:t>
            </a:r>
            <a:r>
              <a:rPr sz="3600" dirty="0">
                <a:latin typeface="Candara"/>
                <a:cs typeface="Candara"/>
              </a:rPr>
              <a:t>-</a:t>
            </a:r>
            <a:r>
              <a:rPr sz="3600" spc="-7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РИА;</a:t>
            </a:r>
            <a:endParaRPr sz="3600">
              <a:latin typeface="Candara"/>
              <a:cs typeface="Candara"/>
            </a:endParaRPr>
          </a:p>
          <a:p>
            <a:pPr marL="455930" indent="-443230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Font typeface="Wingdings"/>
              <a:buChar char=""/>
              <a:tabLst>
                <a:tab pos="456565" algn="l"/>
              </a:tabLst>
            </a:pPr>
            <a:r>
              <a:rPr sz="3600" spc="-5" dirty="0">
                <a:latin typeface="Candara"/>
                <a:cs typeface="Candara"/>
              </a:rPr>
              <a:t>Л</a:t>
            </a:r>
            <a:r>
              <a:rPr sz="3600" dirty="0">
                <a:latin typeface="Candara"/>
                <a:cs typeface="Candara"/>
              </a:rPr>
              <a:t>и</a:t>
            </a:r>
            <a:r>
              <a:rPr sz="3600" spc="-10" dirty="0">
                <a:latin typeface="Candara"/>
                <a:cs typeface="Candara"/>
              </a:rPr>
              <a:t>п</a:t>
            </a:r>
            <a:r>
              <a:rPr sz="3600" spc="5" dirty="0">
                <a:latin typeface="Candara"/>
                <a:cs typeface="Candara"/>
              </a:rPr>
              <a:t>осо</a:t>
            </a:r>
            <a:r>
              <a:rPr sz="3600" dirty="0">
                <a:latin typeface="Candara"/>
                <a:cs typeface="Candara"/>
              </a:rPr>
              <a:t>м</a:t>
            </a:r>
            <a:r>
              <a:rPr sz="3600" spc="5" dirty="0">
                <a:latin typeface="Candara"/>
                <a:cs typeface="Candara"/>
              </a:rPr>
              <a:t>о</a:t>
            </a:r>
            <a:r>
              <a:rPr sz="3600" dirty="0">
                <a:latin typeface="Candara"/>
                <a:cs typeface="Candara"/>
              </a:rPr>
              <a:t>й</a:t>
            </a:r>
            <a:r>
              <a:rPr sz="3600" spc="-45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– ли</a:t>
            </a:r>
            <a:r>
              <a:rPr sz="3600" spc="-10" dirty="0">
                <a:latin typeface="Candara"/>
                <a:cs typeface="Candara"/>
              </a:rPr>
              <a:t>п</a:t>
            </a:r>
            <a:r>
              <a:rPr sz="3600" spc="5" dirty="0">
                <a:latin typeface="Candara"/>
                <a:cs typeface="Candara"/>
              </a:rPr>
              <a:t>осо</a:t>
            </a:r>
            <a:r>
              <a:rPr sz="3600" dirty="0">
                <a:latin typeface="Candara"/>
                <a:cs typeface="Candara"/>
              </a:rPr>
              <a:t>м</a:t>
            </a:r>
            <a:r>
              <a:rPr sz="3600" spc="-5" dirty="0">
                <a:latin typeface="Candara"/>
                <a:cs typeface="Candara"/>
              </a:rPr>
              <a:t>а</a:t>
            </a:r>
            <a:r>
              <a:rPr sz="3600" dirty="0">
                <a:latin typeface="Candara"/>
                <a:cs typeface="Candara"/>
              </a:rPr>
              <a:t>л</a:t>
            </a:r>
            <a:r>
              <a:rPr sz="3600" spc="-5" dirty="0">
                <a:latin typeface="Candara"/>
                <a:cs typeface="Candara"/>
              </a:rPr>
              <a:t>ьн</a:t>
            </a:r>
            <a:r>
              <a:rPr sz="3600" spc="-1110" dirty="0">
                <a:latin typeface="Candara"/>
                <a:cs typeface="Candara"/>
              </a:rPr>
              <a:t>ы</a:t>
            </a:r>
            <a:r>
              <a:rPr sz="1500" spc="-15" baseline="11111" dirty="0">
                <a:solidFill>
                  <a:srgbClr val="073E87"/>
                </a:solidFill>
                <a:latin typeface="Candara"/>
                <a:cs typeface="Candara"/>
              </a:rPr>
              <a:t>4</a:t>
            </a:r>
            <a:r>
              <a:rPr sz="1500" spc="30" baseline="11111" dirty="0">
                <a:solidFill>
                  <a:srgbClr val="073E87"/>
                </a:solidFill>
                <a:latin typeface="Candara"/>
                <a:cs typeface="Candara"/>
              </a:rPr>
              <a:t>8</a:t>
            </a:r>
            <a:r>
              <a:rPr sz="3600" dirty="0">
                <a:latin typeface="Candara"/>
                <a:cs typeface="Candara"/>
              </a:rPr>
              <a:t>й</a:t>
            </a:r>
            <a:r>
              <a:rPr sz="3600" spc="-1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а</a:t>
            </a:r>
            <a:r>
              <a:rPr sz="3600" dirty="0">
                <a:latin typeface="Candara"/>
                <a:cs typeface="Candara"/>
              </a:rPr>
              <a:t>н</a:t>
            </a:r>
            <a:r>
              <a:rPr sz="3600" spc="-5" dirty="0">
                <a:latin typeface="Candara"/>
                <a:cs typeface="Candara"/>
              </a:rPr>
              <a:t>а</a:t>
            </a:r>
            <a:r>
              <a:rPr sz="3600" dirty="0">
                <a:latin typeface="Candara"/>
                <a:cs typeface="Candara"/>
              </a:rPr>
              <a:t>ли</a:t>
            </a:r>
            <a:r>
              <a:rPr sz="3600" spc="5" dirty="0">
                <a:latin typeface="Candara"/>
                <a:cs typeface="Candara"/>
              </a:rPr>
              <a:t>з</a:t>
            </a:r>
            <a:r>
              <a:rPr sz="3600" dirty="0">
                <a:latin typeface="Candara"/>
                <a:cs typeface="Candara"/>
              </a:rPr>
              <a:t>.</a:t>
            </a:r>
            <a:endParaRPr sz="36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684" y="2276855"/>
            <a:ext cx="3898391" cy="1213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52572" y="2276855"/>
            <a:ext cx="9051023" cy="1213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19104" y="2276855"/>
            <a:ext cx="1072896" cy="12131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31435" y="3191255"/>
            <a:ext cx="2979407" cy="12131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8167" rIns="0" bIns="0" rtlCol="0">
            <a:spAutoFit/>
          </a:bodyPr>
          <a:lstStyle/>
          <a:p>
            <a:pPr marL="4627245" marR="5080" indent="-449326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Реакция иммунофлюоресценции  (РИФ)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14885" y="6336206"/>
            <a:ext cx="1619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49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282" y="992213"/>
            <a:ext cx="11884025" cy="4853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ndara"/>
                <a:cs typeface="Candara"/>
              </a:rPr>
              <a:t>РИФ </a:t>
            </a:r>
            <a:r>
              <a:rPr sz="3600" dirty="0">
                <a:latin typeface="Candara"/>
                <a:cs typeface="Candara"/>
              </a:rPr>
              <a:t>широко </a:t>
            </a:r>
            <a:r>
              <a:rPr sz="3600" spc="-5" dirty="0">
                <a:latin typeface="Candara"/>
                <a:cs typeface="Candara"/>
              </a:rPr>
              <a:t>распространена </a:t>
            </a:r>
            <a:r>
              <a:rPr sz="3600" dirty="0">
                <a:latin typeface="Candara"/>
                <a:cs typeface="Candara"/>
              </a:rPr>
              <a:t>в лабораторной </a:t>
            </a:r>
            <a:r>
              <a:rPr sz="3600" spc="-5" dirty="0">
                <a:latin typeface="Candara"/>
                <a:cs typeface="Candara"/>
              </a:rPr>
              <a:t>практике:  применяется </a:t>
            </a:r>
            <a:r>
              <a:rPr sz="3600" dirty="0">
                <a:latin typeface="Candara"/>
                <a:cs typeface="Candara"/>
              </a:rPr>
              <a:t>для </a:t>
            </a:r>
            <a:r>
              <a:rPr sz="3600" spc="-5" dirty="0">
                <a:latin typeface="Candara"/>
                <a:cs typeface="Candara"/>
              </a:rPr>
              <a:t>экспресс-диагностики инфекционных  </a:t>
            </a:r>
            <a:r>
              <a:rPr sz="3600" dirty="0">
                <a:latin typeface="Candara"/>
                <a:cs typeface="Candara"/>
              </a:rPr>
              <a:t>заболеваний, для </a:t>
            </a:r>
            <a:r>
              <a:rPr sz="3600" spc="-5" dirty="0">
                <a:latin typeface="Candara"/>
                <a:cs typeface="Candara"/>
              </a:rPr>
              <a:t>оценки иммунного статуса (определение  </a:t>
            </a:r>
            <a:r>
              <a:rPr sz="3600" dirty="0">
                <a:latin typeface="Candara"/>
                <a:cs typeface="Candara"/>
              </a:rPr>
              <a:t>СD-рецепторов</a:t>
            </a:r>
            <a:r>
              <a:rPr sz="3600" spc="-25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лимфоцитов).</a:t>
            </a:r>
            <a:endParaRPr sz="3600">
              <a:latin typeface="Candara"/>
              <a:cs typeface="Candara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3600" spc="-5" dirty="0">
                <a:latin typeface="Candara"/>
                <a:cs typeface="Candara"/>
              </a:rPr>
              <a:t>Варианты постановки</a:t>
            </a:r>
            <a:r>
              <a:rPr sz="3600" spc="-3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РИФ:</a:t>
            </a:r>
            <a:endParaRPr sz="3600">
              <a:latin typeface="Candara"/>
              <a:cs typeface="Candara"/>
            </a:endParaRPr>
          </a:p>
          <a:p>
            <a:pPr marL="542925" indent="-530225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Font typeface="Wingdings"/>
              <a:buChar char=""/>
              <a:tabLst>
                <a:tab pos="543560" algn="l"/>
              </a:tabLst>
            </a:pPr>
            <a:r>
              <a:rPr sz="3600" spc="-5" dirty="0">
                <a:latin typeface="Candara"/>
                <a:cs typeface="Candara"/>
              </a:rPr>
              <a:t>прямой вариант</a:t>
            </a:r>
            <a:r>
              <a:rPr sz="3600" spc="-5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(ПИФ);</a:t>
            </a:r>
            <a:endParaRPr sz="3600">
              <a:latin typeface="Candara"/>
              <a:cs typeface="Candara"/>
            </a:endParaRPr>
          </a:p>
          <a:p>
            <a:pPr marL="542925" indent="-530225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Font typeface="Wingdings"/>
              <a:buChar char=""/>
              <a:tabLst>
                <a:tab pos="543560" algn="l"/>
              </a:tabLst>
            </a:pPr>
            <a:r>
              <a:rPr sz="3600" spc="-5" dirty="0">
                <a:latin typeface="Candara"/>
                <a:cs typeface="Candara"/>
              </a:rPr>
              <a:t>непрямой вариант</a:t>
            </a:r>
            <a:r>
              <a:rPr sz="3600" spc="-3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(РНИФ);</a:t>
            </a:r>
            <a:endParaRPr sz="3600">
              <a:latin typeface="Candara"/>
              <a:cs typeface="Candara"/>
            </a:endParaRPr>
          </a:p>
          <a:p>
            <a:pPr marL="542925" indent="-530225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Font typeface="Wingdings"/>
              <a:buChar char=""/>
              <a:tabLst>
                <a:tab pos="543560" algn="l"/>
              </a:tabLst>
            </a:pPr>
            <a:r>
              <a:rPr sz="3600" spc="-5" dirty="0">
                <a:latin typeface="Candara"/>
                <a:cs typeface="Candara"/>
              </a:rPr>
              <a:t>непрямой вариант </a:t>
            </a:r>
            <a:r>
              <a:rPr sz="3600" dirty="0">
                <a:latin typeface="Candara"/>
                <a:cs typeface="Candara"/>
              </a:rPr>
              <a:t>с</a:t>
            </a:r>
            <a:r>
              <a:rPr sz="3600" spc="-3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комплементом.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6409" y="6336206"/>
            <a:ext cx="1581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50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3" y="1523"/>
            <a:ext cx="2796540" cy="769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66544" y="1523"/>
            <a:ext cx="6653783" cy="7696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88807" y="1523"/>
            <a:ext cx="848868" cy="769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06156" y="1523"/>
            <a:ext cx="2589276" cy="7696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63911" y="1523"/>
            <a:ext cx="2145792" cy="7696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78183" y="1523"/>
            <a:ext cx="813816" cy="7696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76304" y="1523"/>
            <a:ext cx="615696" cy="7696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9238" y="0"/>
            <a:ext cx="1167320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Реакция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иммунофлюоресценции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(метод</a:t>
            </a:r>
            <a:r>
              <a:rPr sz="4400" spc="-8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Кунса)</a:t>
            </a:r>
            <a:endParaRPr sz="4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2120" y="1523"/>
            <a:ext cx="2869679" cy="733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60291" y="1523"/>
            <a:ext cx="6653783" cy="7330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2954" y="0"/>
            <a:ext cx="80860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Реакция</a:t>
            </a:r>
            <a:r>
              <a:rPr sz="4400" spc="-3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иммунофлюоресценции</a:t>
            </a:r>
            <a:endParaRPr sz="44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30124" y="6336206"/>
            <a:ext cx="1327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51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896657"/>
            <a:ext cx="3945890" cy="814069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615"/>
              </a:spcBef>
            </a:pPr>
            <a:r>
              <a:rPr sz="2800" spc="-5" dirty="0">
                <a:latin typeface="Candara"/>
                <a:cs typeface="Candara"/>
              </a:rPr>
              <a:t>ПИФ - </a:t>
            </a:r>
            <a:r>
              <a:rPr sz="2800" spc="-10" dirty="0">
                <a:latin typeface="Candara"/>
                <a:cs typeface="Candara"/>
              </a:rPr>
              <a:t>предназначена для  выявления искомых </a:t>
            </a:r>
            <a:r>
              <a:rPr sz="2800" dirty="0">
                <a:latin typeface="Candara"/>
                <a:cs typeface="Candara"/>
              </a:rPr>
              <a:t>АГ</a:t>
            </a:r>
            <a:r>
              <a:rPr sz="2800" spc="3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с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1621755"/>
            <a:ext cx="48736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/>
                <a:cs typeface="Candara"/>
              </a:rPr>
              <a:t>помощью </a:t>
            </a:r>
            <a:r>
              <a:rPr sz="2800" spc="-10" dirty="0">
                <a:latin typeface="Candara"/>
                <a:cs typeface="Candara"/>
              </a:rPr>
              <a:t>моноклональных</a:t>
            </a:r>
            <a:r>
              <a:rPr sz="2800" spc="20" dirty="0">
                <a:latin typeface="Candara"/>
                <a:cs typeface="Candara"/>
              </a:rPr>
              <a:t> </a:t>
            </a:r>
            <a:r>
              <a:rPr sz="2800" dirty="0">
                <a:latin typeface="Candara"/>
                <a:cs typeface="Candara"/>
              </a:rPr>
              <a:t>АТ,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1984304"/>
            <a:ext cx="4895215" cy="480250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615"/>
              </a:spcBef>
            </a:pPr>
            <a:r>
              <a:rPr sz="2800" spc="-5" dirty="0">
                <a:latin typeface="Candara"/>
                <a:cs typeface="Candara"/>
              </a:rPr>
              <a:t>меченых ФИТЦ. При </a:t>
            </a:r>
            <a:r>
              <a:rPr sz="2800" spc="-10" dirty="0">
                <a:latin typeface="Candara"/>
                <a:cs typeface="Candara"/>
              </a:rPr>
              <a:t>наличии </a:t>
            </a:r>
            <a:r>
              <a:rPr sz="2800" spc="-5" dirty="0">
                <a:latin typeface="Candara"/>
                <a:cs typeface="Candara"/>
              </a:rPr>
              <a:t>в  </a:t>
            </a:r>
            <a:r>
              <a:rPr sz="2800" spc="-10" dirty="0">
                <a:latin typeface="Candara"/>
                <a:cs typeface="Candara"/>
              </a:rPr>
              <a:t>исследуемом материале  искомых </a:t>
            </a:r>
            <a:r>
              <a:rPr sz="2800" dirty="0">
                <a:latin typeface="Candara"/>
                <a:cs typeface="Candara"/>
              </a:rPr>
              <a:t>АГ </a:t>
            </a:r>
            <a:r>
              <a:rPr sz="2800" spc="-10" dirty="0">
                <a:latin typeface="Candara"/>
                <a:cs typeface="Candara"/>
              </a:rPr>
              <a:t>наблюдается  </a:t>
            </a:r>
            <a:r>
              <a:rPr sz="2800" spc="-5" dirty="0">
                <a:latin typeface="Candara"/>
                <a:cs typeface="Candara"/>
              </a:rPr>
              <a:t>свечение </a:t>
            </a:r>
            <a:r>
              <a:rPr sz="2800" spc="-10" dirty="0">
                <a:latin typeface="Candara"/>
                <a:cs typeface="Candara"/>
              </a:rPr>
              <a:t>образовавшегося  иммунного </a:t>
            </a:r>
            <a:r>
              <a:rPr sz="2800" spc="-5" dirty="0">
                <a:latin typeface="Candara"/>
                <a:cs typeface="Candara"/>
              </a:rPr>
              <a:t>комплекса,  </a:t>
            </a:r>
            <a:r>
              <a:rPr sz="2800" spc="-10" dirty="0">
                <a:latin typeface="Candara"/>
                <a:cs typeface="Candara"/>
              </a:rPr>
              <a:t>регистрируемое </a:t>
            </a:r>
            <a:r>
              <a:rPr sz="2800" spc="-5" dirty="0">
                <a:latin typeface="Candara"/>
                <a:cs typeface="Candara"/>
              </a:rPr>
              <a:t>в  люминесцентном микроскопе.  Недостатком является  </a:t>
            </a:r>
            <a:r>
              <a:rPr sz="2800" spc="-10" dirty="0">
                <a:latin typeface="Candara"/>
                <a:cs typeface="Candara"/>
              </a:rPr>
              <a:t>необходимость приготовления  широкого набора  </a:t>
            </a:r>
            <a:r>
              <a:rPr sz="2800" spc="-5" dirty="0">
                <a:latin typeface="Candara"/>
                <a:cs typeface="Candara"/>
              </a:rPr>
              <a:t>специфических АТ </a:t>
            </a:r>
            <a:r>
              <a:rPr sz="2800" spc="-10" dirty="0">
                <a:latin typeface="Candara"/>
                <a:cs typeface="Candara"/>
              </a:rPr>
              <a:t>против  </a:t>
            </a:r>
            <a:r>
              <a:rPr sz="2800" spc="-5" dirty="0">
                <a:latin typeface="Candara"/>
                <a:cs typeface="Candara"/>
              </a:rPr>
              <a:t>каждого изучаемого </a:t>
            </a:r>
            <a:r>
              <a:rPr sz="2800" dirty="0">
                <a:latin typeface="Candara"/>
                <a:cs typeface="Candara"/>
              </a:rPr>
              <a:t>АГ,  </a:t>
            </a:r>
            <a:r>
              <a:rPr sz="2800" spc="-5" dirty="0">
                <a:latin typeface="Candara"/>
                <a:cs typeface="Candara"/>
              </a:rPr>
              <a:t>меченых ФИТЦ.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65597" y="756284"/>
            <a:ext cx="479869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5" dirty="0">
                <a:latin typeface="Candara"/>
                <a:cs typeface="Candara"/>
              </a:rPr>
              <a:t>РНИФ </a:t>
            </a:r>
            <a:r>
              <a:rPr sz="2700" dirty="0">
                <a:latin typeface="Candara"/>
                <a:cs typeface="Candara"/>
              </a:rPr>
              <a:t>- </a:t>
            </a:r>
            <a:r>
              <a:rPr sz="2700" spc="-5" dirty="0">
                <a:latin typeface="Candara"/>
                <a:cs typeface="Candara"/>
              </a:rPr>
              <a:t>более сложная</a:t>
            </a:r>
            <a:r>
              <a:rPr sz="2700" spc="-5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реакция,</a:t>
            </a:r>
            <a:endParaRPr sz="2700">
              <a:latin typeface="Candara"/>
              <a:cs typeface="Candar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5254" y="1106728"/>
            <a:ext cx="6790690" cy="148590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ct val="84900"/>
              </a:lnSpc>
              <a:spcBef>
                <a:spcPts val="590"/>
              </a:spcBef>
            </a:pPr>
            <a:r>
              <a:rPr sz="2700" spc="-5" dirty="0">
                <a:latin typeface="Candara"/>
                <a:cs typeface="Candara"/>
              </a:rPr>
              <a:t>предназначенная для обнаружения </a:t>
            </a:r>
            <a:r>
              <a:rPr sz="2700" dirty="0">
                <a:latin typeface="Candara"/>
                <a:cs typeface="Candara"/>
              </a:rPr>
              <a:t>АГ </a:t>
            </a:r>
            <a:r>
              <a:rPr sz="2700" spc="-5" dirty="0">
                <a:latin typeface="Candara"/>
                <a:cs typeface="Candara"/>
              </a:rPr>
              <a:t>или,  реже, </a:t>
            </a:r>
            <a:r>
              <a:rPr sz="2700" dirty="0">
                <a:latin typeface="Candara"/>
                <a:cs typeface="Candara"/>
              </a:rPr>
              <a:t>АТ. На </a:t>
            </a:r>
            <a:r>
              <a:rPr sz="2700" spc="-5" dirty="0">
                <a:latin typeface="Candara"/>
                <a:cs typeface="Candara"/>
              </a:rPr>
              <a:t>первом этапе реакции искомый  </a:t>
            </a:r>
            <a:r>
              <a:rPr sz="2700" dirty="0">
                <a:latin typeface="Candara"/>
                <a:cs typeface="Candara"/>
              </a:rPr>
              <a:t>АГ </a:t>
            </a:r>
            <a:r>
              <a:rPr sz="2700" spc="-5" dirty="0">
                <a:latin typeface="Candara"/>
                <a:cs typeface="Candara"/>
              </a:rPr>
              <a:t>связывается </a:t>
            </a:r>
            <a:r>
              <a:rPr sz="2700" dirty="0">
                <a:latin typeface="Candara"/>
                <a:cs typeface="Candara"/>
              </a:rPr>
              <a:t>со </a:t>
            </a:r>
            <a:r>
              <a:rPr sz="2700" spc="-5" dirty="0">
                <a:latin typeface="Candara"/>
                <a:cs typeface="Candara"/>
              </a:rPr>
              <a:t>специфическими  кроличьими </a:t>
            </a:r>
            <a:r>
              <a:rPr sz="2700" dirty="0">
                <a:latin typeface="Candara"/>
                <a:cs typeface="Candara"/>
              </a:rPr>
              <a:t>АТ, </a:t>
            </a:r>
            <a:r>
              <a:rPr sz="2700" spc="-5" dirty="0">
                <a:latin typeface="Candara"/>
                <a:cs typeface="Candara"/>
              </a:rPr>
              <a:t>на втором </a:t>
            </a:r>
            <a:r>
              <a:rPr sz="2700" dirty="0">
                <a:latin typeface="Candara"/>
                <a:cs typeface="Candara"/>
              </a:rPr>
              <a:t>-</a:t>
            </a:r>
            <a:r>
              <a:rPr sz="2700" spc="-40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образовавшийся</a:t>
            </a:r>
            <a:endParaRPr sz="2700">
              <a:latin typeface="Candara"/>
              <a:cs typeface="Candar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25385" rIns="0" bIns="0" rtlCol="0">
            <a:spAutoFit/>
          </a:bodyPr>
          <a:lstStyle/>
          <a:p>
            <a:pPr marL="5151755" marR="5080" indent="-635">
              <a:lnSpc>
                <a:spcPct val="85000"/>
              </a:lnSpc>
              <a:spcBef>
                <a:spcPts val="585"/>
              </a:spcBef>
            </a:pPr>
            <a:r>
              <a:rPr sz="2700" spc="-5" dirty="0"/>
              <a:t>комплекс соединяется </a:t>
            </a:r>
            <a:r>
              <a:rPr sz="2700" dirty="0"/>
              <a:t>с </a:t>
            </a:r>
            <a:r>
              <a:rPr sz="2700" spc="-5" dirty="0"/>
              <a:t>ФИТЦ-меченой  сывороткой против F</a:t>
            </a:r>
            <a:r>
              <a:rPr sz="2700" spc="-7" baseline="-20061" dirty="0"/>
              <a:t>c</a:t>
            </a:r>
            <a:r>
              <a:rPr sz="2700" spc="-5" dirty="0"/>
              <a:t>-фрагмента  иммуноглобулинов кролика (</a:t>
            </a:r>
            <a:r>
              <a:rPr sz="2700" spc="-5" dirty="0">
                <a:solidFill>
                  <a:srgbClr val="0070C0"/>
                </a:solidFill>
              </a:rPr>
              <a:t>антивидовой  конъюгат</a:t>
            </a:r>
            <a:r>
              <a:rPr sz="2700" spc="-5" dirty="0"/>
              <a:t>), которую получают путём  иммунизации ослов, лошадей </a:t>
            </a:r>
            <a:r>
              <a:rPr sz="2700" dirty="0"/>
              <a:t>и других  </a:t>
            </a:r>
            <a:r>
              <a:rPr sz="2700" spc="-5" dirty="0"/>
              <a:t>животных </a:t>
            </a:r>
            <a:r>
              <a:rPr sz="2700" dirty="0"/>
              <a:t>АТ </a:t>
            </a:r>
            <a:r>
              <a:rPr sz="2700" spc="-5" dirty="0"/>
              <a:t>кролика. </a:t>
            </a:r>
            <a:r>
              <a:rPr sz="2700" dirty="0"/>
              <a:t>При </a:t>
            </a:r>
            <a:r>
              <a:rPr sz="2700" spc="-5" dirty="0"/>
              <a:t>положительном  результате наблюдают свечение, которое  регистрируют </a:t>
            </a:r>
            <a:r>
              <a:rPr sz="2700" dirty="0"/>
              <a:t>с </a:t>
            </a:r>
            <a:r>
              <a:rPr sz="2700" spc="-5" dirty="0"/>
              <a:t>помощью люминесцентной  </a:t>
            </a:r>
            <a:r>
              <a:rPr sz="2700" dirty="0"/>
              <a:t>микроскопии. </a:t>
            </a:r>
            <a:r>
              <a:rPr sz="2700" spc="-5" dirty="0"/>
              <a:t>Достоинство РНИФ </a:t>
            </a:r>
            <a:r>
              <a:rPr sz="2700" dirty="0"/>
              <a:t>в </a:t>
            </a:r>
            <a:r>
              <a:rPr sz="2700" spc="-5" dirty="0"/>
              <a:t>том, что  антивидовые конъюгаты универсальны</a:t>
            </a:r>
            <a:r>
              <a:rPr sz="2700" spc="-25" dirty="0"/>
              <a:t> </a:t>
            </a:r>
            <a:r>
              <a:rPr sz="2700" dirty="0"/>
              <a:t>и</a:t>
            </a:r>
            <a:endParaRPr sz="2700"/>
          </a:p>
        </p:txBody>
      </p:sp>
      <p:sp>
        <p:nvSpPr>
          <p:cNvPr id="12" name="object 12"/>
          <p:cNvSpPr txBox="1"/>
          <p:nvPr/>
        </p:nvSpPr>
        <p:spPr>
          <a:xfrm>
            <a:off x="5265635" y="6003340"/>
            <a:ext cx="603567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Candara"/>
                <a:cs typeface="Candara"/>
              </a:rPr>
              <a:t>могут </a:t>
            </a:r>
            <a:r>
              <a:rPr sz="2700" spc="-5" dirty="0">
                <a:latin typeface="Candara"/>
                <a:cs typeface="Candara"/>
              </a:rPr>
              <a:t>использоваться для</a:t>
            </a:r>
            <a:r>
              <a:rPr sz="2700" spc="-65" dirty="0">
                <a:latin typeface="Candara"/>
                <a:cs typeface="Candara"/>
              </a:rPr>
              <a:t> </a:t>
            </a:r>
            <a:r>
              <a:rPr sz="2700" spc="-5" dirty="0">
                <a:latin typeface="Candara"/>
                <a:cs typeface="Candara"/>
              </a:rPr>
              <a:t>обнаружения</a:t>
            </a:r>
            <a:endParaRPr sz="2700">
              <a:latin typeface="Candara"/>
              <a:cs typeface="Candar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65635" y="6352413"/>
            <a:ext cx="1697989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5" dirty="0">
                <a:latin typeface="Candara"/>
                <a:cs typeface="Candara"/>
              </a:rPr>
              <a:t>любого</a:t>
            </a:r>
            <a:r>
              <a:rPr sz="2700" spc="-75" dirty="0">
                <a:latin typeface="Candara"/>
                <a:cs typeface="Candara"/>
              </a:rPr>
              <a:t> </a:t>
            </a:r>
            <a:r>
              <a:rPr sz="2700" dirty="0">
                <a:latin typeface="Candara"/>
                <a:cs typeface="Candara"/>
              </a:rPr>
              <a:t>АГ.</a:t>
            </a:r>
            <a:endParaRPr sz="27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921613"/>
            <a:ext cx="12033250" cy="558609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84"/>
              </a:spcBef>
            </a:pP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Иммунные реакции </a:t>
            </a:r>
            <a:r>
              <a:rPr sz="3200" spc="-5" dirty="0">
                <a:latin typeface="Candara"/>
                <a:cs typeface="Candara"/>
              </a:rPr>
              <a:t>используют </a:t>
            </a:r>
            <a:r>
              <a:rPr sz="3200" dirty="0">
                <a:latin typeface="Candara"/>
                <a:cs typeface="Candara"/>
              </a:rPr>
              <a:t>при </a:t>
            </a:r>
            <a:r>
              <a:rPr sz="3200" spc="-5" dirty="0">
                <a:latin typeface="Candara"/>
                <a:cs typeface="Candara"/>
              </a:rPr>
              <a:t>диагностических </a:t>
            </a:r>
            <a:r>
              <a:rPr sz="3200" dirty="0">
                <a:latin typeface="Candara"/>
                <a:cs typeface="Candara"/>
              </a:rPr>
              <a:t>и  </a:t>
            </a:r>
            <a:r>
              <a:rPr sz="3200" spc="-5" dirty="0">
                <a:latin typeface="Candara"/>
                <a:cs typeface="Candara"/>
              </a:rPr>
              <a:t>иммунологических исследованиях </a:t>
            </a:r>
            <a:r>
              <a:rPr sz="3200" dirty="0">
                <a:latin typeface="Candara"/>
                <a:cs typeface="Candara"/>
              </a:rPr>
              <a:t>у </a:t>
            </a:r>
            <a:r>
              <a:rPr sz="3200" spc="-5" dirty="0">
                <a:latin typeface="Candara"/>
                <a:cs typeface="Candara"/>
              </a:rPr>
              <a:t>больных </a:t>
            </a:r>
            <a:r>
              <a:rPr sz="3200" dirty="0">
                <a:latin typeface="Candara"/>
                <a:cs typeface="Candara"/>
              </a:rPr>
              <a:t>и </a:t>
            </a:r>
            <a:r>
              <a:rPr sz="3200" spc="-5" dirty="0">
                <a:latin typeface="Candara"/>
                <a:cs typeface="Candara"/>
              </a:rPr>
              <a:t>здоровых людей.  Серологические методы </a:t>
            </a:r>
            <a:r>
              <a:rPr sz="3200" dirty="0">
                <a:latin typeface="Candara"/>
                <a:cs typeface="Candara"/>
              </a:rPr>
              <a:t>(</a:t>
            </a:r>
            <a:r>
              <a:rPr sz="3200" dirty="0">
                <a:solidFill>
                  <a:srgbClr val="4584D3"/>
                </a:solidFill>
                <a:latin typeface="Candara"/>
                <a:cs typeface="Candara"/>
              </a:rPr>
              <a:t>от лат. </a:t>
            </a:r>
            <a:r>
              <a:rPr sz="3200" i="1" dirty="0">
                <a:solidFill>
                  <a:srgbClr val="4584D3"/>
                </a:solidFill>
                <a:latin typeface="Candara"/>
                <a:cs typeface="Candara"/>
              </a:rPr>
              <a:t>serum - 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сыворотка </a:t>
            </a:r>
            <a:r>
              <a:rPr sz="3200" dirty="0">
                <a:solidFill>
                  <a:srgbClr val="4584D3"/>
                </a:solidFill>
                <a:latin typeface="Candara"/>
                <a:cs typeface="Candara"/>
              </a:rPr>
              <a:t>и </a:t>
            </a:r>
            <a:r>
              <a:rPr sz="3200" i="1" spc="-5" dirty="0">
                <a:solidFill>
                  <a:srgbClr val="4584D3"/>
                </a:solidFill>
                <a:latin typeface="Candara"/>
                <a:cs typeface="Candara"/>
              </a:rPr>
              <a:t>logos </a:t>
            </a:r>
            <a:r>
              <a:rPr sz="3200" i="1" dirty="0">
                <a:solidFill>
                  <a:srgbClr val="4584D3"/>
                </a:solidFill>
                <a:latin typeface="Candara"/>
                <a:cs typeface="Candara"/>
              </a:rPr>
              <a:t>-</a:t>
            </a:r>
            <a:r>
              <a:rPr sz="3200" i="1" spc="140" dirty="0">
                <a:solidFill>
                  <a:srgbClr val="4584D3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учение</a:t>
            </a:r>
            <a:r>
              <a:rPr sz="3200" spc="-5" dirty="0">
                <a:latin typeface="Candara"/>
                <a:cs typeface="Candara"/>
              </a:rPr>
              <a:t>)</a:t>
            </a:r>
            <a:endParaRPr sz="3200">
              <a:latin typeface="Candara"/>
              <a:cs typeface="Candara"/>
            </a:endParaRPr>
          </a:p>
          <a:p>
            <a:pPr marL="12700" marR="1453515">
              <a:lnSpc>
                <a:spcPct val="80000"/>
              </a:lnSpc>
            </a:pPr>
            <a:r>
              <a:rPr sz="3200" spc="-5" dirty="0">
                <a:latin typeface="Candara"/>
                <a:cs typeface="Candara"/>
              </a:rPr>
              <a:t>применяют для выявления </a:t>
            </a:r>
            <a:r>
              <a:rPr sz="3200" dirty="0">
                <a:latin typeface="Candara"/>
                <a:cs typeface="Candara"/>
              </a:rPr>
              <a:t>антител и антигенов с помощью  </a:t>
            </a:r>
            <a:r>
              <a:rPr sz="3200" spc="-5" dirty="0">
                <a:latin typeface="Candara"/>
                <a:cs typeface="Candara"/>
              </a:rPr>
              <a:t>реакций </a:t>
            </a:r>
            <a:r>
              <a:rPr sz="3200" dirty="0">
                <a:latin typeface="Candara"/>
                <a:cs typeface="Candara"/>
              </a:rPr>
              <a:t>«антиген-антитело».</a:t>
            </a:r>
            <a:r>
              <a:rPr sz="3200" spc="-5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Применяют:</a:t>
            </a:r>
            <a:endParaRPr sz="3200">
              <a:latin typeface="Candara"/>
              <a:cs typeface="Candara"/>
            </a:endParaRPr>
          </a:p>
          <a:p>
            <a:pPr marL="367665" marR="488315" indent="-354965">
              <a:lnSpc>
                <a:spcPts val="3070"/>
              </a:lnSpc>
              <a:spcBef>
                <a:spcPts val="745"/>
              </a:spcBef>
              <a:buClr>
                <a:srgbClr val="FF0000"/>
              </a:buClr>
              <a:buFont typeface="Wingdings"/>
              <a:buChar char=""/>
              <a:tabLst>
                <a:tab pos="368300" algn="l"/>
              </a:tabLst>
            </a:pPr>
            <a:r>
              <a:rPr sz="3200" spc="-5" dirty="0">
                <a:latin typeface="Candara"/>
                <a:cs typeface="Candara"/>
              </a:rPr>
              <a:t>для обнаружения </a:t>
            </a:r>
            <a:r>
              <a:rPr sz="3200" dirty="0">
                <a:latin typeface="Candara"/>
                <a:cs typeface="Candara"/>
              </a:rPr>
              <a:t>в </a:t>
            </a:r>
            <a:r>
              <a:rPr sz="3200" spc="-5" dirty="0">
                <a:latin typeface="Candara"/>
                <a:cs typeface="Candara"/>
              </a:rPr>
              <a:t>сыворотке крови больного </a:t>
            </a:r>
            <a:r>
              <a:rPr sz="3200" dirty="0">
                <a:latin typeface="Candara"/>
                <a:cs typeface="Candara"/>
              </a:rPr>
              <a:t>антител </a:t>
            </a:r>
            <a:r>
              <a:rPr sz="3200" spc="-5" dirty="0">
                <a:latin typeface="Candara"/>
                <a:cs typeface="Candara"/>
              </a:rPr>
              <a:t>против  </a:t>
            </a:r>
            <a:r>
              <a:rPr sz="3200" dirty="0">
                <a:latin typeface="Candara"/>
                <a:cs typeface="Candara"/>
              </a:rPr>
              <a:t>антигенов </a:t>
            </a:r>
            <a:r>
              <a:rPr sz="3200" spc="-5" dirty="0">
                <a:latin typeface="Candara"/>
                <a:cs typeface="Candara"/>
              </a:rPr>
              <a:t>возбудителя, </a:t>
            </a:r>
            <a:r>
              <a:rPr sz="3200" dirty="0">
                <a:latin typeface="Candara"/>
                <a:cs typeface="Candara"/>
              </a:rPr>
              <a:t>что </a:t>
            </a:r>
            <a:r>
              <a:rPr sz="3200" spc="-5" dirty="0">
                <a:latin typeface="Candara"/>
                <a:cs typeface="Candara"/>
              </a:rPr>
              <a:t>позволяет </a:t>
            </a:r>
            <a:r>
              <a:rPr sz="3200" dirty="0">
                <a:latin typeface="Candara"/>
                <a:cs typeface="Candara"/>
              </a:rPr>
              <a:t>поставить </a:t>
            </a:r>
            <a:r>
              <a:rPr sz="3200" spc="-5" dirty="0">
                <a:latin typeface="Candara"/>
                <a:cs typeface="Candara"/>
              </a:rPr>
              <a:t>диагноз  болезни;</a:t>
            </a:r>
            <a:endParaRPr sz="3200">
              <a:latin typeface="Candara"/>
              <a:cs typeface="Candara"/>
            </a:endParaRPr>
          </a:p>
          <a:p>
            <a:pPr marL="367665" marR="593725" indent="-354965">
              <a:lnSpc>
                <a:spcPts val="3070"/>
              </a:lnSpc>
              <a:spcBef>
                <a:spcPts val="775"/>
              </a:spcBef>
              <a:buClr>
                <a:srgbClr val="FF0000"/>
              </a:buClr>
              <a:buFont typeface="Wingdings"/>
              <a:buChar char=""/>
              <a:tabLst>
                <a:tab pos="368300" algn="l"/>
              </a:tabLst>
            </a:pPr>
            <a:r>
              <a:rPr sz="3200" spc="-5" dirty="0">
                <a:latin typeface="Candara"/>
                <a:cs typeface="Candara"/>
              </a:rPr>
              <a:t>для выявления </a:t>
            </a:r>
            <a:r>
              <a:rPr sz="3200" dirty="0">
                <a:latin typeface="Candara"/>
                <a:cs typeface="Candara"/>
              </a:rPr>
              <a:t>антигенов </a:t>
            </a:r>
            <a:r>
              <a:rPr sz="3200" spc="-5" dirty="0">
                <a:latin typeface="Candara"/>
                <a:cs typeface="Candara"/>
              </a:rPr>
              <a:t>микробов, различных биологически  активных </a:t>
            </a:r>
            <a:r>
              <a:rPr sz="3200" dirty="0">
                <a:latin typeface="Candara"/>
                <a:cs typeface="Candara"/>
              </a:rPr>
              <a:t>веществ, </a:t>
            </a:r>
            <a:r>
              <a:rPr sz="3200" spc="-5" dirty="0">
                <a:latin typeface="Candara"/>
                <a:cs typeface="Candara"/>
              </a:rPr>
              <a:t>групп крови, тканевых </a:t>
            </a:r>
            <a:r>
              <a:rPr sz="3200" dirty="0">
                <a:latin typeface="Candara"/>
                <a:cs typeface="Candara"/>
              </a:rPr>
              <a:t>и </a:t>
            </a:r>
            <a:r>
              <a:rPr sz="3200" spc="-5" dirty="0">
                <a:latin typeface="Candara"/>
                <a:cs typeface="Candara"/>
              </a:rPr>
              <a:t>опухолевых  антигенов, рецепторов клеток </a:t>
            </a:r>
            <a:r>
              <a:rPr sz="3200" dirty="0">
                <a:latin typeface="Candara"/>
                <a:cs typeface="Candara"/>
              </a:rPr>
              <a:t>и</a:t>
            </a:r>
            <a:r>
              <a:rPr sz="3200" spc="-2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др.</a:t>
            </a:r>
            <a:endParaRPr sz="3200">
              <a:latin typeface="Candara"/>
              <a:cs typeface="Candara"/>
            </a:endParaRPr>
          </a:p>
          <a:p>
            <a:pPr marL="12700" marR="887094">
              <a:lnSpc>
                <a:spcPts val="3070"/>
              </a:lnSpc>
              <a:spcBef>
                <a:spcPts val="775"/>
              </a:spcBef>
            </a:pPr>
            <a:r>
              <a:rPr sz="3200" spc="-5" dirty="0">
                <a:latin typeface="Candara"/>
                <a:cs typeface="Candara"/>
              </a:rPr>
              <a:t>Идентификацию возбудителя проводят </a:t>
            </a:r>
            <a:r>
              <a:rPr sz="3200" dirty="0">
                <a:latin typeface="Candara"/>
                <a:cs typeface="Candara"/>
              </a:rPr>
              <a:t>с помощью </a:t>
            </a:r>
            <a:r>
              <a:rPr sz="3200" spc="-5" dirty="0">
                <a:latin typeface="Candara"/>
                <a:cs typeface="Candara"/>
              </a:rPr>
              <a:t>иммунных  </a:t>
            </a:r>
            <a:r>
              <a:rPr sz="3200" dirty="0">
                <a:latin typeface="Candara"/>
                <a:cs typeface="Candara"/>
              </a:rPr>
              <a:t>диагностических</a:t>
            </a:r>
            <a:r>
              <a:rPr sz="3200" spc="-3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сывороток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52946" y="6336206"/>
            <a:ext cx="857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7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68295" y="1523"/>
            <a:ext cx="7504176" cy="1062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87968" y="1523"/>
            <a:ext cx="1149096" cy="1062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22600" y="27025"/>
            <a:ext cx="65462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Иммунные</a:t>
            </a:r>
            <a:r>
              <a:rPr sz="6000" spc="-4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реакции</a:t>
            </a:r>
            <a:endParaRPr sz="6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6236" y="1523"/>
            <a:ext cx="3255264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55491" y="1523"/>
            <a:ext cx="7555979" cy="876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02829" y="6591"/>
            <a:ext cx="918400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dirty="0">
                <a:solidFill>
                  <a:srgbClr val="FF0000"/>
                </a:solidFill>
                <a:latin typeface="Candara"/>
                <a:cs typeface="Candara"/>
              </a:rPr>
              <a:t>Реакция</a:t>
            </a:r>
            <a:r>
              <a:rPr sz="5000" spc="-10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000" dirty="0">
                <a:solidFill>
                  <a:srgbClr val="FF0000"/>
                </a:solidFill>
                <a:latin typeface="Candara"/>
                <a:cs typeface="Candara"/>
              </a:rPr>
              <a:t>иммунофлюоресценции</a:t>
            </a:r>
            <a:endParaRPr sz="50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35166" y="6383741"/>
            <a:ext cx="12128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9"/>
              </a:lnSpc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52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387" y="959713"/>
            <a:ext cx="5358765" cy="58928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ct val="85000"/>
              </a:lnSpc>
              <a:spcBef>
                <a:spcPts val="600"/>
              </a:spcBef>
            </a:pPr>
            <a:r>
              <a:rPr sz="2800" spc="-5" dirty="0">
                <a:latin typeface="Candara"/>
                <a:cs typeface="Candara"/>
              </a:rPr>
              <a:t>Микроскопия </a:t>
            </a:r>
            <a:r>
              <a:rPr sz="2800" spc="-10" dirty="0">
                <a:latin typeface="Candara"/>
                <a:cs typeface="Candara"/>
              </a:rPr>
              <a:t>люминисцентная </a:t>
            </a:r>
            <a:r>
              <a:rPr sz="2800" spc="-5" dirty="0">
                <a:latin typeface="Candara"/>
                <a:cs typeface="Candara"/>
              </a:rPr>
              <a:t>–  </a:t>
            </a:r>
            <a:r>
              <a:rPr sz="2800" spc="-10" dirty="0">
                <a:latin typeface="Candara"/>
                <a:cs typeface="Candara"/>
              </a:rPr>
              <a:t>микроскопия, основанная на  </a:t>
            </a:r>
            <a:r>
              <a:rPr sz="2800" spc="-5" dirty="0">
                <a:latin typeface="Candara"/>
                <a:cs typeface="Candara"/>
              </a:rPr>
              <a:t>способности некоторых веществ  </a:t>
            </a:r>
            <a:r>
              <a:rPr sz="2800" spc="-10" dirty="0">
                <a:latin typeface="Candara"/>
                <a:cs typeface="Candara"/>
              </a:rPr>
              <a:t>люминисцировать </a:t>
            </a:r>
            <a:r>
              <a:rPr sz="2800" spc="-5" dirty="0">
                <a:latin typeface="Candara"/>
                <a:cs typeface="Candara"/>
              </a:rPr>
              <a:t>в лучах  </a:t>
            </a:r>
            <a:r>
              <a:rPr sz="2800" spc="-10" dirty="0">
                <a:latin typeface="Candara"/>
                <a:cs typeface="Candara"/>
              </a:rPr>
              <a:t>ультрафиолета или </a:t>
            </a:r>
            <a:r>
              <a:rPr sz="2800" spc="-5" dirty="0">
                <a:latin typeface="Candara"/>
                <a:cs typeface="Candara"/>
              </a:rPr>
              <a:t>синего света;  </a:t>
            </a:r>
            <a:r>
              <a:rPr sz="2800" spc="-10" dirty="0">
                <a:latin typeface="Candara"/>
                <a:cs typeface="Candara"/>
              </a:rPr>
              <a:t>при возбуждении люминисценции  синим </a:t>
            </a:r>
            <a:r>
              <a:rPr sz="2800" spc="-5" dirty="0">
                <a:latin typeface="Candara"/>
                <a:cs typeface="Candara"/>
              </a:rPr>
              <a:t>светом цвет </a:t>
            </a:r>
            <a:r>
              <a:rPr sz="2800" dirty="0">
                <a:latin typeface="Candara"/>
                <a:cs typeface="Candara"/>
              </a:rPr>
              <a:t>её </a:t>
            </a:r>
            <a:r>
              <a:rPr sz="2800" spc="-5" dirty="0">
                <a:latin typeface="Candara"/>
                <a:cs typeface="Candara"/>
              </a:rPr>
              <a:t>может быть  от зелёного до </a:t>
            </a:r>
            <a:r>
              <a:rPr sz="2800" spc="-10" dirty="0">
                <a:latin typeface="Candara"/>
                <a:cs typeface="Candara"/>
              </a:rPr>
              <a:t>красного, при  возбуждении ультрафиолетом  </a:t>
            </a:r>
            <a:r>
              <a:rPr sz="2800" spc="-5" dirty="0">
                <a:latin typeface="Candara"/>
                <a:cs typeface="Candara"/>
              </a:rPr>
              <a:t>свечение может быть в </a:t>
            </a:r>
            <a:r>
              <a:rPr sz="2800" spc="-10" dirty="0">
                <a:latin typeface="Candara"/>
                <a:cs typeface="Candara"/>
              </a:rPr>
              <a:t>любой  </a:t>
            </a:r>
            <a:r>
              <a:rPr sz="2800" spc="-5" dirty="0">
                <a:latin typeface="Candara"/>
                <a:cs typeface="Candara"/>
              </a:rPr>
              <a:t>части </a:t>
            </a:r>
            <a:r>
              <a:rPr sz="2800" spc="-10" dirty="0">
                <a:latin typeface="Candara"/>
                <a:cs typeface="Candara"/>
              </a:rPr>
              <a:t>видимого </a:t>
            </a:r>
            <a:r>
              <a:rPr sz="2800" spc="-5" dirty="0">
                <a:latin typeface="Candara"/>
                <a:cs typeface="Candara"/>
              </a:rPr>
              <a:t>спектра;  поскольку </a:t>
            </a:r>
            <a:r>
              <a:rPr sz="2800" spc="-10" dirty="0">
                <a:latin typeface="Candara"/>
                <a:cs typeface="Candara"/>
              </a:rPr>
              <a:t>большинство  микроорганизмов </a:t>
            </a:r>
            <a:r>
              <a:rPr sz="2800" spc="-5" dirty="0">
                <a:latin typeface="Candara"/>
                <a:cs typeface="Candara"/>
              </a:rPr>
              <a:t>не </a:t>
            </a:r>
            <a:r>
              <a:rPr sz="2800" spc="-10" dirty="0">
                <a:latin typeface="Candara"/>
                <a:cs typeface="Candara"/>
              </a:rPr>
              <a:t>обладает  </a:t>
            </a:r>
            <a:r>
              <a:rPr sz="2800" spc="-5" dirty="0">
                <a:latin typeface="Candara"/>
                <a:cs typeface="Candara"/>
              </a:rPr>
              <a:t>собственной </a:t>
            </a:r>
            <a:r>
              <a:rPr sz="2800" spc="-10" dirty="0">
                <a:latin typeface="Candara"/>
                <a:cs typeface="Candara"/>
              </a:rPr>
              <a:t>люминисценцией, </a:t>
            </a:r>
            <a:r>
              <a:rPr sz="2800" spc="-5" dirty="0">
                <a:latin typeface="Candara"/>
                <a:cs typeface="Candara"/>
              </a:rPr>
              <a:t>их  </a:t>
            </a:r>
            <a:r>
              <a:rPr sz="2800" spc="-10" dirty="0">
                <a:latin typeface="Candara"/>
                <a:cs typeface="Candara"/>
              </a:rPr>
              <a:t>окрашивают флюоресцентными  </a:t>
            </a:r>
            <a:r>
              <a:rPr sz="2800" spc="-5" dirty="0">
                <a:latin typeface="Candara"/>
                <a:cs typeface="Candara"/>
              </a:rPr>
              <a:t>красителями.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86742" y="1280680"/>
            <a:ext cx="6605257" cy="5287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4" y="1173759"/>
            <a:ext cx="12007850" cy="45129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5285" marR="5080" indent="-362585">
              <a:lnSpc>
                <a:spcPct val="100000"/>
              </a:lnSpc>
              <a:spcBef>
                <a:spcPts val="10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spc="-5" dirty="0">
                <a:latin typeface="Candara"/>
                <a:cs typeface="Candara"/>
              </a:rPr>
              <a:t>Флюорохромы </a:t>
            </a:r>
            <a:r>
              <a:rPr sz="3200" dirty="0">
                <a:latin typeface="Candara"/>
                <a:cs typeface="Candara"/>
              </a:rPr>
              <a:t>- </a:t>
            </a:r>
            <a:r>
              <a:rPr sz="3200" spc="-5" dirty="0">
                <a:latin typeface="Candara"/>
                <a:cs typeface="Candara"/>
              </a:rPr>
              <a:t>природные или </a:t>
            </a:r>
            <a:r>
              <a:rPr sz="3200" dirty="0">
                <a:latin typeface="Candara"/>
                <a:cs typeface="Candara"/>
              </a:rPr>
              <a:t>синтетические </a:t>
            </a:r>
            <a:r>
              <a:rPr sz="3200" spc="-5" dirty="0">
                <a:latin typeface="Candara"/>
                <a:cs typeface="Candara"/>
              </a:rPr>
              <a:t>соединения,  которые </a:t>
            </a:r>
            <a:r>
              <a:rPr sz="3200" dirty="0">
                <a:latin typeface="Candara"/>
                <a:cs typeface="Candara"/>
              </a:rPr>
              <a:t>при </a:t>
            </a:r>
            <a:r>
              <a:rPr sz="3200" spc="-5" dirty="0">
                <a:latin typeface="Candara"/>
                <a:cs typeface="Candara"/>
              </a:rPr>
              <a:t>облучении </a:t>
            </a:r>
            <a:r>
              <a:rPr sz="3200" dirty="0">
                <a:latin typeface="Candara"/>
                <a:cs typeface="Candara"/>
              </a:rPr>
              <a:t>УФ-светом </a:t>
            </a:r>
            <a:r>
              <a:rPr sz="3200" spc="-5" dirty="0">
                <a:latin typeface="Candara"/>
                <a:cs typeface="Candara"/>
              </a:rPr>
              <a:t>или синими лучами начинают  испускать видимый </a:t>
            </a:r>
            <a:r>
              <a:rPr sz="3200" dirty="0">
                <a:latin typeface="Candara"/>
                <a:cs typeface="Candara"/>
              </a:rPr>
              <a:t>свет; </a:t>
            </a:r>
            <a:r>
              <a:rPr sz="3200" spc="-5" dirty="0">
                <a:latin typeface="Candara"/>
                <a:cs typeface="Candara"/>
              </a:rPr>
              <a:t>применяются как флюоресцентные  красители (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флюоресцеин-изотиоционат </a:t>
            </a:r>
            <a:r>
              <a:rPr sz="3200" dirty="0">
                <a:solidFill>
                  <a:srgbClr val="4584D3"/>
                </a:solidFill>
                <a:latin typeface="Candara"/>
                <a:cs typeface="Candara"/>
              </a:rPr>
              <a:t>натрия, даёт 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свечение  жёлто-зелёного </a:t>
            </a:r>
            <a:r>
              <a:rPr sz="3200" dirty="0">
                <a:solidFill>
                  <a:srgbClr val="4584D3"/>
                </a:solidFill>
                <a:latin typeface="Candara"/>
                <a:cs typeface="Candara"/>
              </a:rPr>
              <a:t>цвета, 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родамин </a:t>
            </a:r>
            <a:r>
              <a:rPr sz="3200" dirty="0">
                <a:solidFill>
                  <a:srgbClr val="4584D3"/>
                </a:solidFill>
                <a:latin typeface="Candara"/>
                <a:cs typeface="Candara"/>
              </a:rPr>
              <a:t>- 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свечение </a:t>
            </a:r>
            <a:r>
              <a:rPr sz="3200" dirty="0">
                <a:solidFill>
                  <a:srgbClr val="4584D3"/>
                </a:solidFill>
                <a:latin typeface="Candara"/>
                <a:cs typeface="Candara"/>
              </a:rPr>
              <a:t>красного цвета и</a:t>
            </a:r>
            <a:r>
              <a:rPr sz="3200" spc="-10" dirty="0">
                <a:solidFill>
                  <a:srgbClr val="4584D3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др.</a:t>
            </a:r>
            <a:r>
              <a:rPr sz="3200" spc="-5" dirty="0">
                <a:latin typeface="Candara"/>
                <a:cs typeface="Candara"/>
              </a:rPr>
              <a:t>).</a:t>
            </a:r>
            <a:endParaRPr sz="3200">
              <a:latin typeface="Candara"/>
              <a:cs typeface="Candara"/>
            </a:endParaRPr>
          </a:p>
          <a:p>
            <a:pPr marL="374650" marR="260985" indent="-361950">
              <a:lnSpc>
                <a:spcPct val="100000"/>
              </a:lnSpc>
              <a:spcBef>
                <a:spcPts val="76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spc="-5" dirty="0">
                <a:latin typeface="Candara"/>
                <a:cs typeface="Candara"/>
              </a:rPr>
              <a:t>Флуоресцеинизотиоцианат (ФИТЦ) </a:t>
            </a:r>
            <a:r>
              <a:rPr sz="3200" dirty="0">
                <a:latin typeface="Candara"/>
                <a:cs typeface="Candara"/>
              </a:rPr>
              <a:t>– </a:t>
            </a:r>
            <a:r>
              <a:rPr sz="3200" spc="-5" dirty="0">
                <a:latin typeface="Candara"/>
                <a:cs typeface="Candara"/>
              </a:rPr>
              <a:t>флюрохром  флюоресцирующий зелёным цветом, производное  флуоресцеина, </a:t>
            </a:r>
            <a:r>
              <a:rPr sz="3200" dirty="0">
                <a:latin typeface="Candara"/>
                <a:cs typeface="Candara"/>
              </a:rPr>
              <a:t>связывается с </a:t>
            </a:r>
            <a:r>
              <a:rPr sz="3200" spc="-5" dirty="0">
                <a:latin typeface="Candara"/>
                <a:cs typeface="Candara"/>
              </a:rPr>
              <a:t>белками, </a:t>
            </a:r>
            <a:r>
              <a:rPr sz="3200" dirty="0">
                <a:latin typeface="Candara"/>
                <a:cs typeface="Candara"/>
              </a:rPr>
              <a:t>используется в качестве  метки </a:t>
            </a:r>
            <a:r>
              <a:rPr sz="3200" spc="-5" dirty="0">
                <a:latin typeface="Candara"/>
                <a:cs typeface="Candara"/>
              </a:rPr>
              <a:t>для </a:t>
            </a:r>
            <a:r>
              <a:rPr sz="3200" dirty="0">
                <a:latin typeface="Candara"/>
                <a:cs typeface="Candara"/>
              </a:rPr>
              <a:t>антител, </a:t>
            </a:r>
            <a:r>
              <a:rPr sz="3200" spc="-5" dirty="0">
                <a:latin typeface="Candara"/>
                <a:cs typeface="Candara"/>
              </a:rPr>
              <a:t>используемых </a:t>
            </a:r>
            <a:r>
              <a:rPr sz="3200" dirty="0">
                <a:latin typeface="Candara"/>
                <a:cs typeface="Candara"/>
              </a:rPr>
              <a:t>в</a:t>
            </a:r>
            <a:r>
              <a:rPr sz="3200" spc="-25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РИФ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20942" y="6336206"/>
            <a:ext cx="1498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53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36392" y="1523"/>
            <a:ext cx="5969508" cy="1106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21395" y="1523"/>
            <a:ext cx="1149096" cy="1106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90671" y="72542"/>
            <a:ext cx="50114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Флюорохромы</a:t>
            </a:r>
            <a:endParaRPr sz="6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63" y="2503042"/>
            <a:ext cx="9296392" cy="43549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3" y="1523"/>
            <a:ext cx="1301496" cy="352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9075" y="1523"/>
            <a:ext cx="2967226" cy="3520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42359" y="1523"/>
            <a:ext cx="362712" cy="3520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91128" y="1523"/>
            <a:ext cx="1115568" cy="3520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7368" y="17780"/>
            <a:ext cx="11842750" cy="249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Candara"/>
                <a:cs typeface="Candara"/>
              </a:rPr>
              <a:t>Варианты иммунофлюоресцентного</a:t>
            </a:r>
            <a:r>
              <a:rPr sz="1800" b="1" spc="-1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ndara"/>
                <a:cs typeface="Candara"/>
              </a:rPr>
              <a:t>метода:</a:t>
            </a:r>
            <a:endParaRPr sz="1800">
              <a:latin typeface="Candara"/>
              <a:cs typeface="Candara"/>
            </a:endParaRPr>
          </a:p>
          <a:p>
            <a:pPr marL="140335" indent="-126364">
              <a:lnSpc>
                <a:spcPct val="100000"/>
              </a:lnSpc>
              <a:buAutoNum type="arabicPlain"/>
              <a:tabLst>
                <a:tab pos="140970" algn="l"/>
              </a:tabLst>
            </a:pPr>
            <a:r>
              <a:rPr sz="1800" dirty="0">
                <a:latin typeface="Candara"/>
                <a:cs typeface="Candara"/>
              </a:rPr>
              <a:t>— </a:t>
            </a:r>
            <a:r>
              <a:rPr sz="1800" spc="-5" dirty="0">
                <a:latin typeface="Candara"/>
                <a:cs typeface="Candara"/>
              </a:rPr>
              <a:t>иммунофлюоресцентное выявление при прямой адсорбции</a:t>
            </a:r>
            <a:r>
              <a:rPr sz="1800" spc="-10" dirty="0">
                <a:latin typeface="Candara"/>
                <a:cs typeface="Candara"/>
              </a:rPr>
              <a:t> </a:t>
            </a:r>
            <a:r>
              <a:rPr sz="1800" spc="-5" dirty="0">
                <a:latin typeface="Candara"/>
                <a:cs typeface="Candara"/>
              </a:rPr>
              <a:t>антигена,</a:t>
            </a:r>
            <a:endParaRPr sz="1800">
              <a:latin typeface="Candara"/>
              <a:cs typeface="Candara"/>
            </a:endParaRPr>
          </a:p>
          <a:p>
            <a:pPr marL="167640" indent="-154305">
              <a:lnSpc>
                <a:spcPct val="100000"/>
              </a:lnSpc>
              <a:buAutoNum type="arabicPlain"/>
              <a:tabLst>
                <a:tab pos="168275" algn="l"/>
              </a:tabLst>
            </a:pPr>
            <a:r>
              <a:rPr sz="1800" dirty="0">
                <a:latin typeface="Candara"/>
                <a:cs typeface="Candara"/>
              </a:rPr>
              <a:t>— </a:t>
            </a:r>
            <a:r>
              <a:rPr sz="1800" spc="-5" dirty="0">
                <a:latin typeface="Candara"/>
                <a:cs typeface="Candara"/>
              </a:rPr>
              <a:t>непрямое иммунофлюоресцентное выявление при прямой адсорбции</a:t>
            </a:r>
            <a:r>
              <a:rPr sz="1800" spc="-10" dirty="0">
                <a:latin typeface="Candara"/>
                <a:cs typeface="Candara"/>
              </a:rPr>
              <a:t> </a:t>
            </a:r>
            <a:r>
              <a:rPr sz="1800" spc="-5" dirty="0">
                <a:latin typeface="Candara"/>
                <a:cs typeface="Candara"/>
              </a:rPr>
              <a:t>антигена,</a:t>
            </a:r>
            <a:endParaRPr sz="1800">
              <a:latin typeface="Candara"/>
              <a:cs typeface="Candara"/>
            </a:endParaRPr>
          </a:p>
          <a:p>
            <a:pPr marL="171450" indent="-158115">
              <a:lnSpc>
                <a:spcPct val="100000"/>
              </a:lnSpc>
              <a:buAutoNum type="arabicPlain"/>
              <a:tabLst>
                <a:tab pos="172085" algn="l"/>
              </a:tabLst>
            </a:pPr>
            <a:r>
              <a:rPr sz="1800" dirty="0">
                <a:latin typeface="Candara"/>
                <a:cs typeface="Candara"/>
              </a:rPr>
              <a:t>— </a:t>
            </a:r>
            <a:r>
              <a:rPr sz="1800" spc="-5" dirty="0">
                <a:latin typeface="Candara"/>
                <a:cs typeface="Candara"/>
              </a:rPr>
              <a:t>непрямое иммунофлюоресцентное выявление </a:t>
            </a:r>
            <a:r>
              <a:rPr sz="1800" dirty="0">
                <a:latin typeface="Candara"/>
                <a:cs typeface="Candara"/>
              </a:rPr>
              <a:t>с </a:t>
            </a:r>
            <a:r>
              <a:rPr sz="1800" spc="-5" dirty="0">
                <a:latin typeface="Candara"/>
                <a:cs typeface="Candara"/>
              </a:rPr>
              <a:t>использованием А-белка при прямой адсорбции</a:t>
            </a:r>
            <a:r>
              <a:rPr sz="1800" spc="5" dirty="0">
                <a:latin typeface="Candara"/>
                <a:cs typeface="Candara"/>
              </a:rPr>
              <a:t> </a:t>
            </a:r>
            <a:r>
              <a:rPr sz="1800" spc="-5" dirty="0">
                <a:latin typeface="Candara"/>
                <a:cs typeface="Candara"/>
              </a:rPr>
              <a:t>антигена,</a:t>
            </a:r>
            <a:endParaRPr sz="1800">
              <a:latin typeface="Candara"/>
              <a:cs typeface="Candara"/>
            </a:endParaRPr>
          </a:p>
          <a:p>
            <a:pPr marL="182245" indent="-168910">
              <a:lnSpc>
                <a:spcPct val="100000"/>
              </a:lnSpc>
              <a:buAutoNum type="arabicPlain"/>
              <a:tabLst>
                <a:tab pos="182880" algn="l"/>
              </a:tabLst>
            </a:pPr>
            <a:r>
              <a:rPr sz="1800" dirty="0">
                <a:latin typeface="Candara"/>
                <a:cs typeface="Candara"/>
              </a:rPr>
              <a:t>— </a:t>
            </a:r>
            <a:r>
              <a:rPr sz="1800" spc="-5" dirty="0">
                <a:latin typeface="Candara"/>
                <a:cs typeface="Candara"/>
              </a:rPr>
              <a:t>иммунофлюоресцентное выявление </a:t>
            </a:r>
            <a:r>
              <a:rPr sz="1800" dirty="0">
                <a:latin typeface="Candara"/>
                <a:cs typeface="Candara"/>
              </a:rPr>
              <a:t>в </a:t>
            </a:r>
            <a:r>
              <a:rPr sz="1800" spc="-5" dirty="0">
                <a:latin typeface="Candara"/>
                <a:cs typeface="Candara"/>
              </a:rPr>
              <a:t>варианте двойного</a:t>
            </a:r>
            <a:r>
              <a:rPr sz="1800" spc="-10" dirty="0">
                <a:latin typeface="Candara"/>
                <a:cs typeface="Candara"/>
              </a:rPr>
              <a:t> </a:t>
            </a:r>
            <a:r>
              <a:rPr sz="1800" spc="-5" dirty="0">
                <a:latin typeface="Candara"/>
                <a:cs typeface="Candara"/>
              </a:rPr>
              <a:t>сэндвича,</a:t>
            </a:r>
            <a:endParaRPr sz="1800">
              <a:latin typeface="Candara"/>
              <a:cs typeface="Candara"/>
            </a:endParaRPr>
          </a:p>
          <a:p>
            <a:pPr marL="173355" indent="-160020">
              <a:lnSpc>
                <a:spcPct val="100000"/>
              </a:lnSpc>
              <a:buAutoNum type="arabicPlain"/>
              <a:tabLst>
                <a:tab pos="173990" algn="l"/>
              </a:tabLst>
            </a:pPr>
            <a:r>
              <a:rPr sz="1800" dirty="0">
                <a:latin typeface="Candara"/>
                <a:cs typeface="Candara"/>
              </a:rPr>
              <a:t>— </a:t>
            </a:r>
            <a:r>
              <a:rPr sz="1800" spc="-5" dirty="0">
                <a:latin typeface="Candara"/>
                <a:cs typeface="Candara"/>
              </a:rPr>
              <a:t>иммунофлюоресцентное выявление </a:t>
            </a:r>
            <a:r>
              <a:rPr sz="1800" dirty="0">
                <a:latin typeface="Candara"/>
                <a:cs typeface="Candara"/>
              </a:rPr>
              <a:t>в </a:t>
            </a:r>
            <a:r>
              <a:rPr sz="1800" spc="-5" dirty="0">
                <a:latin typeface="Candara"/>
                <a:cs typeface="Candara"/>
              </a:rPr>
              <a:t>варианте модифицированного двойного</a:t>
            </a:r>
            <a:r>
              <a:rPr sz="1800" spc="-15" dirty="0">
                <a:latin typeface="Candara"/>
                <a:cs typeface="Candara"/>
              </a:rPr>
              <a:t> </a:t>
            </a:r>
            <a:r>
              <a:rPr sz="1800" spc="-5" dirty="0">
                <a:latin typeface="Candara"/>
                <a:cs typeface="Candara"/>
              </a:rPr>
              <a:t>сэндвича,</a:t>
            </a:r>
            <a:endParaRPr sz="1800">
              <a:latin typeface="Candara"/>
              <a:cs typeface="Candara"/>
            </a:endParaRPr>
          </a:p>
          <a:p>
            <a:pPr marL="186690" indent="-173990">
              <a:lnSpc>
                <a:spcPct val="100000"/>
              </a:lnSpc>
              <a:buAutoNum type="arabicPlain"/>
              <a:tabLst>
                <a:tab pos="187325" algn="l"/>
              </a:tabLst>
            </a:pPr>
            <a:r>
              <a:rPr sz="1800" dirty="0">
                <a:latin typeface="Candara"/>
                <a:cs typeface="Candara"/>
              </a:rPr>
              <a:t>— </a:t>
            </a:r>
            <a:r>
              <a:rPr sz="1800" spc="-5" dirty="0">
                <a:latin typeface="Candara"/>
                <a:cs typeface="Candara"/>
              </a:rPr>
              <a:t>иммунофлюоресцентное выявление </a:t>
            </a:r>
            <a:r>
              <a:rPr sz="1800" dirty="0">
                <a:latin typeface="Candara"/>
                <a:cs typeface="Candara"/>
              </a:rPr>
              <a:t>в </a:t>
            </a:r>
            <a:r>
              <a:rPr sz="1800" spc="-5" dirty="0">
                <a:latin typeface="Candara"/>
                <a:cs typeface="Candara"/>
              </a:rPr>
              <a:t>варианте двойного сэндвича </a:t>
            </a:r>
            <a:r>
              <a:rPr sz="1800" dirty="0">
                <a:latin typeface="Candara"/>
                <a:cs typeface="Candara"/>
              </a:rPr>
              <a:t>с </a:t>
            </a:r>
            <a:r>
              <a:rPr sz="1800" spc="-5" dirty="0">
                <a:latin typeface="Candara"/>
                <a:cs typeface="Candara"/>
              </a:rPr>
              <a:t>использованием</a:t>
            </a:r>
            <a:r>
              <a:rPr sz="1800" spc="-30" dirty="0">
                <a:latin typeface="Candara"/>
                <a:cs typeface="Candara"/>
              </a:rPr>
              <a:t> </a:t>
            </a:r>
            <a:r>
              <a:rPr sz="1800" spc="-5" dirty="0">
                <a:latin typeface="Candara"/>
                <a:cs typeface="Candara"/>
              </a:rPr>
              <a:t>А-белка,</a:t>
            </a:r>
            <a:endParaRPr sz="1800">
              <a:latin typeface="Candara"/>
              <a:cs typeface="Candara"/>
            </a:endParaRPr>
          </a:p>
          <a:p>
            <a:pPr marL="12700" marR="5080">
              <a:lnSpc>
                <a:spcPct val="100000"/>
              </a:lnSpc>
              <a:buAutoNum type="arabicPlain"/>
              <a:tabLst>
                <a:tab pos="168910" algn="l"/>
              </a:tabLst>
            </a:pPr>
            <a:r>
              <a:rPr sz="1800" dirty="0">
                <a:latin typeface="Candara"/>
                <a:cs typeface="Candara"/>
              </a:rPr>
              <a:t>— </a:t>
            </a:r>
            <a:r>
              <a:rPr sz="1800" spc="-5" dirty="0">
                <a:latin typeface="Candara"/>
                <a:cs typeface="Candara"/>
              </a:rPr>
              <a:t>иммунофлюоресцентное выявление </a:t>
            </a:r>
            <a:r>
              <a:rPr sz="1800" dirty="0">
                <a:latin typeface="Candara"/>
                <a:cs typeface="Candara"/>
              </a:rPr>
              <a:t>в </a:t>
            </a:r>
            <a:r>
              <a:rPr sz="1800" spc="-5" dirty="0">
                <a:latin typeface="Candara"/>
                <a:cs typeface="Candara"/>
              </a:rPr>
              <a:t>варианте двойного сэндвича </a:t>
            </a:r>
            <a:r>
              <a:rPr sz="1800" dirty="0">
                <a:latin typeface="Candara"/>
                <a:cs typeface="Candara"/>
              </a:rPr>
              <a:t>с </a:t>
            </a:r>
            <a:r>
              <a:rPr sz="1800" spc="-5" dirty="0">
                <a:latin typeface="Candara"/>
                <a:cs typeface="Candara"/>
              </a:rPr>
              <a:t>использованием А-белка </a:t>
            </a:r>
            <a:r>
              <a:rPr sz="1800" dirty="0">
                <a:latin typeface="Candara"/>
                <a:cs typeface="Candara"/>
              </a:rPr>
              <a:t>и </a:t>
            </a:r>
            <a:r>
              <a:rPr sz="1800" spc="-5" dirty="0">
                <a:latin typeface="Candara"/>
                <a:cs typeface="Candara"/>
              </a:rPr>
              <a:t>Fаb3-фрагментов  первичных</a:t>
            </a:r>
            <a:r>
              <a:rPr sz="1800" spc="-10" dirty="0">
                <a:latin typeface="Candara"/>
                <a:cs typeface="Candara"/>
              </a:rPr>
              <a:t> </a:t>
            </a:r>
            <a:r>
              <a:rPr sz="1800" spc="-5" dirty="0">
                <a:latin typeface="Candara"/>
                <a:cs typeface="Candara"/>
              </a:rPr>
              <a:t>антител</a:t>
            </a:r>
            <a:endParaRPr sz="18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53678" y="2276894"/>
            <a:ext cx="3338322" cy="45811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3" y="1523"/>
            <a:ext cx="5634228" cy="9616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5735" y="1523"/>
            <a:ext cx="7446263" cy="9616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60123" y="1523"/>
            <a:ext cx="531876" cy="9616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6139" y="25692"/>
            <a:ext cx="119983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Реакция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прямой</a:t>
            </a:r>
            <a:r>
              <a:rPr sz="5400" spc="-7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иммунофюоресценции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873046"/>
            <a:ext cx="12192000" cy="37460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3" y="2734055"/>
            <a:ext cx="12190476" cy="12131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1430" y="2910332"/>
            <a:ext cx="116490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Иммуноферментный анализ</a:t>
            </a:r>
            <a:r>
              <a:rPr sz="6000" spc="2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(ИФА)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29109" y="6383741"/>
            <a:ext cx="13271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9"/>
              </a:lnSpc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56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23481" y="2425"/>
            <a:ext cx="3095294" cy="30952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33294" y="3883799"/>
            <a:ext cx="7001446" cy="2974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599" y="110236"/>
            <a:ext cx="3961135" cy="2963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73" y="2565"/>
            <a:ext cx="4035968" cy="4149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43" y="4441469"/>
            <a:ext cx="4675225" cy="2416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80432" y="1523"/>
            <a:ext cx="5428488" cy="521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41407" y="1523"/>
            <a:ext cx="2171687" cy="521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45595" y="1523"/>
            <a:ext cx="777240" cy="5212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280253" y="0"/>
            <a:ext cx="62903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Иммуноферментный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анализ</a:t>
            </a:r>
            <a:endParaRPr sz="4000">
              <a:latin typeface="Candara"/>
              <a:cs typeface="Candar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39233" y="414019"/>
            <a:ext cx="7306309" cy="6083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855"/>
              </a:lnSpc>
              <a:spcBef>
                <a:spcPts val="95"/>
              </a:spcBef>
            </a:pPr>
            <a:r>
              <a:rPr sz="2800" spc="-10" dirty="0">
                <a:latin typeface="Candara"/>
                <a:cs typeface="Candara"/>
              </a:rPr>
              <a:t>выявление </a:t>
            </a:r>
            <a:r>
              <a:rPr sz="2800" spc="-5" dirty="0">
                <a:latin typeface="Candara"/>
                <a:cs typeface="Candara"/>
              </a:rPr>
              <a:t>антигенов </a:t>
            </a:r>
            <a:r>
              <a:rPr sz="2800" spc="-10" dirty="0">
                <a:latin typeface="Candara"/>
                <a:cs typeface="Candara"/>
              </a:rPr>
              <a:t>или </a:t>
            </a:r>
            <a:r>
              <a:rPr sz="2800" spc="-5" dirty="0">
                <a:latin typeface="Candara"/>
                <a:cs typeface="Candara"/>
              </a:rPr>
              <a:t>антител с</a:t>
            </a:r>
            <a:r>
              <a:rPr sz="2800" spc="6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помощью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350"/>
              </a:lnSpc>
            </a:pPr>
            <a:r>
              <a:rPr sz="2800" spc="-5" dirty="0">
                <a:latin typeface="Candara"/>
                <a:cs typeface="Candara"/>
              </a:rPr>
              <a:t>соответствующих им</a:t>
            </a:r>
            <a:r>
              <a:rPr sz="2800" spc="3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антител,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350"/>
              </a:lnSpc>
            </a:pPr>
            <a:r>
              <a:rPr sz="2800" spc="-10" dirty="0">
                <a:latin typeface="Candara"/>
                <a:cs typeface="Candara"/>
              </a:rPr>
              <a:t>конъюгированных </a:t>
            </a:r>
            <a:r>
              <a:rPr sz="2800" spc="-5" dirty="0">
                <a:latin typeface="Candara"/>
                <a:cs typeface="Candara"/>
              </a:rPr>
              <a:t>с</a:t>
            </a:r>
            <a:r>
              <a:rPr sz="2800" spc="3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ферментом-меткой</a:t>
            </a:r>
            <a:endParaRPr sz="2800">
              <a:latin typeface="Candara"/>
              <a:cs typeface="Candara"/>
            </a:endParaRPr>
          </a:p>
          <a:p>
            <a:pPr marL="12700" marR="468630">
              <a:lnSpc>
                <a:spcPct val="70000"/>
              </a:lnSpc>
              <a:spcBef>
                <a:spcPts val="505"/>
              </a:spcBef>
            </a:pPr>
            <a:r>
              <a:rPr sz="2800" spc="-10" dirty="0">
                <a:latin typeface="Candara"/>
                <a:cs typeface="Candara"/>
              </a:rPr>
              <a:t>(</a:t>
            </a:r>
            <a:r>
              <a:rPr sz="2800" spc="-10" dirty="0">
                <a:solidFill>
                  <a:srgbClr val="4584D3"/>
                </a:solidFill>
                <a:latin typeface="Candara"/>
                <a:cs typeface="Candara"/>
              </a:rPr>
              <a:t>пероксидазой хрена, </a:t>
            </a:r>
            <a:r>
              <a:rPr sz="2800" spc="-5" dirty="0">
                <a:solidFill>
                  <a:srgbClr val="4584D3"/>
                </a:solidFill>
                <a:latin typeface="Candara"/>
                <a:cs typeface="Candara"/>
              </a:rPr>
              <a:t>бета-галактозидазой,  щелочной </a:t>
            </a:r>
            <a:r>
              <a:rPr sz="2800" spc="-10" dirty="0">
                <a:solidFill>
                  <a:srgbClr val="4584D3"/>
                </a:solidFill>
                <a:latin typeface="Candara"/>
                <a:cs typeface="Candara"/>
              </a:rPr>
              <a:t>фосфатазой</a:t>
            </a:r>
            <a:r>
              <a:rPr sz="2800" spc="-10" dirty="0">
                <a:latin typeface="Candara"/>
                <a:cs typeface="Candara"/>
              </a:rPr>
              <a:t>).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5" dirty="0">
                <a:latin typeface="Candara"/>
                <a:cs typeface="Candara"/>
              </a:rPr>
              <a:t>После соединения антигена с</a:t>
            </a:r>
            <a:r>
              <a:rPr sz="2800" spc="1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меченной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350"/>
              </a:lnSpc>
            </a:pPr>
            <a:r>
              <a:rPr sz="2800" spc="-5" dirty="0">
                <a:latin typeface="Candara"/>
                <a:cs typeface="Candara"/>
              </a:rPr>
              <a:t>ферментом </a:t>
            </a:r>
            <a:r>
              <a:rPr sz="2800" spc="-10" dirty="0">
                <a:latin typeface="Candara"/>
                <a:cs typeface="Candara"/>
              </a:rPr>
              <a:t>иммунной сывороткой </a:t>
            </a:r>
            <a:r>
              <a:rPr sz="2800" spc="-5" dirty="0">
                <a:latin typeface="Candara"/>
                <a:cs typeface="Candara"/>
              </a:rPr>
              <a:t>в</a:t>
            </a:r>
            <a:r>
              <a:rPr sz="2800" spc="7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смесь</a:t>
            </a:r>
            <a:endParaRPr sz="2800">
              <a:latin typeface="Candara"/>
              <a:cs typeface="Candara"/>
            </a:endParaRPr>
          </a:p>
          <a:p>
            <a:pPr marL="12700" marR="323850" indent="-635">
              <a:lnSpc>
                <a:spcPct val="70000"/>
              </a:lnSpc>
              <a:spcBef>
                <a:spcPts val="500"/>
              </a:spcBef>
            </a:pPr>
            <a:r>
              <a:rPr sz="2800" spc="-10" dirty="0">
                <a:latin typeface="Candara"/>
                <a:cs typeface="Candara"/>
              </a:rPr>
              <a:t>добавляют субстрат пероксидазы </a:t>
            </a:r>
            <a:r>
              <a:rPr sz="2800" spc="-5" dirty="0">
                <a:latin typeface="Candara"/>
                <a:cs typeface="Candara"/>
              </a:rPr>
              <a:t>- перекись  </a:t>
            </a:r>
            <a:r>
              <a:rPr sz="2800" spc="-10" dirty="0">
                <a:latin typeface="Candara"/>
                <a:cs typeface="Candara"/>
              </a:rPr>
              <a:t>водорода.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10" dirty="0">
                <a:latin typeface="Candara"/>
                <a:cs typeface="Candara"/>
              </a:rPr>
              <a:t>Субстрат </a:t>
            </a:r>
            <a:r>
              <a:rPr sz="2800" spc="-5" dirty="0">
                <a:latin typeface="Candara"/>
                <a:cs typeface="Candara"/>
              </a:rPr>
              <a:t>расщепляется ферментом, что</a:t>
            </a:r>
            <a:r>
              <a:rPr sz="2800" spc="4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в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350"/>
              </a:lnSpc>
            </a:pPr>
            <a:r>
              <a:rPr sz="2800" spc="-5" dirty="0">
                <a:latin typeface="Candara"/>
                <a:cs typeface="Candara"/>
              </a:rPr>
              <a:t>конечном итоге ведёт к изменению цвета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350"/>
              </a:lnSpc>
            </a:pPr>
            <a:r>
              <a:rPr sz="2800" spc="-10" dirty="0">
                <a:latin typeface="Candara"/>
                <a:cs typeface="Candara"/>
              </a:rPr>
              <a:t>продукта реакции: </a:t>
            </a:r>
            <a:r>
              <a:rPr sz="2800" spc="-5" dirty="0">
                <a:latin typeface="Candara"/>
                <a:cs typeface="Candara"/>
              </a:rPr>
              <a:t>интенсивность</a:t>
            </a:r>
            <a:r>
              <a:rPr sz="2800" spc="4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окраски</a:t>
            </a:r>
            <a:endParaRPr sz="2800">
              <a:latin typeface="Candara"/>
              <a:cs typeface="Candara"/>
            </a:endParaRPr>
          </a:p>
          <a:p>
            <a:pPr marL="12700" marR="787400">
              <a:lnSpc>
                <a:spcPct val="70000"/>
              </a:lnSpc>
              <a:spcBef>
                <a:spcPts val="505"/>
              </a:spcBef>
            </a:pPr>
            <a:r>
              <a:rPr sz="2800" spc="-10" dirty="0">
                <a:latin typeface="Candara"/>
                <a:cs typeface="Candara"/>
              </a:rPr>
              <a:t>прямо пропорциональна </a:t>
            </a:r>
            <a:r>
              <a:rPr sz="2800" spc="-5" dirty="0">
                <a:latin typeface="Candara"/>
                <a:cs typeface="Candara"/>
              </a:rPr>
              <a:t>количеству  </a:t>
            </a:r>
            <a:r>
              <a:rPr sz="2800" spc="-10" dirty="0">
                <a:latin typeface="Candara"/>
                <a:cs typeface="Candara"/>
              </a:rPr>
              <a:t>связавшихся </a:t>
            </a:r>
            <a:r>
              <a:rPr sz="2800" spc="-5" dirty="0">
                <a:latin typeface="Candara"/>
                <a:cs typeface="Candara"/>
              </a:rPr>
              <a:t>молекул антигена и</a:t>
            </a:r>
            <a:r>
              <a:rPr sz="2800" spc="3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антител.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520"/>
              </a:lnSpc>
            </a:pPr>
            <a:r>
              <a:rPr sz="2800" spc="-10" dirty="0">
                <a:latin typeface="Candara"/>
                <a:cs typeface="Candara"/>
              </a:rPr>
              <a:t>Твёрдофазный </a:t>
            </a:r>
            <a:r>
              <a:rPr sz="2800" spc="-5" dirty="0">
                <a:latin typeface="Candara"/>
                <a:cs typeface="Candara"/>
              </a:rPr>
              <a:t>ИФА - </a:t>
            </a:r>
            <a:r>
              <a:rPr sz="2800" spc="-10" dirty="0">
                <a:latin typeface="Candara"/>
                <a:cs typeface="Candara"/>
              </a:rPr>
              <a:t>вариант </a:t>
            </a:r>
            <a:r>
              <a:rPr sz="2800" spc="-5" dirty="0">
                <a:latin typeface="Candara"/>
                <a:cs typeface="Candara"/>
              </a:rPr>
              <a:t>теста,</a:t>
            </a:r>
            <a:r>
              <a:rPr sz="2800" spc="105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когда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350"/>
              </a:lnSpc>
            </a:pPr>
            <a:r>
              <a:rPr sz="2800" spc="-10" dirty="0">
                <a:latin typeface="Candara"/>
                <a:cs typeface="Candara"/>
              </a:rPr>
              <a:t>один </a:t>
            </a:r>
            <a:r>
              <a:rPr sz="2800" spc="-5" dirty="0">
                <a:latin typeface="Candara"/>
                <a:cs typeface="Candara"/>
              </a:rPr>
              <a:t>из компонентов </a:t>
            </a:r>
            <a:r>
              <a:rPr sz="2800" spc="-10" dirty="0">
                <a:latin typeface="Candara"/>
                <a:cs typeface="Candara"/>
              </a:rPr>
              <a:t>иммунной</a:t>
            </a:r>
            <a:r>
              <a:rPr sz="2800" spc="3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реакции</a:t>
            </a:r>
            <a:endParaRPr sz="2800">
              <a:latin typeface="Candara"/>
              <a:cs typeface="Candara"/>
            </a:endParaRPr>
          </a:p>
          <a:p>
            <a:pPr marL="12700">
              <a:lnSpc>
                <a:spcPts val="2350"/>
              </a:lnSpc>
            </a:pPr>
            <a:r>
              <a:rPr sz="2800" spc="-5" dirty="0">
                <a:latin typeface="Candara"/>
                <a:cs typeface="Candara"/>
              </a:rPr>
              <a:t>(</a:t>
            </a:r>
            <a:r>
              <a:rPr sz="2800" spc="-5" dirty="0">
                <a:solidFill>
                  <a:srgbClr val="4584D3"/>
                </a:solidFill>
                <a:latin typeface="Candara"/>
                <a:cs typeface="Candara"/>
              </a:rPr>
              <a:t>антиген </a:t>
            </a:r>
            <a:r>
              <a:rPr sz="2800" spc="-10" dirty="0">
                <a:solidFill>
                  <a:srgbClr val="4584D3"/>
                </a:solidFill>
                <a:latin typeface="Candara"/>
                <a:cs typeface="Candara"/>
              </a:rPr>
              <a:t>или </a:t>
            </a:r>
            <a:r>
              <a:rPr sz="2800" spc="-5" dirty="0">
                <a:solidFill>
                  <a:srgbClr val="4584D3"/>
                </a:solidFill>
                <a:latin typeface="Candara"/>
                <a:cs typeface="Candara"/>
              </a:rPr>
              <a:t>антитело </a:t>
            </a:r>
            <a:r>
              <a:rPr sz="2800" spc="-5" dirty="0">
                <a:latin typeface="Candara"/>
                <a:cs typeface="Candara"/>
              </a:rPr>
              <a:t>) </a:t>
            </a:r>
            <a:r>
              <a:rPr sz="2800" spc="-10" dirty="0">
                <a:latin typeface="Candara"/>
                <a:cs typeface="Candara"/>
              </a:rPr>
              <a:t>сорбирован</a:t>
            </a:r>
            <a:r>
              <a:rPr sz="2800" spc="5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на</a:t>
            </a:r>
            <a:endParaRPr sz="2800">
              <a:latin typeface="Candara"/>
              <a:cs typeface="Candara"/>
            </a:endParaRPr>
          </a:p>
          <a:p>
            <a:pPr marL="12700" marR="5080">
              <a:lnSpc>
                <a:spcPct val="70000"/>
              </a:lnSpc>
              <a:spcBef>
                <a:spcPts val="505"/>
              </a:spcBef>
            </a:pPr>
            <a:r>
              <a:rPr sz="2800" spc="-5" dirty="0">
                <a:latin typeface="Candara"/>
                <a:cs typeface="Candara"/>
              </a:rPr>
              <a:t>твёрдом носителе, </a:t>
            </a:r>
            <a:r>
              <a:rPr sz="2800" spc="-10" dirty="0">
                <a:latin typeface="Candara"/>
                <a:cs typeface="Candara"/>
              </a:rPr>
              <a:t>например, </a:t>
            </a:r>
            <a:r>
              <a:rPr sz="2800" spc="-5" dirty="0">
                <a:latin typeface="Candara"/>
                <a:cs typeface="Candara"/>
              </a:rPr>
              <a:t>в </a:t>
            </a:r>
            <a:r>
              <a:rPr sz="2800" spc="-10" dirty="0">
                <a:latin typeface="Candara"/>
                <a:cs typeface="Candara"/>
              </a:rPr>
              <a:t>лунках </a:t>
            </a:r>
            <a:r>
              <a:rPr sz="2800" spc="-5" dirty="0">
                <a:latin typeface="Candara"/>
                <a:cs typeface="Candara"/>
              </a:rPr>
              <a:t>плашек  из</a:t>
            </a:r>
            <a:r>
              <a:rPr sz="2800" spc="-15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полистирола.</a:t>
            </a:r>
            <a:endParaRPr sz="2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502043"/>
            <a:ext cx="12024360" cy="597725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 marR="155575">
              <a:lnSpc>
                <a:spcPts val="3070"/>
              </a:lnSpc>
              <a:spcBef>
                <a:spcPts val="844"/>
              </a:spcBef>
            </a:pPr>
            <a:r>
              <a:rPr sz="3200" dirty="0">
                <a:latin typeface="Candara"/>
                <a:cs typeface="Candara"/>
              </a:rPr>
              <a:t>ИФА </a:t>
            </a:r>
            <a:r>
              <a:rPr sz="3200" spc="-5" dirty="0">
                <a:latin typeface="Candara"/>
                <a:cs typeface="Candara"/>
              </a:rPr>
              <a:t>основан на специфическом </a:t>
            </a:r>
            <a:r>
              <a:rPr sz="3200" dirty="0">
                <a:latin typeface="Candara"/>
                <a:cs typeface="Candara"/>
              </a:rPr>
              <a:t>распознавании и </a:t>
            </a:r>
            <a:r>
              <a:rPr sz="3200" spc="-5" dirty="0">
                <a:latin typeface="Candara"/>
                <a:cs typeface="Candara"/>
              </a:rPr>
              <a:t>взаимодействии  </a:t>
            </a:r>
            <a:r>
              <a:rPr sz="3200" dirty="0">
                <a:latin typeface="Candara"/>
                <a:cs typeface="Candara"/>
              </a:rPr>
              <a:t>АГ и АТ. Процесс </a:t>
            </a:r>
            <a:r>
              <a:rPr sz="3200" spc="-5" dirty="0">
                <a:latin typeface="Candara"/>
                <a:cs typeface="Candara"/>
              </a:rPr>
              <a:t>образования иммунных комплексов </a:t>
            </a:r>
            <a:r>
              <a:rPr sz="3200" dirty="0">
                <a:latin typeface="Candara"/>
                <a:cs typeface="Candara"/>
              </a:rPr>
              <a:t>носит  </a:t>
            </a:r>
            <a:r>
              <a:rPr sz="3200" spc="-5" dirty="0">
                <a:latin typeface="Candara"/>
                <a:cs typeface="Candara"/>
              </a:rPr>
              <a:t>равновесный </a:t>
            </a:r>
            <a:r>
              <a:rPr sz="3200" dirty="0">
                <a:latin typeface="Candara"/>
                <a:cs typeface="Candara"/>
              </a:rPr>
              <a:t>характер и </a:t>
            </a:r>
            <a:r>
              <a:rPr sz="3200" spc="-5" dirty="0">
                <a:latin typeface="Candara"/>
                <a:cs typeface="Candara"/>
              </a:rPr>
              <a:t>зависит от </a:t>
            </a:r>
            <a:r>
              <a:rPr sz="3200" dirty="0">
                <a:latin typeface="Candara"/>
                <a:cs typeface="Candara"/>
              </a:rPr>
              <a:t>аффинности </a:t>
            </a:r>
            <a:r>
              <a:rPr sz="3200" spc="-5" dirty="0">
                <a:latin typeface="Candara"/>
                <a:cs typeface="Candara"/>
              </a:rPr>
              <a:t>компонентов, их  </a:t>
            </a:r>
            <a:r>
              <a:rPr sz="3200" dirty="0">
                <a:latin typeface="Candara"/>
                <a:cs typeface="Candara"/>
              </a:rPr>
              <a:t>концентрации и </a:t>
            </a:r>
            <a:r>
              <a:rPr sz="3200" spc="-5" dirty="0">
                <a:latin typeface="Candara"/>
                <a:cs typeface="Candara"/>
              </a:rPr>
              <a:t>других условий реакции. Для </a:t>
            </a:r>
            <a:r>
              <a:rPr sz="3200" dirty="0">
                <a:latin typeface="Candara"/>
                <a:cs typeface="Candara"/>
              </a:rPr>
              <a:t>оценки </a:t>
            </a:r>
            <a:r>
              <a:rPr sz="3200" spc="-5" dirty="0">
                <a:latin typeface="Candara"/>
                <a:cs typeface="Candara"/>
              </a:rPr>
              <a:t>их  количества возможно прямое определение </a:t>
            </a:r>
            <a:r>
              <a:rPr sz="3200" dirty="0">
                <a:latin typeface="Candara"/>
                <a:cs typeface="Candara"/>
              </a:rPr>
              <a:t>концентрации  </a:t>
            </a:r>
            <a:r>
              <a:rPr sz="3200" spc="-5" dirty="0">
                <a:latin typeface="Candara"/>
                <a:cs typeface="Candara"/>
              </a:rPr>
              <a:t>образующихся иммунных комплексов либо измерение  </a:t>
            </a:r>
            <a:r>
              <a:rPr sz="3200" dirty="0">
                <a:latin typeface="Candara"/>
                <a:cs typeface="Candara"/>
              </a:rPr>
              <a:t>оставшихся </a:t>
            </a:r>
            <a:r>
              <a:rPr sz="3200" spc="-5" dirty="0">
                <a:latin typeface="Candara"/>
                <a:cs typeface="Candara"/>
              </a:rPr>
              <a:t>свободными мест специфического</a:t>
            </a:r>
            <a:r>
              <a:rPr sz="3200" spc="-45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связывания.</a:t>
            </a:r>
            <a:endParaRPr sz="3200">
              <a:latin typeface="Candara"/>
              <a:cs typeface="Candara"/>
            </a:endParaRPr>
          </a:p>
          <a:p>
            <a:pPr marL="12700" marR="5080">
              <a:lnSpc>
                <a:spcPts val="3070"/>
              </a:lnSpc>
              <a:spcBef>
                <a:spcPts val="20"/>
              </a:spcBef>
            </a:pPr>
            <a:r>
              <a:rPr sz="3200" spc="-5" dirty="0">
                <a:latin typeface="Candara"/>
                <a:cs typeface="Candara"/>
              </a:rPr>
              <a:t>Второй общей </a:t>
            </a:r>
            <a:r>
              <a:rPr sz="3200" dirty="0">
                <a:latin typeface="Candara"/>
                <a:cs typeface="Candara"/>
              </a:rPr>
              <a:t>стадией ИФА является </a:t>
            </a:r>
            <a:r>
              <a:rPr sz="3200" spc="-5" dirty="0">
                <a:latin typeface="Candara"/>
                <a:cs typeface="Candara"/>
              </a:rPr>
              <a:t>формирование </a:t>
            </a:r>
            <a:r>
              <a:rPr sz="3200" dirty="0">
                <a:latin typeface="Candara"/>
                <a:cs typeface="Candara"/>
              </a:rPr>
              <a:t>связи  </a:t>
            </a:r>
            <a:r>
              <a:rPr sz="3200" spc="-5" dirty="0">
                <a:latin typeface="Candara"/>
                <a:cs typeface="Candara"/>
              </a:rPr>
              <a:t>меченного ферментом соединения </a:t>
            </a:r>
            <a:r>
              <a:rPr sz="3200" dirty="0">
                <a:latin typeface="Candara"/>
                <a:cs typeface="Candara"/>
              </a:rPr>
              <a:t>со </a:t>
            </a:r>
            <a:r>
              <a:rPr sz="3200" spc="-5" dirty="0">
                <a:latin typeface="Candara"/>
                <a:cs typeface="Candara"/>
              </a:rPr>
              <a:t>специфическим комплексом  или свободными центрами связывания. Заключительным  </a:t>
            </a:r>
            <a:r>
              <a:rPr sz="3200" dirty="0">
                <a:latin typeface="Candara"/>
                <a:cs typeface="Candara"/>
              </a:rPr>
              <a:t>обязательным </a:t>
            </a:r>
            <a:r>
              <a:rPr sz="3200" spc="-5" dirty="0">
                <a:latin typeface="Candara"/>
                <a:cs typeface="Candara"/>
              </a:rPr>
              <a:t>процессом </a:t>
            </a:r>
            <a:r>
              <a:rPr sz="3200" dirty="0">
                <a:latin typeface="Candara"/>
                <a:cs typeface="Candara"/>
              </a:rPr>
              <a:t>в ИФА является трансформация  ферментной метки в соответствующий </a:t>
            </a:r>
            <a:r>
              <a:rPr sz="3200" spc="-5" dirty="0">
                <a:latin typeface="Candara"/>
                <a:cs typeface="Candara"/>
              </a:rPr>
              <a:t>сигнал, измеряемый каким-  либо физико-химическим методом (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спектрофотометрическим,  флуориметрическим </a:t>
            </a:r>
            <a:r>
              <a:rPr sz="3200" dirty="0">
                <a:solidFill>
                  <a:srgbClr val="4584D3"/>
                </a:solidFill>
                <a:latin typeface="Candara"/>
                <a:cs typeface="Candara"/>
              </a:rPr>
              <a:t>и т. 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д</a:t>
            </a:r>
            <a:r>
              <a:rPr sz="3200" spc="-5" dirty="0">
                <a:latin typeface="Candara"/>
                <a:cs typeface="Candara"/>
              </a:rPr>
              <a:t>.), </a:t>
            </a:r>
            <a:r>
              <a:rPr sz="3200" dirty="0">
                <a:latin typeface="Candara"/>
                <a:cs typeface="Candara"/>
              </a:rPr>
              <a:t>что достигается путём </a:t>
            </a:r>
            <a:r>
              <a:rPr sz="3200" spc="-5" dirty="0">
                <a:latin typeface="Candara"/>
                <a:cs typeface="Candara"/>
              </a:rPr>
              <a:t>измерения  </a:t>
            </a:r>
            <a:r>
              <a:rPr sz="3200" dirty="0">
                <a:latin typeface="Candara"/>
                <a:cs typeface="Candara"/>
              </a:rPr>
              <a:t>скорости </a:t>
            </a:r>
            <a:r>
              <a:rPr sz="3200" spc="-5" dirty="0">
                <a:latin typeface="Candara"/>
                <a:cs typeface="Candara"/>
              </a:rPr>
              <a:t>превращения </a:t>
            </a:r>
            <a:r>
              <a:rPr sz="3200" dirty="0">
                <a:latin typeface="Candara"/>
                <a:cs typeface="Candara"/>
              </a:rPr>
              <a:t>субстрата </a:t>
            </a:r>
            <a:r>
              <a:rPr sz="3200" spc="-5" dirty="0">
                <a:latin typeface="Candara"/>
                <a:cs typeface="Candara"/>
              </a:rPr>
              <a:t>или количества</a:t>
            </a:r>
            <a:r>
              <a:rPr sz="3200" spc="-3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продукта,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6336206"/>
            <a:ext cx="10323195" cy="532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0055" algn="ctr">
              <a:lnSpc>
                <a:spcPts val="675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58</a:t>
            </a:r>
            <a:endParaRPr sz="1000">
              <a:latin typeface="Candara"/>
              <a:cs typeface="Candara"/>
            </a:endParaRPr>
          </a:p>
          <a:p>
            <a:pPr marL="12700">
              <a:lnSpc>
                <a:spcPts val="3315"/>
              </a:lnSpc>
            </a:pPr>
            <a:r>
              <a:rPr sz="3200" spc="-5" dirty="0">
                <a:latin typeface="Candara"/>
                <a:cs typeface="Candara"/>
              </a:rPr>
              <a:t>образующегося за фиксированный промежуток</a:t>
            </a:r>
            <a:r>
              <a:rPr sz="3200" spc="2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времени.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96867" y="1523"/>
            <a:ext cx="4443984" cy="726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45323" y="1523"/>
            <a:ext cx="928116" cy="726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258183" y="0"/>
            <a:ext cx="36747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0000"/>
                </a:solidFill>
                <a:latin typeface="Candara"/>
                <a:cs typeface="Candara"/>
              </a:rPr>
              <a:t>Принцип</a:t>
            </a:r>
            <a:r>
              <a:rPr sz="4800" spc="-12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800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4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06395" y="1523"/>
            <a:ext cx="7595616" cy="1091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17507" y="1523"/>
            <a:ext cx="1149096" cy="1091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60700" y="56769"/>
            <a:ext cx="64712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Модификации</a:t>
            </a:r>
            <a:r>
              <a:rPr sz="6000" spc="-5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24" y="1517548"/>
            <a:ext cx="11516360" cy="353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4659" marR="2179955" indent="-441959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AutoNum type="arabicPeriod"/>
              <a:tabLst>
                <a:tab pos="454025" algn="l"/>
                <a:tab pos="455295" algn="l"/>
              </a:tabLst>
            </a:pPr>
            <a:r>
              <a:rPr sz="3600" spc="-5" dirty="0">
                <a:latin typeface="Candara"/>
                <a:cs typeface="Candara"/>
              </a:rPr>
              <a:t>ELISA </a:t>
            </a:r>
            <a:r>
              <a:rPr sz="3600" dirty="0">
                <a:latin typeface="Candara"/>
                <a:cs typeface="Candara"/>
              </a:rPr>
              <a:t>– метод </a:t>
            </a:r>
            <a:r>
              <a:rPr sz="3600" spc="-5" dirty="0">
                <a:latin typeface="Candara"/>
                <a:cs typeface="Candara"/>
              </a:rPr>
              <a:t>определения </a:t>
            </a:r>
            <a:r>
              <a:rPr sz="3600" dirty="0">
                <a:latin typeface="Candara"/>
                <a:cs typeface="Candara"/>
              </a:rPr>
              <a:t>с </a:t>
            </a:r>
            <a:r>
              <a:rPr sz="3600" spc="-5" dirty="0">
                <a:latin typeface="Candara"/>
                <a:cs typeface="Candara"/>
              </a:rPr>
              <a:t>помощью  </a:t>
            </a:r>
            <a:r>
              <a:rPr sz="3600" dirty="0">
                <a:latin typeface="Candara"/>
                <a:cs typeface="Candara"/>
              </a:rPr>
              <a:t>иммуносорбентов, </a:t>
            </a:r>
            <a:r>
              <a:rPr sz="3600" spc="-5" dirty="0">
                <a:latin typeface="Candara"/>
                <a:cs typeface="Candara"/>
              </a:rPr>
              <a:t>связанных </a:t>
            </a:r>
            <a:r>
              <a:rPr sz="3600" dirty="0">
                <a:latin typeface="Candara"/>
                <a:cs typeface="Candara"/>
              </a:rPr>
              <a:t>с</a:t>
            </a:r>
            <a:r>
              <a:rPr sz="3600" spc="-105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ферментом;</a:t>
            </a:r>
            <a:endParaRPr sz="3600">
              <a:latin typeface="Candara"/>
              <a:cs typeface="Candara"/>
            </a:endParaRPr>
          </a:p>
          <a:p>
            <a:pPr marL="454659" marR="5080" indent="-441959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AutoNum type="arabicPeriod"/>
              <a:tabLst>
                <a:tab pos="455295" algn="l"/>
                <a:tab pos="6169025" algn="l"/>
              </a:tabLst>
            </a:pPr>
            <a:r>
              <a:rPr sz="3600" spc="-5" dirty="0">
                <a:latin typeface="Candara"/>
                <a:cs typeface="Candara"/>
              </a:rPr>
              <a:t>EIA (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ensyme</a:t>
            </a:r>
            <a:r>
              <a:rPr sz="3600" spc="20" dirty="0">
                <a:solidFill>
                  <a:srgbClr val="4584D3"/>
                </a:solidFill>
                <a:latin typeface="Candara"/>
                <a:cs typeface="Candara"/>
              </a:rPr>
              <a:t> 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immunoassay</a:t>
            </a:r>
            <a:r>
              <a:rPr sz="3600" spc="-5" dirty="0">
                <a:latin typeface="Candara"/>
                <a:cs typeface="Candara"/>
              </a:rPr>
              <a:t>)</a:t>
            </a:r>
            <a:r>
              <a:rPr sz="3600" spc="1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-	метод </a:t>
            </a:r>
            <a:r>
              <a:rPr sz="3600" spc="-5" dirty="0">
                <a:latin typeface="Candara"/>
                <a:cs typeface="Candara"/>
              </a:rPr>
              <a:t>на </a:t>
            </a:r>
            <a:r>
              <a:rPr sz="3600" dirty="0">
                <a:latin typeface="Candara"/>
                <a:cs typeface="Candara"/>
              </a:rPr>
              <a:t>основе</a:t>
            </a:r>
            <a:r>
              <a:rPr sz="3600" spc="-8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фермент-  иммуноопределения;</a:t>
            </a:r>
            <a:endParaRPr sz="3600">
              <a:latin typeface="Candara"/>
              <a:cs typeface="Candara"/>
            </a:endParaRPr>
          </a:p>
          <a:p>
            <a:pPr marL="454659" indent="-441959">
              <a:lnSpc>
                <a:spcPct val="100000"/>
              </a:lnSpc>
              <a:spcBef>
                <a:spcPts val="860"/>
              </a:spcBef>
              <a:buClr>
                <a:srgbClr val="FF0000"/>
              </a:buClr>
              <a:buAutoNum type="arabicPeriod"/>
              <a:tabLst>
                <a:tab pos="454659" algn="l"/>
              </a:tabLst>
            </a:pPr>
            <a:r>
              <a:rPr sz="3600" spc="-5" dirty="0">
                <a:latin typeface="Candara"/>
                <a:cs typeface="Candara"/>
              </a:rPr>
              <a:t>EMIT (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enzyme multiplied immunoassay technique</a:t>
            </a:r>
            <a:r>
              <a:rPr sz="3600" spc="-5" dirty="0">
                <a:latin typeface="Candara"/>
                <a:cs typeface="Candara"/>
              </a:rPr>
              <a:t>)</a:t>
            </a:r>
            <a:r>
              <a:rPr sz="3600" spc="-1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–</a:t>
            </a:r>
            <a:endParaRPr sz="3600">
              <a:latin typeface="Candara"/>
              <a:cs typeface="Candara"/>
            </a:endParaRPr>
          </a:p>
          <a:p>
            <a:pPr marL="454659">
              <a:lnSpc>
                <a:spcPct val="100000"/>
              </a:lnSpc>
            </a:pPr>
            <a:r>
              <a:rPr sz="3600" dirty="0">
                <a:latin typeface="Candara"/>
                <a:cs typeface="Candara"/>
              </a:rPr>
              <a:t>способ, основанный </a:t>
            </a:r>
            <a:r>
              <a:rPr sz="3600" spc="-5" dirty="0">
                <a:latin typeface="Candara"/>
                <a:cs typeface="Candara"/>
              </a:rPr>
              <a:t>на </a:t>
            </a:r>
            <a:r>
              <a:rPr sz="3600" dirty="0">
                <a:latin typeface="Candara"/>
                <a:cs typeface="Candara"/>
              </a:rPr>
              <a:t>связи с</a:t>
            </a:r>
            <a:r>
              <a:rPr sz="3600" spc="-10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ферментами.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97182" y="6336206"/>
            <a:ext cx="1581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59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7988" y="1523"/>
            <a:ext cx="9531096" cy="6949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3" y="245363"/>
            <a:ext cx="12190476" cy="1068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3998" y="0"/>
            <a:ext cx="11702415" cy="1465580"/>
          </a:xfrm>
          <a:prstGeom prst="rect">
            <a:avLst/>
          </a:prstGeom>
        </p:spPr>
        <p:txBody>
          <a:bodyPr vert="horz" wrap="square" lIns="0" tIns="218440" rIns="0" bIns="0" rtlCol="0">
            <a:spAutoFit/>
          </a:bodyPr>
          <a:lstStyle/>
          <a:p>
            <a:pPr marL="12700" marR="5080" indent="1592580">
              <a:lnSpc>
                <a:spcPct val="75000"/>
              </a:lnSpc>
              <a:spcBef>
                <a:spcPts val="172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Классификация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ИФА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по типу  проводимых на каждом этапе реакций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3252" y="1114044"/>
            <a:ext cx="3392424" cy="819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8164" y="1114044"/>
            <a:ext cx="777239" cy="819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72844" y="1229588"/>
            <a:ext cx="27501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Г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ом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оге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нны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е</a:t>
            </a:r>
            <a:endParaRPr sz="4000">
              <a:latin typeface="Candara"/>
              <a:cs typeface="Candar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39" y="2464014"/>
            <a:ext cx="21139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/>
                <a:cs typeface="Candara"/>
              </a:rPr>
              <a:t>ферментом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69352" y="1098803"/>
            <a:ext cx="3790188" cy="8199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92028" y="1098803"/>
            <a:ext cx="777240" cy="819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068944" y="1213827"/>
            <a:ext cx="31483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Гетерогенные</a:t>
            </a:r>
            <a:endParaRPr sz="4000">
              <a:latin typeface="Candara"/>
              <a:cs typeface="Candar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1945005"/>
            <a:ext cx="118211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113780" algn="l"/>
              </a:tabLst>
            </a:pPr>
            <a:r>
              <a:rPr sz="4800" baseline="-4340" dirty="0">
                <a:latin typeface="Candara"/>
                <a:cs typeface="Candara"/>
              </a:rPr>
              <a:t>EMIT – способ </a:t>
            </a:r>
            <a:r>
              <a:rPr sz="4800" spc="-7" baseline="-4340" dirty="0">
                <a:latin typeface="Candara"/>
                <a:cs typeface="Candara"/>
              </a:rPr>
              <a:t>основан </a:t>
            </a:r>
            <a:r>
              <a:rPr sz="4800" baseline="-4340" dirty="0">
                <a:latin typeface="Candara"/>
                <a:cs typeface="Candara"/>
              </a:rPr>
              <a:t>на связи</a:t>
            </a:r>
            <a:r>
              <a:rPr sz="4800" spc="7" baseline="-4340" dirty="0">
                <a:latin typeface="Candara"/>
                <a:cs typeface="Candara"/>
              </a:rPr>
              <a:t> </a:t>
            </a:r>
            <a:r>
              <a:rPr sz="4800" baseline="-4340" dirty="0">
                <a:latin typeface="Candara"/>
                <a:cs typeface="Candara"/>
              </a:rPr>
              <a:t>с	</a:t>
            </a:r>
            <a:r>
              <a:rPr sz="3200" dirty="0">
                <a:latin typeface="Candara"/>
                <a:cs typeface="Candara"/>
              </a:rPr>
              <a:t>ELISA и EIA, метод</a:t>
            </a:r>
            <a:r>
              <a:rPr sz="3200" spc="-8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определения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79591" y="2432480"/>
            <a:ext cx="553529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ndara"/>
                <a:cs typeface="Candara"/>
              </a:rPr>
              <a:t>с помощью </a:t>
            </a:r>
            <a:r>
              <a:rPr sz="3200" spc="-5" dirty="0">
                <a:latin typeface="Candara"/>
                <a:cs typeface="Candara"/>
              </a:rPr>
              <a:t>иммуносорбентов,  </a:t>
            </a:r>
            <a:r>
              <a:rPr sz="3200" dirty="0">
                <a:latin typeface="Candara"/>
                <a:cs typeface="Candara"/>
              </a:rPr>
              <a:t>связанных с</a:t>
            </a:r>
            <a:r>
              <a:rPr sz="3200" spc="-2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ферментом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26022" y="6383741"/>
            <a:ext cx="6985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9"/>
              </a:lnSpc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6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83424" y="6336206"/>
            <a:ext cx="952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0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6265" y="3141573"/>
            <a:ext cx="5751042" cy="35350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87167" y="1523"/>
            <a:ext cx="5407152" cy="8945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74407" y="1523"/>
            <a:ext cx="2680716" cy="894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70619" y="1523"/>
            <a:ext cx="1149096" cy="894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41447" y="0"/>
            <a:ext cx="63099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99305" algn="l"/>
              </a:tabLst>
            </a:pPr>
            <a:r>
              <a:rPr sz="6000" spc="-10" dirty="0">
                <a:solidFill>
                  <a:srgbClr val="FF0000"/>
                </a:solidFill>
                <a:latin typeface="Candara"/>
                <a:cs typeface="Candara"/>
              </a:rPr>
              <a:t>До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с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тои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нс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т</a:t>
            </a:r>
            <a:r>
              <a:rPr sz="6000" spc="5" dirty="0">
                <a:solidFill>
                  <a:srgbClr val="FF0000"/>
                </a:solidFill>
                <a:latin typeface="Candara"/>
                <a:cs typeface="Candara"/>
              </a:rPr>
              <a:t>в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а	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ФА: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15470" y="6336206"/>
            <a:ext cx="1403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61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09" y="662228"/>
            <a:ext cx="11982450" cy="524446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75285" marR="2451100" indent="-362585">
              <a:lnSpc>
                <a:spcPts val="3260"/>
              </a:lnSpc>
              <a:spcBef>
                <a:spcPts val="69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spc="-5" dirty="0">
                <a:latin typeface="Candara"/>
                <a:cs typeface="Candara"/>
              </a:rPr>
              <a:t>Высокая чувствительность, позволяющая </a:t>
            </a:r>
            <a:r>
              <a:rPr sz="3200" dirty="0">
                <a:latin typeface="Candara"/>
                <a:cs typeface="Candara"/>
              </a:rPr>
              <a:t>выявлять  концентрации </a:t>
            </a:r>
            <a:r>
              <a:rPr sz="3200" spc="-5" dirty="0">
                <a:latin typeface="Candara"/>
                <a:cs typeface="Candara"/>
              </a:rPr>
              <a:t>до </a:t>
            </a:r>
            <a:r>
              <a:rPr sz="3200" dirty="0">
                <a:latin typeface="Candara"/>
                <a:cs typeface="Candara"/>
              </a:rPr>
              <a:t>0,05</a:t>
            </a:r>
            <a:r>
              <a:rPr sz="3200" spc="-4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нг/мл</a:t>
            </a:r>
            <a:endParaRPr sz="3200">
              <a:latin typeface="Candara"/>
              <a:cs typeface="Candara"/>
            </a:endParaRPr>
          </a:p>
          <a:p>
            <a:pPr marL="375285" indent="-362585">
              <a:lnSpc>
                <a:spcPct val="100000"/>
              </a:lnSpc>
              <a:spcBef>
                <a:spcPts val="18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spc="-5" dirty="0">
                <a:latin typeface="Candara"/>
                <a:cs typeface="Candara"/>
              </a:rPr>
              <a:t>Высокая </a:t>
            </a:r>
            <a:r>
              <a:rPr sz="3200" dirty="0">
                <a:latin typeface="Candara"/>
                <a:cs typeface="Candara"/>
              </a:rPr>
              <a:t>стандартность и</a:t>
            </a:r>
            <a:r>
              <a:rPr sz="3200" spc="-1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воспроизводимость</a:t>
            </a:r>
            <a:endParaRPr sz="3200">
              <a:latin typeface="Candara"/>
              <a:cs typeface="Candara"/>
            </a:endParaRPr>
          </a:p>
          <a:p>
            <a:pPr marL="375285" marR="5080" indent="-362585">
              <a:lnSpc>
                <a:spcPts val="3260"/>
              </a:lnSpc>
              <a:spcBef>
                <a:spcPts val="780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spc="-5" dirty="0">
                <a:latin typeface="Candara"/>
                <a:cs typeface="Candara"/>
              </a:rPr>
              <a:t>Возможность </a:t>
            </a:r>
            <a:r>
              <a:rPr sz="3200" dirty="0">
                <a:latin typeface="Candara"/>
                <a:cs typeface="Candara"/>
              </a:rPr>
              <a:t>использовать </a:t>
            </a:r>
            <a:r>
              <a:rPr sz="3200" spc="-5" dirty="0">
                <a:latin typeface="Candara"/>
                <a:cs typeface="Candara"/>
              </a:rPr>
              <a:t>минимальные объёмы исследуемого  материала</a:t>
            </a:r>
            <a:endParaRPr sz="3200">
              <a:latin typeface="Candara"/>
              <a:cs typeface="Candara"/>
            </a:endParaRPr>
          </a:p>
          <a:p>
            <a:pPr marL="375285" marR="530225" indent="-362585">
              <a:lnSpc>
                <a:spcPts val="3260"/>
              </a:lnSpc>
              <a:spcBef>
                <a:spcPts val="780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dirty="0">
                <a:latin typeface="Candara"/>
                <a:cs typeface="Candara"/>
              </a:rPr>
              <a:t>Стабильность хранения </a:t>
            </a:r>
            <a:r>
              <a:rPr sz="3200" spc="-5" dirty="0">
                <a:latin typeface="Candara"/>
                <a:cs typeface="Candara"/>
              </a:rPr>
              <a:t>всех ингредиентов, необходимых для  проведения </a:t>
            </a:r>
            <a:r>
              <a:rPr sz="3200" dirty="0">
                <a:latin typeface="Candara"/>
                <a:cs typeface="Candara"/>
              </a:rPr>
              <a:t>ИФА </a:t>
            </a:r>
            <a:r>
              <a:rPr sz="3200" spc="-5" dirty="0">
                <a:latin typeface="Candara"/>
                <a:cs typeface="Candara"/>
              </a:rPr>
              <a:t>(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срок </a:t>
            </a:r>
            <a:r>
              <a:rPr sz="3200" dirty="0">
                <a:solidFill>
                  <a:srgbClr val="4584D3"/>
                </a:solidFill>
                <a:latin typeface="Candara"/>
                <a:cs typeface="Candara"/>
              </a:rPr>
              <a:t>годности 1 год и</a:t>
            </a:r>
            <a:r>
              <a:rPr sz="3200" spc="-45" dirty="0">
                <a:solidFill>
                  <a:srgbClr val="4584D3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более</a:t>
            </a:r>
            <a:r>
              <a:rPr sz="3200" spc="-5" dirty="0">
                <a:latin typeface="Candara"/>
                <a:cs typeface="Candara"/>
              </a:rPr>
              <a:t>)</a:t>
            </a:r>
            <a:endParaRPr sz="3200">
              <a:latin typeface="Candara"/>
              <a:cs typeface="Candara"/>
            </a:endParaRPr>
          </a:p>
          <a:p>
            <a:pPr marL="375285" indent="-362585">
              <a:lnSpc>
                <a:spcPct val="100000"/>
              </a:lnSpc>
              <a:spcBef>
                <a:spcPts val="180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dirty="0">
                <a:latin typeface="Candara"/>
                <a:cs typeface="Candara"/>
              </a:rPr>
              <a:t>Простота </a:t>
            </a:r>
            <a:r>
              <a:rPr sz="3200" spc="-5" dirty="0">
                <a:latin typeface="Candara"/>
                <a:cs typeface="Candara"/>
              </a:rPr>
              <a:t>проведения</a:t>
            </a:r>
            <a:r>
              <a:rPr sz="3200" spc="-4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реакции</a:t>
            </a:r>
            <a:endParaRPr sz="3200">
              <a:latin typeface="Candara"/>
              <a:cs typeface="Candara"/>
            </a:endParaRPr>
          </a:p>
          <a:p>
            <a:pPr marL="375285" marR="156210" indent="-362585">
              <a:lnSpc>
                <a:spcPts val="3260"/>
              </a:lnSpc>
              <a:spcBef>
                <a:spcPts val="78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spc="-5" dirty="0">
                <a:latin typeface="Candara"/>
                <a:cs typeface="Candara"/>
              </a:rPr>
              <a:t>Наличие </a:t>
            </a:r>
            <a:r>
              <a:rPr sz="3200" dirty="0">
                <a:latin typeface="Candara"/>
                <a:cs typeface="Candara"/>
              </a:rPr>
              <a:t>инструментального </a:t>
            </a:r>
            <a:r>
              <a:rPr sz="3200" spc="-5" dirty="0">
                <a:latin typeface="Candara"/>
                <a:cs typeface="Candara"/>
              </a:rPr>
              <a:t>(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в </a:t>
            </a:r>
            <a:r>
              <a:rPr sz="3200" dirty="0">
                <a:solidFill>
                  <a:srgbClr val="4584D3"/>
                </a:solidFill>
                <a:latin typeface="Candara"/>
                <a:cs typeface="Candara"/>
              </a:rPr>
              <a:t>качественном и 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количественном  варианте</a:t>
            </a:r>
            <a:r>
              <a:rPr sz="3200" spc="-5" dirty="0">
                <a:latin typeface="Candara"/>
                <a:cs typeface="Candara"/>
              </a:rPr>
              <a:t>) </a:t>
            </a:r>
            <a:r>
              <a:rPr sz="3200" dirty="0">
                <a:latin typeface="Candara"/>
                <a:cs typeface="Candara"/>
              </a:rPr>
              <a:t>и </a:t>
            </a:r>
            <a:r>
              <a:rPr sz="3200" spc="-5" dirty="0">
                <a:latin typeface="Candara"/>
                <a:cs typeface="Candara"/>
              </a:rPr>
              <a:t>визуального</a:t>
            </a:r>
            <a:r>
              <a:rPr sz="3200" spc="-35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учёта.</a:t>
            </a:r>
            <a:endParaRPr sz="3200">
              <a:latin typeface="Candara"/>
              <a:cs typeface="Candara"/>
            </a:endParaRPr>
          </a:p>
          <a:p>
            <a:pPr marL="375285" indent="-362585">
              <a:lnSpc>
                <a:spcPct val="100000"/>
              </a:lnSpc>
              <a:spcBef>
                <a:spcPts val="18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spc="-5" dirty="0">
                <a:latin typeface="Candara"/>
                <a:cs typeface="Candara"/>
              </a:rPr>
              <a:t>Возможность </a:t>
            </a:r>
            <a:r>
              <a:rPr sz="3200" dirty="0">
                <a:latin typeface="Candara"/>
                <a:cs typeface="Candara"/>
              </a:rPr>
              <a:t>автоматизации </a:t>
            </a:r>
            <a:r>
              <a:rPr sz="3200" spc="-5" dirty="0">
                <a:latin typeface="Candara"/>
                <a:cs typeface="Candara"/>
              </a:rPr>
              <a:t>всех </a:t>
            </a:r>
            <a:r>
              <a:rPr sz="3200" dirty="0">
                <a:latin typeface="Candara"/>
                <a:cs typeface="Candara"/>
              </a:rPr>
              <a:t>этапов</a:t>
            </a:r>
            <a:r>
              <a:rPr sz="3200" spc="-3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реакции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04" y="5904786"/>
            <a:ext cx="11170920" cy="928369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75285" marR="5080" indent="-362585">
              <a:lnSpc>
                <a:spcPts val="3260"/>
              </a:lnSpc>
              <a:spcBef>
                <a:spcPts val="69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spc="-5" dirty="0">
                <a:latin typeface="Candara"/>
                <a:cs typeface="Candara"/>
              </a:rPr>
              <a:t>Относительно низкая </a:t>
            </a:r>
            <a:r>
              <a:rPr sz="3200" dirty="0">
                <a:latin typeface="Candara"/>
                <a:cs typeface="Candara"/>
              </a:rPr>
              <a:t>стоимость диагностических </a:t>
            </a:r>
            <a:r>
              <a:rPr sz="3200" spc="-5" dirty="0">
                <a:latin typeface="Candara"/>
                <a:cs typeface="Candara"/>
              </a:rPr>
              <a:t>наборов </a:t>
            </a:r>
            <a:r>
              <a:rPr sz="3200" dirty="0">
                <a:latin typeface="Candara"/>
                <a:cs typeface="Candara"/>
              </a:rPr>
              <a:t>и  </a:t>
            </a:r>
            <a:r>
              <a:rPr sz="3200" spc="-5" dirty="0">
                <a:latin typeface="Candara"/>
                <a:cs typeface="Candara"/>
              </a:rPr>
              <a:t>оборудования</a:t>
            </a:r>
            <a:endParaRPr sz="3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82835" y="870902"/>
          <a:ext cx="11699239" cy="54859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55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8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8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285">
                <a:tc>
                  <a:txBody>
                    <a:bodyPr/>
                    <a:lstStyle/>
                    <a:p>
                      <a:pPr marL="1222375">
                        <a:lnSpc>
                          <a:spcPts val="2675"/>
                        </a:lnSpc>
                      </a:pPr>
                      <a:r>
                        <a:rPr sz="2400" spc="-5" dirty="0">
                          <a:solidFill>
                            <a:srgbClr val="FF0000"/>
                          </a:solidFill>
                          <a:latin typeface="Candara"/>
                          <a:cs typeface="Candara"/>
                        </a:rPr>
                        <a:t>Стадия</a:t>
                      </a:r>
                      <a:r>
                        <a:rPr sz="2400" spc="-30" dirty="0">
                          <a:solidFill>
                            <a:srgbClr val="FF0000"/>
                          </a:solidFill>
                          <a:latin typeface="Candara"/>
                          <a:cs typeface="Candara"/>
                        </a:rPr>
                        <a:t> </a:t>
                      </a:r>
                      <a:r>
                        <a:rPr sz="2400" spc="-5" dirty="0">
                          <a:solidFill>
                            <a:srgbClr val="FF0000"/>
                          </a:solidFill>
                          <a:latin typeface="Candara"/>
                          <a:cs typeface="Candara"/>
                        </a:rPr>
                        <a:t>заболевания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spc="-5" dirty="0">
                          <a:solidFill>
                            <a:srgbClr val="FF0000"/>
                          </a:solidFill>
                          <a:latin typeface="Candara"/>
                          <a:cs typeface="Candara"/>
                        </a:rPr>
                        <a:t>IgM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spc="-5" dirty="0">
                          <a:solidFill>
                            <a:srgbClr val="FF0000"/>
                          </a:solidFill>
                          <a:latin typeface="Candara"/>
                          <a:cs typeface="Candara"/>
                        </a:rPr>
                        <a:t>IgA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spc="-5" dirty="0">
                          <a:solidFill>
                            <a:srgbClr val="FF0000"/>
                          </a:solidFill>
                          <a:latin typeface="Candara"/>
                          <a:cs typeface="Candara"/>
                        </a:rPr>
                        <a:t>IgG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181">
                <a:tc>
                  <a:txBody>
                    <a:bodyPr/>
                    <a:lstStyle/>
                    <a:p>
                      <a:pPr marL="121920" marR="1106170">
                        <a:lnSpc>
                          <a:spcPts val="2450"/>
                        </a:lnSpc>
                        <a:spcBef>
                          <a:spcPts val="235"/>
                        </a:spcBef>
                      </a:pPr>
                      <a:r>
                        <a:rPr sz="2400" spc="-5" dirty="0">
                          <a:latin typeface="Candara"/>
                          <a:cs typeface="Candara"/>
                        </a:rPr>
                        <a:t>Первичная фаза </a:t>
                      </a:r>
                      <a:r>
                        <a:rPr sz="2400" dirty="0">
                          <a:latin typeface="Candara"/>
                          <a:cs typeface="Candara"/>
                        </a:rPr>
                        <a:t>(2 нед.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после  инфицирования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+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181">
                <a:tc>
                  <a:txBody>
                    <a:bodyPr/>
                    <a:lstStyle/>
                    <a:p>
                      <a:pPr marL="121920" marR="1123950">
                        <a:lnSpc>
                          <a:spcPts val="2450"/>
                        </a:lnSpc>
                        <a:spcBef>
                          <a:spcPts val="235"/>
                        </a:spcBef>
                      </a:pPr>
                      <a:r>
                        <a:rPr sz="2400" spc="-5" dirty="0">
                          <a:latin typeface="Candara"/>
                          <a:cs typeface="Candara"/>
                        </a:rPr>
                        <a:t>Первичная фаза (2,5-3 </a:t>
                      </a:r>
                      <a:r>
                        <a:rPr sz="2400" dirty="0">
                          <a:latin typeface="Candara"/>
                          <a:cs typeface="Candara"/>
                        </a:rPr>
                        <a:t>нед. от 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инфицирования)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+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+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3181">
                <a:tc>
                  <a:txBody>
                    <a:bodyPr/>
                    <a:lstStyle/>
                    <a:p>
                      <a:pPr marL="121920" marR="1327785">
                        <a:lnSpc>
                          <a:spcPts val="2450"/>
                        </a:lnSpc>
                        <a:spcBef>
                          <a:spcPts val="235"/>
                        </a:spcBef>
                      </a:pPr>
                      <a:r>
                        <a:rPr sz="2400" spc="-5" dirty="0">
                          <a:latin typeface="Candara"/>
                          <a:cs typeface="Candara"/>
                        </a:rPr>
                        <a:t>Первичная фаза (3-4 </a:t>
                      </a:r>
                      <a:r>
                        <a:rPr sz="2400" dirty="0">
                          <a:latin typeface="Candara"/>
                          <a:cs typeface="Candara"/>
                        </a:rPr>
                        <a:t>нед. от 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инфицирования)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+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+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+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181">
                <a:tc>
                  <a:txBody>
                    <a:bodyPr/>
                    <a:lstStyle/>
                    <a:p>
                      <a:pPr marL="121920" marR="215900">
                        <a:lnSpc>
                          <a:spcPts val="2450"/>
                        </a:lnSpc>
                        <a:spcBef>
                          <a:spcPts val="235"/>
                        </a:spcBef>
                      </a:pPr>
                      <a:r>
                        <a:rPr sz="2400" spc="-5" dirty="0">
                          <a:latin typeface="Candara"/>
                          <a:cs typeface="Candara"/>
                        </a:rPr>
                        <a:t>Обострение хронической </a:t>
                      </a:r>
                      <a:r>
                        <a:rPr sz="2400" dirty="0">
                          <a:latin typeface="Candara"/>
                          <a:cs typeface="Candara"/>
                        </a:rPr>
                        <a:t>инфекции  (2 нед. от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начала</a:t>
                      </a:r>
                      <a:r>
                        <a:rPr sz="2400" spc="-30" dirty="0">
                          <a:latin typeface="Candara"/>
                          <a:cs typeface="Candara"/>
                        </a:rPr>
                        <a:t>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обострения)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+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+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129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285">
                <a:tc>
                  <a:txBody>
                    <a:bodyPr/>
                    <a:lstStyle/>
                    <a:p>
                      <a:pPr marL="121920">
                        <a:lnSpc>
                          <a:spcPts val="2675"/>
                        </a:lnSpc>
                      </a:pPr>
                      <a:r>
                        <a:rPr sz="2400" spc="-5" dirty="0">
                          <a:latin typeface="Candara"/>
                          <a:cs typeface="Candara"/>
                        </a:rPr>
                        <a:t>Хроническая</a:t>
                      </a:r>
                      <a:r>
                        <a:rPr sz="2400" spc="-15" dirty="0">
                          <a:latin typeface="Candara"/>
                          <a:cs typeface="Candara"/>
                        </a:rPr>
                        <a:t>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фаза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spc="-5" dirty="0">
                          <a:latin typeface="Candara"/>
                          <a:cs typeface="Candara"/>
                        </a:rPr>
                        <a:t>+/-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+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285">
                <a:tc>
                  <a:txBody>
                    <a:bodyPr/>
                    <a:lstStyle/>
                    <a:p>
                      <a:pPr marL="121920">
                        <a:lnSpc>
                          <a:spcPts val="2675"/>
                        </a:lnSpc>
                      </a:pPr>
                      <a:r>
                        <a:rPr sz="2400" spc="-5" dirty="0">
                          <a:latin typeface="Candara"/>
                          <a:cs typeface="Candara"/>
                        </a:rPr>
                        <a:t>Излеченная</a:t>
                      </a:r>
                      <a:r>
                        <a:rPr sz="2400" spc="-15" dirty="0">
                          <a:latin typeface="Candara"/>
                          <a:cs typeface="Candara"/>
                        </a:rPr>
                        <a:t>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инфекция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+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4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400" spc="-5" dirty="0">
                          <a:latin typeface="Candara"/>
                          <a:cs typeface="Candara"/>
                        </a:rPr>
                        <a:t>Выздоровление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201295" marR="195580" indent="297180">
                        <a:lnSpc>
                          <a:spcPts val="2450"/>
                        </a:lnSpc>
                        <a:spcBef>
                          <a:spcPts val="235"/>
                        </a:spcBef>
                      </a:pPr>
                      <a:r>
                        <a:rPr sz="2400" spc="-5" dirty="0">
                          <a:latin typeface="Candara"/>
                          <a:cs typeface="Candara"/>
                        </a:rPr>
                        <a:t>Снижение  титра </a:t>
                      </a:r>
                      <a:r>
                        <a:rPr sz="2400" dirty="0">
                          <a:latin typeface="Candara"/>
                          <a:cs typeface="Candara"/>
                        </a:rPr>
                        <a:t>в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2-4</a:t>
                      </a:r>
                      <a:r>
                        <a:rPr sz="2400" spc="-60" dirty="0">
                          <a:latin typeface="Candara"/>
                          <a:cs typeface="Candara"/>
                        </a:rPr>
                        <a:t>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раз  после</a:t>
                      </a:r>
                      <a:r>
                        <a:rPr sz="2400" spc="-40" dirty="0">
                          <a:latin typeface="Candara"/>
                          <a:cs typeface="Candara"/>
                        </a:rPr>
                        <a:t>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лечения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210185" marR="205104" indent="1905" algn="ctr">
                        <a:lnSpc>
                          <a:spcPts val="2450"/>
                        </a:lnSpc>
                        <a:spcBef>
                          <a:spcPts val="235"/>
                        </a:spcBef>
                      </a:pPr>
                      <a:r>
                        <a:rPr sz="2400" spc="-5" dirty="0">
                          <a:latin typeface="Candara"/>
                          <a:cs typeface="Candara"/>
                        </a:rPr>
                        <a:t>Снижение титра </a:t>
                      </a:r>
                      <a:r>
                        <a:rPr sz="2400" dirty="0">
                          <a:latin typeface="Candara"/>
                          <a:cs typeface="Candara"/>
                        </a:rPr>
                        <a:t>в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4-8  раз через </a:t>
                      </a:r>
                      <a:r>
                        <a:rPr sz="2400" dirty="0">
                          <a:latin typeface="Candara"/>
                          <a:cs typeface="Candara"/>
                        </a:rPr>
                        <a:t>1 мес.</a:t>
                      </a:r>
                      <a:r>
                        <a:rPr sz="2400" spc="-50" dirty="0">
                          <a:latin typeface="Candara"/>
                          <a:cs typeface="Candara"/>
                        </a:rPr>
                        <a:t>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после  лечения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283">
                <a:tc>
                  <a:txBody>
                    <a:bodyPr/>
                    <a:lstStyle/>
                    <a:p>
                      <a:pPr marL="121920">
                        <a:lnSpc>
                          <a:spcPts val="2675"/>
                        </a:lnSpc>
                      </a:pPr>
                      <a:r>
                        <a:rPr sz="2400" spc="-5" dirty="0">
                          <a:latin typeface="Candara"/>
                          <a:cs typeface="Candara"/>
                        </a:rPr>
                        <a:t>Отрицательный</a:t>
                      </a:r>
                      <a:r>
                        <a:rPr sz="2400" spc="15" dirty="0">
                          <a:latin typeface="Candara"/>
                          <a:cs typeface="Candara"/>
                        </a:rPr>
                        <a:t> </a:t>
                      </a:r>
                      <a:r>
                        <a:rPr sz="2400" spc="-5" dirty="0">
                          <a:latin typeface="Candara"/>
                          <a:cs typeface="Candara"/>
                        </a:rPr>
                        <a:t>результат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ts val="2675"/>
                        </a:lnSpc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66040" algn="ctr">
                        <a:lnSpc>
                          <a:spcPts val="2675"/>
                        </a:lnSpc>
                      </a:pPr>
                      <a:r>
                        <a:rPr sz="2400" dirty="0">
                          <a:latin typeface="Candara"/>
                          <a:cs typeface="Candara"/>
                        </a:rPr>
                        <a:t>-</a:t>
                      </a:r>
                      <a:endParaRPr sz="2400">
                        <a:latin typeface="Candara"/>
                        <a:cs typeface="Candar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048375" y="6336206"/>
            <a:ext cx="952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8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3" y="1523"/>
            <a:ext cx="12190476" cy="731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1222" y="28867"/>
            <a:ext cx="119297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Интерпретация результатов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серологических</a:t>
            </a:r>
            <a:r>
              <a:rPr sz="4000" spc="13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реакций</a:t>
            </a:r>
            <a:endParaRPr sz="4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3039" y="1013053"/>
            <a:ext cx="11577320" cy="5621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7150" indent="-45656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Wingdings"/>
              <a:buChar char=""/>
              <a:tabLst>
                <a:tab pos="469900" algn="l"/>
              </a:tabLst>
            </a:pPr>
            <a:r>
              <a:rPr sz="3600" spc="-5" dirty="0">
                <a:latin typeface="Candara"/>
                <a:cs typeface="Candara"/>
              </a:rPr>
              <a:t>тИФА </a:t>
            </a:r>
            <a:r>
              <a:rPr sz="3600" dirty="0">
                <a:latin typeface="Candara"/>
                <a:cs typeface="Candara"/>
              </a:rPr>
              <a:t>основан </a:t>
            </a:r>
            <a:r>
              <a:rPr sz="3600" spc="-5" dirty="0">
                <a:latin typeface="Candara"/>
                <a:cs typeface="Candara"/>
              </a:rPr>
              <a:t>на </a:t>
            </a:r>
            <a:r>
              <a:rPr sz="3600" dirty="0">
                <a:latin typeface="Candara"/>
                <a:cs typeface="Candara"/>
              </a:rPr>
              <a:t>способности ферментов и АТ,  </a:t>
            </a:r>
            <a:r>
              <a:rPr sz="3600" spc="-5" dirty="0">
                <a:latin typeface="Candara"/>
                <a:cs typeface="Candara"/>
              </a:rPr>
              <a:t>ковалентно </a:t>
            </a:r>
            <a:r>
              <a:rPr sz="3600" dirty="0">
                <a:latin typeface="Candara"/>
                <a:cs typeface="Candara"/>
              </a:rPr>
              <a:t>или </a:t>
            </a:r>
            <a:r>
              <a:rPr sz="3600" spc="-5" dirty="0">
                <a:latin typeface="Candara"/>
                <a:cs typeface="Candara"/>
              </a:rPr>
              <a:t>нековалентно связанных </a:t>
            </a:r>
            <a:r>
              <a:rPr sz="3600" dirty="0">
                <a:latin typeface="Candara"/>
                <a:cs typeface="Candara"/>
              </a:rPr>
              <a:t>с твёрдой  основой, </a:t>
            </a:r>
            <a:r>
              <a:rPr sz="3600" spc="-5" dirty="0">
                <a:latin typeface="Candara"/>
                <a:cs typeface="Candara"/>
              </a:rPr>
              <a:t>сохранять </a:t>
            </a:r>
            <a:r>
              <a:rPr sz="3600" dirty="0">
                <a:latin typeface="Candara"/>
                <a:cs typeface="Candara"/>
              </a:rPr>
              <a:t>свою </a:t>
            </a:r>
            <a:r>
              <a:rPr sz="3600" spc="-5" dirty="0">
                <a:latin typeface="Candara"/>
                <a:cs typeface="Candara"/>
              </a:rPr>
              <a:t>функциональную активность,  т. е. расщеплять субстрат (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ферменты</a:t>
            </a:r>
            <a:r>
              <a:rPr sz="3600" spc="-5" dirty="0">
                <a:latin typeface="Candara"/>
                <a:cs typeface="Candara"/>
              </a:rPr>
              <a:t>) </a:t>
            </a:r>
            <a:r>
              <a:rPr sz="3600" dirty="0">
                <a:latin typeface="Candara"/>
                <a:cs typeface="Candara"/>
              </a:rPr>
              <a:t>и </a:t>
            </a:r>
            <a:r>
              <a:rPr sz="3600" spc="-5" dirty="0">
                <a:latin typeface="Candara"/>
                <a:cs typeface="Candara"/>
              </a:rPr>
              <a:t>связывать </a:t>
            </a:r>
            <a:r>
              <a:rPr sz="3600" dirty="0">
                <a:latin typeface="Candara"/>
                <a:cs typeface="Candara"/>
              </a:rPr>
              <a:t>АГ  или</a:t>
            </a:r>
            <a:r>
              <a:rPr sz="3600" spc="-4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АТ;</a:t>
            </a:r>
            <a:endParaRPr sz="3600">
              <a:latin typeface="Candara"/>
              <a:cs typeface="Candara"/>
            </a:endParaRPr>
          </a:p>
          <a:p>
            <a:pPr marL="469265" marR="5080" indent="-456565">
              <a:lnSpc>
                <a:spcPct val="100000"/>
              </a:lnSpc>
              <a:spcBef>
                <a:spcPts val="860"/>
              </a:spcBef>
              <a:buClr>
                <a:srgbClr val="FF0000"/>
              </a:buClr>
              <a:buFont typeface="Wingdings"/>
              <a:buChar char=""/>
              <a:tabLst>
                <a:tab pos="469900" algn="l"/>
                <a:tab pos="6113780" algn="l"/>
              </a:tabLst>
            </a:pPr>
            <a:r>
              <a:rPr sz="3600" spc="-5" dirty="0">
                <a:latin typeface="Candara"/>
                <a:cs typeface="Candara"/>
              </a:rPr>
              <a:t>тИФА базируется на </a:t>
            </a:r>
            <a:r>
              <a:rPr sz="3600" dirty="0">
                <a:latin typeface="Candara"/>
                <a:cs typeface="Candara"/>
              </a:rPr>
              <a:t>создании </a:t>
            </a:r>
            <a:r>
              <a:rPr sz="3600" spc="-5" dirty="0">
                <a:latin typeface="Candara"/>
                <a:cs typeface="Candara"/>
              </a:rPr>
              <a:t>комплекса антитело-  фермент (AТ-F) </a:t>
            </a:r>
            <a:r>
              <a:rPr sz="3600" dirty="0">
                <a:latin typeface="Candara"/>
                <a:cs typeface="Candara"/>
              </a:rPr>
              <a:t>в виде </a:t>
            </a:r>
            <a:r>
              <a:rPr sz="3600" spc="-5" dirty="0">
                <a:latin typeface="Candara"/>
                <a:cs typeface="Candara"/>
              </a:rPr>
              <a:t>конъюгата, сохраняющего </a:t>
            </a:r>
            <a:r>
              <a:rPr sz="3600" dirty="0">
                <a:latin typeface="Candara"/>
                <a:cs typeface="Candara"/>
              </a:rPr>
              <a:t>свою  </a:t>
            </a:r>
            <a:r>
              <a:rPr sz="3600" spc="-5" dirty="0">
                <a:latin typeface="Candara"/>
                <a:cs typeface="Candara"/>
              </a:rPr>
              <a:t>биологическую активность </a:t>
            </a:r>
            <a:r>
              <a:rPr sz="3600" dirty="0">
                <a:latin typeface="Candara"/>
                <a:cs typeface="Candara"/>
              </a:rPr>
              <a:t>в </a:t>
            </a:r>
            <a:r>
              <a:rPr sz="3600" spc="-5" dirty="0">
                <a:latin typeface="Candara"/>
                <a:cs typeface="Candara"/>
              </a:rPr>
              <a:t>растворе. AТ-F-конъюгаты  характеризуются высочайшей специфичностью </a:t>
            </a:r>
            <a:r>
              <a:rPr sz="3600" dirty="0">
                <a:latin typeface="Candara"/>
                <a:cs typeface="Candara"/>
              </a:rPr>
              <a:t>и  </a:t>
            </a:r>
            <a:r>
              <a:rPr sz="3600" spc="-5" dirty="0">
                <a:latin typeface="Candara"/>
                <a:cs typeface="Candara"/>
              </a:rPr>
              <a:t>ч</a:t>
            </a:r>
            <a:r>
              <a:rPr sz="3600" spc="-10" dirty="0">
                <a:latin typeface="Candara"/>
                <a:cs typeface="Candara"/>
              </a:rPr>
              <a:t>у</a:t>
            </a:r>
            <a:r>
              <a:rPr sz="3600" dirty="0">
                <a:latin typeface="Candara"/>
                <a:cs typeface="Candara"/>
              </a:rPr>
              <a:t>в</a:t>
            </a:r>
            <a:r>
              <a:rPr sz="3600" spc="5" dirty="0">
                <a:latin typeface="Candara"/>
                <a:cs typeface="Candara"/>
              </a:rPr>
              <a:t>с</a:t>
            </a:r>
            <a:r>
              <a:rPr sz="3600" spc="-5" dirty="0">
                <a:latin typeface="Candara"/>
                <a:cs typeface="Candara"/>
              </a:rPr>
              <a:t>т</a:t>
            </a:r>
            <a:r>
              <a:rPr sz="3600" dirty="0">
                <a:latin typeface="Candara"/>
                <a:cs typeface="Candara"/>
              </a:rPr>
              <a:t>ви</a:t>
            </a:r>
            <a:r>
              <a:rPr sz="3600" spc="-5" dirty="0">
                <a:latin typeface="Candara"/>
                <a:cs typeface="Candara"/>
              </a:rPr>
              <a:t>тел</a:t>
            </a:r>
            <a:r>
              <a:rPr sz="3600" spc="-10" dirty="0">
                <a:latin typeface="Candara"/>
                <a:cs typeface="Candara"/>
              </a:rPr>
              <a:t>ь</a:t>
            </a:r>
            <a:r>
              <a:rPr sz="3600" spc="-5" dirty="0">
                <a:latin typeface="Candara"/>
                <a:cs typeface="Candara"/>
              </a:rPr>
              <a:t>н</a:t>
            </a:r>
            <a:r>
              <a:rPr sz="3600" dirty="0">
                <a:latin typeface="Candara"/>
                <a:cs typeface="Candara"/>
              </a:rPr>
              <a:t>о</a:t>
            </a:r>
            <a:r>
              <a:rPr sz="3600" spc="5" dirty="0">
                <a:latin typeface="Candara"/>
                <a:cs typeface="Candara"/>
              </a:rPr>
              <a:t>с</a:t>
            </a:r>
            <a:r>
              <a:rPr sz="3600" spc="-5" dirty="0">
                <a:latin typeface="Candara"/>
                <a:cs typeface="Candara"/>
              </a:rPr>
              <a:t>т</a:t>
            </a:r>
            <a:r>
              <a:rPr sz="3600" spc="-10" dirty="0">
                <a:latin typeface="Candara"/>
                <a:cs typeface="Candara"/>
              </a:rPr>
              <a:t>ь</a:t>
            </a:r>
            <a:r>
              <a:rPr sz="3600" spc="-5" dirty="0">
                <a:latin typeface="Candara"/>
                <a:cs typeface="Candara"/>
              </a:rPr>
              <a:t>ю</a:t>
            </a:r>
            <a:r>
              <a:rPr sz="3600" dirty="0">
                <a:latin typeface="Candara"/>
                <a:cs typeface="Candara"/>
              </a:rPr>
              <a:t>,</a:t>
            </a:r>
            <a:r>
              <a:rPr sz="3600" spc="5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до</a:t>
            </a:r>
            <a:r>
              <a:rPr sz="3600" spc="5" dirty="0">
                <a:latin typeface="Candara"/>
                <a:cs typeface="Candara"/>
              </a:rPr>
              <a:t>с</a:t>
            </a:r>
            <a:r>
              <a:rPr sz="3600" spc="-5" dirty="0">
                <a:latin typeface="Candara"/>
                <a:cs typeface="Candara"/>
              </a:rPr>
              <a:t>т</a:t>
            </a:r>
            <a:r>
              <a:rPr sz="3600" dirty="0">
                <a:latin typeface="Candara"/>
                <a:cs typeface="Candara"/>
              </a:rPr>
              <a:t>и</a:t>
            </a:r>
            <a:r>
              <a:rPr sz="3600" spc="-405" dirty="0">
                <a:latin typeface="Candara"/>
                <a:cs typeface="Candara"/>
              </a:rPr>
              <a:t>г</a:t>
            </a:r>
            <a:r>
              <a:rPr sz="1500" spc="-240" baseline="25000" dirty="0">
                <a:solidFill>
                  <a:srgbClr val="073E87"/>
                </a:solidFill>
                <a:latin typeface="Candara"/>
                <a:cs typeface="Candara"/>
              </a:rPr>
              <a:t>6</a:t>
            </a:r>
            <a:r>
              <a:rPr sz="3600" spc="-1614" dirty="0">
                <a:latin typeface="Candara"/>
                <a:cs typeface="Candara"/>
              </a:rPr>
              <a:t>а</a:t>
            </a:r>
            <a:r>
              <a:rPr sz="1500" spc="-7" baseline="25000" dirty="0">
                <a:solidFill>
                  <a:srgbClr val="073E87"/>
                </a:solidFill>
                <a:latin typeface="Candara"/>
                <a:cs typeface="Candara"/>
              </a:rPr>
              <a:t>2</a:t>
            </a:r>
            <a:r>
              <a:rPr sz="1500" baseline="25000" dirty="0">
                <a:solidFill>
                  <a:srgbClr val="073E87"/>
                </a:solidFill>
                <a:latin typeface="Candara"/>
                <a:cs typeface="Candara"/>
              </a:rPr>
              <a:t>	</a:t>
            </a:r>
            <a:r>
              <a:rPr sz="3600" spc="-5" dirty="0">
                <a:latin typeface="Candara"/>
                <a:cs typeface="Candara"/>
              </a:rPr>
              <a:t>юще</a:t>
            </a:r>
            <a:r>
              <a:rPr sz="3600" dirty="0">
                <a:latin typeface="Candara"/>
                <a:cs typeface="Candara"/>
              </a:rPr>
              <a:t>й</a:t>
            </a:r>
            <a:r>
              <a:rPr sz="3600" spc="-10" dirty="0">
                <a:latin typeface="Candara"/>
                <a:cs typeface="Candara"/>
              </a:rPr>
              <a:t> </a:t>
            </a:r>
            <a:r>
              <a:rPr sz="3600" spc="5" dirty="0">
                <a:latin typeface="Candara"/>
                <a:cs typeface="Candara"/>
              </a:rPr>
              <a:t>9</a:t>
            </a:r>
            <a:r>
              <a:rPr sz="3600" dirty="0">
                <a:latin typeface="Candara"/>
                <a:cs typeface="Candara"/>
              </a:rPr>
              <a:t>7</a:t>
            </a:r>
            <a:r>
              <a:rPr sz="3600" spc="20" dirty="0">
                <a:latin typeface="Candara"/>
                <a:cs typeface="Candara"/>
              </a:rPr>
              <a:t>-</a:t>
            </a:r>
            <a:r>
              <a:rPr sz="3600" spc="5" dirty="0">
                <a:latin typeface="Candara"/>
                <a:cs typeface="Candara"/>
              </a:rPr>
              <a:t>99</a:t>
            </a:r>
            <a:r>
              <a:rPr sz="3600" spc="-5" dirty="0">
                <a:latin typeface="Candara"/>
                <a:cs typeface="Candara"/>
              </a:rPr>
              <a:t>%</a:t>
            </a:r>
            <a:r>
              <a:rPr sz="3600" dirty="0">
                <a:latin typeface="Candara"/>
                <a:cs typeface="Candara"/>
              </a:rPr>
              <a:t>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24100" y="1523"/>
            <a:ext cx="7592568" cy="1051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32164" y="1523"/>
            <a:ext cx="1149096" cy="1051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78379" y="17360"/>
            <a:ext cx="66351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Твёрдофазный</a:t>
            </a:r>
            <a:r>
              <a:rPr sz="6000" spc="-6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6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30" y="0"/>
            <a:ext cx="11901982" cy="6856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17933" y="6336206"/>
            <a:ext cx="1574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63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31095" y="1984248"/>
            <a:ext cx="2660904" cy="819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07295" y="2593848"/>
            <a:ext cx="2572511" cy="819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12295" y="2593848"/>
            <a:ext cx="679703" cy="819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831234" y="2100402"/>
            <a:ext cx="2082164" cy="124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265" marR="5080" indent="-762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Р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е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а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ге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н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ты 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для</a:t>
            </a:r>
            <a:r>
              <a:rPr sz="4000" spc="-4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4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3" y="1523"/>
            <a:ext cx="6810756" cy="10439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27776" y="1523"/>
            <a:ext cx="1149096" cy="1043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00" y="9474"/>
            <a:ext cx="62172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Реактивы 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для</a:t>
            </a:r>
            <a:r>
              <a:rPr sz="6000" spc="-6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14885" y="6336206"/>
            <a:ext cx="1631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64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25" y="1166647"/>
            <a:ext cx="6589972" cy="39911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72084" y="583399"/>
            <a:ext cx="55410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/>
                <a:cs typeface="Candara"/>
              </a:rPr>
              <a:t>Конъюгат</a:t>
            </a:r>
            <a:r>
              <a:rPr sz="3200" spc="-3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(иммуноглобулины),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21746" y="998039"/>
            <a:ext cx="6292215" cy="517144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201295" marR="5080" indent="-189230" algn="r">
              <a:lnSpc>
                <a:spcPts val="3260"/>
              </a:lnSpc>
              <a:spcBef>
                <a:spcPts val="695"/>
              </a:spcBef>
            </a:pPr>
            <a:r>
              <a:rPr sz="3200" spc="-5" dirty="0">
                <a:latin typeface="Candara"/>
                <a:cs typeface="Candara"/>
              </a:rPr>
              <a:t>получен </a:t>
            </a:r>
            <a:r>
              <a:rPr sz="3200" dirty="0">
                <a:latin typeface="Candara"/>
                <a:cs typeface="Candara"/>
              </a:rPr>
              <a:t>на </a:t>
            </a:r>
            <a:r>
              <a:rPr sz="3200" spc="-5" dirty="0">
                <a:latin typeface="Candara"/>
                <a:cs typeface="Candara"/>
              </a:rPr>
              <a:t>основе</a:t>
            </a:r>
            <a:r>
              <a:rPr sz="3200" spc="-1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антивидовых</a:t>
            </a:r>
            <a:r>
              <a:rPr sz="3200" spc="-1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АТ  </a:t>
            </a:r>
            <a:r>
              <a:rPr sz="3200" spc="-5" dirty="0">
                <a:latin typeface="Candara"/>
                <a:cs typeface="Candara"/>
              </a:rPr>
              <a:t>(</a:t>
            </a:r>
            <a:r>
              <a:rPr sz="3200" spc="-5" dirty="0">
                <a:solidFill>
                  <a:srgbClr val="0070C0"/>
                </a:solidFill>
                <a:latin typeface="Candara"/>
                <a:cs typeface="Candara"/>
              </a:rPr>
              <a:t>например, кроличьи </a:t>
            </a:r>
            <a:r>
              <a:rPr sz="3200" dirty="0">
                <a:solidFill>
                  <a:srgbClr val="0070C0"/>
                </a:solidFill>
                <a:latin typeface="Candara"/>
                <a:cs typeface="Candara"/>
              </a:rPr>
              <a:t>АТ</a:t>
            </a:r>
            <a:r>
              <a:rPr sz="3200" spc="-30" dirty="0">
                <a:solidFill>
                  <a:srgbClr val="0070C0"/>
                </a:solidFill>
                <a:latin typeface="Candara"/>
                <a:cs typeface="Candara"/>
              </a:rPr>
              <a:t> </a:t>
            </a:r>
            <a:r>
              <a:rPr sz="3200" dirty="0">
                <a:solidFill>
                  <a:srgbClr val="0070C0"/>
                </a:solidFill>
                <a:latin typeface="Candara"/>
                <a:cs typeface="Candara"/>
              </a:rPr>
              <a:t>против</a:t>
            </a:r>
            <a:r>
              <a:rPr sz="3200" spc="-20" dirty="0">
                <a:solidFill>
                  <a:srgbClr val="0070C0"/>
                </a:solidFill>
                <a:latin typeface="Candara"/>
                <a:cs typeface="Candara"/>
              </a:rPr>
              <a:t> </a:t>
            </a:r>
            <a:r>
              <a:rPr sz="3200" dirty="0">
                <a:solidFill>
                  <a:srgbClr val="0070C0"/>
                </a:solidFill>
                <a:latin typeface="Candara"/>
                <a:cs typeface="Candara"/>
              </a:rPr>
              <a:t>Ig  </a:t>
            </a:r>
            <a:r>
              <a:rPr sz="3200" spc="-5" dirty="0">
                <a:solidFill>
                  <a:srgbClr val="0070C0"/>
                </a:solidFill>
                <a:latin typeface="Candara"/>
                <a:cs typeface="Candara"/>
              </a:rPr>
              <a:t>человека</a:t>
            </a:r>
            <a:r>
              <a:rPr sz="3200" spc="-5" dirty="0">
                <a:latin typeface="Candara"/>
                <a:cs typeface="Candara"/>
              </a:rPr>
              <a:t>) или </a:t>
            </a:r>
            <a:r>
              <a:rPr sz="3200" dirty="0">
                <a:latin typeface="Candara"/>
                <a:cs typeface="Candara"/>
              </a:rPr>
              <a:t>на</a:t>
            </a:r>
            <a:r>
              <a:rPr sz="3200" spc="-3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основе </a:t>
            </a:r>
            <a:r>
              <a:rPr sz="3200" dirty="0">
                <a:latin typeface="Candara"/>
                <a:cs typeface="Candara"/>
              </a:rPr>
              <a:t>АТ, </a:t>
            </a:r>
            <a:r>
              <a:rPr sz="3200" spc="-5" dirty="0">
                <a:latin typeface="Candara"/>
                <a:cs typeface="Candara"/>
              </a:rPr>
              <a:t> направленных</a:t>
            </a:r>
            <a:r>
              <a:rPr sz="3200" spc="-6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против  иммуноглобулинов</a:t>
            </a:r>
            <a:r>
              <a:rPr sz="3200" spc="-3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человека</a:t>
            </a:r>
            <a:endParaRPr sz="3200">
              <a:latin typeface="Candara"/>
              <a:cs typeface="Candara"/>
            </a:endParaRPr>
          </a:p>
          <a:p>
            <a:pPr marL="2687320">
              <a:lnSpc>
                <a:spcPts val="3270"/>
              </a:lnSpc>
            </a:pPr>
            <a:r>
              <a:rPr sz="3200" spc="-5" dirty="0">
                <a:latin typeface="Candara"/>
                <a:cs typeface="Candara"/>
              </a:rPr>
              <a:t>класса </a:t>
            </a:r>
            <a:r>
              <a:rPr sz="3200" dirty="0">
                <a:latin typeface="Candara"/>
                <a:cs typeface="Candara"/>
              </a:rPr>
              <a:t>IgM, IgG,</a:t>
            </a:r>
            <a:r>
              <a:rPr sz="3200" spc="-65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IgA.</a:t>
            </a:r>
            <a:endParaRPr sz="3200">
              <a:latin typeface="Candara"/>
              <a:cs typeface="Candara"/>
            </a:endParaRPr>
          </a:p>
          <a:p>
            <a:pPr marL="177800" marR="5080" indent="202565" algn="r">
              <a:lnSpc>
                <a:spcPts val="3260"/>
              </a:lnSpc>
              <a:spcBef>
                <a:spcPts val="780"/>
              </a:spcBef>
            </a:pPr>
            <a:r>
              <a:rPr sz="3200" dirty="0">
                <a:latin typeface="Candara"/>
                <a:cs typeface="Candara"/>
              </a:rPr>
              <a:t>В </a:t>
            </a:r>
            <a:r>
              <a:rPr sz="3200" spc="-5" dirty="0">
                <a:latin typeface="Candara"/>
                <a:cs typeface="Candara"/>
              </a:rPr>
              <a:t>зависимости</a:t>
            </a:r>
            <a:r>
              <a:rPr sz="3200" spc="-1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от</a:t>
            </a:r>
            <a:r>
              <a:rPr sz="3200" spc="1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использованых </a:t>
            </a:r>
            <a:r>
              <a:rPr sz="3200" dirty="0">
                <a:latin typeface="Candara"/>
                <a:cs typeface="Candara"/>
              </a:rPr>
              <a:t> АТ, тест-система </a:t>
            </a:r>
            <a:r>
              <a:rPr sz="3200" spc="-5" dirty="0">
                <a:latin typeface="Candara"/>
                <a:cs typeface="Candara"/>
              </a:rPr>
              <a:t>будет</a:t>
            </a:r>
            <a:r>
              <a:rPr sz="3200" spc="-8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выявлять</a:t>
            </a:r>
            <a:r>
              <a:rPr sz="3200" spc="1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в  </a:t>
            </a:r>
            <a:r>
              <a:rPr sz="3200" spc="-5" dirty="0">
                <a:latin typeface="Candara"/>
                <a:cs typeface="Candara"/>
              </a:rPr>
              <a:t>исследуемом</a:t>
            </a:r>
            <a:r>
              <a:rPr sz="3200" spc="-5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образце</a:t>
            </a:r>
            <a:r>
              <a:rPr sz="3200" spc="-2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или </a:t>
            </a:r>
            <a:r>
              <a:rPr sz="320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специфические </a:t>
            </a:r>
            <a:r>
              <a:rPr sz="3200" dirty="0">
                <a:latin typeface="Candara"/>
                <a:cs typeface="Candara"/>
              </a:rPr>
              <a:t>АТ</a:t>
            </a:r>
            <a:r>
              <a:rPr sz="3200" spc="-5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независимо</a:t>
            </a:r>
            <a:r>
              <a:rPr sz="3200" spc="-1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от  их класса, или</a:t>
            </a:r>
            <a:r>
              <a:rPr sz="3200" spc="1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АТ</a:t>
            </a:r>
            <a:r>
              <a:rPr sz="3200" spc="-1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определённого </a:t>
            </a:r>
            <a:r>
              <a:rPr sz="3200" dirty="0">
                <a:latin typeface="Candara"/>
                <a:cs typeface="Candara"/>
              </a:rPr>
              <a:t> класса </a:t>
            </a:r>
            <a:r>
              <a:rPr sz="3200" spc="-5" dirty="0">
                <a:latin typeface="Candara"/>
                <a:cs typeface="Candara"/>
              </a:rPr>
              <a:t>(</a:t>
            </a:r>
            <a:r>
              <a:rPr sz="3200" spc="-5" dirty="0">
                <a:solidFill>
                  <a:srgbClr val="0070C0"/>
                </a:solidFill>
                <a:latin typeface="Candara"/>
                <a:cs typeface="Candara"/>
              </a:rPr>
              <a:t>например, </a:t>
            </a:r>
            <a:r>
              <a:rPr sz="3200" dirty="0">
                <a:solidFill>
                  <a:srgbClr val="0070C0"/>
                </a:solidFill>
                <a:latin typeface="Candara"/>
                <a:cs typeface="Candara"/>
              </a:rPr>
              <a:t>только IgG</a:t>
            </a:r>
            <a:r>
              <a:rPr sz="3200" spc="-65" dirty="0">
                <a:solidFill>
                  <a:srgbClr val="0070C0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0070C0"/>
                </a:solidFill>
                <a:latin typeface="Candara"/>
                <a:cs typeface="Candara"/>
              </a:rPr>
              <a:t>или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49856" y="6069903"/>
            <a:ext cx="22631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70C0"/>
                </a:solidFill>
                <a:latin typeface="Candara"/>
                <a:cs typeface="Candara"/>
              </a:rPr>
              <a:t>только</a:t>
            </a:r>
            <a:r>
              <a:rPr sz="3200" spc="-65" dirty="0">
                <a:solidFill>
                  <a:srgbClr val="0070C0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0070C0"/>
                </a:solidFill>
                <a:latin typeface="Candara"/>
                <a:cs typeface="Candara"/>
              </a:rPr>
              <a:t>IgM</a:t>
            </a:r>
            <a:r>
              <a:rPr sz="3200" spc="-5" dirty="0">
                <a:latin typeface="Candara"/>
                <a:cs typeface="Candara"/>
              </a:rPr>
              <a:t>).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03702" y="4442269"/>
            <a:ext cx="1824989" cy="720725"/>
          </a:xfrm>
          <a:custGeom>
            <a:avLst/>
            <a:gdLst/>
            <a:ahLst/>
            <a:cxnLst/>
            <a:rect l="l" t="t" r="r" b="b"/>
            <a:pathLst>
              <a:path w="1824989" h="720725">
                <a:moveTo>
                  <a:pt x="0" y="360362"/>
                </a:moveTo>
                <a:lnTo>
                  <a:pt x="9891" y="307110"/>
                </a:lnTo>
                <a:lnTo>
                  <a:pt x="38625" y="256285"/>
                </a:lnTo>
                <a:lnTo>
                  <a:pt x="84790" y="208443"/>
                </a:lnTo>
                <a:lnTo>
                  <a:pt x="146974" y="164141"/>
                </a:lnTo>
                <a:lnTo>
                  <a:pt x="183633" y="143493"/>
                </a:lnTo>
                <a:lnTo>
                  <a:pt x="223767" y="123938"/>
                </a:lnTo>
                <a:lnTo>
                  <a:pt x="267201" y="105548"/>
                </a:lnTo>
                <a:lnTo>
                  <a:pt x="313758" y="88391"/>
                </a:lnTo>
                <a:lnTo>
                  <a:pt x="363261" y="72537"/>
                </a:lnTo>
                <a:lnTo>
                  <a:pt x="415535" y="58056"/>
                </a:lnTo>
                <a:lnTo>
                  <a:pt x="470402" y="45018"/>
                </a:lnTo>
                <a:lnTo>
                  <a:pt x="527686" y="33493"/>
                </a:lnTo>
                <a:lnTo>
                  <a:pt x="587212" y="23549"/>
                </a:lnTo>
                <a:lnTo>
                  <a:pt x="648802" y="15257"/>
                </a:lnTo>
                <a:lnTo>
                  <a:pt x="712280" y="8686"/>
                </a:lnTo>
                <a:lnTo>
                  <a:pt x="777469" y="3907"/>
                </a:lnTo>
                <a:lnTo>
                  <a:pt x="844195" y="988"/>
                </a:lnTo>
                <a:lnTo>
                  <a:pt x="912279" y="0"/>
                </a:lnTo>
                <a:lnTo>
                  <a:pt x="980364" y="988"/>
                </a:lnTo>
                <a:lnTo>
                  <a:pt x="1047091" y="3907"/>
                </a:lnTo>
                <a:lnTo>
                  <a:pt x="1112282" y="8686"/>
                </a:lnTo>
                <a:lnTo>
                  <a:pt x="1175761" y="15257"/>
                </a:lnTo>
                <a:lnTo>
                  <a:pt x="1237352" y="23549"/>
                </a:lnTo>
                <a:lnTo>
                  <a:pt x="1296879" y="33493"/>
                </a:lnTo>
                <a:lnTo>
                  <a:pt x="1354164" y="45018"/>
                </a:lnTo>
                <a:lnTo>
                  <a:pt x="1409032" y="58056"/>
                </a:lnTo>
                <a:lnTo>
                  <a:pt x="1461306" y="72537"/>
                </a:lnTo>
                <a:lnTo>
                  <a:pt x="1510810" y="88391"/>
                </a:lnTo>
                <a:lnTo>
                  <a:pt x="1557367" y="105548"/>
                </a:lnTo>
                <a:lnTo>
                  <a:pt x="1600801" y="123938"/>
                </a:lnTo>
                <a:lnTo>
                  <a:pt x="1640936" y="143493"/>
                </a:lnTo>
                <a:lnTo>
                  <a:pt x="1677595" y="164141"/>
                </a:lnTo>
                <a:lnTo>
                  <a:pt x="1710602" y="185815"/>
                </a:lnTo>
                <a:lnTo>
                  <a:pt x="1764953" y="231956"/>
                </a:lnTo>
                <a:lnTo>
                  <a:pt x="1802579" y="281360"/>
                </a:lnTo>
                <a:lnTo>
                  <a:pt x="1822068" y="333468"/>
                </a:lnTo>
                <a:lnTo>
                  <a:pt x="1824570" y="360362"/>
                </a:lnTo>
                <a:lnTo>
                  <a:pt x="1822068" y="387256"/>
                </a:lnTo>
                <a:lnTo>
                  <a:pt x="1814679" y="413614"/>
                </a:lnTo>
                <a:lnTo>
                  <a:pt x="1785945" y="464439"/>
                </a:lnTo>
                <a:lnTo>
                  <a:pt x="1739780" y="512281"/>
                </a:lnTo>
                <a:lnTo>
                  <a:pt x="1677595" y="556583"/>
                </a:lnTo>
                <a:lnTo>
                  <a:pt x="1640936" y="577231"/>
                </a:lnTo>
                <a:lnTo>
                  <a:pt x="1600801" y="596786"/>
                </a:lnTo>
                <a:lnTo>
                  <a:pt x="1557367" y="615176"/>
                </a:lnTo>
                <a:lnTo>
                  <a:pt x="1510810" y="632333"/>
                </a:lnTo>
                <a:lnTo>
                  <a:pt x="1461306" y="648187"/>
                </a:lnTo>
                <a:lnTo>
                  <a:pt x="1409032" y="662668"/>
                </a:lnTo>
                <a:lnTo>
                  <a:pt x="1354164" y="675706"/>
                </a:lnTo>
                <a:lnTo>
                  <a:pt x="1296879" y="687231"/>
                </a:lnTo>
                <a:lnTo>
                  <a:pt x="1237352" y="697175"/>
                </a:lnTo>
                <a:lnTo>
                  <a:pt x="1175761" y="705467"/>
                </a:lnTo>
                <a:lnTo>
                  <a:pt x="1112282" y="712038"/>
                </a:lnTo>
                <a:lnTo>
                  <a:pt x="1047091" y="716817"/>
                </a:lnTo>
                <a:lnTo>
                  <a:pt x="980364" y="719736"/>
                </a:lnTo>
                <a:lnTo>
                  <a:pt x="912279" y="720725"/>
                </a:lnTo>
                <a:lnTo>
                  <a:pt x="844195" y="719736"/>
                </a:lnTo>
                <a:lnTo>
                  <a:pt x="777469" y="716817"/>
                </a:lnTo>
                <a:lnTo>
                  <a:pt x="712280" y="712038"/>
                </a:lnTo>
                <a:lnTo>
                  <a:pt x="648802" y="705467"/>
                </a:lnTo>
                <a:lnTo>
                  <a:pt x="587212" y="697175"/>
                </a:lnTo>
                <a:lnTo>
                  <a:pt x="527686" y="687231"/>
                </a:lnTo>
                <a:lnTo>
                  <a:pt x="470402" y="675706"/>
                </a:lnTo>
                <a:lnTo>
                  <a:pt x="415535" y="662668"/>
                </a:lnTo>
                <a:lnTo>
                  <a:pt x="363261" y="648187"/>
                </a:lnTo>
                <a:lnTo>
                  <a:pt x="313758" y="632333"/>
                </a:lnTo>
                <a:lnTo>
                  <a:pt x="267201" y="615176"/>
                </a:lnTo>
                <a:lnTo>
                  <a:pt x="223767" y="596786"/>
                </a:lnTo>
                <a:lnTo>
                  <a:pt x="183633" y="577231"/>
                </a:lnTo>
                <a:lnTo>
                  <a:pt x="146974" y="556583"/>
                </a:lnTo>
                <a:lnTo>
                  <a:pt x="113968" y="534909"/>
                </a:lnTo>
                <a:lnTo>
                  <a:pt x="59617" y="488768"/>
                </a:lnTo>
                <a:lnTo>
                  <a:pt x="21991" y="439364"/>
                </a:lnTo>
                <a:lnTo>
                  <a:pt x="2502" y="387256"/>
                </a:lnTo>
                <a:lnTo>
                  <a:pt x="0" y="360362"/>
                </a:lnTo>
                <a:close/>
              </a:path>
            </a:pathLst>
          </a:custGeom>
          <a:ln w="158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59" y="1523"/>
            <a:ext cx="4210812" cy="717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6159" y="1523"/>
            <a:ext cx="1668780" cy="7178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67428" y="1523"/>
            <a:ext cx="795527" cy="7178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95444" y="1523"/>
            <a:ext cx="1604772" cy="7178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32703" y="1523"/>
            <a:ext cx="795527" cy="7178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60720" y="1523"/>
            <a:ext cx="2225039" cy="7178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18247" y="1523"/>
            <a:ext cx="783335" cy="7178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34071" y="1523"/>
            <a:ext cx="4757928" cy="7178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10739" y="422148"/>
            <a:ext cx="3639312" cy="8153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82540" y="422148"/>
            <a:ext cx="3168395" cy="8153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83423" y="422148"/>
            <a:ext cx="2537447" cy="8153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53371" y="422148"/>
            <a:ext cx="777240" cy="8153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3246" y="20307"/>
            <a:ext cx="11545570" cy="115316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2100580" marR="5080" indent="-2088514">
              <a:lnSpc>
                <a:spcPts val="4079"/>
              </a:lnSpc>
              <a:spcBef>
                <a:spcPts val="830"/>
              </a:spcBef>
            </a:pP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Классификация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ИФА-тест-систем по используемому  антигену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для выявления</a:t>
            </a:r>
            <a:r>
              <a:rPr sz="4000" spc="5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антител:</a:t>
            </a:r>
            <a:endParaRPr sz="4000">
              <a:latin typeface="Candara"/>
              <a:cs typeface="Canda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738" y="1438732"/>
            <a:ext cx="11563985" cy="5182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0" marR="409575" indent="-361950">
              <a:lnSpc>
                <a:spcPct val="100000"/>
              </a:lnSpc>
              <a:spcBef>
                <a:spcPts val="100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Лизатные </a:t>
            </a:r>
            <a:r>
              <a:rPr sz="3600" dirty="0">
                <a:latin typeface="Candara"/>
                <a:cs typeface="Candara"/>
              </a:rPr>
              <a:t>- системы </a:t>
            </a:r>
            <a:r>
              <a:rPr sz="3600" spc="-5" dirty="0">
                <a:latin typeface="Candara"/>
                <a:cs typeface="Candara"/>
              </a:rPr>
              <a:t>первого </a:t>
            </a:r>
            <a:r>
              <a:rPr sz="3600" dirty="0">
                <a:latin typeface="Candara"/>
                <a:cs typeface="Candara"/>
              </a:rPr>
              <a:t>поколения, </a:t>
            </a:r>
            <a:r>
              <a:rPr sz="3600" spc="-5" dirty="0">
                <a:latin typeface="Candara"/>
                <a:cs typeface="Candara"/>
              </a:rPr>
              <a:t>используется  нативный антиген (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лизированный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или обработанный  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ультразвуком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возбудитель инфекции, 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полученный </a:t>
            </a:r>
            <a:r>
              <a:rPr sz="3600" dirty="0">
                <a:solidFill>
                  <a:srgbClr val="0070C0"/>
                </a:solidFill>
                <a:latin typeface="Candara"/>
                <a:cs typeface="Candara"/>
              </a:rPr>
              <a:t>в  </a:t>
            </a:r>
            <a:r>
              <a:rPr sz="3600" spc="-5" dirty="0">
                <a:solidFill>
                  <a:srgbClr val="0070C0"/>
                </a:solidFill>
                <a:latin typeface="Candara"/>
                <a:cs typeface="Candara"/>
              </a:rPr>
              <a:t>культуре</a:t>
            </a:r>
            <a:r>
              <a:rPr sz="3600" spc="-5" dirty="0">
                <a:latin typeface="Candara"/>
                <a:cs typeface="Candara"/>
              </a:rPr>
              <a:t>).</a:t>
            </a:r>
            <a:endParaRPr sz="3600">
              <a:latin typeface="Candara"/>
              <a:cs typeface="Candara"/>
            </a:endParaRPr>
          </a:p>
          <a:p>
            <a:pPr marL="374650" marR="483234" indent="-361950">
              <a:lnSpc>
                <a:spcPct val="100000"/>
              </a:lnSpc>
              <a:spcBef>
                <a:spcPts val="860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Рекомбинантные </a:t>
            </a:r>
            <a:r>
              <a:rPr sz="3600" dirty="0">
                <a:latin typeface="Candara"/>
                <a:cs typeface="Candara"/>
              </a:rPr>
              <a:t>- </a:t>
            </a:r>
            <a:r>
              <a:rPr sz="3600" spc="-5" dirty="0">
                <a:latin typeface="Candara"/>
                <a:cs typeface="Candara"/>
              </a:rPr>
              <a:t>используются полученные генно-  инженерным </a:t>
            </a:r>
            <a:r>
              <a:rPr sz="3600" dirty="0">
                <a:latin typeface="Candara"/>
                <a:cs typeface="Candara"/>
              </a:rPr>
              <a:t>способом </a:t>
            </a:r>
            <a:r>
              <a:rPr sz="3600" spc="-5" dirty="0">
                <a:latin typeface="Candara"/>
                <a:cs typeface="Candara"/>
              </a:rPr>
              <a:t>белки-аналоги определённых  </a:t>
            </a:r>
            <a:r>
              <a:rPr sz="3600" dirty="0">
                <a:latin typeface="Candara"/>
                <a:cs typeface="Candara"/>
              </a:rPr>
              <a:t>белковых </a:t>
            </a:r>
            <a:r>
              <a:rPr sz="3600" spc="-5" dirty="0">
                <a:latin typeface="Candara"/>
                <a:cs typeface="Candara"/>
              </a:rPr>
              <a:t>антигенов</a:t>
            </a:r>
            <a:r>
              <a:rPr sz="3600" spc="-15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возбудителя.</a:t>
            </a:r>
            <a:endParaRPr sz="3600">
              <a:latin typeface="Candara"/>
              <a:cs typeface="Candara"/>
            </a:endParaRPr>
          </a:p>
          <a:p>
            <a:pPr marL="375285" marR="5080" indent="-362585">
              <a:lnSpc>
                <a:spcPct val="100000"/>
              </a:lnSpc>
              <a:spcBef>
                <a:spcPts val="865"/>
              </a:spcBef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Пептидные </a:t>
            </a:r>
            <a:r>
              <a:rPr sz="3600" dirty="0">
                <a:latin typeface="Candara"/>
                <a:cs typeface="Candara"/>
              </a:rPr>
              <a:t>- </a:t>
            </a:r>
            <a:r>
              <a:rPr sz="3600" spc="-5" dirty="0">
                <a:latin typeface="Candara"/>
                <a:cs typeface="Candara"/>
              </a:rPr>
              <a:t>используются химически синтезированные  фрагменты</a:t>
            </a:r>
            <a:r>
              <a:rPr sz="3600" spc="-1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белков.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697182" y="6336206"/>
            <a:ext cx="1581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65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3" y="1523"/>
            <a:ext cx="6408420" cy="995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19928" y="1523"/>
            <a:ext cx="1039368" cy="995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3101" y="59766"/>
            <a:ext cx="56013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Реактивы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для</a:t>
            </a:r>
            <a:r>
              <a:rPr sz="5400" spc="-8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13322" y="6336206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66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49" y="1166647"/>
            <a:ext cx="6448094" cy="39911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289993" y="0"/>
            <a:ext cx="5810885" cy="687260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42545">
              <a:lnSpc>
                <a:spcPct val="85000"/>
              </a:lnSpc>
              <a:spcBef>
                <a:spcPts val="600"/>
              </a:spcBef>
            </a:pPr>
            <a:r>
              <a:rPr sz="2800" spc="-5" dirty="0">
                <a:latin typeface="Candara"/>
                <a:cs typeface="Candara"/>
              </a:rPr>
              <a:t>В </a:t>
            </a:r>
            <a:r>
              <a:rPr sz="2800" spc="-10" dirty="0">
                <a:latin typeface="Candara"/>
                <a:cs typeface="Candara"/>
              </a:rPr>
              <a:t>большинстве </a:t>
            </a:r>
            <a:r>
              <a:rPr sz="2800" spc="-5" dirty="0">
                <a:latin typeface="Candara"/>
                <a:cs typeface="Candara"/>
              </a:rPr>
              <a:t>коммерческих  диагностических </a:t>
            </a:r>
            <a:r>
              <a:rPr sz="2800" spc="-10" dirty="0">
                <a:latin typeface="Candara"/>
                <a:cs typeface="Candara"/>
              </a:rPr>
              <a:t>наборов </a:t>
            </a:r>
            <a:r>
              <a:rPr sz="2800" spc="-5" dirty="0">
                <a:latin typeface="Candara"/>
                <a:cs typeface="Candara"/>
              </a:rPr>
              <a:t>в качестве  </a:t>
            </a:r>
            <a:r>
              <a:rPr sz="2800" spc="-5" dirty="0">
                <a:solidFill>
                  <a:srgbClr val="FF0000"/>
                </a:solidFill>
                <a:latin typeface="Candara"/>
                <a:cs typeface="Candara"/>
              </a:rPr>
              <a:t>твёрдой </a:t>
            </a:r>
            <a:r>
              <a:rPr sz="2800" spc="-10" dirty="0">
                <a:solidFill>
                  <a:srgbClr val="FF0000"/>
                </a:solidFill>
                <a:latin typeface="Candara"/>
                <a:cs typeface="Candara"/>
              </a:rPr>
              <a:t>фазы </a:t>
            </a:r>
            <a:r>
              <a:rPr sz="2800" spc="-10" dirty="0">
                <a:latin typeface="Candara"/>
                <a:cs typeface="Candara"/>
              </a:rPr>
              <a:t>используются  полистироловые </a:t>
            </a:r>
            <a:r>
              <a:rPr sz="2800" spc="-5" dirty="0">
                <a:latin typeface="Candara"/>
                <a:cs typeface="Candara"/>
              </a:rPr>
              <a:t>96-ти </a:t>
            </a:r>
            <a:r>
              <a:rPr sz="2800" spc="-10" dirty="0">
                <a:latin typeface="Candara"/>
                <a:cs typeface="Candara"/>
              </a:rPr>
              <a:t>луночные  </a:t>
            </a:r>
            <a:r>
              <a:rPr sz="2800" spc="-5" dirty="0">
                <a:latin typeface="Candara"/>
                <a:cs typeface="Candara"/>
              </a:rPr>
              <a:t>планшеты </a:t>
            </a:r>
            <a:r>
              <a:rPr sz="2800" spc="-10" dirty="0">
                <a:latin typeface="Candara"/>
                <a:cs typeface="Candara"/>
              </a:rPr>
              <a:t>или полистироловые  шарики.</a:t>
            </a:r>
            <a:endParaRPr sz="2800">
              <a:latin typeface="Candara"/>
              <a:cs typeface="Candara"/>
            </a:endParaRPr>
          </a:p>
          <a:p>
            <a:pPr marL="1936114">
              <a:lnSpc>
                <a:spcPct val="100000"/>
              </a:lnSpc>
              <a:spcBef>
                <a:spcPts val="170"/>
              </a:spcBef>
            </a:pPr>
            <a:r>
              <a:rPr sz="2800" spc="-10" dirty="0">
                <a:latin typeface="Candara"/>
                <a:cs typeface="Candara"/>
              </a:rPr>
              <a:t>Требования:</a:t>
            </a:r>
            <a:endParaRPr sz="2800">
              <a:latin typeface="Candara"/>
              <a:cs typeface="Candara"/>
            </a:endParaRPr>
          </a:p>
          <a:p>
            <a:pPr marL="287020" marR="1315720" indent="-274320">
              <a:lnSpc>
                <a:spcPts val="2850"/>
              </a:lnSpc>
              <a:spcBef>
                <a:spcPts val="690"/>
              </a:spcBef>
              <a:buClr>
                <a:srgbClr val="FF0000"/>
              </a:buClr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latin typeface="Candara"/>
                <a:cs typeface="Candara"/>
              </a:rPr>
              <a:t>Устойчивость к </a:t>
            </a:r>
            <a:r>
              <a:rPr sz="2800" spc="-10" dirty="0">
                <a:latin typeface="Candara"/>
                <a:cs typeface="Candara"/>
              </a:rPr>
              <a:t>растворам,  используемым </a:t>
            </a:r>
            <a:r>
              <a:rPr sz="2800" spc="-5" dirty="0">
                <a:latin typeface="Candara"/>
                <a:cs typeface="Candara"/>
              </a:rPr>
              <a:t>в</a:t>
            </a:r>
            <a:r>
              <a:rPr sz="2800" spc="4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реакции</a:t>
            </a:r>
            <a:endParaRPr sz="2800">
              <a:latin typeface="Candara"/>
              <a:cs typeface="Candara"/>
            </a:endParaRPr>
          </a:p>
          <a:p>
            <a:pPr marL="287020" marR="5080" indent="-274320">
              <a:lnSpc>
                <a:spcPts val="2850"/>
              </a:lnSpc>
              <a:spcBef>
                <a:spcPts val="685"/>
              </a:spcBef>
              <a:buClr>
                <a:srgbClr val="FF0000"/>
              </a:buClr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" dirty="0">
                <a:latin typeface="Candara"/>
                <a:cs typeface="Candara"/>
              </a:rPr>
              <a:t>Наличие </a:t>
            </a:r>
            <a:r>
              <a:rPr sz="2800" spc="-10" dirty="0">
                <a:latin typeface="Candara"/>
                <a:cs typeface="Candara"/>
              </a:rPr>
              <a:t>высокой </a:t>
            </a:r>
            <a:r>
              <a:rPr sz="2800" spc="-5" dirty="0">
                <a:latin typeface="Candara"/>
                <a:cs typeface="Candara"/>
              </a:rPr>
              <a:t>специфической  ёмкости, т. </a:t>
            </a:r>
            <a:r>
              <a:rPr sz="2800" dirty="0">
                <a:latin typeface="Candara"/>
                <a:cs typeface="Candara"/>
              </a:rPr>
              <a:t>е. </a:t>
            </a:r>
            <a:r>
              <a:rPr sz="2800" spc="-10" dirty="0">
                <a:latin typeface="Candara"/>
                <a:cs typeface="Candara"/>
              </a:rPr>
              <a:t>способности  сорбировать </a:t>
            </a:r>
            <a:r>
              <a:rPr sz="2800" spc="-5" dirty="0">
                <a:latin typeface="Candara"/>
                <a:cs typeface="Candara"/>
              </a:rPr>
              <a:t>на своей поверхности  АГ </a:t>
            </a:r>
            <a:r>
              <a:rPr sz="2800" spc="-10" dirty="0">
                <a:latin typeface="Candara"/>
                <a:cs typeface="Candara"/>
              </a:rPr>
              <a:t>или </a:t>
            </a:r>
            <a:r>
              <a:rPr sz="2800" spc="-5" dirty="0">
                <a:latin typeface="Candara"/>
                <a:cs typeface="Candara"/>
              </a:rPr>
              <a:t>АТ в количестве,  </a:t>
            </a:r>
            <a:r>
              <a:rPr sz="2800" spc="-10" dirty="0">
                <a:latin typeface="Candara"/>
                <a:cs typeface="Candara"/>
              </a:rPr>
              <a:t>необходимом для проведения  реакции </a:t>
            </a:r>
            <a:r>
              <a:rPr sz="2800" spc="-5" dirty="0">
                <a:latin typeface="Candara"/>
                <a:cs typeface="Candara"/>
              </a:rPr>
              <a:t>в сочетании с как </a:t>
            </a:r>
            <a:r>
              <a:rPr sz="2800" spc="-10" dirty="0">
                <a:latin typeface="Candara"/>
                <a:cs typeface="Candara"/>
              </a:rPr>
              <a:t>можно  </a:t>
            </a:r>
            <a:r>
              <a:rPr sz="2800" spc="-5" dirty="0">
                <a:latin typeface="Candara"/>
                <a:cs typeface="Candara"/>
              </a:rPr>
              <a:t>меньшей неспецифической  </a:t>
            </a:r>
            <a:r>
              <a:rPr sz="2800" spc="-10" dirty="0">
                <a:latin typeface="Candara"/>
                <a:cs typeface="Candara"/>
              </a:rPr>
              <a:t>сорбцией </a:t>
            </a:r>
            <a:r>
              <a:rPr sz="2800" spc="-5" dirty="0">
                <a:latin typeface="Candara"/>
                <a:cs typeface="Candara"/>
              </a:rPr>
              <a:t>белков из </a:t>
            </a:r>
            <a:r>
              <a:rPr sz="2800" spc="-10" dirty="0">
                <a:latin typeface="Candara"/>
                <a:cs typeface="Candara"/>
              </a:rPr>
              <a:t>исследуемых  образцов </a:t>
            </a:r>
            <a:r>
              <a:rPr sz="2800" spc="-5" dirty="0">
                <a:latin typeface="Candara"/>
                <a:cs typeface="Candara"/>
              </a:rPr>
              <a:t>и</a:t>
            </a:r>
            <a:r>
              <a:rPr sz="2800" spc="2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конъюгатов.</a:t>
            </a:r>
            <a:endParaRPr sz="2800">
              <a:latin typeface="Candara"/>
              <a:cs typeface="Candar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0423" y="1687195"/>
            <a:ext cx="2183765" cy="1607820"/>
          </a:xfrm>
          <a:custGeom>
            <a:avLst/>
            <a:gdLst/>
            <a:ahLst/>
            <a:cxnLst/>
            <a:rect l="l" t="t" r="r" b="b"/>
            <a:pathLst>
              <a:path w="2183765" h="1607820">
                <a:moveTo>
                  <a:pt x="0" y="803897"/>
                </a:moveTo>
                <a:lnTo>
                  <a:pt x="1335" y="763774"/>
                </a:lnTo>
                <a:lnTo>
                  <a:pt x="5302" y="724161"/>
                </a:lnTo>
                <a:lnTo>
                  <a:pt x="11835" y="685103"/>
                </a:lnTo>
                <a:lnTo>
                  <a:pt x="20874" y="646646"/>
                </a:lnTo>
                <a:lnTo>
                  <a:pt x="32356" y="608836"/>
                </a:lnTo>
                <a:lnTo>
                  <a:pt x="46218" y="571720"/>
                </a:lnTo>
                <a:lnTo>
                  <a:pt x="62397" y="535343"/>
                </a:lnTo>
                <a:lnTo>
                  <a:pt x="80831" y="499752"/>
                </a:lnTo>
                <a:lnTo>
                  <a:pt x="101457" y="464992"/>
                </a:lnTo>
                <a:lnTo>
                  <a:pt x="124214" y="431110"/>
                </a:lnTo>
                <a:lnTo>
                  <a:pt x="149037" y="398152"/>
                </a:lnTo>
                <a:lnTo>
                  <a:pt x="175866" y="366164"/>
                </a:lnTo>
                <a:lnTo>
                  <a:pt x="204637" y="335191"/>
                </a:lnTo>
                <a:lnTo>
                  <a:pt x="235287" y="305280"/>
                </a:lnTo>
                <a:lnTo>
                  <a:pt x="267755" y="276477"/>
                </a:lnTo>
                <a:lnTo>
                  <a:pt x="301977" y="248828"/>
                </a:lnTo>
                <a:lnTo>
                  <a:pt x="337892" y="222380"/>
                </a:lnTo>
                <a:lnTo>
                  <a:pt x="375436" y="197177"/>
                </a:lnTo>
                <a:lnTo>
                  <a:pt x="414547" y="173267"/>
                </a:lnTo>
                <a:lnTo>
                  <a:pt x="455162" y="150695"/>
                </a:lnTo>
                <a:lnTo>
                  <a:pt x="497220" y="129507"/>
                </a:lnTo>
                <a:lnTo>
                  <a:pt x="540656" y="109750"/>
                </a:lnTo>
                <a:lnTo>
                  <a:pt x="585410" y="91469"/>
                </a:lnTo>
                <a:lnTo>
                  <a:pt x="631418" y="74710"/>
                </a:lnTo>
                <a:lnTo>
                  <a:pt x="678618" y="59521"/>
                </a:lnTo>
                <a:lnTo>
                  <a:pt x="726947" y="45946"/>
                </a:lnTo>
                <a:lnTo>
                  <a:pt x="776343" y="34031"/>
                </a:lnTo>
                <a:lnTo>
                  <a:pt x="826742" y="23824"/>
                </a:lnTo>
                <a:lnTo>
                  <a:pt x="878084" y="15369"/>
                </a:lnTo>
                <a:lnTo>
                  <a:pt x="930305" y="8713"/>
                </a:lnTo>
                <a:lnTo>
                  <a:pt x="983342" y="3902"/>
                </a:lnTo>
                <a:lnTo>
                  <a:pt x="1037133" y="982"/>
                </a:lnTo>
                <a:lnTo>
                  <a:pt x="1091615" y="0"/>
                </a:lnTo>
                <a:lnTo>
                  <a:pt x="1146098" y="983"/>
                </a:lnTo>
                <a:lnTo>
                  <a:pt x="1199889" y="3904"/>
                </a:lnTo>
                <a:lnTo>
                  <a:pt x="1252926" y="8716"/>
                </a:lnTo>
                <a:lnTo>
                  <a:pt x="1305147" y="15372"/>
                </a:lnTo>
                <a:lnTo>
                  <a:pt x="1356488" y="23828"/>
                </a:lnTo>
                <a:lnTo>
                  <a:pt x="1406888" y="34036"/>
                </a:lnTo>
                <a:lnTo>
                  <a:pt x="1456284" y="45951"/>
                </a:lnTo>
                <a:lnTo>
                  <a:pt x="1504613" y="59526"/>
                </a:lnTo>
                <a:lnTo>
                  <a:pt x="1551813" y="74716"/>
                </a:lnTo>
                <a:lnTo>
                  <a:pt x="1597821" y="91474"/>
                </a:lnTo>
                <a:lnTo>
                  <a:pt x="1642574" y="109755"/>
                </a:lnTo>
                <a:lnTo>
                  <a:pt x="1686011" y="129513"/>
                </a:lnTo>
                <a:lnTo>
                  <a:pt x="1728068" y="150700"/>
                </a:lnTo>
                <a:lnTo>
                  <a:pt x="1768684" y="173272"/>
                </a:lnTo>
                <a:lnTo>
                  <a:pt x="1807795" y="197182"/>
                </a:lnTo>
                <a:lnTo>
                  <a:pt x="1845339" y="222385"/>
                </a:lnTo>
                <a:lnTo>
                  <a:pt x="1881253" y="248833"/>
                </a:lnTo>
                <a:lnTo>
                  <a:pt x="1915476" y="276481"/>
                </a:lnTo>
                <a:lnTo>
                  <a:pt x="1947943" y="305284"/>
                </a:lnTo>
                <a:lnTo>
                  <a:pt x="1978594" y="335194"/>
                </a:lnTo>
                <a:lnTo>
                  <a:pt x="2007365" y="366167"/>
                </a:lnTo>
                <a:lnTo>
                  <a:pt x="2034193" y="398155"/>
                </a:lnTo>
                <a:lnTo>
                  <a:pt x="2059017" y="431113"/>
                </a:lnTo>
                <a:lnTo>
                  <a:pt x="2081773" y="464994"/>
                </a:lnTo>
                <a:lnTo>
                  <a:pt x="2102400" y="499754"/>
                </a:lnTo>
                <a:lnTo>
                  <a:pt x="2120834" y="535345"/>
                </a:lnTo>
                <a:lnTo>
                  <a:pt x="2137013" y="571721"/>
                </a:lnTo>
                <a:lnTo>
                  <a:pt x="2150875" y="608837"/>
                </a:lnTo>
                <a:lnTo>
                  <a:pt x="2162356" y="646646"/>
                </a:lnTo>
                <a:lnTo>
                  <a:pt x="2171395" y="685103"/>
                </a:lnTo>
                <a:lnTo>
                  <a:pt x="2177929" y="724161"/>
                </a:lnTo>
                <a:lnTo>
                  <a:pt x="2181895" y="763774"/>
                </a:lnTo>
                <a:lnTo>
                  <a:pt x="2183231" y="803897"/>
                </a:lnTo>
                <a:lnTo>
                  <a:pt x="2181895" y="844020"/>
                </a:lnTo>
                <a:lnTo>
                  <a:pt x="2177929" y="883635"/>
                </a:lnTo>
                <a:lnTo>
                  <a:pt x="2171395" y="922694"/>
                </a:lnTo>
                <a:lnTo>
                  <a:pt x="2162356" y="961151"/>
                </a:lnTo>
                <a:lnTo>
                  <a:pt x="2150875" y="998962"/>
                </a:lnTo>
                <a:lnTo>
                  <a:pt x="2137013" y="1036078"/>
                </a:lnTo>
                <a:lnTo>
                  <a:pt x="2120834" y="1072456"/>
                </a:lnTo>
                <a:lnTo>
                  <a:pt x="2102400" y="1108047"/>
                </a:lnTo>
                <a:lnTo>
                  <a:pt x="2081773" y="1142807"/>
                </a:lnTo>
                <a:lnTo>
                  <a:pt x="2059017" y="1176689"/>
                </a:lnTo>
                <a:lnTo>
                  <a:pt x="2034193" y="1209648"/>
                </a:lnTo>
                <a:lnTo>
                  <a:pt x="2007365" y="1241636"/>
                </a:lnTo>
                <a:lnTo>
                  <a:pt x="1978594" y="1272609"/>
                </a:lnTo>
                <a:lnTo>
                  <a:pt x="1947943" y="1302520"/>
                </a:lnTo>
                <a:lnTo>
                  <a:pt x="1915476" y="1331323"/>
                </a:lnTo>
                <a:lnTo>
                  <a:pt x="1881253" y="1358972"/>
                </a:lnTo>
                <a:lnTo>
                  <a:pt x="1845339" y="1385420"/>
                </a:lnTo>
                <a:lnTo>
                  <a:pt x="1807795" y="1410623"/>
                </a:lnTo>
                <a:lnTo>
                  <a:pt x="1768684" y="1434533"/>
                </a:lnTo>
                <a:lnTo>
                  <a:pt x="1728068" y="1457105"/>
                </a:lnTo>
                <a:lnTo>
                  <a:pt x="1686011" y="1478293"/>
                </a:lnTo>
                <a:lnTo>
                  <a:pt x="1642574" y="1498051"/>
                </a:lnTo>
                <a:lnTo>
                  <a:pt x="1597821" y="1516332"/>
                </a:lnTo>
                <a:lnTo>
                  <a:pt x="1551813" y="1533090"/>
                </a:lnTo>
                <a:lnTo>
                  <a:pt x="1504613" y="1548280"/>
                </a:lnTo>
                <a:lnTo>
                  <a:pt x="1456284" y="1561856"/>
                </a:lnTo>
                <a:lnTo>
                  <a:pt x="1406888" y="1573770"/>
                </a:lnTo>
                <a:lnTo>
                  <a:pt x="1356488" y="1583979"/>
                </a:lnTo>
                <a:lnTo>
                  <a:pt x="1305147" y="1592434"/>
                </a:lnTo>
                <a:lnTo>
                  <a:pt x="1252926" y="1599090"/>
                </a:lnTo>
                <a:lnTo>
                  <a:pt x="1199889" y="1603902"/>
                </a:lnTo>
                <a:lnTo>
                  <a:pt x="1146098" y="1606823"/>
                </a:lnTo>
                <a:lnTo>
                  <a:pt x="1091615" y="1607807"/>
                </a:lnTo>
                <a:lnTo>
                  <a:pt x="1037133" y="1606823"/>
                </a:lnTo>
                <a:lnTo>
                  <a:pt x="983342" y="1603902"/>
                </a:lnTo>
                <a:lnTo>
                  <a:pt x="930305" y="1599090"/>
                </a:lnTo>
                <a:lnTo>
                  <a:pt x="878084" y="1592434"/>
                </a:lnTo>
                <a:lnTo>
                  <a:pt x="826742" y="1583979"/>
                </a:lnTo>
                <a:lnTo>
                  <a:pt x="776343" y="1573770"/>
                </a:lnTo>
                <a:lnTo>
                  <a:pt x="726947" y="1561856"/>
                </a:lnTo>
                <a:lnTo>
                  <a:pt x="678618" y="1548280"/>
                </a:lnTo>
                <a:lnTo>
                  <a:pt x="631418" y="1533090"/>
                </a:lnTo>
                <a:lnTo>
                  <a:pt x="585410" y="1516332"/>
                </a:lnTo>
                <a:lnTo>
                  <a:pt x="540656" y="1498051"/>
                </a:lnTo>
                <a:lnTo>
                  <a:pt x="497220" y="1478293"/>
                </a:lnTo>
                <a:lnTo>
                  <a:pt x="455162" y="1457105"/>
                </a:lnTo>
                <a:lnTo>
                  <a:pt x="414547" y="1434533"/>
                </a:lnTo>
                <a:lnTo>
                  <a:pt x="375436" y="1410623"/>
                </a:lnTo>
                <a:lnTo>
                  <a:pt x="337892" y="1385420"/>
                </a:lnTo>
                <a:lnTo>
                  <a:pt x="301977" y="1358972"/>
                </a:lnTo>
                <a:lnTo>
                  <a:pt x="267755" y="1331323"/>
                </a:lnTo>
                <a:lnTo>
                  <a:pt x="235287" y="1302520"/>
                </a:lnTo>
                <a:lnTo>
                  <a:pt x="204637" y="1272609"/>
                </a:lnTo>
                <a:lnTo>
                  <a:pt x="175866" y="1241636"/>
                </a:lnTo>
                <a:lnTo>
                  <a:pt x="149037" y="1209648"/>
                </a:lnTo>
                <a:lnTo>
                  <a:pt x="124214" y="1176689"/>
                </a:lnTo>
                <a:lnTo>
                  <a:pt x="101457" y="1142807"/>
                </a:lnTo>
                <a:lnTo>
                  <a:pt x="80831" y="1108047"/>
                </a:lnTo>
                <a:lnTo>
                  <a:pt x="62397" y="1072456"/>
                </a:lnTo>
                <a:lnTo>
                  <a:pt x="46218" y="1036078"/>
                </a:lnTo>
                <a:lnTo>
                  <a:pt x="32356" y="998962"/>
                </a:lnTo>
                <a:lnTo>
                  <a:pt x="20874" y="961151"/>
                </a:lnTo>
                <a:lnTo>
                  <a:pt x="11835" y="922694"/>
                </a:lnTo>
                <a:lnTo>
                  <a:pt x="5302" y="883635"/>
                </a:lnTo>
                <a:lnTo>
                  <a:pt x="1335" y="844020"/>
                </a:lnTo>
                <a:lnTo>
                  <a:pt x="0" y="803897"/>
                </a:lnTo>
                <a:close/>
              </a:path>
            </a:pathLst>
          </a:custGeom>
          <a:ln w="158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28" y="12280"/>
            <a:ext cx="10704779" cy="6533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3" y="6076188"/>
            <a:ext cx="12190476" cy="659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53088" y="6076188"/>
            <a:ext cx="438911" cy="659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5418" y="6165648"/>
            <a:ext cx="118414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Иммунологические 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планшеты,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используемые для 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постановки</a:t>
            </a:r>
            <a:r>
              <a:rPr sz="3200" spc="-1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3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1563" y="45719"/>
            <a:ext cx="7194804" cy="10165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90359" y="45719"/>
            <a:ext cx="5225796" cy="1016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90147" y="45719"/>
            <a:ext cx="963155" cy="10165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8119" y="191515"/>
            <a:ext cx="1079436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dirty="0">
                <a:solidFill>
                  <a:srgbClr val="FF0000"/>
                </a:solidFill>
                <a:latin typeface="Candara"/>
                <a:cs typeface="Candara"/>
              </a:rPr>
              <a:t>Ферменты как метки в</a:t>
            </a:r>
            <a:r>
              <a:rPr sz="5000" spc="-12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000" dirty="0">
                <a:solidFill>
                  <a:srgbClr val="FF0000"/>
                </a:solidFill>
                <a:latin typeface="Candara"/>
                <a:cs typeface="Candara"/>
              </a:rPr>
              <a:t>иммуноанализе</a:t>
            </a:r>
            <a:endParaRPr sz="50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24" y="1139177"/>
            <a:ext cx="11981815" cy="5374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marR="5080" indent="-36258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sz="3600" spc="-5" dirty="0">
                <a:latin typeface="Candara"/>
                <a:cs typeface="Candara"/>
              </a:rPr>
              <a:t>Принципиальная </a:t>
            </a:r>
            <a:r>
              <a:rPr sz="3600" dirty="0">
                <a:latin typeface="Candara"/>
                <a:cs typeface="Candara"/>
              </a:rPr>
              <a:t>возможность </a:t>
            </a:r>
            <a:r>
              <a:rPr sz="3600" spc="-5" dirty="0">
                <a:latin typeface="Candara"/>
                <a:cs typeface="Candara"/>
              </a:rPr>
              <a:t>применения </a:t>
            </a:r>
            <a:r>
              <a:rPr sz="3600" dirty="0">
                <a:latin typeface="Candara"/>
                <a:cs typeface="Candara"/>
              </a:rPr>
              <a:t>ферментов в  </a:t>
            </a:r>
            <a:r>
              <a:rPr sz="3600" spc="-5" dirty="0">
                <a:latin typeface="Candara"/>
                <a:cs typeface="Candara"/>
              </a:rPr>
              <a:t>качестве </a:t>
            </a:r>
            <a:r>
              <a:rPr sz="3600" dirty="0">
                <a:latin typeface="Candara"/>
                <a:cs typeface="Candara"/>
              </a:rPr>
              <a:t>меток в ИФА обусловлена </a:t>
            </a:r>
            <a:r>
              <a:rPr sz="3600" spc="-5" dirty="0">
                <a:latin typeface="Candara"/>
                <a:cs typeface="Candara"/>
              </a:rPr>
              <a:t>чрезвычайно </a:t>
            </a:r>
            <a:r>
              <a:rPr sz="3600" dirty="0">
                <a:latin typeface="Candara"/>
                <a:cs typeface="Candara"/>
              </a:rPr>
              <a:t>высокой  </a:t>
            </a:r>
            <a:r>
              <a:rPr sz="3600" spc="-5" dirty="0">
                <a:latin typeface="Candara"/>
                <a:cs typeface="Candara"/>
              </a:rPr>
              <a:t>чувствительностью регистрации </a:t>
            </a:r>
            <a:r>
              <a:rPr sz="3600" dirty="0">
                <a:latin typeface="Candara"/>
                <a:cs typeface="Candara"/>
              </a:rPr>
              <a:t>ферментов в</a:t>
            </a:r>
            <a:r>
              <a:rPr sz="3600" spc="1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растворе.</a:t>
            </a:r>
            <a:endParaRPr sz="3600">
              <a:latin typeface="Candara"/>
              <a:cs typeface="Candara"/>
            </a:endParaRPr>
          </a:p>
          <a:p>
            <a:pPr marL="375285" marR="615315" indent="-362585">
              <a:lnSpc>
                <a:spcPct val="100400"/>
              </a:lnSpc>
              <a:spcBef>
                <a:spcPts val="844"/>
              </a:spcBef>
              <a:buClr>
                <a:srgbClr val="FF0000"/>
              </a:buClr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sz="3600" dirty="0">
                <a:latin typeface="Candara"/>
                <a:cs typeface="Candara"/>
              </a:rPr>
              <a:t>Для </a:t>
            </a:r>
            <a:r>
              <a:rPr sz="3600" spc="-5" dirty="0">
                <a:latin typeface="Candara"/>
                <a:cs typeface="Candara"/>
              </a:rPr>
              <a:t>ферментативной метки </a:t>
            </a:r>
            <a:r>
              <a:rPr sz="3600" dirty="0">
                <a:latin typeface="Candara"/>
                <a:cs typeface="Candara"/>
              </a:rPr>
              <a:t>АГ или АТ </a:t>
            </a:r>
            <a:r>
              <a:rPr sz="3600" spc="-5" dirty="0">
                <a:latin typeface="Candara"/>
                <a:cs typeface="Candara"/>
              </a:rPr>
              <a:t>могут быть  использованы </a:t>
            </a:r>
            <a:r>
              <a:rPr sz="3600" dirty="0">
                <a:latin typeface="Candara"/>
                <a:cs typeface="Candara"/>
              </a:rPr>
              <a:t>разнообразные </a:t>
            </a:r>
            <a:r>
              <a:rPr sz="3600" spc="-5" dirty="0">
                <a:latin typeface="Candara"/>
                <a:cs typeface="Candara"/>
              </a:rPr>
              <a:t>ферменты: </a:t>
            </a: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пероксидаза  хрена, щелочная </a:t>
            </a:r>
            <a:r>
              <a:rPr sz="3600" dirty="0">
                <a:solidFill>
                  <a:srgbClr val="FF0000"/>
                </a:solidFill>
                <a:latin typeface="Candara"/>
                <a:cs typeface="Candara"/>
              </a:rPr>
              <a:t>фосфотаза, </a:t>
            </a:r>
            <a:r>
              <a:rPr sz="3600" spc="-5" dirty="0">
                <a:solidFill>
                  <a:srgbClr val="FF0000"/>
                </a:solidFill>
                <a:latin typeface="Symbol"/>
                <a:cs typeface="Symbol"/>
              </a:rPr>
              <a:t></a:t>
            </a: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-галактозидаза </a:t>
            </a:r>
            <a:r>
              <a:rPr sz="3600" dirty="0">
                <a:latin typeface="Candara"/>
                <a:cs typeface="Candara"/>
              </a:rPr>
              <a:t>и</a:t>
            </a:r>
            <a:r>
              <a:rPr sz="3600" spc="-60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др.</a:t>
            </a:r>
            <a:endParaRPr sz="3600">
              <a:latin typeface="Candara"/>
              <a:cs typeface="Candara"/>
            </a:endParaRPr>
          </a:p>
          <a:p>
            <a:pPr marL="374650" marR="894715" indent="-361950">
              <a:lnSpc>
                <a:spcPct val="100000"/>
              </a:lnSpc>
              <a:spcBef>
                <a:spcPts val="830"/>
              </a:spcBef>
              <a:buClr>
                <a:srgbClr val="FF0000"/>
              </a:buClr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sz="3600" dirty="0">
                <a:latin typeface="Candara"/>
                <a:cs typeface="Candara"/>
              </a:rPr>
              <a:t>В </a:t>
            </a:r>
            <a:r>
              <a:rPr sz="3600" spc="-5" dirty="0">
                <a:latin typeface="Candara"/>
                <a:cs typeface="Candara"/>
              </a:rPr>
              <a:t>коммерческих системах используют </a:t>
            </a:r>
            <a:r>
              <a:rPr sz="3600" dirty="0">
                <a:latin typeface="Candara"/>
                <a:cs typeface="Candara"/>
              </a:rPr>
              <a:t>: </a:t>
            </a: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пероксидазу  хрена </a:t>
            </a:r>
            <a:r>
              <a:rPr sz="3600" spc="-5" dirty="0">
                <a:latin typeface="Candara"/>
                <a:cs typeface="Candara"/>
              </a:rPr>
              <a:t>(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высокая удельная каталитическая активность,  доступность, </a:t>
            </a:r>
            <a:r>
              <a:rPr sz="3600" dirty="0">
                <a:solidFill>
                  <a:srgbClr val="4584D3"/>
                </a:solidFill>
                <a:latin typeface="Candara"/>
                <a:cs typeface="Candara"/>
              </a:rPr>
              <a:t>стабильность, 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простая</a:t>
            </a:r>
            <a:r>
              <a:rPr sz="3600" spc="-30" dirty="0">
                <a:solidFill>
                  <a:srgbClr val="4584D3"/>
                </a:solidFill>
                <a:latin typeface="Candara"/>
                <a:cs typeface="Candara"/>
              </a:rPr>
              <a:t> 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детекция</a:t>
            </a:r>
            <a:r>
              <a:rPr sz="3600" spc="-5" dirty="0">
                <a:latin typeface="Candara"/>
                <a:cs typeface="Candara"/>
              </a:rPr>
              <a:t>)</a:t>
            </a:r>
            <a:endParaRPr sz="3600">
              <a:latin typeface="Candara"/>
              <a:cs typeface="Candara"/>
            </a:endParaRPr>
          </a:p>
          <a:p>
            <a:pPr marR="210185" algn="r">
              <a:lnSpc>
                <a:spcPct val="100000"/>
              </a:lnSpc>
              <a:spcBef>
                <a:spcPts val="309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68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7276" y="1523"/>
            <a:ext cx="8584679" cy="1094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21952" y="1523"/>
            <a:ext cx="1039368" cy="1094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35835" y="157988"/>
            <a:ext cx="771905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Требования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к</a:t>
            </a:r>
            <a:r>
              <a:rPr sz="5400" spc="-2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spc="-10" dirty="0">
                <a:solidFill>
                  <a:srgbClr val="FF0000"/>
                </a:solidFill>
                <a:latin typeface="Candara"/>
                <a:cs typeface="Candara"/>
              </a:rPr>
              <a:t>ферментам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04" y="974432"/>
            <a:ext cx="11454130" cy="560832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75285" marR="1137920" indent="-362585">
              <a:lnSpc>
                <a:spcPct val="95000"/>
              </a:lnSpc>
              <a:spcBef>
                <a:spcPts val="29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300" spc="-5" dirty="0">
                <a:latin typeface="Candara"/>
                <a:cs typeface="Candara"/>
              </a:rPr>
              <a:t>высокая специфичность </a:t>
            </a:r>
            <a:r>
              <a:rPr sz="3300" dirty="0">
                <a:latin typeface="Candara"/>
                <a:cs typeface="Candara"/>
              </a:rPr>
              <a:t>и </a:t>
            </a:r>
            <a:r>
              <a:rPr sz="3300" spc="-5" dirty="0">
                <a:latin typeface="Candara"/>
                <a:cs typeface="Candara"/>
              </a:rPr>
              <a:t>удельная каталитическая  активность, позволяющая обнаружить метку </a:t>
            </a:r>
            <a:r>
              <a:rPr sz="3300" dirty="0">
                <a:latin typeface="Candara"/>
                <a:cs typeface="Candara"/>
              </a:rPr>
              <a:t>в </a:t>
            </a:r>
            <a:r>
              <a:rPr sz="3300" spc="-5" dirty="0">
                <a:latin typeface="Candara"/>
                <a:cs typeface="Candara"/>
              </a:rPr>
              <a:t>низких  концентрациях;</a:t>
            </a:r>
            <a:endParaRPr sz="3300">
              <a:latin typeface="Candara"/>
              <a:cs typeface="Candara"/>
            </a:endParaRPr>
          </a:p>
          <a:p>
            <a:pPr marL="375285" marR="5080" indent="-362585">
              <a:lnSpc>
                <a:spcPct val="95100"/>
              </a:lnSpc>
              <a:spcBef>
                <a:spcPts val="78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300" spc="-5" dirty="0">
                <a:latin typeface="Candara"/>
                <a:cs typeface="Candara"/>
              </a:rPr>
              <a:t>доступность фермента, возможность получения достаточно  чистых ферментных препаратов, сохраняющих высокую  активность после химической модификации </a:t>
            </a:r>
            <a:r>
              <a:rPr sz="3300" dirty="0">
                <a:latin typeface="Candara"/>
                <a:cs typeface="Candara"/>
              </a:rPr>
              <a:t>при </a:t>
            </a:r>
            <a:r>
              <a:rPr sz="3300" spc="-5" dirty="0">
                <a:latin typeface="Candara"/>
                <a:cs typeface="Candara"/>
              </a:rPr>
              <a:t>получении  конъюгата </a:t>
            </a:r>
            <a:r>
              <a:rPr sz="3300" dirty="0">
                <a:latin typeface="Candara"/>
                <a:cs typeface="Candara"/>
              </a:rPr>
              <a:t>с </a:t>
            </a:r>
            <a:r>
              <a:rPr sz="3300" spc="-5" dirty="0">
                <a:latin typeface="Candara"/>
                <a:cs typeface="Candara"/>
              </a:rPr>
              <a:t>антигенами или</a:t>
            </a:r>
            <a:r>
              <a:rPr sz="3300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антителами;</a:t>
            </a:r>
            <a:endParaRPr sz="3300">
              <a:latin typeface="Candara"/>
              <a:cs typeface="Candara"/>
            </a:endParaRPr>
          </a:p>
          <a:p>
            <a:pPr marL="375285" marR="887730" indent="-362585">
              <a:lnSpc>
                <a:spcPts val="3770"/>
              </a:lnSpc>
              <a:spcBef>
                <a:spcPts val="869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300" spc="-5" dirty="0">
                <a:latin typeface="Candara"/>
                <a:cs typeface="Candara"/>
              </a:rPr>
              <a:t>стабильность </a:t>
            </a:r>
            <a:r>
              <a:rPr sz="3300" dirty="0">
                <a:latin typeface="Candara"/>
                <a:cs typeface="Candara"/>
              </a:rPr>
              <a:t>в </a:t>
            </a:r>
            <a:r>
              <a:rPr sz="3300" spc="-5" dirty="0">
                <a:latin typeface="Candara"/>
                <a:cs typeface="Candara"/>
              </a:rPr>
              <a:t>оптимальных условиях взаимодействия  антигена </a:t>
            </a:r>
            <a:r>
              <a:rPr sz="3300" dirty="0">
                <a:latin typeface="Candara"/>
                <a:cs typeface="Candara"/>
              </a:rPr>
              <a:t>с</a:t>
            </a:r>
            <a:r>
              <a:rPr sz="3300" spc="-25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антителом;</a:t>
            </a:r>
            <a:endParaRPr sz="3300">
              <a:latin typeface="Candara"/>
              <a:cs typeface="Candara"/>
            </a:endParaRPr>
          </a:p>
          <a:p>
            <a:pPr marL="375285" marR="1808480" indent="-362585">
              <a:lnSpc>
                <a:spcPts val="3770"/>
              </a:lnSpc>
              <a:spcBef>
                <a:spcPts val="77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300" spc="-5" dirty="0">
                <a:latin typeface="Candara"/>
                <a:cs typeface="Candara"/>
              </a:rPr>
              <a:t>простота </a:t>
            </a:r>
            <a:r>
              <a:rPr sz="3300" dirty="0">
                <a:latin typeface="Candara"/>
                <a:cs typeface="Candara"/>
              </a:rPr>
              <a:t>и </a:t>
            </a:r>
            <a:r>
              <a:rPr sz="3300" spc="-5" dirty="0">
                <a:latin typeface="Candara"/>
                <a:cs typeface="Candara"/>
              </a:rPr>
              <a:t>чувствительность метода определения  концентрации</a:t>
            </a:r>
            <a:r>
              <a:rPr sz="3300" spc="-20" dirty="0">
                <a:latin typeface="Candara"/>
                <a:cs typeface="Candara"/>
              </a:rPr>
              <a:t> </a:t>
            </a:r>
            <a:r>
              <a:rPr sz="3300" spc="-5" dirty="0">
                <a:latin typeface="Candara"/>
                <a:cs typeface="Candara"/>
              </a:rPr>
              <a:t>фермента.</a:t>
            </a:r>
            <a:endParaRPr sz="33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89562" y="6336206"/>
            <a:ext cx="1651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69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12" y="620496"/>
            <a:ext cx="11965940" cy="58159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279400" marR="5080" indent="-267335">
              <a:lnSpc>
                <a:spcPct val="85000"/>
              </a:lnSpc>
              <a:spcBef>
                <a:spcPts val="545"/>
              </a:spcBef>
            </a:pPr>
            <a:r>
              <a:rPr sz="2500" spc="-5" dirty="0">
                <a:solidFill>
                  <a:srgbClr val="FF0000"/>
                </a:solidFill>
                <a:latin typeface="Candara"/>
                <a:cs typeface="Candara"/>
              </a:rPr>
              <a:t>1. Пероксидаза </a:t>
            </a:r>
            <a:r>
              <a:rPr sz="2500" spc="-5" dirty="0">
                <a:latin typeface="Candara"/>
                <a:cs typeface="Candara"/>
              </a:rPr>
              <a:t>из корней хрена. Субстрат - орто-фенилендиамин, продукт - жёлто-  коричневый растворимый, поглощает свет при 420 нм; субстрат - </a:t>
            </a:r>
            <a:r>
              <a:rPr sz="2500" spc="-10" dirty="0">
                <a:latin typeface="Candara"/>
                <a:cs typeface="Candara"/>
              </a:rPr>
              <a:t>3,3’-  </a:t>
            </a:r>
            <a:r>
              <a:rPr sz="2500" spc="-5" dirty="0">
                <a:latin typeface="Candara"/>
                <a:cs typeface="Candara"/>
              </a:rPr>
              <a:t>диаминобензидин, продукт - коричневый нерастворимый; субстрат - 3-амино-9-  этилкарбазол, продукт - красный нерастворимый; субстрат - 5-аминосалициловая  кислота, продукт - коричневый растворимый, поглощает свет при 405 нм; субстрат -  2,2’-азино-бис(3-этилбензтиазолин)-6-сульфоновая кислота, продукт - зелёный  растворимый, поглощает свет при 405 нм; субстрат - 4-хлоро-1-нафтол, продукт -  голубой нерастворимый; субстрат - 3,3’-диметокси-бензидин, продукт - жёлто-  оранжевый растворимый, поглощает свет при 405 нм; субстрат - </a:t>
            </a:r>
            <a:r>
              <a:rPr sz="2500" spc="-10" dirty="0">
                <a:latin typeface="Candara"/>
                <a:cs typeface="Candara"/>
              </a:rPr>
              <a:t>3,3’,5,5’-  </a:t>
            </a:r>
            <a:r>
              <a:rPr sz="2500" spc="-5" dirty="0">
                <a:latin typeface="Candara"/>
                <a:cs typeface="Candara"/>
              </a:rPr>
              <a:t>тетраметилбензидин, продукт - голубой растворимый, поглощает свет при 450</a:t>
            </a:r>
            <a:r>
              <a:rPr sz="2500" spc="125" dirty="0">
                <a:latin typeface="Candara"/>
                <a:cs typeface="Candara"/>
              </a:rPr>
              <a:t> </a:t>
            </a:r>
            <a:r>
              <a:rPr sz="2500" spc="-5" dirty="0">
                <a:latin typeface="Candara"/>
                <a:cs typeface="Candara"/>
              </a:rPr>
              <a:t>нм.</a:t>
            </a:r>
            <a:endParaRPr sz="2500">
              <a:latin typeface="Candara"/>
              <a:cs typeface="Candara"/>
            </a:endParaRPr>
          </a:p>
          <a:p>
            <a:pPr marL="280670" marR="913765" indent="-268605">
              <a:lnSpc>
                <a:spcPts val="2540"/>
              </a:lnSpc>
              <a:spcBef>
                <a:spcPts val="625"/>
              </a:spcBef>
            </a:pPr>
            <a:r>
              <a:rPr sz="2500" spc="5" dirty="0">
                <a:solidFill>
                  <a:srgbClr val="FF0000"/>
                </a:solidFill>
                <a:latin typeface="Symbol"/>
                <a:cs typeface="Symbol"/>
              </a:rPr>
              <a:t></a:t>
            </a:r>
            <a:r>
              <a:rPr sz="2500" spc="5" dirty="0">
                <a:solidFill>
                  <a:srgbClr val="FF0000"/>
                </a:solidFill>
                <a:latin typeface="Candara"/>
                <a:cs typeface="Candara"/>
              </a:rPr>
              <a:t>-галактозидаза</a:t>
            </a:r>
            <a:r>
              <a:rPr sz="2500" spc="5" dirty="0">
                <a:latin typeface="Candara"/>
                <a:cs typeface="Candara"/>
              </a:rPr>
              <a:t>. </a:t>
            </a:r>
            <a:r>
              <a:rPr sz="2500" spc="-5" dirty="0">
                <a:latin typeface="Candara"/>
                <a:cs typeface="Candara"/>
              </a:rPr>
              <a:t>Субстрат - дериваты </a:t>
            </a:r>
            <a:r>
              <a:rPr sz="2500" spc="-10" dirty="0">
                <a:latin typeface="Symbol"/>
                <a:cs typeface="Symbol"/>
              </a:rPr>
              <a:t></a:t>
            </a:r>
            <a:r>
              <a:rPr sz="2500" spc="-10" dirty="0">
                <a:latin typeface="Candara"/>
                <a:cs typeface="Candara"/>
              </a:rPr>
              <a:t>-галактозида </a:t>
            </a:r>
            <a:r>
              <a:rPr sz="2500" spc="-5" dirty="0">
                <a:latin typeface="Candara"/>
                <a:cs typeface="Candara"/>
              </a:rPr>
              <a:t>(4-метилумбелиферил-</a:t>
            </a:r>
            <a:r>
              <a:rPr sz="2500" spc="-5" dirty="0">
                <a:latin typeface="Symbol"/>
                <a:cs typeface="Symbol"/>
              </a:rPr>
              <a:t></a:t>
            </a:r>
            <a:r>
              <a:rPr sz="2500" spc="-5" dirty="0">
                <a:latin typeface="Candara"/>
                <a:cs typeface="Candara"/>
              </a:rPr>
              <a:t>-  </a:t>
            </a:r>
            <a:r>
              <a:rPr sz="2500" spc="-10" dirty="0">
                <a:latin typeface="Candara"/>
                <a:cs typeface="Candara"/>
              </a:rPr>
              <a:t>галактозин </a:t>
            </a:r>
            <a:r>
              <a:rPr sz="2500" spc="-5" dirty="0">
                <a:latin typeface="Candara"/>
                <a:cs typeface="Candara"/>
              </a:rPr>
              <a:t>и</a:t>
            </a:r>
            <a:r>
              <a:rPr sz="2500" spc="20" dirty="0">
                <a:latin typeface="Candara"/>
                <a:cs typeface="Candara"/>
              </a:rPr>
              <a:t> </a:t>
            </a:r>
            <a:r>
              <a:rPr sz="2500" spc="-5" dirty="0">
                <a:latin typeface="Candara"/>
                <a:cs typeface="Candara"/>
              </a:rPr>
              <a:t>др.)</a:t>
            </a:r>
            <a:endParaRPr sz="2500">
              <a:latin typeface="Candara"/>
              <a:cs typeface="Candara"/>
            </a:endParaRPr>
          </a:p>
          <a:p>
            <a:pPr marL="280670" marR="111125" indent="-267970">
              <a:lnSpc>
                <a:spcPct val="85000"/>
              </a:lnSpc>
              <a:spcBef>
                <a:spcPts val="590"/>
              </a:spcBef>
              <a:buAutoNum type="arabicPeriod" startAt="3"/>
              <a:tabLst>
                <a:tab pos="281305" algn="l"/>
              </a:tabLst>
            </a:pPr>
            <a:r>
              <a:rPr sz="2500" spc="-5" dirty="0">
                <a:solidFill>
                  <a:srgbClr val="FF0000"/>
                </a:solidFill>
                <a:latin typeface="Candara"/>
                <a:cs typeface="Candara"/>
              </a:rPr>
              <a:t>Щелочная </a:t>
            </a:r>
            <a:r>
              <a:rPr sz="2500" spc="-10" dirty="0">
                <a:solidFill>
                  <a:srgbClr val="FF0000"/>
                </a:solidFill>
                <a:latin typeface="Candara"/>
                <a:cs typeface="Candara"/>
              </a:rPr>
              <a:t>фосфотаза</a:t>
            </a:r>
            <a:r>
              <a:rPr sz="2500" spc="-10" dirty="0">
                <a:latin typeface="Candara"/>
                <a:cs typeface="Candara"/>
              </a:rPr>
              <a:t>. </a:t>
            </a:r>
            <a:r>
              <a:rPr sz="2500" spc="-5" dirty="0">
                <a:latin typeface="Candara"/>
                <a:cs typeface="Candara"/>
              </a:rPr>
              <a:t>Субстрат - 5-бромо-4-хлоро-3-индолил </a:t>
            </a:r>
            <a:r>
              <a:rPr sz="2500" spc="-10" dirty="0">
                <a:latin typeface="Candara"/>
                <a:cs typeface="Candara"/>
              </a:rPr>
              <a:t>фосфат </a:t>
            </a:r>
            <a:r>
              <a:rPr sz="2500" spc="-5" dirty="0">
                <a:latin typeface="Candara"/>
                <a:cs typeface="Candara"/>
              </a:rPr>
              <a:t>в комбинации  с голубым тетразолиевым, продукт голубой нерастворимый; субстрат - </a:t>
            </a:r>
            <a:r>
              <a:rPr sz="2500" dirty="0">
                <a:latin typeface="Candara"/>
                <a:cs typeface="Candara"/>
              </a:rPr>
              <a:t>р-  </a:t>
            </a:r>
            <a:r>
              <a:rPr sz="2500" spc="-10" dirty="0">
                <a:latin typeface="Candara"/>
                <a:cs typeface="Candara"/>
              </a:rPr>
              <a:t>нитрофенил фосфат, </a:t>
            </a:r>
            <a:r>
              <a:rPr sz="2500" spc="-5" dirty="0">
                <a:latin typeface="Candara"/>
                <a:cs typeface="Candara"/>
              </a:rPr>
              <a:t>продукт жёлтый, растворимый, поглощает свет при 405</a:t>
            </a:r>
            <a:r>
              <a:rPr sz="2500" spc="150" dirty="0">
                <a:latin typeface="Candara"/>
                <a:cs typeface="Candara"/>
              </a:rPr>
              <a:t> </a:t>
            </a:r>
            <a:r>
              <a:rPr sz="2500" spc="-5" dirty="0">
                <a:latin typeface="Candara"/>
                <a:cs typeface="Candara"/>
              </a:rPr>
              <a:t>нм.</a:t>
            </a:r>
            <a:endParaRPr sz="2500">
              <a:latin typeface="Candara"/>
              <a:cs typeface="Candara"/>
            </a:endParaRPr>
          </a:p>
          <a:p>
            <a:pPr marL="280670" marR="433070" indent="-267970">
              <a:lnSpc>
                <a:spcPts val="2540"/>
              </a:lnSpc>
              <a:spcBef>
                <a:spcPts val="625"/>
              </a:spcBef>
              <a:buClr>
                <a:srgbClr val="FF0000"/>
              </a:buClr>
              <a:buAutoNum type="arabicPeriod" startAt="3"/>
              <a:tabLst>
                <a:tab pos="281305" algn="l"/>
              </a:tabLst>
            </a:pPr>
            <a:r>
              <a:rPr sz="2500" spc="-5" dirty="0">
                <a:latin typeface="Candara"/>
                <a:cs typeface="Candara"/>
              </a:rPr>
              <a:t>Уреаза. Субстрат - мочевина в комбинации с бромкрезолом пурпурным; продукт  образуется очень быстро, имеет пурпурный цвет, растворимый, поглощает</a:t>
            </a:r>
            <a:r>
              <a:rPr sz="2500" spc="100" dirty="0">
                <a:latin typeface="Candara"/>
                <a:cs typeface="Candara"/>
              </a:rPr>
              <a:t> </a:t>
            </a:r>
            <a:r>
              <a:rPr sz="2500" spc="-5" dirty="0">
                <a:latin typeface="Candara"/>
                <a:cs typeface="Candara"/>
              </a:rPr>
              <a:t>свет</a:t>
            </a:r>
            <a:endParaRPr sz="25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936" y="6355220"/>
            <a:ext cx="1631314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Candara"/>
                <a:cs typeface="Candara"/>
              </a:rPr>
              <a:t>при </a:t>
            </a:r>
            <a:r>
              <a:rPr sz="2500" spc="-10" dirty="0">
                <a:latin typeface="Candara"/>
                <a:cs typeface="Candara"/>
              </a:rPr>
              <a:t>590</a:t>
            </a:r>
            <a:r>
              <a:rPr sz="2500" spc="-75" dirty="0">
                <a:latin typeface="Candara"/>
                <a:cs typeface="Candara"/>
              </a:rPr>
              <a:t> </a:t>
            </a:r>
            <a:r>
              <a:rPr sz="2500" spc="-5" dirty="0">
                <a:latin typeface="Candara"/>
                <a:cs typeface="Candara"/>
              </a:rPr>
              <a:t>нм.</a:t>
            </a:r>
            <a:endParaRPr sz="25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17895" y="6336206"/>
            <a:ext cx="1543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70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147" y="1523"/>
            <a:ext cx="3275076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84704" y="1523"/>
            <a:ext cx="871728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24911" y="1523"/>
            <a:ext cx="9467088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62004" y="1523"/>
            <a:ext cx="729996" cy="685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71983" y="0"/>
            <a:ext cx="114477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Ферменты-метки для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ИФА </a:t>
            </a:r>
            <a:r>
              <a:rPr sz="4400" dirty="0">
                <a:solidFill>
                  <a:srgbClr val="FF0000"/>
                </a:solidFill>
                <a:latin typeface="Candara"/>
                <a:cs typeface="Candara"/>
              </a:rPr>
              <a:t>и субстраты для</a:t>
            </a:r>
            <a:r>
              <a:rPr sz="4400" spc="-12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них</a:t>
            </a:r>
            <a:endParaRPr sz="4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32888" y="1523"/>
            <a:ext cx="7174992" cy="10439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23376" y="1523"/>
            <a:ext cx="1149096" cy="10439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87192" y="9474"/>
            <a:ext cx="62172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Реактивы 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для</a:t>
            </a:r>
            <a:r>
              <a:rPr sz="6000" spc="-6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31610" y="6336206"/>
            <a:ext cx="1289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71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49" y="1166647"/>
            <a:ext cx="6448094" cy="39911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495300" y="1835912"/>
            <a:ext cx="5384165" cy="4511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/>
                <a:cs typeface="Candara"/>
              </a:rPr>
              <a:t>Для </a:t>
            </a:r>
            <a:r>
              <a:rPr sz="3200" dirty="0">
                <a:latin typeface="Candara"/>
                <a:cs typeface="Candara"/>
              </a:rPr>
              <a:t>остановки </a:t>
            </a:r>
            <a:r>
              <a:rPr sz="3200" spc="-5" dirty="0">
                <a:latin typeface="Candara"/>
                <a:cs typeface="Candara"/>
              </a:rPr>
              <a:t>ферментной  реакции применяют 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«стоп- 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реагент»</a:t>
            </a:r>
            <a:r>
              <a:rPr sz="3200" spc="-5" dirty="0">
                <a:latin typeface="Candara"/>
                <a:cs typeface="Candara"/>
              </a:rPr>
              <a:t>, который добавляют  во </a:t>
            </a:r>
            <a:r>
              <a:rPr sz="3200" dirty="0">
                <a:latin typeface="Candara"/>
                <a:cs typeface="Candara"/>
              </a:rPr>
              <a:t>все </a:t>
            </a:r>
            <a:r>
              <a:rPr sz="3200" spc="-5" dirty="0">
                <a:latin typeface="Candara"/>
                <a:cs typeface="Candara"/>
              </a:rPr>
              <a:t>исследуемые </a:t>
            </a:r>
            <a:r>
              <a:rPr sz="3200" dirty="0">
                <a:latin typeface="Candara"/>
                <a:cs typeface="Candara"/>
              </a:rPr>
              <a:t>и  </a:t>
            </a:r>
            <a:r>
              <a:rPr sz="3200" spc="-5" dirty="0">
                <a:latin typeface="Candara"/>
                <a:cs typeface="Candara"/>
              </a:rPr>
              <a:t>контрольные пробы </a:t>
            </a:r>
            <a:r>
              <a:rPr sz="3200" dirty="0">
                <a:latin typeface="Candara"/>
                <a:cs typeface="Candara"/>
              </a:rPr>
              <a:t>в </a:t>
            </a:r>
            <a:r>
              <a:rPr sz="3200" spc="-5" dirty="0">
                <a:latin typeface="Candara"/>
                <a:cs typeface="Candara"/>
              </a:rPr>
              <a:t>равных  количествах.</a:t>
            </a:r>
            <a:endParaRPr sz="3200">
              <a:latin typeface="Candara"/>
              <a:cs typeface="Candara"/>
            </a:endParaRPr>
          </a:p>
          <a:p>
            <a:pPr marL="12700" marR="585470">
              <a:lnSpc>
                <a:spcPct val="100000"/>
              </a:lnSpc>
              <a:spcBef>
                <a:spcPts val="760"/>
              </a:spcBef>
            </a:pPr>
            <a:r>
              <a:rPr sz="3200" spc="-5" dirty="0">
                <a:latin typeface="Candara"/>
                <a:cs typeface="Candara"/>
              </a:rPr>
              <a:t>Наиболее </a:t>
            </a:r>
            <a:r>
              <a:rPr sz="3200" dirty="0">
                <a:latin typeface="Candara"/>
                <a:cs typeface="Candara"/>
              </a:rPr>
              <a:t>часто в</a:t>
            </a:r>
            <a:r>
              <a:rPr sz="3200" spc="-65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качестве  стоп-реагента </a:t>
            </a:r>
            <a:r>
              <a:rPr sz="3200" spc="-5" dirty="0">
                <a:latin typeface="Candara"/>
                <a:cs typeface="Candara"/>
              </a:rPr>
              <a:t>применяют  серную</a:t>
            </a:r>
            <a:r>
              <a:rPr sz="3200" spc="-3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кислоту.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0423" y="1687195"/>
            <a:ext cx="2183765" cy="1607820"/>
          </a:xfrm>
          <a:custGeom>
            <a:avLst/>
            <a:gdLst/>
            <a:ahLst/>
            <a:cxnLst/>
            <a:rect l="l" t="t" r="r" b="b"/>
            <a:pathLst>
              <a:path w="2183765" h="1607820">
                <a:moveTo>
                  <a:pt x="0" y="803897"/>
                </a:moveTo>
                <a:lnTo>
                  <a:pt x="1335" y="763774"/>
                </a:lnTo>
                <a:lnTo>
                  <a:pt x="5302" y="724161"/>
                </a:lnTo>
                <a:lnTo>
                  <a:pt x="11835" y="685103"/>
                </a:lnTo>
                <a:lnTo>
                  <a:pt x="20874" y="646646"/>
                </a:lnTo>
                <a:lnTo>
                  <a:pt x="32356" y="608836"/>
                </a:lnTo>
                <a:lnTo>
                  <a:pt x="46218" y="571720"/>
                </a:lnTo>
                <a:lnTo>
                  <a:pt x="62397" y="535343"/>
                </a:lnTo>
                <a:lnTo>
                  <a:pt x="80831" y="499752"/>
                </a:lnTo>
                <a:lnTo>
                  <a:pt x="101457" y="464992"/>
                </a:lnTo>
                <a:lnTo>
                  <a:pt x="124214" y="431110"/>
                </a:lnTo>
                <a:lnTo>
                  <a:pt x="149037" y="398152"/>
                </a:lnTo>
                <a:lnTo>
                  <a:pt x="175866" y="366164"/>
                </a:lnTo>
                <a:lnTo>
                  <a:pt x="204637" y="335191"/>
                </a:lnTo>
                <a:lnTo>
                  <a:pt x="235287" y="305280"/>
                </a:lnTo>
                <a:lnTo>
                  <a:pt x="267755" y="276477"/>
                </a:lnTo>
                <a:lnTo>
                  <a:pt x="301977" y="248828"/>
                </a:lnTo>
                <a:lnTo>
                  <a:pt x="337892" y="222380"/>
                </a:lnTo>
                <a:lnTo>
                  <a:pt x="375436" y="197177"/>
                </a:lnTo>
                <a:lnTo>
                  <a:pt x="414547" y="173267"/>
                </a:lnTo>
                <a:lnTo>
                  <a:pt x="455162" y="150695"/>
                </a:lnTo>
                <a:lnTo>
                  <a:pt x="497220" y="129507"/>
                </a:lnTo>
                <a:lnTo>
                  <a:pt x="540656" y="109750"/>
                </a:lnTo>
                <a:lnTo>
                  <a:pt x="585410" y="91469"/>
                </a:lnTo>
                <a:lnTo>
                  <a:pt x="631418" y="74710"/>
                </a:lnTo>
                <a:lnTo>
                  <a:pt x="678618" y="59521"/>
                </a:lnTo>
                <a:lnTo>
                  <a:pt x="726947" y="45946"/>
                </a:lnTo>
                <a:lnTo>
                  <a:pt x="776343" y="34031"/>
                </a:lnTo>
                <a:lnTo>
                  <a:pt x="826742" y="23824"/>
                </a:lnTo>
                <a:lnTo>
                  <a:pt x="878084" y="15369"/>
                </a:lnTo>
                <a:lnTo>
                  <a:pt x="930305" y="8713"/>
                </a:lnTo>
                <a:lnTo>
                  <a:pt x="983342" y="3902"/>
                </a:lnTo>
                <a:lnTo>
                  <a:pt x="1037133" y="982"/>
                </a:lnTo>
                <a:lnTo>
                  <a:pt x="1091615" y="0"/>
                </a:lnTo>
                <a:lnTo>
                  <a:pt x="1146098" y="983"/>
                </a:lnTo>
                <a:lnTo>
                  <a:pt x="1199889" y="3904"/>
                </a:lnTo>
                <a:lnTo>
                  <a:pt x="1252926" y="8716"/>
                </a:lnTo>
                <a:lnTo>
                  <a:pt x="1305147" y="15372"/>
                </a:lnTo>
                <a:lnTo>
                  <a:pt x="1356488" y="23828"/>
                </a:lnTo>
                <a:lnTo>
                  <a:pt x="1406888" y="34036"/>
                </a:lnTo>
                <a:lnTo>
                  <a:pt x="1456284" y="45951"/>
                </a:lnTo>
                <a:lnTo>
                  <a:pt x="1504613" y="59526"/>
                </a:lnTo>
                <a:lnTo>
                  <a:pt x="1551813" y="74716"/>
                </a:lnTo>
                <a:lnTo>
                  <a:pt x="1597821" y="91474"/>
                </a:lnTo>
                <a:lnTo>
                  <a:pt x="1642574" y="109755"/>
                </a:lnTo>
                <a:lnTo>
                  <a:pt x="1686011" y="129513"/>
                </a:lnTo>
                <a:lnTo>
                  <a:pt x="1728068" y="150700"/>
                </a:lnTo>
                <a:lnTo>
                  <a:pt x="1768684" y="173272"/>
                </a:lnTo>
                <a:lnTo>
                  <a:pt x="1807795" y="197182"/>
                </a:lnTo>
                <a:lnTo>
                  <a:pt x="1845339" y="222385"/>
                </a:lnTo>
                <a:lnTo>
                  <a:pt x="1881253" y="248833"/>
                </a:lnTo>
                <a:lnTo>
                  <a:pt x="1915476" y="276481"/>
                </a:lnTo>
                <a:lnTo>
                  <a:pt x="1947943" y="305284"/>
                </a:lnTo>
                <a:lnTo>
                  <a:pt x="1978594" y="335194"/>
                </a:lnTo>
                <a:lnTo>
                  <a:pt x="2007365" y="366167"/>
                </a:lnTo>
                <a:lnTo>
                  <a:pt x="2034193" y="398155"/>
                </a:lnTo>
                <a:lnTo>
                  <a:pt x="2059017" y="431113"/>
                </a:lnTo>
                <a:lnTo>
                  <a:pt x="2081773" y="464994"/>
                </a:lnTo>
                <a:lnTo>
                  <a:pt x="2102400" y="499754"/>
                </a:lnTo>
                <a:lnTo>
                  <a:pt x="2120834" y="535345"/>
                </a:lnTo>
                <a:lnTo>
                  <a:pt x="2137013" y="571721"/>
                </a:lnTo>
                <a:lnTo>
                  <a:pt x="2150875" y="608837"/>
                </a:lnTo>
                <a:lnTo>
                  <a:pt x="2162356" y="646646"/>
                </a:lnTo>
                <a:lnTo>
                  <a:pt x="2171395" y="685103"/>
                </a:lnTo>
                <a:lnTo>
                  <a:pt x="2177929" y="724161"/>
                </a:lnTo>
                <a:lnTo>
                  <a:pt x="2181895" y="763774"/>
                </a:lnTo>
                <a:lnTo>
                  <a:pt x="2183231" y="803897"/>
                </a:lnTo>
                <a:lnTo>
                  <a:pt x="2181895" y="844020"/>
                </a:lnTo>
                <a:lnTo>
                  <a:pt x="2177929" y="883635"/>
                </a:lnTo>
                <a:lnTo>
                  <a:pt x="2171395" y="922694"/>
                </a:lnTo>
                <a:lnTo>
                  <a:pt x="2162356" y="961151"/>
                </a:lnTo>
                <a:lnTo>
                  <a:pt x="2150875" y="998962"/>
                </a:lnTo>
                <a:lnTo>
                  <a:pt x="2137013" y="1036078"/>
                </a:lnTo>
                <a:lnTo>
                  <a:pt x="2120834" y="1072456"/>
                </a:lnTo>
                <a:lnTo>
                  <a:pt x="2102400" y="1108047"/>
                </a:lnTo>
                <a:lnTo>
                  <a:pt x="2081773" y="1142807"/>
                </a:lnTo>
                <a:lnTo>
                  <a:pt x="2059017" y="1176689"/>
                </a:lnTo>
                <a:lnTo>
                  <a:pt x="2034193" y="1209648"/>
                </a:lnTo>
                <a:lnTo>
                  <a:pt x="2007365" y="1241636"/>
                </a:lnTo>
                <a:lnTo>
                  <a:pt x="1978594" y="1272609"/>
                </a:lnTo>
                <a:lnTo>
                  <a:pt x="1947943" y="1302520"/>
                </a:lnTo>
                <a:lnTo>
                  <a:pt x="1915476" y="1331323"/>
                </a:lnTo>
                <a:lnTo>
                  <a:pt x="1881253" y="1358972"/>
                </a:lnTo>
                <a:lnTo>
                  <a:pt x="1845339" y="1385420"/>
                </a:lnTo>
                <a:lnTo>
                  <a:pt x="1807795" y="1410623"/>
                </a:lnTo>
                <a:lnTo>
                  <a:pt x="1768684" y="1434533"/>
                </a:lnTo>
                <a:lnTo>
                  <a:pt x="1728068" y="1457105"/>
                </a:lnTo>
                <a:lnTo>
                  <a:pt x="1686011" y="1478293"/>
                </a:lnTo>
                <a:lnTo>
                  <a:pt x="1642574" y="1498051"/>
                </a:lnTo>
                <a:lnTo>
                  <a:pt x="1597821" y="1516332"/>
                </a:lnTo>
                <a:lnTo>
                  <a:pt x="1551813" y="1533090"/>
                </a:lnTo>
                <a:lnTo>
                  <a:pt x="1504613" y="1548280"/>
                </a:lnTo>
                <a:lnTo>
                  <a:pt x="1456284" y="1561856"/>
                </a:lnTo>
                <a:lnTo>
                  <a:pt x="1406888" y="1573770"/>
                </a:lnTo>
                <a:lnTo>
                  <a:pt x="1356488" y="1583979"/>
                </a:lnTo>
                <a:lnTo>
                  <a:pt x="1305147" y="1592434"/>
                </a:lnTo>
                <a:lnTo>
                  <a:pt x="1252926" y="1599090"/>
                </a:lnTo>
                <a:lnTo>
                  <a:pt x="1199889" y="1603902"/>
                </a:lnTo>
                <a:lnTo>
                  <a:pt x="1146098" y="1606823"/>
                </a:lnTo>
                <a:lnTo>
                  <a:pt x="1091615" y="1607807"/>
                </a:lnTo>
                <a:lnTo>
                  <a:pt x="1037133" y="1606823"/>
                </a:lnTo>
                <a:lnTo>
                  <a:pt x="983342" y="1603902"/>
                </a:lnTo>
                <a:lnTo>
                  <a:pt x="930305" y="1599090"/>
                </a:lnTo>
                <a:lnTo>
                  <a:pt x="878084" y="1592434"/>
                </a:lnTo>
                <a:lnTo>
                  <a:pt x="826742" y="1583979"/>
                </a:lnTo>
                <a:lnTo>
                  <a:pt x="776343" y="1573770"/>
                </a:lnTo>
                <a:lnTo>
                  <a:pt x="726947" y="1561856"/>
                </a:lnTo>
                <a:lnTo>
                  <a:pt x="678618" y="1548280"/>
                </a:lnTo>
                <a:lnTo>
                  <a:pt x="631418" y="1533090"/>
                </a:lnTo>
                <a:lnTo>
                  <a:pt x="585410" y="1516332"/>
                </a:lnTo>
                <a:lnTo>
                  <a:pt x="540656" y="1498051"/>
                </a:lnTo>
                <a:lnTo>
                  <a:pt x="497220" y="1478293"/>
                </a:lnTo>
                <a:lnTo>
                  <a:pt x="455162" y="1457105"/>
                </a:lnTo>
                <a:lnTo>
                  <a:pt x="414547" y="1434533"/>
                </a:lnTo>
                <a:lnTo>
                  <a:pt x="375436" y="1410623"/>
                </a:lnTo>
                <a:lnTo>
                  <a:pt x="337892" y="1385420"/>
                </a:lnTo>
                <a:lnTo>
                  <a:pt x="301977" y="1358972"/>
                </a:lnTo>
                <a:lnTo>
                  <a:pt x="267755" y="1331323"/>
                </a:lnTo>
                <a:lnTo>
                  <a:pt x="235287" y="1302520"/>
                </a:lnTo>
                <a:lnTo>
                  <a:pt x="204637" y="1272609"/>
                </a:lnTo>
                <a:lnTo>
                  <a:pt x="175866" y="1241636"/>
                </a:lnTo>
                <a:lnTo>
                  <a:pt x="149037" y="1209648"/>
                </a:lnTo>
                <a:lnTo>
                  <a:pt x="124214" y="1176689"/>
                </a:lnTo>
                <a:lnTo>
                  <a:pt x="101457" y="1142807"/>
                </a:lnTo>
                <a:lnTo>
                  <a:pt x="80831" y="1108047"/>
                </a:lnTo>
                <a:lnTo>
                  <a:pt x="62397" y="1072456"/>
                </a:lnTo>
                <a:lnTo>
                  <a:pt x="46218" y="1036078"/>
                </a:lnTo>
                <a:lnTo>
                  <a:pt x="32356" y="998962"/>
                </a:lnTo>
                <a:lnTo>
                  <a:pt x="20874" y="961151"/>
                </a:lnTo>
                <a:lnTo>
                  <a:pt x="11835" y="922694"/>
                </a:lnTo>
                <a:lnTo>
                  <a:pt x="5302" y="883635"/>
                </a:lnTo>
                <a:lnTo>
                  <a:pt x="1335" y="844020"/>
                </a:lnTo>
                <a:lnTo>
                  <a:pt x="0" y="803897"/>
                </a:lnTo>
                <a:close/>
              </a:path>
            </a:pathLst>
          </a:custGeom>
          <a:ln w="158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66450" y="2968625"/>
            <a:ext cx="1813560" cy="1079500"/>
          </a:xfrm>
          <a:custGeom>
            <a:avLst/>
            <a:gdLst/>
            <a:ahLst/>
            <a:cxnLst/>
            <a:rect l="l" t="t" r="r" b="b"/>
            <a:pathLst>
              <a:path w="1813560" h="1079500">
                <a:moveTo>
                  <a:pt x="0" y="539750"/>
                </a:moveTo>
                <a:lnTo>
                  <a:pt x="7633" y="469385"/>
                </a:lnTo>
                <a:lnTo>
                  <a:pt x="29898" y="401757"/>
                </a:lnTo>
                <a:lnTo>
                  <a:pt x="65837" y="337435"/>
                </a:lnTo>
                <a:lnTo>
                  <a:pt x="88636" y="306690"/>
                </a:lnTo>
                <a:lnTo>
                  <a:pt x="114496" y="276986"/>
                </a:lnTo>
                <a:lnTo>
                  <a:pt x="143296" y="248392"/>
                </a:lnTo>
                <a:lnTo>
                  <a:pt x="174918" y="220981"/>
                </a:lnTo>
                <a:lnTo>
                  <a:pt x="209242" y="194822"/>
                </a:lnTo>
                <a:lnTo>
                  <a:pt x="246148" y="169988"/>
                </a:lnTo>
                <a:lnTo>
                  <a:pt x="285518" y="146548"/>
                </a:lnTo>
                <a:lnTo>
                  <a:pt x="327231" y="124576"/>
                </a:lnTo>
                <a:lnTo>
                  <a:pt x="371168" y="104140"/>
                </a:lnTo>
                <a:lnTo>
                  <a:pt x="417210" y="85314"/>
                </a:lnTo>
                <a:lnTo>
                  <a:pt x="465237" y="68167"/>
                </a:lnTo>
                <a:lnTo>
                  <a:pt x="515130" y="52771"/>
                </a:lnTo>
                <a:lnTo>
                  <a:pt x="566770" y="39197"/>
                </a:lnTo>
                <a:lnTo>
                  <a:pt x="620036" y="27516"/>
                </a:lnTo>
                <a:lnTo>
                  <a:pt x="674809" y="17800"/>
                </a:lnTo>
                <a:lnTo>
                  <a:pt x="730971" y="10119"/>
                </a:lnTo>
                <a:lnTo>
                  <a:pt x="788401" y="4544"/>
                </a:lnTo>
                <a:lnTo>
                  <a:pt x="846980" y="1148"/>
                </a:lnTo>
                <a:lnTo>
                  <a:pt x="906589" y="0"/>
                </a:lnTo>
                <a:lnTo>
                  <a:pt x="966198" y="1148"/>
                </a:lnTo>
                <a:lnTo>
                  <a:pt x="1024777" y="4544"/>
                </a:lnTo>
                <a:lnTo>
                  <a:pt x="1082207" y="10119"/>
                </a:lnTo>
                <a:lnTo>
                  <a:pt x="1138369" y="17800"/>
                </a:lnTo>
                <a:lnTo>
                  <a:pt x="1193142" y="27516"/>
                </a:lnTo>
                <a:lnTo>
                  <a:pt x="1246408" y="39197"/>
                </a:lnTo>
                <a:lnTo>
                  <a:pt x="1298048" y="52771"/>
                </a:lnTo>
                <a:lnTo>
                  <a:pt x="1347941" y="68167"/>
                </a:lnTo>
                <a:lnTo>
                  <a:pt x="1395968" y="85314"/>
                </a:lnTo>
                <a:lnTo>
                  <a:pt x="1442010" y="104140"/>
                </a:lnTo>
                <a:lnTo>
                  <a:pt x="1485947" y="124576"/>
                </a:lnTo>
                <a:lnTo>
                  <a:pt x="1527660" y="146548"/>
                </a:lnTo>
                <a:lnTo>
                  <a:pt x="1567030" y="169988"/>
                </a:lnTo>
                <a:lnTo>
                  <a:pt x="1603936" y="194822"/>
                </a:lnTo>
                <a:lnTo>
                  <a:pt x="1638260" y="220981"/>
                </a:lnTo>
                <a:lnTo>
                  <a:pt x="1669882" y="248392"/>
                </a:lnTo>
                <a:lnTo>
                  <a:pt x="1698682" y="276986"/>
                </a:lnTo>
                <a:lnTo>
                  <a:pt x="1724542" y="306690"/>
                </a:lnTo>
                <a:lnTo>
                  <a:pt x="1747341" y="337435"/>
                </a:lnTo>
                <a:lnTo>
                  <a:pt x="1783280" y="401757"/>
                </a:lnTo>
                <a:lnTo>
                  <a:pt x="1805545" y="469385"/>
                </a:lnTo>
                <a:lnTo>
                  <a:pt x="1813179" y="539750"/>
                </a:lnTo>
                <a:lnTo>
                  <a:pt x="1811250" y="575238"/>
                </a:lnTo>
                <a:lnTo>
                  <a:pt x="1805545" y="610114"/>
                </a:lnTo>
                <a:lnTo>
                  <a:pt x="1783280" y="677742"/>
                </a:lnTo>
                <a:lnTo>
                  <a:pt x="1747341" y="742064"/>
                </a:lnTo>
                <a:lnTo>
                  <a:pt x="1724542" y="772809"/>
                </a:lnTo>
                <a:lnTo>
                  <a:pt x="1698682" y="802513"/>
                </a:lnTo>
                <a:lnTo>
                  <a:pt x="1669882" y="831107"/>
                </a:lnTo>
                <a:lnTo>
                  <a:pt x="1638260" y="858518"/>
                </a:lnTo>
                <a:lnTo>
                  <a:pt x="1603936" y="884677"/>
                </a:lnTo>
                <a:lnTo>
                  <a:pt x="1567030" y="909511"/>
                </a:lnTo>
                <a:lnTo>
                  <a:pt x="1527660" y="932951"/>
                </a:lnTo>
                <a:lnTo>
                  <a:pt x="1485947" y="954923"/>
                </a:lnTo>
                <a:lnTo>
                  <a:pt x="1442010" y="975359"/>
                </a:lnTo>
                <a:lnTo>
                  <a:pt x="1395968" y="994185"/>
                </a:lnTo>
                <a:lnTo>
                  <a:pt x="1347941" y="1011332"/>
                </a:lnTo>
                <a:lnTo>
                  <a:pt x="1298048" y="1026728"/>
                </a:lnTo>
                <a:lnTo>
                  <a:pt x="1246408" y="1040302"/>
                </a:lnTo>
                <a:lnTo>
                  <a:pt x="1193142" y="1051983"/>
                </a:lnTo>
                <a:lnTo>
                  <a:pt x="1138369" y="1061699"/>
                </a:lnTo>
                <a:lnTo>
                  <a:pt x="1082207" y="1069380"/>
                </a:lnTo>
                <a:lnTo>
                  <a:pt x="1024777" y="1074955"/>
                </a:lnTo>
                <a:lnTo>
                  <a:pt x="966198" y="1078351"/>
                </a:lnTo>
                <a:lnTo>
                  <a:pt x="906589" y="1079500"/>
                </a:lnTo>
                <a:lnTo>
                  <a:pt x="846980" y="1078351"/>
                </a:lnTo>
                <a:lnTo>
                  <a:pt x="788401" y="1074955"/>
                </a:lnTo>
                <a:lnTo>
                  <a:pt x="730971" y="1069380"/>
                </a:lnTo>
                <a:lnTo>
                  <a:pt x="674809" y="1061699"/>
                </a:lnTo>
                <a:lnTo>
                  <a:pt x="620036" y="1051983"/>
                </a:lnTo>
                <a:lnTo>
                  <a:pt x="566770" y="1040302"/>
                </a:lnTo>
                <a:lnTo>
                  <a:pt x="515130" y="1026728"/>
                </a:lnTo>
                <a:lnTo>
                  <a:pt x="465237" y="1011332"/>
                </a:lnTo>
                <a:lnTo>
                  <a:pt x="417210" y="994185"/>
                </a:lnTo>
                <a:lnTo>
                  <a:pt x="371168" y="975359"/>
                </a:lnTo>
                <a:lnTo>
                  <a:pt x="327231" y="954923"/>
                </a:lnTo>
                <a:lnTo>
                  <a:pt x="285518" y="932951"/>
                </a:lnTo>
                <a:lnTo>
                  <a:pt x="246148" y="909511"/>
                </a:lnTo>
                <a:lnTo>
                  <a:pt x="209242" y="884677"/>
                </a:lnTo>
                <a:lnTo>
                  <a:pt x="174918" y="858518"/>
                </a:lnTo>
                <a:lnTo>
                  <a:pt x="143296" y="831107"/>
                </a:lnTo>
                <a:lnTo>
                  <a:pt x="114496" y="802513"/>
                </a:lnTo>
                <a:lnTo>
                  <a:pt x="88636" y="772809"/>
                </a:lnTo>
                <a:lnTo>
                  <a:pt x="65837" y="742064"/>
                </a:lnTo>
                <a:lnTo>
                  <a:pt x="29898" y="677742"/>
                </a:lnTo>
                <a:lnTo>
                  <a:pt x="7633" y="610114"/>
                </a:lnTo>
                <a:lnTo>
                  <a:pt x="0" y="539750"/>
                </a:lnTo>
                <a:close/>
              </a:path>
            </a:pathLst>
          </a:custGeom>
          <a:ln w="158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282" y="888962"/>
            <a:ext cx="11847195" cy="551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ndara"/>
                <a:cs typeface="Candara"/>
              </a:rPr>
              <a:t>Реакция антиген-антитело </a:t>
            </a:r>
            <a:r>
              <a:rPr sz="3600" dirty="0">
                <a:latin typeface="Candara"/>
                <a:cs typeface="Candara"/>
              </a:rPr>
              <a:t>(</a:t>
            </a:r>
            <a:r>
              <a:rPr sz="3600" i="1" dirty="0">
                <a:solidFill>
                  <a:srgbClr val="4584D3"/>
                </a:solidFill>
                <a:latin typeface="Candara"/>
                <a:cs typeface="Candara"/>
              </a:rPr>
              <a:t>син</a:t>
            </a:r>
            <a:r>
              <a:rPr sz="3600" dirty="0">
                <a:solidFill>
                  <a:srgbClr val="4584D3"/>
                </a:solidFill>
                <a:latin typeface="Candara"/>
                <a:cs typeface="Candara"/>
              </a:rPr>
              <a:t>. 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иммунные </a:t>
            </a:r>
            <a:r>
              <a:rPr sz="3600" dirty="0">
                <a:solidFill>
                  <a:srgbClr val="4584D3"/>
                </a:solidFill>
                <a:latin typeface="Candara"/>
                <a:cs typeface="Candara"/>
              </a:rPr>
              <a:t>реакции,  </a:t>
            </a:r>
            <a:r>
              <a:rPr sz="3600" spc="-5" dirty="0">
                <a:solidFill>
                  <a:srgbClr val="4584D3"/>
                </a:solidFill>
                <a:latin typeface="Candara"/>
                <a:cs typeface="Candara"/>
              </a:rPr>
              <a:t>реакции иммунитета, серологические реакции</a:t>
            </a:r>
            <a:r>
              <a:rPr sz="3600" spc="-5" dirty="0">
                <a:latin typeface="Candara"/>
                <a:cs typeface="Candara"/>
              </a:rPr>
              <a:t>)  представляет специфическое </a:t>
            </a:r>
            <a:r>
              <a:rPr sz="3600" dirty="0">
                <a:latin typeface="Candara"/>
                <a:cs typeface="Candara"/>
              </a:rPr>
              <a:t>взаимодействие </a:t>
            </a:r>
            <a:r>
              <a:rPr sz="3600" spc="-5" dirty="0">
                <a:latin typeface="Candara"/>
                <a:cs typeface="Candara"/>
              </a:rPr>
              <a:t>антигена </a:t>
            </a:r>
            <a:r>
              <a:rPr sz="3600" dirty="0">
                <a:latin typeface="Candara"/>
                <a:cs typeface="Candara"/>
              </a:rPr>
              <a:t>с  </a:t>
            </a:r>
            <a:r>
              <a:rPr sz="3600" spc="-5" dirty="0">
                <a:latin typeface="Candara"/>
                <a:cs typeface="Candara"/>
              </a:rPr>
              <a:t>комплементарным антителом. Продуктами данной  реакции являются иммунные агрегаты, то </a:t>
            </a:r>
            <a:r>
              <a:rPr sz="3600" dirty="0">
                <a:latin typeface="Candara"/>
                <a:cs typeface="Candara"/>
              </a:rPr>
              <a:t>есть </a:t>
            </a:r>
            <a:r>
              <a:rPr sz="3600" spc="-5" dirty="0">
                <a:latin typeface="Candara"/>
                <a:cs typeface="Candara"/>
              </a:rPr>
              <a:t>комплексы  антиген-антитело. Комплексы антиген-антитело </a:t>
            </a:r>
            <a:r>
              <a:rPr sz="3600" dirty="0">
                <a:latin typeface="Candara"/>
                <a:cs typeface="Candara"/>
              </a:rPr>
              <a:t>способны  образовывать </a:t>
            </a:r>
            <a:r>
              <a:rPr sz="3600" spc="-5" dirty="0">
                <a:latin typeface="Candara"/>
                <a:cs typeface="Candara"/>
              </a:rPr>
              <a:t>преципитат </a:t>
            </a:r>
            <a:r>
              <a:rPr sz="3600" dirty="0">
                <a:latin typeface="Candara"/>
                <a:cs typeface="Candara"/>
              </a:rPr>
              <a:t>в </a:t>
            </a:r>
            <a:r>
              <a:rPr sz="3600" spc="-5" dirty="0">
                <a:latin typeface="Candara"/>
                <a:cs typeface="Candara"/>
              </a:rPr>
              <a:t>случае растворимого антигена  </a:t>
            </a:r>
            <a:r>
              <a:rPr sz="3600" dirty="0">
                <a:latin typeface="Candara"/>
                <a:cs typeface="Candara"/>
              </a:rPr>
              <a:t>или </a:t>
            </a:r>
            <a:r>
              <a:rPr sz="3600" spc="-5" dirty="0">
                <a:latin typeface="Candara"/>
                <a:cs typeface="Candara"/>
              </a:rPr>
              <a:t>агглютинат </a:t>
            </a:r>
            <a:r>
              <a:rPr sz="3600" dirty="0">
                <a:latin typeface="Candara"/>
                <a:cs typeface="Candara"/>
              </a:rPr>
              <a:t>в </a:t>
            </a:r>
            <a:r>
              <a:rPr sz="3600" spc="-5" dirty="0">
                <a:latin typeface="Candara"/>
                <a:cs typeface="Candara"/>
              </a:rPr>
              <a:t>случае корпускулярного</a:t>
            </a:r>
            <a:r>
              <a:rPr sz="3600" spc="-2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антигена.</a:t>
            </a:r>
            <a:endParaRPr sz="3600">
              <a:latin typeface="Candara"/>
              <a:cs typeface="Candara"/>
            </a:endParaRPr>
          </a:p>
          <a:p>
            <a:pPr marL="12700" marR="2122805">
              <a:lnSpc>
                <a:spcPct val="100000"/>
              </a:lnSpc>
            </a:pPr>
            <a:r>
              <a:rPr sz="3600" spc="-5" dirty="0">
                <a:latin typeface="Candara"/>
                <a:cs typeface="Candara"/>
              </a:rPr>
              <a:t>Антиген </a:t>
            </a:r>
            <a:r>
              <a:rPr sz="3600" dirty="0">
                <a:latin typeface="Candara"/>
                <a:cs typeface="Candara"/>
              </a:rPr>
              <a:t>в </a:t>
            </a:r>
            <a:r>
              <a:rPr sz="3600" spc="-5" dirty="0">
                <a:latin typeface="Candara"/>
                <a:cs typeface="Candara"/>
              </a:rPr>
              <a:t>комплексе </a:t>
            </a:r>
            <a:r>
              <a:rPr sz="3600" dirty="0">
                <a:latin typeface="Candara"/>
                <a:cs typeface="Candara"/>
              </a:rPr>
              <a:t>со </a:t>
            </a:r>
            <a:r>
              <a:rPr sz="3600" spc="-5" dirty="0">
                <a:latin typeface="Candara"/>
                <a:cs typeface="Candara"/>
              </a:rPr>
              <a:t>специфическими </a:t>
            </a:r>
            <a:r>
              <a:rPr sz="3600" dirty="0">
                <a:latin typeface="Candara"/>
                <a:cs typeface="Candara"/>
              </a:rPr>
              <a:t>к </a:t>
            </a:r>
            <a:r>
              <a:rPr sz="3600" spc="-5" dirty="0">
                <a:latin typeface="Candara"/>
                <a:cs typeface="Candara"/>
              </a:rPr>
              <a:t>нему  антителами образует систему</a:t>
            </a:r>
            <a:r>
              <a:rPr sz="3600" spc="-3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антиген-антитело.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48375" y="6336206"/>
            <a:ext cx="952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9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68295" y="1523"/>
            <a:ext cx="7504176" cy="929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22600" y="0"/>
            <a:ext cx="65462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Иммунные</a:t>
            </a:r>
            <a:r>
              <a:rPr sz="6000" spc="-4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реакции</a:t>
            </a:r>
            <a:endParaRPr sz="6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9288" y="1523"/>
            <a:ext cx="11430000" cy="1115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47247" y="1523"/>
            <a:ext cx="1263396" cy="11155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0217" y="0"/>
            <a:ext cx="10372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10" dirty="0">
                <a:solidFill>
                  <a:srgbClr val="FF0000"/>
                </a:solidFill>
                <a:latin typeface="Candara"/>
                <a:cs typeface="Candara"/>
              </a:rPr>
              <a:t>Иммуноферментный</a:t>
            </a:r>
            <a:r>
              <a:rPr sz="6600" spc="-4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600" dirty="0">
                <a:solidFill>
                  <a:srgbClr val="FF0000"/>
                </a:solidFill>
                <a:latin typeface="Candara"/>
                <a:cs typeface="Candara"/>
              </a:rPr>
              <a:t>анализ</a:t>
            </a:r>
            <a:endParaRPr sz="66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1535620"/>
            <a:ext cx="12191999" cy="37131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603534"/>
            <a:ext cx="2097405" cy="599440"/>
          </a:xfrm>
          <a:custGeom>
            <a:avLst/>
            <a:gdLst/>
            <a:ahLst/>
            <a:cxnLst/>
            <a:rect l="l" t="t" r="r" b="b"/>
            <a:pathLst>
              <a:path w="2097405" h="599439">
                <a:moveTo>
                  <a:pt x="0" y="599084"/>
                </a:moveTo>
                <a:lnTo>
                  <a:pt x="2096808" y="599084"/>
                </a:lnTo>
                <a:lnTo>
                  <a:pt x="2096808" y="0"/>
                </a:lnTo>
                <a:lnTo>
                  <a:pt x="0" y="0"/>
                </a:lnTo>
                <a:lnTo>
                  <a:pt x="0" y="599084"/>
                </a:lnTo>
                <a:close/>
              </a:path>
            </a:pathLst>
          </a:custGeom>
          <a:solidFill>
            <a:srgbClr val="DAE6F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666318"/>
            <a:ext cx="11979910" cy="564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indent="-362585">
              <a:lnSpc>
                <a:spcPts val="3150"/>
              </a:lnSpc>
              <a:spcBef>
                <a:spcPts val="100"/>
              </a:spcBef>
              <a:buClr>
                <a:srgbClr val="C00000"/>
              </a:buClr>
              <a:buFont typeface="Candara"/>
              <a:buAutoNum type="arabicPeriod"/>
              <a:tabLst>
                <a:tab pos="375285" algn="l"/>
                <a:tab pos="375920" algn="l"/>
              </a:tabLst>
            </a:pPr>
            <a:r>
              <a:rPr sz="3000" spc="-5" dirty="0">
                <a:solidFill>
                  <a:srgbClr val="FF0000"/>
                </a:solidFill>
                <a:latin typeface="Candara"/>
                <a:cs typeface="Candara"/>
              </a:rPr>
              <a:t>Стадия </a:t>
            </a:r>
            <a:r>
              <a:rPr sz="3000" dirty="0">
                <a:solidFill>
                  <a:srgbClr val="FF0000"/>
                </a:solidFill>
                <a:latin typeface="Candara"/>
                <a:cs typeface="Candara"/>
              </a:rPr>
              <a:t>1 </a:t>
            </a:r>
            <a:r>
              <a:rPr sz="3000" dirty="0">
                <a:latin typeface="Candara"/>
                <a:cs typeface="Candara"/>
              </a:rPr>
              <a:t>– </a:t>
            </a:r>
            <a:r>
              <a:rPr sz="3000" spc="-5" dirty="0">
                <a:latin typeface="Candara"/>
                <a:cs typeface="Candara"/>
              </a:rPr>
              <a:t>«узнавание» анализируемого соединения</a:t>
            </a:r>
            <a:r>
              <a:rPr sz="3000" spc="15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специфическим</a:t>
            </a:r>
            <a:endParaRPr sz="3000">
              <a:latin typeface="Candara"/>
              <a:cs typeface="Candara"/>
            </a:endParaRPr>
          </a:p>
          <a:p>
            <a:pPr marL="375285">
              <a:lnSpc>
                <a:spcPts val="2700"/>
              </a:lnSpc>
            </a:pPr>
            <a:r>
              <a:rPr sz="3000" spc="-5" dirty="0">
                <a:latin typeface="Candara"/>
                <a:cs typeface="Candara"/>
              </a:rPr>
              <a:t>АТ. Процесс образования иммунных комплексов происходит</a:t>
            </a:r>
            <a:r>
              <a:rPr sz="3000" spc="-55" dirty="0">
                <a:latin typeface="Candara"/>
                <a:cs typeface="Candara"/>
              </a:rPr>
              <a:t> </a:t>
            </a:r>
            <a:r>
              <a:rPr sz="3000" dirty="0">
                <a:latin typeface="Candara"/>
                <a:cs typeface="Candara"/>
              </a:rPr>
              <a:t>в</a:t>
            </a:r>
            <a:endParaRPr sz="3000">
              <a:latin typeface="Candara"/>
              <a:cs typeface="Candara"/>
            </a:endParaRPr>
          </a:p>
          <a:p>
            <a:pPr marL="375285">
              <a:lnSpc>
                <a:spcPts val="2700"/>
              </a:lnSpc>
            </a:pPr>
            <a:r>
              <a:rPr sz="3000" spc="-5" dirty="0">
                <a:latin typeface="Candara"/>
                <a:cs typeface="Candara"/>
              </a:rPr>
              <a:t>строго количественном соотношении, обусловленном</a:t>
            </a:r>
            <a:r>
              <a:rPr sz="3000" spc="20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аффинностью,</a:t>
            </a:r>
            <a:endParaRPr sz="3000">
              <a:latin typeface="Candara"/>
              <a:cs typeface="Candara"/>
            </a:endParaRPr>
          </a:p>
          <a:p>
            <a:pPr marL="375285">
              <a:lnSpc>
                <a:spcPts val="2700"/>
              </a:lnSpc>
            </a:pPr>
            <a:r>
              <a:rPr sz="3000" spc="-5" dirty="0">
                <a:latin typeface="Candara"/>
                <a:cs typeface="Candara"/>
              </a:rPr>
              <a:t>концентрацией компонентов </a:t>
            </a:r>
            <a:r>
              <a:rPr sz="3000" dirty="0">
                <a:latin typeface="Candara"/>
                <a:cs typeface="Candara"/>
              </a:rPr>
              <a:t>, </a:t>
            </a:r>
            <a:r>
              <a:rPr sz="3000" spc="-5" dirty="0">
                <a:latin typeface="Candara"/>
                <a:cs typeface="Candara"/>
              </a:rPr>
              <a:t>условиями реакции,</a:t>
            </a:r>
            <a:r>
              <a:rPr sz="3000" spc="-30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поэтому</a:t>
            </a:r>
            <a:endParaRPr sz="3000">
              <a:latin typeface="Candara"/>
              <a:cs typeface="Candara"/>
            </a:endParaRPr>
          </a:p>
          <a:p>
            <a:pPr marL="375285">
              <a:lnSpc>
                <a:spcPts val="2700"/>
              </a:lnSpc>
            </a:pPr>
            <a:r>
              <a:rPr sz="3000" spc="-5" dirty="0">
                <a:latin typeface="Candara"/>
                <a:cs typeface="Candara"/>
              </a:rPr>
              <a:t>достаточным </a:t>
            </a:r>
            <a:r>
              <a:rPr sz="3000" dirty="0">
                <a:latin typeface="Candara"/>
                <a:cs typeface="Candara"/>
              </a:rPr>
              <a:t>для </a:t>
            </a:r>
            <a:r>
              <a:rPr sz="3000" spc="-5" dirty="0">
                <a:latin typeface="Candara"/>
                <a:cs typeface="Candara"/>
              </a:rPr>
              <a:t>определения исходной</a:t>
            </a:r>
            <a:r>
              <a:rPr sz="3000" spc="-50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концентрации</a:t>
            </a:r>
            <a:endParaRPr sz="3000">
              <a:latin typeface="Candara"/>
              <a:cs typeface="Candara"/>
            </a:endParaRPr>
          </a:p>
          <a:p>
            <a:pPr marL="375285" marR="1202690">
              <a:lnSpc>
                <a:spcPct val="75000"/>
              </a:lnSpc>
              <a:spcBef>
                <a:spcPts val="450"/>
              </a:spcBef>
            </a:pPr>
            <a:r>
              <a:rPr sz="3000" spc="-5" dirty="0">
                <a:latin typeface="Candara"/>
                <a:cs typeface="Candara"/>
              </a:rPr>
              <a:t>анализируемого соединения является количественная оценка  образовавшихся иммунных</a:t>
            </a:r>
            <a:r>
              <a:rPr sz="3000" spc="-20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комплексов:</a:t>
            </a:r>
            <a:endParaRPr sz="3000">
              <a:latin typeface="Candara"/>
              <a:cs typeface="Candara"/>
            </a:endParaRPr>
          </a:p>
          <a:p>
            <a:pPr marL="737870" lvl="1" indent="-362585">
              <a:lnSpc>
                <a:spcPts val="3329"/>
              </a:lnSpc>
              <a:buClr>
                <a:srgbClr val="C00000"/>
              </a:buClr>
              <a:buFont typeface="Wingdings"/>
              <a:buChar char=""/>
              <a:tabLst>
                <a:tab pos="738505" algn="l"/>
              </a:tabLst>
            </a:pPr>
            <a:r>
              <a:rPr sz="3000" spc="-5" dirty="0">
                <a:latin typeface="Candara"/>
                <a:cs typeface="Candara"/>
              </a:rPr>
              <a:t>прямое определение концентрации образующегося</a:t>
            </a:r>
            <a:r>
              <a:rPr sz="3000" spc="-75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ИК;</a:t>
            </a:r>
            <a:endParaRPr sz="3000">
              <a:latin typeface="Candara"/>
              <a:cs typeface="Candara"/>
            </a:endParaRPr>
          </a:p>
          <a:p>
            <a:pPr marL="737870" marR="2439035" lvl="1" indent="-362585">
              <a:lnSpc>
                <a:spcPct val="75000"/>
              </a:lnSpc>
              <a:spcBef>
                <a:spcPts val="810"/>
              </a:spcBef>
              <a:buClr>
                <a:srgbClr val="C00000"/>
              </a:buClr>
              <a:buFont typeface="Wingdings"/>
              <a:buChar char=""/>
              <a:tabLst>
                <a:tab pos="738505" algn="l"/>
              </a:tabLst>
            </a:pPr>
            <a:r>
              <a:rPr sz="3000" spc="-5" dirty="0">
                <a:latin typeface="Candara"/>
                <a:cs typeface="Candara"/>
              </a:rPr>
              <a:t>количественная оценка оставшихся свободных мест  специфического</a:t>
            </a:r>
            <a:r>
              <a:rPr sz="3000" spc="-30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связывания.</a:t>
            </a:r>
            <a:endParaRPr sz="3000">
              <a:latin typeface="Candara"/>
              <a:cs typeface="Candara"/>
            </a:endParaRPr>
          </a:p>
          <a:p>
            <a:pPr marL="375285" marR="112395" indent="-362585">
              <a:lnSpc>
                <a:spcPct val="75000"/>
              </a:lnSpc>
              <a:spcBef>
                <a:spcPts val="720"/>
              </a:spcBef>
              <a:buClr>
                <a:srgbClr val="C00000"/>
              </a:buClr>
              <a:buAutoNum type="arabicPeriod" startAt="2"/>
              <a:tabLst>
                <a:tab pos="375920" algn="l"/>
              </a:tabLst>
            </a:pPr>
            <a:r>
              <a:rPr sz="3000" spc="-5" dirty="0">
                <a:solidFill>
                  <a:srgbClr val="FF0000"/>
                </a:solidFill>
                <a:latin typeface="Candara"/>
                <a:cs typeface="Candara"/>
              </a:rPr>
              <a:t>Стадия </a:t>
            </a:r>
            <a:r>
              <a:rPr sz="3000" dirty="0">
                <a:solidFill>
                  <a:srgbClr val="FF0000"/>
                </a:solidFill>
                <a:latin typeface="Candara"/>
                <a:cs typeface="Candara"/>
              </a:rPr>
              <a:t>2 </a:t>
            </a:r>
            <a:r>
              <a:rPr sz="3000" dirty="0">
                <a:latin typeface="Candara"/>
                <a:cs typeface="Candara"/>
              </a:rPr>
              <a:t>- </a:t>
            </a:r>
            <a:r>
              <a:rPr sz="3000" spc="-5" dirty="0">
                <a:latin typeface="Candara"/>
                <a:cs typeface="Candara"/>
              </a:rPr>
              <a:t>Формирование связи меченого ферментом соединения </a:t>
            </a:r>
            <a:r>
              <a:rPr sz="3000" dirty="0">
                <a:latin typeface="Candara"/>
                <a:cs typeface="Candara"/>
              </a:rPr>
              <a:t>со  </a:t>
            </a:r>
            <a:r>
              <a:rPr sz="3000" spc="-5" dirty="0">
                <a:latin typeface="Candara"/>
                <a:cs typeface="Candara"/>
              </a:rPr>
              <a:t>специфическим комплексом или свободными центрами</a:t>
            </a:r>
            <a:r>
              <a:rPr sz="3000" spc="35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связывания.</a:t>
            </a:r>
            <a:endParaRPr sz="3000">
              <a:latin typeface="Candara"/>
              <a:cs typeface="Candara"/>
            </a:endParaRPr>
          </a:p>
          <a:p>
            <a:pPr marL="375285" indent="-362585">
              <a:lnSpc>
                <a:spcPts val="2970"/>
              </a:lnSpc>
              <a:buClr>
                <a:srgbClr val="C00000"/>
              </a:buClr>
              <a:buAutoNum type="arabicPeriod" startAt="2"/>
              <a:tabLst>
                <a:tab pos="375920" algn="l"/>
              </a:tabLst>
            </a:pPr>
            <a:r>
              <a:rPr sz="3000" spc="-5" dirty="0">
                <a:solidFill>
                  <a:srgbClr val="FF0000"/>
                </a:solidFill>
                <a:latin typeface="Candara"/>
                <a:cs typeface="Candara"/>
              </a:rPr>
              <a:t>Стадия </a:t>
            </a:r>
            <a:r>
              <a:rPr sz="3000" dirty="0">
                <a:solidFill>
                  <a:srgbClr val="FF0000"/>
                </a:solidFill>
                <a:latin typeface="Candara"/>
                <a:cs typeface="Candara"/>
              </a:rPr>
              <a:t>3 </a:t>
            </a:r>
            <a:r>
              <a:rPr sz="3000" dirty="0">
                <a:latin typeface="Candara"/>
                <a:cs typeface="Candara"/>
              </a:rPr>
              <a:t>– </a:t>
            </a:r>
            <a:r>
              <a:rPr sz="3000" spc="-5" dirty="0">
                <a:latin typeface="Candara"/>
                <a:cs typeface="Candara"/>
              </a:rPr>
              <a:t>трансформация ферментной метки </a:t>
            </a:r>
            <a:r>
              <a:rPr sz="3000" dirty="0">
                <a:latin typeface="Candara"/>
                <a:cs typeface="Candara"/>
              </a:rPr>
              <a:t>в</a:t>
            </a:r>
            <a:r>
              <a:rPr sz="3000" spc="5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соответствующий</a:t>
            </a:r>
            <a:endParaRPr sz="3000">
              <a:latin typeface="Candara"/>
              <a:cs typeface="Candara"/>
            </a:endParaRPr>
          </a:p>
          <a:p>
            <a:pPr marL="375285" marR="135255">
              <a:lnSpc>
                <a:spcPct val="75000"/>
              </a:lnSpc>
              <a:spcBef>
                <a:spcPts val="450"/>
              </a:spcBef>
            </a:pPr>
            <a:r>
              <a:rPr sz="3000" spc="-5" dirty="0">
                <a:latin typeface="Candara"/>
                <a:cs typeface="Candara"/>
              </a:rPr>
              <a:t>сигнал, измеряемый физико-химическим </a:t>
            </a:r>
            <a:r>
              <a:rPr sz="3000" dirty="0">
                <a:latin typeface="Candara"/>
                <a:cs typeface="Candara"/>
              </a:rPr>
              <a:t>методом  </a:t>
            </a:r>
            <a:r>
              <a:rPr sz="3000" spc="-5" dirty="0">
                <a:latin typeface="Candara"/>
                <a:cs typeface="Candara"/>
              </a:rPr>
              <a:t>(</a:t>
            </a:r>
            <a:r>
              <a:rPr sz="3000" spc="-5" dirty="0">
                <a:solidFill>
                  <a:srgbClr val="4584D3"/>
                </a:solidFill>
                <a:latin typeface="Candara"/>
                <a:cs typeface="Candara"/>
              </a:rPr>
              <a:t>спектрофотометрический, флуориметрический, люминесцентный</a:t>
            </a:r>
            <a:r>
              <a:rPr sz="3000" spc="35" dirty="0">
                <a:solidFill>
                  <a:srgbClr val="4584D3"/>
                </a:solidFill>
                <a:latin typeface="Candara"/>
                <a:cs typeface="Candara"/>
              </a:rPr>
              <a:t> </a:t>
            </a:r>
            <a:r>
              <a:rPr sz="3000" dirty="0">
                <a:solidFill>
                  <a:srgbClr val="4584D3"/>
                </a:solidFill>
                <a:latin typeface="Candara"/>
                <a:cs typeface="Candara"/>
              </a:rPr>
              <a:t>и</a:t>
            </a:r>
            <a:endParaRPr sz="30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1451" y="6175578"/>
            <a:ext cx="6832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4584D3"/>
                </a:solidFill>
                <a:latin typeface="Candara"/>
                <a:cs typeface="Candara"/>
              </a:rPr>
              <a:t>др.</a:t>
            </a:r>
            <a:r>
              <a:rPr sz="3000" dirty="0">
                <a:latin typeface="Candara"/>
                <a:cs typeface="Candara"/>
              </a:rPr>
              <a:t>)</a:t>
            </a:r>
            <a:endParaRPr sz="30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22505" y="6336206"/>
            <a:ext cx="1460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73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60291" y="1523"/>
            <a:ext cx="4517136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87411" y="1523"/>
            <a:ext cx="1039368" cy="83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268851" y="0"/>
            <a:ext cx="365315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Стадии</a:t>
            </a:r>
            <a:r>
              <a:rPr sz="5400" spc="-10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5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3" y="1523"/>
            <a:ext cx="12190476" cy="672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25211" y="481583"/>
            <a:ext cx="1978151" cy="740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99859" y="481583"/>
            <a:ext cx="702551" cy="740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4822" y="36067"/>
            <a:ext cx="117221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72710" marR="5080" indent="-5160645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Классификация </a:t>
            </a:r>
            <a:r>
              <a:rPr sz="3600" dirty="0">
                <a:solidFill>
                  <a:srgbClr val="FF0000"/>
                </a:solidFill>
                <a:latin typeface="Candara"/>
                <a:cs typeface="Candara"/>
              </a:rPr>
              <a:t>ИФА </a:t>
            </a: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по типу реагентов, используемых на </a:t>
            </a:r>
            <a:r>
              <a:rPr sz="3600" dirty="0">
                <a:solidFill>
                  <a:srgbClr val="FF0000"/>
                </a:solidFill>
                <a:latin typeface="Candara"/>
                <a:cs typeface="Candara"/>
              </a:rPr>
              <a:t>1  </a:t>
            </a:r>
            <a:r>
              <a:rPr sz="3600" spc="-5" dirty="0">
                <a:solidFill>
                  <a:srgbClr val="FF0000"/>
                </a:solidFill>
                <a:latin typeface="Candara"/>
                <a:cs typeface="Candara"/>
              </a:rPr>
              <a:t>стадии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917" y="5073040"/>
            <a:ext cx="11557000" cy="156210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spc="-5" dirty="0">
                <a:latin typeface="Candara"/>
                <a:cs typeface="Candara"/>
              </a:rPr>
              <a:t>Анализируемое соединение </a:t>
            </a:r>
            <a:r>
              <a:rPr sz="3600" dirty="0">
                <a:latin typeface="Candara"/>
                <a:cs typeface="Candara"/>
              </a:rPr>
              <a:t>+ </a:t>
            </a:r>
            <a:r>
              <a:rPr sz="3600" spc="-5" dirty="0">
                <a:latin typeface="Candara"/>
                <a:cs typeface="Candara"/>
              </a:rPr>
              <a:t>соответствующие ему  центры </a:t>
            </a:r>
            <a:r>
              <a:rPr sz="3600" dirty="0">
                <a:latin typeface="Candara"/>
                <a:cs typeface="Candara"/>
              </a:rPr>
              <a:t>связывания </a:t>
            </a:r>
            <a:r>
              <a:rPr sz="3600" spc="-5" dirty="0">
                <a:latin typeface="Candara"/>
                <a:cs typeface="Candara"/>
              </a:rPr>
              <a:t>(т. е. АГ+АТ) </a:t>
            </a:r>
            <a:r>
              <a:rPr sz="3600" dirty="0">
                <a:latin typeface="Candara"/>
                <a:cs typeface="Candara"/>
              </a:rPr>
              <a:t>= </a:t>
            </a:r>
            <a:r>
              <a:rPr sz="3600" spc="-5" dirty="0">
                <a:latin typeface="Candara"/>
                <a:cs typeface="Candara"/>
              </a:rPr>
              <a:t>неконкурентный </a:t>
            </a:r>
            <a:r>
              <a:rPr sz="3600" dirty="0">
                <a:latin typeface="Candara"/>
                <a:cs typeface="Candara"/>
              </a:rPr>
              <a:t>метод  ИФА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6840" y="1204810"/>
            <a:ext cx="11524335" cy="39281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703278" y="6336206"/>
            <a:ext cx="1524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74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11684"/>
            <a:ext cx="11442700" cy="1610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457440" algn="l"/>
              </a:tabLst>
            </a:pPr>
            <a:r>
              <a:rPr sz="2600" spc="-5" dirty="0">
                <a:solidFill>
                  <a:srgbClr val="000000"/>
                </a:solidFill>
                <a:latin typeface="Candara"/>
                <a:cs typeface="Candara"/>
              </a:rPr>
              <a:t>Анализируемое соединение </a:t>
            </a:r>
            <a:r>
              <a:rPr sz="2600" dirty="0">
                <a:solidFill>
                  <a:srgbClr val="000000"/>
                </a:solidFill>
                <a:latin typeface="Candara"/>
                <a:cs typeface="Candara"/>
              </a:rPr>
              <a:t>+ </a:t>
            </a:r>
            <a:r>
              <a:rPr sz="2600" spc="-5" dirty="0">
                <a:solidFill>
                  <a:srgbClr val="000000"/>
                </a:solidFill>
                <a:latin typeface="Candara"/>
                <a:cs typeface="Candara"/>
              </a:rPr>
              <a:t>его аналог (меченое </a:t>
            </a:r>
            <a:r>
              <a:rPr sz="2600" dirty="0">
                <a:solidFill>
                  <a:srgbClr val="000000"/>
                </a:solidFill>
                <a:latin typeface="Candara"/>
                <a:cs typeface="Candara"/>
              </a:rPr>
              <a:t>ферментом </a:t>
            </a:r>
            <a:r>
              <a:rPr sz="2600" spc="-5" dirty="0">
                <a:solidFill>
                  <a:srgbClr val="000000"/>
                </a:solidFill>
                <a:latin typeface="Candara"/>
                <a:cs typeface="Candara"/>
              </a:rPr>
              <a:t>анализируемое  соединение, иммобилизованное </a:t>
            </a:r>
            <a:r>
              <a:rPr sz="2600" dirty="0">
                <a:solidFill>
                  <a:srgbClr val="000000"/>
                </a:solidFill>
                <a:latin typeface="Candara"/>
                <a:cs typeface="Candara"/>
              </a:rPr>
              <a:t>на</a:t>
            </a:r>
            <a:r>
              <a:rPr sz="2600" spc="-5" dirty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sz="2600" dirty="0">
                <a:solidFill>
                  <a:srgbClr val="000000"/>
                </a:solidFill>
                <a:latin typeface="Candara"/>
                <a:cs typeface="Candara"/>
              </a:rPr>
              <a:t>твердой</a:t>
            </a:r>
            <a:r>
              <a:rPr sz="2600" spc="10" dirty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sz="2600" spc="-5" dirty="0">
                <a:solidFill>
                  <a:srgbClr val="000000"/>
                </a:solidFill>
                <a:latin typeface="Candara"/>
                <a:cs typeface="Candara"/>
              </a:rPr>
              <a:t>фазе)	</a:t>
            </a:r>
            <a:r>
              <a:rPr sz="2600" dirty="0">
                <a:solidFill>
                  <a:srgbClr val="000000"/>
                </a:solidFill>
                <a:latin typeface="Candara"/>
                <a:cs typeface="Candara"/>
              </a:rPr>
              <a:t>они конкурируют </a:t>
            </a:r>
            <a:r>
              <a:rPr sz="2600" spc="-5" dirty="0">
                <a:solidFill>
                  <a:srgbClr val="000000"/>
                </a:solidFill>
                <a:latin typeface="Candara"/>
                <a:cs typeface="Candara"/>
              </a:rPr>
              <a:t>за  имеющиеся </a:t>
            </a:r>
            <a:r>
              <a:rPr sz="2600" dirty="0">
                <a:solidFill>
                  <a:srgbClr val="000000"/>
                </a:solidFill>
                <a:latin typeface="Candara"/>
                <a:cs typeface="Candara"/>
              </a:rPr>
              <a:t>в относительном недостатке центры связывания = </a:t>
            </a:r>
            <a:r>
              <a:rPr sz="2600" b="1" spc="-5" dirty="0">
                <a:solidFill>
                  <a:srgbClr val="FF0000"/>
                </a:solidFill>
                <a:latin typeface="Candara"/>
                <a:cs typeface="Candara"/>
              </a:rPr>
              <a:t>конкурентный  метод</a:t>
            </a:r>
            <a:r>
              <a:rPr sz="2600" b="1" spc="-2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2600" b="1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26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409" y="4748276"/>
            <a:ext cx="11934190" cy="1627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45844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latin typeface="Candara"/>
                <a:cs typeface="Candara"/>
              </a:rPr>
              <a:t>Искомый </a:t>
            </a:r>
            <a:r>
              <a:rPr sz="2600" dirty="0">
                <a:latin typeface="Candara"/>
                <a:cs typeface="Candara"/>
              </a:rPr>
              <a:t>АГ (1) и </a:t>
            </a:r>
            <a:r>
              <a:rPr sz="2600" spc="-5" dirty="0">
                <a:latin typeface="Candara"/>
                <a:cs typeface="Candara"/>
              </a:rPr>
              <a:t>меченые </a:t>
            </a:r>
            <a:r>
              <a:rPr sz="2600" dirty="0">
                <a:latin typeface="Candara"/>
                <a:cs typeface="Candara"/>
              </a:rPr>
              <a:t>ферментом АГ (2) конкурируют друг с другом</a:t>
            </a:r>
            <a:r>
              <a:rPr sz="2600" spc="-190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за  антитела </a:t>
            </a:r>
            <a:r>
              <a:rPr sz="2600" dirty="0">
                <a:latin typeface="Candara"/>
                <a:cs typeface="Candara"/>
              </a:rPr>
              <a:t>(3), </a:t>
            </a:r>
            <a:r>
              <a:rPr sz="2600" spc="-5" dirty="0">
                <a:latin typeface="Candara"/>
                <a:cs typeface="Candara"/>
              </a:rPr>
              <a:t>сорбированные </a:t>
            </a:r>
            <a:r>
              <a:rPr sz="2600" dirty="0">
                <a:latin typeface="Candara"/>
                <a:cs typeface="Candara"/>
              </a:rPr>
              <a:t>на твёрдой</a:t>
            </a:r>
            <a:r>
              <a:rPr sz="2600" spc="-80" dirty="0">
                <a:latin typeface="Candara"/>
                <a:cs typeface="Candara"/>
              </a:rPr>
              <a:t> </a:t>
            </a:r>
            <a:r>
              <a:rPr sz="2600" spc="-5" dirty="0">
                <a:latin typeface="Candara"/>
                <a:cs typeface="Candara"/>
              </a:rPr>
              <a:t>фазе.</a:t>
            </a:r>
            <a:endParaRPr sz="2600">
              <a:latin typeface="Candara"/>
              <a:cs typeface="Candara"/>
            </a:endParaRPr>
          </a:p>
          <a:p>
            <a:pPr marL="12700" marR="5080">
              <a:lnSpc>
                <a:spcPts val="2810"/>
              </a:lnSpc>
              <a:spcBef>
                <a:spcPts val="835"/>
              </a:spcBef>
              <a:tabLst>
                <a:tab pos="8767445" algn="l"/>
              </a:tabLst>
            </a:pPr>
            <a:r>
              <a:rPr sz="2400" i="1" dirty="0">
                <a:solidFill>
                  <a:srgbClr val="FF0000"/>
                </a:solidFill>
                <a:latin typeface="Arial"/>
                <a:cs typeface="Arial"/>
              </a:rPr>
              <a:t>! </a:t>
            </a:r>
            <a:r>
              <a:rPr sz="2400" i="1" spc="-15" dirty="0">
                <a:solidFill>
                  <a:srgbClr val="FF0000"/>
                </a:solidFill>
                <a:latin typeface="Arial"/>
                <a:cs typeface="Arial"/>
              </a:rPr>
              <a:t>Необходимым </a:t>
            </a:r>
            <a:r>
              <a:rPr sz="2400" i="1" spc="-10" dirty="0">
                <a:solidFill>
                  <a:srgbClr val="FF0000"/>
                </a:solidFill>
                <a:latin typeface="Arial"/>
                <a:cs typeface="Arial"/>
              </a:rPr>
              <a:t>условием конкурентного</a:t>
            </a:r>
            <a:r>
              <a:rPr sz="2400" i="1" spc="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0000"/>
                </a:solidFill>
                <a:latin typeface="Arial"/>
                <a:cs typeface="Arial"/>
              </a:rPr>
              <a:t>метода</a:t>
            </a:r>
            <a:r>
              <a:rPr sz="2400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i="1" spc="-20" dirty="0">
                <a:solidFill>
                  <a:srgbClr val="FF0000"/>
                </a:solidFill>
                <a:latin typeface="Arial"/>
                <a:cs typeface="Arial"/>
              </a:rPr>
              <a:t>является	</a:t>
            </a:r>
            <a:r>
              <a:rPr sz="2400" i="1" spc="-10" dirty="0">
                <a:solidFill>
                  <a:srgbClr val="FF0000"/>
                </a:solidFill>
                <a:latin typeface="Arial"/>
                <a:cs typeface="Arial"/>
              </a:rPr>
              <a:t>недостаток</a:t>
            </a:r>
            <a:r>
              <a:rPr sz="2400" i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FF0000"/>
                </a:solidFill>
                <a:latin typeface="Arial"/>
                <a:cs typeface="Arial"/>
              </a:rPr>
              <a:t>центров  специфического </a:t>
            </a:r>
            <a:r>
              <a:rPr sz="2400" i="1" spc="-15" dirty="0">
                <a:solidFill>
                  <a:srgbClr val="FF0000"/>
                </a:solidFill>
                <a:latin typeface="Arial"/>
                <a:cs typeface="Arial"/>
              </a:rPr>
              <a:t>связывания </a:t>
            </a:r>
            <a:r>
              <a:rPr sz="2400" i="1" dirty="0">
                <a:solidFill>
                  <a:srgbClr val="FF0000"/>
                </a:solidFill>
                <a:latin typeface="Candara"/>
                <a:cs typeface="Candara"/>
              </a:rPr>
              <a:t>по </a:t>
            </a:r>
            <a:r>
              <a:rPr sz="2400" i="1" spc="-5" dirty="0">
                <a:solidFill>
                  <a:srgbClr val="FF0000"/>
                </a:solidFill>
                <a:latin typeface="Candara"/>
                <a:cs typeface="Candara"/>
              </a:rPr>
              <a:t>отношению </a:t>
            </a:r>
            <a:r>
              <a:rPr sz="2400" i="1" dirty="0">
                <a:solidFill>
                  <a:srgbClr val="FF0000"/>
                </a:solidFill>
                <a:latin typeface="Candara"/>
                <a:cs typeface="Candara"/>
              </a:rPr>
              <a:t>к </a:t>
            </a:r>
            <a:r>
              <a:rPr sz="2400" i="1" spc="-5" dirty="0">
                <a:solidFill>
                  <a:srgbClr val="FF0000"/>
                </a:solidFill>
                <a:latin typeface="Candara"/>
                <a:cs typeface="Candara"/>
              </a:rPr>
              <a:t>суммарной</a:t>
            </a:r>
            <a:r>
              <a:rPr sz="2400" i="1" spc="5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2400" i="1" spc="-5" dirty="0">
                <a:solidFill>
                  <a:srgbClr val="FF0000"/>
                </a:solidFill>
                <a:latin typeface="Candara"/>
                <a:cs typeface="Candara"/>
              </a:rPr>
              <a:t>концентрации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350000"/>
            <a:ext cx="5619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5" dirty="0">
                <a:solidFill>
                  <a:srgbClr val="FF0000"/>
                </a:solidFill>
                <a:latin typeface="Candara"/>
                <a:cs typeface="Candara"/>
              </a:rPr>
              <a:t>анализируемого соединения </a:t>
            </a:r>
            <a:r>
              <a:rPr sz="2400" i="1" dirty="0">
                <a:solidFill>
                  <a:srgbClr val="FF0000"/>
                </a:solidFill>
                <a:latin typeface="Candara"/>
                <a:cs typeface="Candara"/>
              </a:rPr>
              <a:t>и </a:t>
            </a:r>
            <a:r>
              <a:rPr sz="2400" i="1" spc="-5" dirty="0">
                <a:solidFill>
                  <a:srgbClr val="FF0000"/>
                </a:solidFill>
                <a:latin typeface="Candara"/>
                <a:cs typeface="Candara"/>
              </a:rPr>
              <a:t>его</a:t>
            </a:r>
            <a:r>
              <a:rPr sz="2400" i="1" spc="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2400" i="1" spc="-5" dirty="0">
                <a:solidFill>
                  <a:srgbClr val="FF0000"/>
                </a:solidFill>
                <a:latin typeface="Candara"/>
                <a:cs typeface="Candara"/>
              </a:rPr>
              <a:t>аналога</a:t>
            </a:r>
            <a:r>
              <a:rPr sz="2400" i="1" spc="-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529252" y="785748"/>
            <a:ext cx="671195" cy="287655"/>
          </a:xfrm>
          <a:custGeom>
            <a:avLst/>
            <a:gdLst/>
            <a:ahLst/>
            <a:cxnLst/>
            <a:rect l="l" t="t" r="r" b="b"/>
            <a:pathLst>
              <a:path w="671195" h="287655">
                <a:moveTo>
                  <a:pt x="527316" y="0"/>
                </a:moveTo>
                <a:lnTo>
                  <a:pt x="527316" y="71831"/>
                </a:lnTo>
                <a:lnTo>
                  <a:pt x="0" y="71831"/>
                </a:lnTo>
                <a:lnTo>
                  <a:pt x="0" y="215506"/>
                </a:lnTo>
                <a:lnTo>
                  <a:pt x="527316" y="215506"/>
                </a:lnTo>
                <a:lnTo>
                  <a:pt x="527316" y="287337"/>
                </a:lnTo>
                <a:lnTo>
                  <a:pt x="670979" y="143675"/>
                </a:lnTo>
                <a:lnTo>
                  <a:pt x="527316" y="0"/>
                </a:lnTo>
                <a:close/>
              </a:path>
            </a:pathLst>
          </a:custGeom>
          <a:solidFill>
            <a:srgbClr val="31B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529252" y="785748"/>
            <a:ext cx="671195" cy="287655"/>
          </a:xfrm>
          <a:custGeom>
            <a:avLst/>
            <a:gdLst/>
            <a:ahLst/>
            <a:cxnLst/>
            <a:rect l="l" t="t" r="r" b="b"/>
            <a:pathLst>
              <a:path w="671195" h="287655">
                <a:moveTo>
                  <a:pt x="0" y="215506"/>
                </a:moveTo>
                <a:lnTo>
                  <a:pt x="527316" y="215506"/>
                </a:lnTo>
                <a:lnTo>
                  <a:pt x="527316" y="287337"/>
                </a:lnTo>
                <a:lnTo>
                  <a:pt x="670979" y="143675"/>
                </a:lnTo>
                <a:lnTo>
                  <a:pt x="527316" y="0"/>
                </a:lnTo>
                <a:lnTo>
                  <a:pt x="527316" y="71831"/>
                </a:lnTo>
                <a:lnTo>
                  <a:pt x="0" y="71831"/>
                </a:lnTo>
                <a:lnTo>
                  <a:pt x="0" y="215506"/>
                </a:lnTo>
                <a:close/>
              </a:path>
            </a:pathLst>
          </a:custGeom>
          <a:ln w="15875">
            <a:solidFill>
              <a:srgbClr val="165D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79574" y="1639455"/>
            <a:ext cx="4960226" cy="2057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707850" y="6336206"/>
            <a:ext cx="1466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75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3" y="3421379"/>
            <a:ext cx="12190476" cy="133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96828" y="3421379"/>
            <a:ext cx="995172" cy="133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8026" y="3616782"/>
            <a:ext cx="1125664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5" dirty="0">
                <a:solidFill>
                  <a:srgbClr val="FF0000"/>
                </a:solidFill>
                <a:latin typeface="Candara"/>
                <a:cs typeface="Candara"/>
              </a:rPr>
              <a:t>Варианты твёрдофазного</a:t>
            </a:r>
            <a:r>
              <a:rPr sz="6600" spc="-6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600" spc="-5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66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17895" y="6336206"/>
            <a:ext cx="1543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76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082"/>
            <a:ext cx="5834938" cy="3705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06395" y="1523"/>
            <a:ext cx="5952744" cy="836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63611" y="1523"/>
            <a:ext cx="2267711" cy="836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35795" y="1523"/>
            <a:ext cx="928116" cy="8366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67710" y="0"/>
            <a:ext cx="66560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0000"/>
                </a:solidFill>
                <a:latin typeface="Candara"/>
                <a:cs typeface="Candara"/>
              </a:rPr>
              <a:t>«Сэндвич» вариант</a:t>
            </a:r>
            <a:r>
              <a:rPr sz="4800" spc="-6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800" spc="-5" dirty="0">
                <a:solidFill>
                  <a:srgbClr val="FF0000"/>
                </a:solidFill>
                <a:latin typeface="Candara"/>
                <a:cs typeface="Candara"/>
              </a:rPr>
              <a:t>тИФА</a:t>
            </a:r>
            <a:endParaRPr sz="48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" y="645464"/>
            <a:ext cx="12014200" cy="44602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280"/>
              </a:spcBef>
              <a:buClr>
                <a:srgbClr val="FF0000"/>
              </a:buClr>
              <a:buSzPct val="96666"/>
              <a:buFont typeface="Wingdings"/>
              <a:buChar char=""/>
              <a:tabLst>
                <a:tab pos="316230" algn="l"/>
              </a:tabLst>
            </a:pPr>
            <a:r>
              <a:rPr sz="3000" dirty="0">
                <a:latin typeface="Candara"/>
                <a:cs typeface="Candara"/>
              </a:rPr>
              <a:t>На </a:t>
            </a:r>
            <a:r>
              <a:rPr sz="3000" spc="-5" dirty="0">
                <a:latin typeface="Candara"/>
                <a:cs typeface="Candara"/>
              </a:rPr>
              <a:t>твёрдой </a:t>
            </a:r>
            <a:r>
              <a:rPr sz="3000" dirty="0">
                <a:latin typeface="Candara"/>
                <a:cs typeface="Candara"/>
              </a:rPr>
              <a:t>фазе </a:t>
            </a:r>
            <a:r>
              <a:rPr sz="3000" spc="-5" dirty="0">
                <a:latin typeface="Candara"/>
                <a:cs typeface="Candara"/>
              </a:rPr>
              <a:t>адсорбированы АТ </a:t>
            </a:r>
            <a:r>
              <a:rPr sz="3000" dirty="0">
                <a:latin typeface="Candara"/>
                <a:cs typeface="Candara"/>
              </a:rPr>
              <a:t>к </a:t>
            </a:r>
            <a:r>
              <a:rPr sz="3000" spc="-5" dirty="0">
                <a:latin typeface="Candara"/>
                <a:cs typeface="Candara"/>
              </a:rPr>
              <a:t>исследуемому</a:t>
            </a:r>
            <a:r>
              <a:rPr sz="3000" spc="-55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АГ.</a:t>
            </a:r>
            <a:endParaRPr sz="3000">
              <a:latin typeface="Candara"/>
              <a:cs typeface="Candara"/>
            </a:endParaRPr>
          </a:p>
          <a:p>
            <a:pPr marL="287020" indent="-274320">
              <a:lnSpc>
                <a:spcPts val="3329"/>
              </a:lnSpc>
              <a:spcBef>
                <a:spcPts val="180"/>
              </a:spcBef>
              <a:buClr>
                <a:srgbClr val="FF0000"/>
              </a:buClr>
              <a:buSzPct val="96666"/>
              <a:buFont typeface="Wingdings"/>
              <a:buChar char=""/>
              <a:tabLst>
                <a:tab pos="316230" algn="l"/>
              </a:tabLst>
            </a:pPr>
            <a:r>
              <a:rPr sz="3000" spc="-5" dirty="0">
                <a:latin typeface="Candara"/>
                <a:cs typeface="Candara"/>
              </a:rPr>
              <a:t>После инкубации исследуемого материала </a:t>
            </a:r>
            <a:r>
              <a:rPr sz="3000" dirty="0">
                <a:latin typeface="Candara"/>
                <a:cs typeface="Candara"/>
              </a:rPr>
              <a:t>и образования</a:t>
            </a:r>
            <a:r>
              <a:rPr sz="3000" spc="-5" dirty="0">
                <a:latin typeface="Candara"/>
                <a:cs typeface="Candara"/>
              </a:rPr>
              <a:t> комплекса</a:t>
            </a:r>
            <a:endParaRPr sz="3000">
              <a:latin typeface="Candara"/>
              <a:cs typeface="Candara"/>
            </a:endParaRPr>
          </a:p>
          <a:p>
            <a:pPr marL="287020">
              <a:lnSpc>
                <a:spcPts val="3329"/>
              </a:lnSpc>
            </a:pPr>
            <a:r>
              <a:rPr sz="3000" spc="-5" dirty="0">
                <a:latin typeface="Candara"/>
                <a:cs typeface="Candara"/>
              </a:rPr>
              <a:t>«АГ+АТ» проводится удаление несвязавшихся</a:t>
            </a:r>
            <a:r>
              <a:rPr sz="3000" spc="-25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компонентов.</a:t>
            </a:r>
            <a:endParaRPr sz="3000">
              <a:latin typeface="Candara"/>
              <a:cs typeface="Candara"/>
            </a:endParaRPr>
          </a:p>
          <a:p>
            <a:pPr marL="287020" indent="-274320">
              <a:lnSpc>
                <a:spcPts val="3329"/>
              </a:lnSpc>
              <a:spcBef>
                <a:spcPts val="180"/>
              </a:spcBef>
              <a:buClr>
                <a:srgbClr val="FF0000"/>
              </a:buClr>
              <a:buSzPct val="96666"/>
              <a:buFont typeface="Wingdings"/>
              <a:buChar char=""/>
              <a:tabLst>
                <a:tab pos="316230" algn="l"/>
              </a:tabLst>
            </a:pPr>
            <a:r>
              <a:rPr sz="3000" spc="-5" dirty="0">
                <a:latin typeface="Candara"/>
                <a:cs typeface="Candara"/>
              </a:rPr>
              <a:t>Добавляется конъюгат (т. е. АТ </a:t>
            </a:r>
            <a:r>
              <a:rPr sz="3000" dirty="0">
                <a:latin typeface="Candara"/>
                <a:cs typeface="Candara"/>
              </a:rPr>
              <a:t>к </a:t>
            </a:r>
            <a:r>
              <a:rPr sz="3000" spc="-5" dirty="0">
                <a:latin typeface="Candara"/>
                <a:cs typeface="Candara"/>
              </a:rPr>
              <a:t>искомому АГ, меченые</a:t>
            </a:r>
            <a:r>
              <a:rPr sz="3000" spc="5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ферментом)</a:t>
            </a:r>
            <a:endParaRPr sz="3000">
              <a:latin typeface="Candara"/>
              <a:cs typeface="Candara"/>
            </a:endParaRPr>
          </a:p>
          <a:p>
            <a:pPr marL="287020">
              <a:lnSpc>
                <a:spcPts val="3329"/>
              </a:lnSpc>
              <a:tabLst>
                <a:tab pos="545465" algn="l"/>
              </a:tabLst>
            </a:pPr>
            <a:r>
              <a:rPr sz="3000" dirty="0">
                <a:latin typeface="Candara"/>
                <a:cs typeface="Candara"/>
              </a:rPr>
              <a:t>-	</a:t>
            </a:r>
            <a:r>
              <a:rPr sz="3000" spc="-5" dirty="0">
                <a:latin typeface="Candara"/>
                <a:cs typeface="Candara"/>
              </a:rPr>
              <a:t>инкубация.</a:t>
            </a:r>
            <a:endParaRPr sz="3000">
              <a:latin typeface="Candara"/>
              <a:cs typeface="Candara"/>
            </a:endParaRPr>
          </a:p>
          <a:p>
            <a:pPr marL="287020" indent="-274320">
              <a:lnSpc>
                <a:spcPct val="100000"/>
              </a:lnSpc>
              <a:spcBef>
                <a:spcPts val="180"/>
              </a:spcBef>
              <a:buClr>
                <a:srgbClr val="FF0000"/>
              </a:buClr>
              <a:buSzPct val="96666"/>
              <a:buFont typeface="Wingdings"/>
              <a:buChar char=""/>
              <a:tabLst>
                <a:tab pos="316230" algn="l"/>
              </a:tabLst>
            </a:pPr>
            <a:r>
              <a:rPr sz="3000" spc="-5" dirty="0">
                <a:latin typeface="Candara"/>
                <a:cs typeface="Candara"/>
              </a:rPr>
              <a:t>Промывка </a:t>
            </a:r>
            <a:r>
              <a:rPr sz="3000" dirty="0">
                <a:latin typeface="Candara"/>
                <a:cs typeface="Candara"/>
              </a:rPr>
              <a:t>для </a:t>
            </a:r>
            <a:r>
              <a:rPr sz="3000" spc="-5" dirty="0">
                <a:latin typeface="Candara"/>
                <a:cs typeface="Candara"/>
              </a:rPr>
              <a:t>удаления непрореагировавшего</a:t>
            </a:r>
            <a:r>
              <a:rPr sz="3000" spc="-30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конъюгата.</a:t>
            </a:r>
            <a:endParaRPr sz="3000">
              <a:latin typeface="Candara"/>
              <a:cs typeface="Candara"/>
            </a:endParaRPr>
          </a:p>
          <a:p>
            <a:pPr marL="287020" marR="5080" indent="-274320">
              <a:lnSpc>
                <a:spcPts val="3060"/>
              </a:lnSpc>
              <a:spcBef>
                <a:spcPts val="730"/>
              </a:spcBef>
              <a:buClr>
                <a:srgbClr val="FF0000"/>
              </a:buClr>
              <a:buSzPct val="96666"/>
              <a:buFont typeface="Wingdings"/>
              <a:buChar char=""/>
              <a:tabLst>
                <a:tab pos="316230" algn="l"/>
              </a:tabLst>
            </a:pPr>
            <a:r>
              <a:rPr sz="3000" spc="-5" dirty="0">
                <a:latin typeface="Candara"/>
                <a:cs typeface="Candara"/>
              </a:rPr>
              <a:t>Образуется комплекс, </a:t>
            </a:r>
            <a:r>
              <a:rPr sz="3000" dirty="0">
                <a:latin typeface="Candara"/>
                <a:cs typeface="Candara"/>
              </a:rPr>
              <a:t>в котором </a:t>
            </a:r>
            <a:r>
              <a:rPr sz="3000" spc="-5" dirty="0">
                <a:latin typeface="Candara"/>
                <a:cs typeface="Candara"/>
              </a:rPr>
              <a:t>АГ «заключён» между двумя слоями  АТ.</a:t>
            </a:r>
            <a:endParaRPr sz="3000">
              <a:latin typeface="Candara"/>
              <a:cs typeface="Candara"/>
            </a:endParaRPr>
          </a:p>
          <a:p>
            <a:pPr marL="287020" marR="1800225" indent="-274320">
              <a:lnSpc>
                <a:spcPts val="3060"/>
              </a:lnSpc>
              <a:spcBef>
                <a:spcPts val="720"/>
              </a:spcBef>
              <a:buClr>
                <a:srgbClr val="FF0000"/>
              </a:buClr>
              <a:buSzPct val="96666"/>
              <a:buFont typeface="Wingdings"/>
              <a:buChar char=""/>
              <a:tabLst>
                <a:tab pos="316230" algn="l"/>
              </a:tabLst>
            </a:pPr>
            <a:r>
              <a:rPr sz="3000" spc="-5" dirty="0">
                <a:latin typeface="Candara"/>
                <a:cs typeface="Candara"/>
              </a:rPr>
              <a:t>Наличие меченых ферментом АТ определяется </a:t>
            </a:r>
            <a:r>
              <a:rPr sz="3000" dirty="0">
                <a:latin typeface="Candara"/>
                <a:cs typeface="Candara"/>
              </a:rPr>
              <a:t>с </a:t>
            </a:r>
            <a:r>
              <a:rPr sz="3000" spc="-5" dirty="0">
                <a:latin typeface="Candara"/>
                <a:cs typeface="Candara"/>
              </a:rPr>
              <a:t>помощью  соответствующего</a:t>
            </a:r>
            <a:r>
              <a:rPr sz="3000" spc="-30" dirty="0">
                <a:latin typeface="Candara"/>
                <a:cs typeface="Candara"/>
              </a:rPr>
              <a:t> </a:t>
            </a:r>
            <a:r>
              <a:rPr sz="3000" spc="-5" dirty="0">
                <a:latin typeface="Candara"/>
                <a:cs typeface="Candara"/>
              </a:rPr>
              <a:t>субстрата.</a:t>
            </a:r>
            <a:endParaRPr sz="30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5065718"/>
            <a:ext cx="9038399" cy="17922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710898" y="6336206"/>
            <a:ext cx="1447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77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3" y="1523"/>
            <a:ext cx="5667756" cy="915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87424" y="644651"/>
            <a:ext cx="2244852" cy="1095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2260" y="644651"/>
            <a:ext cx="1039367" cy="10957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314" y="0"/>
            <a:ext cx="496062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1495" marR="5080" indent="-178943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Прямой</a:t>
            </a:r>
            <a:r>
              <a:rPr sz="5400" spc="-9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вариант  ИФА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81345" y="7112"/>
            <a:ext cx="6786880" cy="6170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marR="346075" indent="-36258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spc="-5" dirty="0">
                <a:latin typeface="Candara"/>
                <a:cs typeface="Candara"/>
              </a:rPr>
              <a:t>исследуемые </a:t>
            </a:r>
            <a:r>
              <a:rPr sz="3200" dirty="0">
                <a:latin typeface="Candara"/>
                <a:cs typeface="Candara"/>
              </a:rPr>
              <a:t>образцы </a:t>
            </a:r>
            <a:r>
              <a:rPr sz="3200" spc="-5" dirty="0">
                <a:latin typeface="Candara"/>
                <a:cs typeface="Candara"/>
              </a:rPr>
              <a:t>фиксируют  </a:t>
            </a:r>
            <a:r>
              <a:rPr sz="3200" dirty="0">
                <a:latin typeface="Candara"/>
                <a:cs typeface="Candara"/>
              </a:rPr>
              <a:t>на </a:t>
            </a:r>
            <a:r>
              <a:rPr sz="3200" spc="-5" dirty="0">
                <a:latin typeface="Candara"/>
                <a:cs typeface="Candara"/>
              </a:rPr>
              <a:t>твёрдой</a:t>
            </a:r>
            <a:r>
              <a:rPr sz="3200" spc="-3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фазе.</a:t>
            </a:r>
            <a:endParaRPr sz="3200">
              <a:latin typeface="Candara"/>
              <a:cs typeface="Candara"/>
            </a:endParaRPr>
          </a:p>
          <a:p>
            <a:pPr marL="375285" indent="-362585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spc="-5" dirty="0">
                <a:latin typeface="Candara"/>
                <a:cs typeface="Candara"/>
              </a:rPr>
              <a:t>Добавляют конъюгат (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Ig</a:t>
            </a:r>
            <a:r>
              <a:rPr sz="3200" spc="10" dirty="0">
                <a:solidFill>
                  <a:srgbClr val="4584D3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меченые</a:t>
            </a:r>
            <a:r>
              <a:rPr sz="3200" spc="-5" dirty="0">
                <a:latin typeface="Candara"/>
                <a:cs typeface="Candara"/>
              </a:rPr>
              <a:t>).</a:t>
            </a:r>
            <a:endParaRPr sz="3200">
              <a:latin typeface="Candara"/>
              <a:cs typeface="Candara"/>
            </a:endParaRPr>
          </a:p>
          <a:p>
            <a:pPr marL="375285" marR="74930" indent="-362585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dirty="0">
                <a:latin typeface="Candara"/>
                <a:cs typeface="Candara"/>
              </a:rPr>
              <a:t>После </a:t>
            </a:r>
            <a:r>
              <a:rPr sz="3200" spc="-5" dirty="0">
                <a:latin typeface="Candara"/>
                <a:cs typeface="Candara"/>
              </a:rPr>
              <a:t>удаления  непрореагировавших компонентов  (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промывки</a:t>
            </a:r>
            <a:r>
              <a:rPr sz="3200" spc="-5" dirty="0">
                <a:latin typeface="Candara"/>
                <a:cs typeface="Candara"/>
              </a:rPr>
              <a:t>) проводится  </a:t>
            </a:r>
            <a:r>
              <a:rPr sz="3200" dirty="0">
                <a:latin typeface="Candara"/>
                <a:cs typeface="Candara"/>
              </a:rPr>
              <a:t>ферментативная </a:t>
            </a:r>
            <a:r>
              <a:rPr sz="3200" spc="-5" dirty="0">
                <a:latin typeface="Candara"/>
                <a:cs typeface="Candara"/>
              </a:rPr>
              <a:t>реакция  (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добавляют</a:t>
            </a:r>
            <a:r>
              <a:rPr sz="3200" dirty="0">
                <a:solidFill>
                  <a:srgbClr val="4584D3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субстрат</a:t>
            </a:r>
            <a:r>
              <a:rPr sz="3200" spc="-5" dirty="0">
                <a:latin typeface="Candara"/>
                <a:cs typeface="Candara"/>
              </a:rPr>
              <a:t>).</a:t>
            </a:r>
            <a:endParaRPr sz="3200">
              <a:latin typeface="Candara"/>
              <a:cs typeface="Candara"/>
            </a:endParaRPr>
          </a:p>
          <a:p>
            <a:pPr marL="375285" marR="5080" indent="-362585">
              <a:lnSpc>
                <a:spcPct val="100000"/>
              </a:lnSpc>
              <a:spcBef>
                <a:spcPts val="76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dirty="0">
                <a:latin typeface="Candara"/>
                <a:cs typeface="Candara"/>
              </a:rPr>
              <a:t>Интенсивность </a:t>
            </a:r>
            <a:r>
              <a:rPr sz="3200" spc="-5" dirty="0">
                <a:latin typeface="Candara"/>
                <a:cs typeface="Candara"/>
              </a:rPr>
              <a:t>окраски  (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ферментативной реакции</a:t>
            </a:r>
            <a:r>
              <a:rPr sz="3200" spc="-5" dirty="0">
                <a:latin typeface="Candara"/>
                <a:cs typeface="Candara"/>
              </a:rPr>
              <a:t>) прямо  пропорциональна содержанию </a:t>
            </a:r>
            <a:r>
              <a:rPr sz="3200" dirty="0">
                <a:latin typeface="Candara"/>
                <a:cs typeface="Candara"/>
              </a:rPr>
              <a:t>АГ в  образце </a:t>
            </a:r>
            <a:r>
              <a:rPr sz="3200" spc="-5" dirty="0">
                <a:latin typeface="Candara"/>
                <a:cs typeface="Candara"/>
              </a:rPr>
              <a:t>или свидетельствует</a:t>
            </a:r>
            <a:r>
              <a:rPr sz="3200" spc="-5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о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44057" y="6151467"/>
            <a:ext cx="39490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andara"/>
                <a:cs typeface="Candara"/>
              </a:rPr>
              <a:t>наличии их </a:t>
            </a:r>
            <a:r>
              <a:rPr sz="3200" dirty="0">
                <a:latin typeface="Candara"/>
                <a:cs typeface="Candara"/>
              </a:rPr>
              <a:t>в</a:t>
            </a:r>
            <a:r>
              <a:rPr sz="3200" spc="-3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образце.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4952" y="2175649"/>
            <a:ext cx="4994948" cy="28205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700230" y="6336206"/>
            <a:ext cx="1543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78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41804" y="1523"/>
            <a:ext cx="7758683" cy="1098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15983" y="1523"/>
            <a:ext cx="1149096" cy="10988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96108" y="64655"/>
            <a:ext cx="68021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Схема прямого</a:t>
            </a:r>
            <a:r>
              <a:rPr sz="6000" spc="-5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6840" y="1040527"/>
            <a:ext cx="11402741" cy="47485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700230" y="6336206"/>
            <a:ext cx="1543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79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2763024"/>
            <a:ext cx="66732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3600" b="1" spc="-5" dirty="0">
                <a:latin typeface="Candara"/>
                <a:cs typeface="Candara"/>
              </a:rPr>
              <a:t>Определение </a:t>
            </a:r>
            <a:r>
              <a:rPr sz="3600" b="1" dirty="0">
                <a:latin typeface="Candara"/>
                <a:cs typeface="Candara"/>
              </a:rPr>
              <a:t>неизвестного</a:t>
            </a:r>
            <a:r>
              <a:rPr sz="3600" b="1" spc="-95" dirty="0">
                <a:latin typeface="Candara"/>
                <a:cs typeface="Candara"/>
              </a:rPr>
              <a:t> </a:t>
            </a:r>
            <a:r>
              <a:rPr sz="3600" b="1" spc="-5" dirty="0">
                <a:latin typeface="Candara"/>
                <a:cs typeface="Candara"/>
              </a:rPr>
              <a:t>АГ;</a:t>
            </a:r>
            <a:endParaRPr sz="3600">
              <a:latin typeface="Candara"/>
              <a:cs typeface="Candara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3600" b="1" spc="-5" dirty="0">
                <a:latin typeface="Candara"/>
                <a:cs typeface="Candara"/>
              </a:rPr>
              <a:t>Определение </a:t>
            </a:r>
            <a:r>
              <a:rPr sz="3600" b="1" dirty="0">
                <a:latin typeface="Candara"/>
                <a:cs typeface="Candara"/>
              </a:rPr>
              <a:t>неизвестного</a:t>
            </a:r>
            <a:r>
              <a:rPr sz="3600" b="1" spc="-90" dirty="0">
                <a:latin typeface="Candara"/>
                <a:cs typeface="Candara"/>
              </a:rPr>
              <a:t> </a:t>
            </a:r>
            <a:r>
              <a:rPr sz="3600" b="1" spc="-120" dirty="0">
                <a:latin typeface="Candara"/>
                <a:cs typeface="Candara"/>
              </a:rPr>
              <a:t>АТ.</a:t>
            </a:r>
            <a:endParaRPr sz="36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41035" y="1523"/>
            <a:ext cx="6079236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35768" y="1523"/>
            <a:ext cx="1149096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95835" y="107696"/>
            <a:ext cx="51212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Непрямой</a:t>
            </a:r>
            <a:r>
              <a:rPr sz="6000" spc="-7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2"/>
            <a:ext cx="4371250" cy="6857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4711065" indent="-362585">
              <a:lnSpc>
                <a:spcPct val="100000"/>
              </a:lnSpc>
              <a:spcBef>
                <a:spcPts val="960"/>
              </a:spcBef>
              <a:buClr>
                <a:srgbClr val="FF0000"/>
              </a:buClr>
              <a:buSzPct val="97222"/>
              <a:buFont typeface="Wingdings"/>
              <a:buChar char=""/>
              <a:tabLst>
                <a:tab pos="4712970" algn="l"/>
              </a:tabLst>
            </a:pPr>
            <a:r>
              <a:rPr dirty="0"/>
              <a:t>На твёрдой фазе иммобилизуют</a:t>
            </a:r>
            <a:r>
              <a:rPr spc="-185" dirty="0"/>
              <a:t> </a:t>
            </a:r>
            <a:r>
              <a:rPr dirty="0"/>
              <a:t>АГ.</a:t>
            </a:r>
          </a:p>
          <a:p>
            <a:pPr marL="4711065" indent="-362585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SzPct val="97222"/>
              <a:buFont typeface="Wingdings"/>
              <a:buChar char=""/>
              <a:tabLst>
                <a:tab pos="4712970" algn="l"/>
              </a:tabLst>
            </a:pPr>
            <a:r>
              <a:rPr dirty="0"/>
              <a:t>Вносят </a:t>
            </a:r>
            <a:r>
              <a:rPr spc="-5" dirty="0"/>
              <a:t>исследуемый</a:t>
            </a:r>
            <a:r>
              <a:rPr spc="-40" dirty="0"/>
              <a:t> </a:t>
            </a:r>
            <a:r>
              <a:rPr spc="-5" dirty="0"/>
              <a:t>материал.</a:t>
            </a:r>
          </a:p>
          <a:p>
            <a:pPr marL="4711065" indent="-362585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SzPct val="97222"/>
              <a:buFont typeface="Wingdings"/>
              <a:buChar char=""/>
              <a:tabLst>
                <a:tab pos="4712970" algn="l"/>
              </a:tabLst>
            </a:pPr>
            <a:r>
              <a:rPr spc="-5" dirty="0"/>
              <a:t>Инкубация,</a:t>
            </a:r>
            <a:r>
              <a:rPr spc="-15" dirty="0"/>
              <a:t> </a:t>
            </a:r>
            <a:r>
              <a:rPr spc="-5" dirty="0"/>
              <a:t>промывка.</a:t>
            </a:r>
          </a:p>
          <a:p>
            <a:pPr marL="4711065" marR="410845" indent="-362585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SzPct val="97222"/>
              <a:buFont typeface="Wingdings"/>
              <a:buChar char=""/>
              <a:tabLst>
                <a:tab pos="4712970" algn="l"/>
              </a:tabLst>
            </a:pPr>
            <a:r>
              <a:rPr spc="-5" dirty="0"/>
              <a:t>Добавляют меченные </a:t>
            </a:r>
            <a:r>
              <a:rPr dirty="0"/>
              <a:t>ферментом  АТ к Ig</a:t>
            </a:r>
            <a:r>
              <a:rPr spc="-55" dirty="0"/>
              <a:t> </a:t>
            </a:r>
            <a:r>
              <a:rPr spc="-5" dirty="0"/>
              <a:t>человека.</a:t>
            </a:r>
          </a:p>
          <a:p>
            <a:pPr marL="4712335" indent="-363855">
              <a:lnSpc>
                <a:spcPct val="100000"/>
              </a:lnSpc>
              <a:spcBef>
                <a:spcPts val="865"/>
              </a:spcBef>
              <a:buClr>
                <a:srgbClr val="FF0000"/>
              </a:buClr>
              <a:buSzPct val="97222"/>
              <a:buFont typeface="Wingdings"/>
              <a:buChar char=""/>
              <a:tabLst>
                <a:tab pos="4712970" algn="l"/>
              </a:tabLst>
            </a:pPr>
            <a:r>
              <a:rPr dirty="0"/>
              <a:t>Вносят</a:t>
            </a:r>
            <a:r>
              <a:rPr spc="-30" dirty="0"/>
              <a:t> </a:t>
            </a:r>
            <a:r>
              <a:rPr spc="-5" dirty="0"/>
              <a:t>субстрат.</a:t>
            </a:r>
          </a:p>
          <a:p>
            <a:pPr marL="4712335" indent="-363855">
              <a:lnSpc>
                <a:spcPct val="100000"/>
              </a:lnSpc>
              <a:spcBef>
                <a:spcPts val="860"/>
              </a:spcBef>
              <a:buClr>
                <a:srgbClr val="FF0000"/>
              </a:buClr>
              <a:buSzPct val="97222"/>
              <a:buFont typeface="Wingdings"/>
              <a:buChar char=""/>
              <a:tabLst>
                <a:tab pos="4712970" algn="l"/>
              </a:tabLst>
            </a:pPr>
            <a:r>
              <a:rPr spc="-5" dirty="0"/>
              <a:t>Учёт</a:t>
            </a:r>
            <a:r>
              <a:rPr spc="-10" dirty="0"/>
              <a:t> </a:t>
            </a:r>
            <a:r>
              <a:rPr spc="-5" dirty="0"/>
              <a:t>результатов.</a:t>
            </a:r>
          </a:p>
          <a:p>
            <a:pPr marL="4335780" marR="215900" algn="r">
              <a:lnSpc>
                <a:spcPct val="100000"/>
              </a:lnSpc>
              <a:spcBef>
                <a:spcPts val="650"/>
              </a:spcBef>
            </a:pPr>
            <a:r>
              <a:rPr sz="1000" spc="-5" dirty="0">
                <a:solidFill>
                  <a:srgbClr val="073E87"/>
                </a:solidFill>
              </a:rPr>
              <a:t>80</a:t>
            </a:r>
            <a:endParaRPr sz="10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0492" y="1523"/>
            <a:ext cx="8938260" cy="9326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98735" y="1523"/>
            <a:ext cx="1039368" cy="932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59076" y="0"/>
            <a:ext cx="8075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06870" algn="l"/>
              </a:tabLst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Кон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к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у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рентн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ы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й</a:t>
            </a:r>
            <a:r>
              <a:rPr sz="5400" spc="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мет</a:t>
            </a:r>
            <a:r>
              <a:rPr sz="5400" spc="-10" dirty="0">
                <a:solidFill>
                  <a:srgbClr val="FF0000"/>
                </a:solidFill>
                <a:latin typeface="Candara"/>
                <a:cs typeface="Candara"/>
              </a:rPr>
              <a:t>о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д	</a:t>
            </a:r>
            <a:r>
              <a:rPr sz="5400" spc="5" dirty="0">
                <a:solidFill>
                  <a:srgbClr val="FF0000"/>
                </a:solidFill>
                <a:latin typeface="Candara"/>
                <a:cs typeface="Candara"/>
              </a:rPr>
              <a:t>И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ФА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26" y="725284"/>
            <a:ext cx="11817350" cy="4123054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75285" marR="906144" indent="-362585">
              <a:lnSpc>
                <a:spcPts val="3260"/>
              </a:lnSpc>
              <a:spcBef>
                <a:spcPts val="69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dirty="0">
                <a:latin typeface="Candara"/>
                <a:cs typeface="Candara"/>
              </a:rPr>
              <a:t>К АГ, </a:t>
            </a:r>
            <a:r>
              <a:rPr sz="3200" spc="-5" dirty="0">
                <a:latin typeface="Candara"/>
                <a:cs typeface="Candara"/>
              </a:rPr>
              <a:t>иммобилизованному </a:t>
            </a:r>
            <a:r>
              <a:rPr sz="3200" dirty="0">
                <a:latin typeface="Candara"/>
                <a:cs typeface="Candara"/>
              </a:rPr>
              <a:t>на </a:t>
            </a:r>
            <a:r>
              <a:rPr sz="3200" spc="-5" dirty="0">
                <a:latin typeface="Candara"/>
                <a:cs typeface="Candara"/>
              </a:rPr>
              <a:t>твёрдой </a:t>
            </a:r>
            <a:r>
              <a:rPr sz="3200" dirty="0">
                <a:latin typeface="Candara"/>
                <a:cs typeface="Candara"/>
              </a:rPr>
              <a:t>фазе </a:t>
            </a:r>
            <a:r>
              <a:rPr sz="3200" spc="-5" dirty="0">
                <a:latin typeface="Candara"/>
                <a:cs typeface="Candara"/>
              </a:rPr>
              <a:t>одновременно  добавляют исследуемый материал </a:t>
            </a:r>
            <a:r>
              <a:rPr sz="3200" dirty="0">
                <a:latin typeface="Candara"/>
                <a:cs typeface="Candara"/>
              </a:rPr>
              <a:t>и </a:t>
            </a:r>
            <a:r>
              <a:rPr sz="3200" spc="-5" dirty="0">
                <a:latin typeface="Candara"/>
                <a:cs typeface="Candara"/>
              </a:rPr>
              <a:t>конъюгат.</a:t>
            </a:r>
            <a:endParaRPr sz="3200">
              <a:latin typeface="Candara"/>
              <a:cs typeface="Candara"/>
            </a:endParaRPr>
          </a:p>
          <a:p>
            <a:pPr marL="375285" marR="530225" indent="-362585">
              <a:lnSpc>
                <a:spcPts val="3260"/>
              </a:lnSpc>
              <a:spcBef>
                <a:spcPts val="77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dirty="0">
                <a:latin typeface="Candara"/>
                <a:cs typeface="Candara"/>
              </a:rPr>
              <a:t>При </a:t>
            </a:r>
            <a:r>
              <a:rPr sz="3200" spc="-5" dirty="0">
                <a:latin typeface="Candara"/>
                <a:cs typeface="Candara"/>
              </a:rPr>
              <a:t>проведении реакции </a:t>
            </a:r>
            <a:r>
              <a:rPr sz="3200" dirty="0">
                <a:latin typeface="Candara"/>
                <a:cs typeface="Candara"/>
              </a:rPr>
              <a:t>меченые и </a:t>
            </a:r>
            <a:r>
              <a:rPr sz="3200" spc="-5" dirty="0">
                <a:latin typeface="Candara"/>
                <a:cs typeface="Candara"/>
              </a:rPr>
              <a:t>исследуемые </a:t>
            </a:r>
            <a:r>
              <a:rPr sz="3200" dirty="0">
                <a:latin typeface="Candara"/>
                <a:cs typeface="Candara"/>
              </a:rPr>
              <a:t>АТ  </a:t>
            </a:r>
            <a:r>
              <a:rPr sz="3200" spc="-5" dirty="0">
                <a:latin typeface="Candara"/>
                <a:cs typeface="Candara"/>
              </a:rPr>
              <a:t>конкурируют за </a:t>
            </a:r>
            <a:r>
              <a:rPr sz="3200" dirty="0">
                <a:latin typeface="Candara"/>
                <a:cs typeface="Candara"/>
              </a:rPr>
              <a:t>активные центры АГ, </a:t>
            </a:r>
            <a:r>
              <a:rPr sz="3200" spc="-5" dirty="0">
                <a:latin typeface="Candara"/>
                <a:cs typeface="Candara"/>
              </a:rPr>
              <a:t>иммобилизованного </a:t>
            </a:r>
            <a:r>
              <a:rPr sz="3200" dirty="0">
                <a:latin typeface="Candara"/>
                <a:cs typeface="Candara"/>
              </a:rPr>
              <a:t>на  </a:t>
            </a:r>
            <a:r>
              <a:rPr sz="3200" spc="-5" dirty="0">
                <a:latin typeface="Candara"/>
                <a:cs typeface="Candara"/>
              </a:rPr>
              <a:t>твёрдой</a:t>
            </a:r>
            <a:r>
              <a:rPr sz="3200" spc="-3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фазе.</a:t>
            </a:r>
            <a:endParaRPr sz="3200">
              <a:latin typeface="Candara"/>
              <a:cs typeface="Candara"/>
            </a:endParaRPr>
          </a:p>
          <a:p>
            <a:pPr marL="375285" marR="35560" indent="-362585">
              <a:lnSpc>
                <a:spcPts val="3260"/>
              </a:lnSpc>
              <a:spcBef>
                <a:spcPts val="780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dirty="0">
                <a:latin typeface="Candara"/>
                <a:cs typeface="Candara"/>
              </a:rPr>
              <a:t>После </a:t>
            </a:r>
            <a:r>
              <a:rPr sz="3200" spc="-5" dirty="0">
                <a:latin typeface="Candara"/>
                <a:cs typeface="Candara"/>
              </a:rPr>
              <a:t>завершения инкубации </a:t>
            </a:r>
            <a:r>
              <a:rPr sz="3200" dirty="0">
                <a:latin typeface="Candara"/>
                <a:cs typeface="Candara"/>
              </a:rPr>
              <a:t>и </a:t>
            </a:r>
            <a:r>
              <a:rPr sz="3200" spc="-5" dirty="0">
                <a:latin typeface="Candara"/>
                <a:cs typeface="Candara"/>
              </a:rPr>
              <a:t>удалении </a:t>
            </a:r>
            <a:r>
              <a:rPr sz="3200" dirty="0">
                <a:latin typeface="Candara"/>
                <a:cs typeface="Candara"/>
              </a:rPr>
              <a:t>не </a:t>
            </a:r>
            <a:r>
              <a:rPr sz="3200" spc="-5" dirty="0">
                <a:latin typeface="Candara"/>
                <a:cs typeface="Candara"/>
              </a:rPr>
              <a:t>прореагировавших  компонентов проводится </a:t>
            </a:r>
            <a:r>
              <a:rPr sz="3200" dirty="0">
                <a:latin typeface="Candara"/>
                <a:cs typeface="Candara"/>
              </a:rPr>
              <a:t>ферментативная</a:t>
            </a:r>
            <a:r>
              <a:rPr sz="3200" spc="-5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реакция.</a:t>
            </a:r>
            <a:endParaRPr sz="3200">
              <a:latin typeface="Candara"/>
              <a:cs typeface="Candara"/>
            </a:endParaRPr>
          </a:p>
          <a:p>
            <a:pPr marL="375285" marR="5080" indent="-362585">
              <a:lnSpc>
                <a:spcPts val="3260"/>
              </a:lnSpc>
              <a:spcBef>
                <a:spcPts val="775"/>
              </a:spcBef>
              <a:buClr>
                <a:srgbClr val="FF0000"/>
              </a:buClr>
              <a:buFont typeface="Wingdings"/>
              <a:buChar char=""/>
              <a:tabLst>
                <a:tab pos="375920" algn="l"/>
              </a:tabLst>
            </a:pPr>
            <a:r>
              <a:rPr sz="3200" dirty="0">
                <a:latin typeface="Candara"/>
                <a:cs typeface="Candara"/>
              </a:rPr>
              <a:t>Результаты </a:t>
            </a:r>
            <a:r>
              <a:rPr sz="3200" spc="-5" dirty="0">
                <a:latin typeface="Candara"/>
                <a:cs typeface="Candara"/>
              </a:rPr>
              <a:t>реакции </a:t>
            </a:r>
            <a:r>
              <a:rPr sz="3200" dirty="0">
                <a:latin typeface="Candara"/>
                <a:cs typeface="Candara"/>
              </a:rPr>
              <a:t>обратно </a:t>
            </a:r>
            <a:r>
              <a:rPr sz="3200" spc="-5" dirty="0">
                <a:latin typeface="Candara"/>
                <a:cs typeface="Candara"/>
              </a:rPr>
              <a:t>пропорциональны количеству </a:t>
            </a:r>
            <a:r>
              <a:rPr sz="3200" dirty="0">
                <a:latin typeface="Candara"/>
                <a:cs typeface="Candara"/>
              </a:rPr>
              <a:t>АТ в  </a:t>
            </a:r>
            <a:r>
              <a:rPr sz="3200" spc="-5" dirty="0">
                <a:latin typeface="Candara"/>
                <a:cs typeface="Candara"/>
              </a:rPr>
              <a:t>исследуемом</a:t>
            </a:r>
            <a:r>
              <a:rPr sz="3200" spc="-3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образце.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5249" y="4871377"/>
            <a:ext cx="5486398" cy="1986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64313" y="5044973"/>
            <a:ext cx="3271469" cy="15481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715470" y="6336206"/>
            <a:ext cx="1403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81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641096"/>
            <a:ext cx="11831955" cy="30727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0000"/>
                </a:solidFill>
                <a:latin typeface="Candara"/>
                <a:cs typeface="Candara"/>
              </a:rPr>
              <a:t>Реакции </a:t>
            </a:r>
            <a:r>
              <a:rPr sz="4000" spc="-5" dirty="0">
                <a:solidFill>
                  <a:srgbClr val="000000"/>
                </a:solidFill>
                <a:latin typeface="Candara"/>
                <a:cs typeface="Candara"/>
              </a:rPr>
              <a:t>антиген-антитело, </a:t>
            </a:r>
            <a:r>
              <a:rPr sz="4000" spc="-10" dirty="0">
                <a:solidFill>
                  <a:srgbClr val="000000"/>
                </a:solidFill>
                <a:latin typeface="Candara"/>
                <a:cs typeface="Candara"/>
              </a:rPr>
              <a:t>протекающие </a:t>
            </a:r>
            <a:r>
              <a:rPr sz="4000" i="1" spc="-5" dirty="0">
                <a:solidFill>
                  <a:srgbClr val="000000"/>
                </a:solidFill>
                <a:latin typeface="Candara"/>
                <a:cs typeface="Candara"/>
              </a:rPr>
              <a:t>in vitro</a:t>
            </a:r>
            <a:r>
              <a:rPr sz="4000" spc="-5" dirty="0">
                <a:solidFill>
                  <a:srgbClr val="000000"/>
                </a:solidFill>
                <a:latin typeface="Candara"/>
                <a:cs typeface="Candara"/>
              </a:rPr>
              <a:t>,  </a:t>
            </a:r>
            <a:r>
              <a:rPr sz="4000" spc="-10" dirty="0">
                <a:solidFill>
                  <a:srgbClr val="000000"/>
                </a:solidFill>
                <a:latin typeface="Candara"/>
                <a:cs typeface="Candara"/>
              </a:rPr>
              <a:t>имеют важное диагностическое значение, поскольку  </a:t>
            </a:r>
            <a:r>
              <a:rPr sz="4000" spc="-5" dirty="0">
                <a:solidFill>
                  <a:srgbClr val="000000"/>
                </a:solidFill>
                <a:latin typeface="Candara"/>
                <a:cs typeface="Candara"/>
              </a:rPr>
              <a:t>благодаря </a:t>
            </a:r>
            <a:r>
              <a:rPr sz="4000" spc="-10" dirty="0">
                <a:solidFill>
                  <a:srgbClr val="000000"/>
                </a:solidFill>
                <a:latin typeface="Candara"/>
                <a:cs typeface="Candara"/>
              </a:rPr>
              <a:t>своей высокой </a:t>
            </a:r>
            <a:r>
              <a:rPr sz="4000" spc="-5" dirty="0">
                <a:solidFill>
                  <a:srgbClr val="000000"/>
                </a:solidFill>
                <a:latin typeface="Candara"/>
                <a:cs typeface="Candara"/>
              </a:rPr>
              <a:t>специфичности </a:t>
            </a:r>
            <a:r>
              <a:rPr sz="4000" spc="-10" dirty="0">
                <a:solidFill>
                  <a:srgbClr val="000000"/>
                </a:solidFill>
                <a:latin typeface="Candara"/>
                <a:cs typeface="Candara"/>
              </a:rPr>
              <a:t>позволяют  качественно </a:t>
            </a:r>
            <a:r>
              <a:rPr sz="4000" spc="-5" dirty="0">
                <a:solidFill>
                  <a:srgbClr val="000000"/>
                </a:solidFill>
                <a:latin typeface="Candara"/>
                <a:cs typeface="Candara"/>
              </a:rPr>
              <a:t>и </a:t>
            </a:r>
            <a:r>
              <a:rPr sz="4000" spc="-10" dirty="0">
                <a:solidFill>
                  <a:srgbClr val="000000"/>
                </a:solidFill>
                <a:latin typeface="Candara"/>
                <a:cs typeface="Candara"/>
              </a:rPr>
              <a:t>количественно определять  неизвестные </a:t>
            </a:r>
            <a:r>
              <a:rPr sz="4000" spc="-5" dirty="0">
                <a:solidFill>
                  <a:srgbClr val="000000"/>
                </a:solidFill>
                <a:latin typeface="Candara"/>
                <a:cs typeface="Candara"/>
              </a:rPr>
              <a:t>антигены </a:t>
            </a:r>
            <a:r>
              <a:rPr sz="4000" spc="-10" dirty="0">
                <a:solidFill>
                  <a:srgbClr val="000000"/>
                </a:solidFill>
                <a:latin typeface="Candara"/>
                <a:cs typeface="Candara"/>
              </a:rPr>
              <a:t>или неизвестные</a:t>
            </a:r>
            <a:r>
              <a:rPr sz="4000" spc="35" dirty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sz="4000" spc="-5" dirty="0">
                <a:solidFill>
                  <a:srgbClr val="000000"/>
                </a:solidFill>
                <a:latin typeface="Candara"/>
                <a:cs typeface="Candara"/>
              </a:rPr>
              <a:t>антитела.</a:t>
            </a:r>
            <a:endParaRPr sz="40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3688585"/>
            <a:ext cx="11149330" cy="2825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latin typeface="Candara"/>
                <a:cs typeface="Candara"/>
              </a:rPr>
              <a:t>Разработанные для </a:t>
            </a:r>
            <a:r>
              <a:rPr sz="4000" spc="-5" dirty="0">
                <a:latin typeface="Candara"/>
                <a:cs typeface="Candara"/>
              </a:rPr>
              <a:t>этой </a:t>
            </a:r>
            <a:r>
              <a:rPr sz="4000" spc="-10" dirty="0">
                <a:latin typeface="Candara"/>
                <a:cs typeface="Candara"/>
              </a:rPr>
              <a:t>цели иммунохимические  </a:t>
            </a:r>
            <a:r>
              <a:rPr sz="4000" spc="-5" dirty="0">
                <a:latin typeface="Candara"/>
                <a:cs typeface="Candara"/>
              </a:rPr>
              <a:t>методы позволяют </a:t>
            </a:r>
            <a:r>
              <a:rPr sz="4000" spc="-10" dirty="0">
                <a:latin typeface="Candara"/>
                <a:cs typeface="Candara"/>
              </a:rPr>
              <a:t>определить </a:t>
            </a:r>
            <a:r>
              <a:rPr sz="4000" spc="-5" dirty="0">
                <a:latin typeface="Candara"/>
                <a:cs typeface="Candara"/>
              </a:rPr>
              <a:t>количество  </a:t>
            </a:r>
            <a:r>
              <a:rPr sz="4000" spc="-10" dirty="0">
                <a:latin typeface="Candara"/>
                <a:cs typeface="Candara"/>
              </a:rPr>
              <a:t>практически </a:t>
            </a:r>
            <a:r>
              <a:rPr sz="4000" spc="-5" dirty="0">
                <a:latin typeface="Candara"/>
                <a:cs typeface="Candara"/>
              </a:rPr>
              <a:t>любого растворимого антигена,  используя </a:t>
            </a:r>
            <a:r>
              <a:rPr sz="4000" spc="-10" dirty="0">
                <a:latin typeface="Candara"/>
                <a:cs typeface="Candara"/>
              </a:rPr>
              <a:t>моноспецифическую</a:t>
            </a:r>
            <a:r>
              <a:rPr sz="4000" spc="75" dirty="0">
                <a:latin typeface="Candara"/>
                <a:cs typeface="Candara"/>
              </a:rPr>
              <a:t> </a:t>
            </a:r>
            <a:r>
              <a:rPr sz="4000" spc="-5" dirty="0">
                <a:latin typeface="Candara"/>
                <a:cs typeface="Candara"/>
              </a:rPr>
              <a:t>сыворотку.</a:t>
            </a:r>
            <a:endParaRPr sz="4000">
              <a:latin typeface="Candara"/>
              <a:cs typeface="Candara"/>
            </a:endParaRPr>
          </a:p>
          <a:p>
            <a:pPr marL="883285" algn="ctr">
              <a:lnSpc>
                <a:spcPct val="100000"/>
              </a:lnSpc>
              <a:spcBef>
                <a:spcPts val="164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10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96083" y="1523"/>
            <a:ext cx="7850124" cy="1036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61704" y="1523"/>
            <a:ext cx="1149096" cy="1036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50363" y="1587"/>
            <a:ext cx="68916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Ингибирующий</a:t>
            </a:r>
            <a:r>
              <a:rPr sz="6000" spc="-3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8" y="1045692"/>
            <a:ext cx="11979275" cy="545719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454659" marR="211454" indent="-441959">
              <a:lnSpc>
                <a:spcPts val="3670"/>
              </a:lnSpc>
              <a:spcBef>
                <a:spcPts val="760"/>
              </a:spcBef>
              <a:buClr>
                <a:srgbClr val="FF0000"/>
              </a:buClr>
              <a:buFont typeface="Wingdings"/>
              <a:buChar char=""/>
              <a:tabLst>
                <a:tab pos="454659" algn="l"/>
              </a:tabLst>
            </a:pPr>
            <a:r>
              <a:rPr sz="3600" dirty="0">
                <a:latin typeface="Candara"/>
                <a:cs typeface="Candara"/>
              </a:rPr>
              <a:t>На полистироловом </a:t>
            </a:r>
            <a:r>
              <a:rPr sz="3600" spc="-5" dirty="0">
                <a:latin typeface="Candara"/>
                <a:cs typeface="Candara"/>
              </a:rPr>
              <a:t>шарике адсорбирован стандартный  </a:t>
            </a:r>
            <a:r>
              <a:rPr sz="3600" dirty="0">
                <a:latin typeface="Candara"/>
                <a:cs typeface="Candara"/>
              </a:rPr>
              <a:t>АГ.</a:t>
            </a:r>
            <a:endParaRPr sz="3600">
              <a:latin typeface="Candara"/>
              <a:cs typeface="Candara"/>
            </a:endParaRPr>
          </a:p>
          <a:p>
            <a:pPr marL="454025" marR="49530" indent="-441325">
              <a:lnSpc>
                <a:spcPts val="3670"/>
              </a:lnSpc>
              <a:spcBef>
                <a:spcPts val="869"/>
              </a:spcBef>
              <a:buClr>
                <a:srgbClr val="FF0000"/>
              </a:buClr>
              <a:buFont typeface="Wingdings"/>
              <a:buChar char=""/>
              <a:tabLst>
                <a:tab pos="454659" algn="l"/>
              </a:tabLst>
            </a:pPr>
            <a:r>
              <a:rPr sz="3600" dirty="0">
                <a:latin typeface="Candara"/>
                <a:cs typeface="Candara"/>
              </a:rPr>
              <a:t>После </a:t>
            </a:r>
            <a:r>
              <a:rPr sz="3600" spc="-5" dirty="0">
                <a:latin typeface="Candara"/>
                <a:cs typeface="Candara"/>
              </a:rPr>
              <a:t>инкубации </a:t>
            </a:r>
            <a:r>
              <a:rPr sz="3600" dirty="0">
                <a:latin typeface="Candara"/>
                <a:cs typeface="Candara"/>
              </a:rPr>
              <a:t>с </a:t>
            </a:r>
            <a:r>
              <a:rPr sz="3600" spc="-5" dirty="0">
                <a:latin typeface="Candara"/>
                <a:cs typeface="Candara"/>
              </a:rPr>
              <a:t>исследуемым материалом </a:t>
            </a:r>
            <a:r>
              <a:rPr sz="3600" dirty="0">
                <a:latin typeface="Candara"/>
                <a:cs typeface="Candara"/>
              </a:rPr>
              <a:t>и </a:t>
            </a:r>
            <a:r>
              <a:rPr sz="3600" spc="-5" dirty="0">
                <a:latin typeface="Candara"/>
                <a:cs typeface="Candara"/>
              </a:rPr>
              <a:t>удаления  непрореагировавших компонентов, </a:t>
            </a:r>
            <a:r>
              <a:rPr sz="3600" dirty="0">
                <a:latin typeface="Candara"/>
                <a:cs typeface="Candara"/>
              </a:rPr>
              <a:t>добавляется АГ,  </a:t>
            </a:r>
            <a:r>
              <a:rPr sz="3600" spc="-5" dirty="0">
                <a:latin typeface="Candara"/>
                <a:cs typeface="Candara"/>
              </a:rPr>
              <a:t>меченный </a:t>
            </a:r>
            <a:r>
              <a:rPr sz="3600" dirty="0">
                <a:latin typeface="Candara"/>
                <a:cs typeface="Candara"/>
              </a:rPr>
              <a:t>ферментом, который </a:t>
            </a:r>
            <a:r>
              <a:rPr sz="3600" spc="-5" dirty="0">
                <a:latin typeface="Candara"/>
                <a:cs typeface="Candara"/>
              </a:rPr>
              <a:t>взаимодействует </a:t>
            </a:r>
            <a:r>
              <a:rPr sz="3600" spc="5" dirty="0">
                <a:latin typeface="Candara"/>
                <a:cs typeface="Candara"/>
              </a:rPr>
              <a:t>со  </a:t>
            </a:r>
            <a:r>
              <a:rPr sz="3600" spc="-5" dirty="0">
                <a:latin typeface="Candara"/>
                <a:cs typeface="Candara"/>
              </a:rPr>
              <a:t>свободными центрами связывания </a:t>
            </a:r>
            <a:r>
              <a:rPr sz="3600" dirty="0">
                <a:latin typeface="Candara"/>
                <a:cs typeface="Candara"/>
              </a:rPr>
              <a:t>АТ,  </a:t>
            </a:r>
            <a:r>
              <a:rPr sz="3600" spc="-5" dirty="0">
                <a:latin typeface="Candara"/>
                <a:cs typeface="Candara"/>
              </a:rPr>
              <a:t>провзаимодействовавшими </a:t>
            </a:r>
            <a:r>
              <a:rPr sz="3600" dirty="0">
                <a:latin typeface="Candara"/>
                <a:cs typeface="Candara"/>
              </a:rPr>
              <a:t>с АГ, </a:t>
            </a:r>
            <a:r>
              <a:rPr sz="3600" spc="-5" dirty="0">
                <a:latin typeface="Candara"/>
                <a:cs typeface="Candara"/>
              </a:rPr>
              <a:t>сорбированным на  </a:t>
            </a:r>
            <a:r>
              <a:rPr sz="3600" dirty="0">
                <a:latin typeface="Candara"/>
                <a:cs typeface="Candara"/>
              </a:rPr>
              <a:t>твёрдой</a:t>
            </a:r>
            <a:r>
              <a:rPr sz="3600" spc="-25" dirty="0">
                <a:latin typeface="Candara"/>
                <a:cs typeface="Candara"/>
              </a:rPr>
              <a:t> </a:t>
            </a:r>
            <a:r>
              <a:rPr sz="3600" dirty="0">
                <a:latin typeface="Candara"/>
                <a:cs typeface="Candara"/>
              </a:rPr>
              <a:t>фазе.</a:t>
            </a:r>
            <a:endParaRPr sz="3600">
              <a:latin typeface="Candara"/>
              <a:cs typeface="Candara"/>
            </a:endParaRPr>
          </a:p>
          <a:p>
            <a:pPr marL="454659" marR="5080" indent="-441959">
              <a:lnSpc>
                <a:spcPts val="3670"/>
              </a:lnSpc>
              <a:spcBef>
                <a:spcPts val="875"/>
              </a:spcBef>
              <a:buClr>
                <a:srgbClr val="FF0000"/>
              </a:buClr>
              <a:buFont typeface="Wingdings"/>
              <a:buChar char=""/>
              <a:tabLst>
                <a:tab pos="454659" algn="l"/>
              </a:tabLst>
            </a:pPr>
            <a:r>
              <a:rPr sz="3600" dirty="0">
                <a:latin typeface="Candara"/>
                <a:cs typeface="Candara"/>
              </a:rPr>
              <a:t>При </a:t>
            </a:r>
            <a:r>
              <a:rPr sz="3600" spc="-5" dirty="0">
                <a:latin typeface="Candara"/>
                <a:cs typeface="Candara"/>
              </a:rPr>
              <a:t>наличии </a:t>
            </a:r>
            <a:r>
              <a:rPr sz="3600" dirty="0">
                <a:latin typeface="Candara"/>
                <a:cs typeface="Candara"/>
              </a:rPr>
              <a:t>АТ в </a:t>
            </a:r>
            <a:r>
              <a:rPr sz="3600" spc="-5" dirty="0">
                <a:latin typeface="Candara"/>
                <a:cs typeface="Candara"/>
              </a:rPr>
              <a:t>исследуемой пробе уровень  оптической </a:t>
            </a:r>
            <a:r>
              <a:rPr sz="3600" dirty="0">
                <a:latin typeface="Candara"/>
                <a:cs typeface="Candara"/>
              </a:rPr>
              <a:t>плотности </a:t>
            </a:r>
            <a:r>
              <a:rPr sz="3600" spc="-5" dirty="0">
                <a:latin typeface="Candara"/>
                <a:cs typeface="Candara"/>
              </a:rPr>
              <a:t>прошедшей реакции превосходит  показатели отрицательных контрольных </a:t>
            </a:r>
            <a:r>
              <a:rPr sz="3600" dirty="0">
                <a:latin typeface="Candara"/>
                <a:cs typeface="Candara"/>
              </a:rPr>
              <a:t>образцов </a:t>
            </a:r>
            <a:r>
              <a:rPr sz="3600" spc="-5" dirty="0">
                <a:latin typeface="Candara"/>
                <a:cs typeface="Candara"/>
              </a:rPr>
              <a:t>(ОК</a:t>
            </a:r>
            <a:r>
              <a:rPr sz="3600" spc="-2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-).</a:t>
            </a:r>
            <a:endParaRPr sz="36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24" y="997293"/>
            <a:ext cx="11966575" cy="4524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marR="5080" indent="-362585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sz="3600" spc="-5" dirty="0">
                <a:latin typeface="Candara"/>
                <a:cs typeface="Candara"/>
              </a:rPr>
              <a:t>Конкурентные твёрдофазные </a:t>
            </a:r>
            <a:r>
              <a:rPr sz="3600" dirty="0">
                <a:latin typeface="Candara"/>
                <a:cs typeface="Candara"/>
              </a:rPr>
              <a:t>методы </a:t>
            </a:r>
            <a:r>
              <a:rPr sz="3600" spc="-5" dirty="0">
                <a:latin typeface="Candara"/>
                <a:cs typeface="Candara"/>
              </a:rPr>
              <a:t>обладают меньшей  чувствительностью по сравнению </a:t>
            </a:r>
            <a:r>
              <a:rPr sz="3600" dirty="0">
                <a:latin typeface="Candara"/>
                <a:cs typeface="Candara"/>
              </a:rPr>
              <a:t>с</a:t>
            </a:r>
            <a:r>
              <a:rPr sz="3600" spc="-25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неконкурентными.</a:t>
            </a:r>
            <a:endParaRPr sz="3600">
              <a:latin typeface="Candara"/>
              <a:cs typeface="Candara"/>
            </a:endParaRPr>
          </a:p>
          <a:p>
            <a:pPr marL="374650" marR="245745" indent="-361950">
              <a:lnSpc>
                <a:spcPct val="100000"/>
              </a:lnSpc>
              <a:spcBef>
                <a:spcPts val="860"/>
              </a:spcBef>
              <a:buClr>
                <a:srgbClr val="FF0000"/>
              </a:buClr>
              <a:buSzPct val="97222"/>
              <a:buFont typeface="Wingdings"/>
              <a:buChar char=""/>
              <a:tabLst>
                <a:tab pos="377190" algn="l"/>
              </a:tabLst>
            </a:pPr>
            <a:r>
              <a:rPr sz="3600" spc="-5" dirty="0">
                <a:latin typeface="Candara"/>
                <a:cs typeface="Candara"/>
              </a:rPr>
              <a:t>Предел </a:t>
            </a:r>
            <a:r>
              <a:rPr sz="3600" dirty="0">
                <a:latin typeface="Candara"/>
                <a:cs typeface="Candara"/>
              </a:rPr>
              <a:t>обнаружения </a:t>
            </a:r>
            <a:r>
              <a:rPr sz="3600" spc="-5" dirty="0">
                <a:latin typeface="Candara"/>
                <a:cs typeface="Candara"/>
              </a:rPr>
              <a:t>различных </a:t>
            </a:r>
            <a:r>
              <a:rPr sz="3600" dirty="0">
                <a:latin typeface="Candara"/>
                <a:cs typeface="Candara"/>
              </a:rPr>
              <a:t>соединений для </a:t>
            </a:r>
            <a:r>
              <a:rPr sz="3600" spc="-5" dirty="0">
                <a:latin typeface="Candara"/>
                <a:cs typeface="Candara"/>
              </a:rPr>
              <a:t>них  ограничен как чувствительностью регистрации  </a:t>
            </a:r>
            <a:r>
              <a:rPr sz="3600" dirty="0">
                <a:latin typeface="Candara"/>
                <a:cs typeface="Candara"/>
              </a:rPr>
              <a:t>ферментной </a:t>
            </a:r>
            <a:r>
              <a:rPr sz="3600" spc="-5" dirty="0">
                <a:latin typeface="Candara"/>
                <a:cs typeface="Candara"/>
              </a:rPr>
              <a:t>метки, так </a:t>
            </a:r>
            <a:r>
              <a:rPr sz="3600" dirty="0">
                <a:latin typeface="Candara"/>
                <a:cs typeface="Candara"/>
              </a:rPr>
              <a:t>и аффинностью </a:t>
            </a:r>
            <a:r>
              <a:rPr sz="3600" spc="-5" dirty="0">
                <a:latin typeface="Candara"/>
                <a:cs typeface="Candara"/>
              </a:rPr>
              <a:t>антител, </a:t>
            </a:r>
            <a:r>
              <a:rPr sz="3600" dirty="0">
                <a:latin typeface="Candara"/>
                <a:cs typeface="Candara"/>
              </a:rPr>
              <a:t>в </a:t>
            </a:r>
            <a:r>
              <a:rPr sz="3600" spc="-5" dirty="0">
                <a:latin typeface="Candara"/>
                <a:cs typeface="Candara"/>
              </a:rPr>
              <a:t>то  </a:t>
            </a:r>
            <a:r>
              <a:rPr sz="3600" dirty="0">
                <a:latin typeface="Candara"/>
                <a:cs typeface="Candara"/>
              </a:rPr>
              <a:t>время </a:t>
            </a:r>
            <a:r>
              <a:rPr sz="3600" spc="-5" dirty="0">
                <a:latin typeface="Candara"/>
                <a:cs typeface="Candara"/>
              </a:rPr>
              <a:t>как </a:t>
            </a:r>
            <a:r>
              <a:rPr sz="3600" dirty="0">
                <a:latin typeface="Candara"/>
                <a:cs typeface="Candara"/>
              </a:rPr>
              <a:t>для </a:t>
            </a:r>
            <a:r>
              <a:rPr sz="3600" spc="-5" dirty="0">
                <a:latin typeface="Candara"/>
                <a:cs typeface="Candara"/>
              </a:rPr>
              <a:t>неконкурентных </a:t>
            </a:r>
            <a:r>
              <a:rPr sz="3600" dirty="0">
                <a:latin typeface="Candara"/>
                <a:cs typeface="Candara"/>
              </a:rPr>
              <a:t>методов, </a:t>
            </a:r>
            <a:r>
              <a:rPr sz="3600" spc="-5" dirty="0">
                <a:latin typeface="Candara"/>
                <a:cs typeface="Candara"/>
              </a:rPr>
              <a:t>при отсутствии  неспецифических </a:t>
            </a:r>
            <a:r>
              <a:rPr sz="3600" dirty="0">
                <a:latin typeface="Candara"/>
                <a:cs typeface="Candara"/>
              </a:rPr>
              <a:t>взаимодействий, - </a:t>
            </a:r>
            <a:r>
              <a:rPr sz="3600" spc="-5" dirty="0">
                <a:latin typeface="Candara"/>
                <a:cs typeface="Candara"/>
              </a:rPr>
              <a:t>только  чувствительностью определения</a:t>
            </a:r>
            <a:r>
              <a:rPr sz="3600" spc="-10" dirty="0">
                <a:latin typeface="Candara"/>
                <a:cs typeface="Candara"/>
              </a:rPr>
              <a:t> </a:t>
            </a:r>
            <a:r>
              <a:rPr sz="3600" spc="-5" dirty="0">
                <a:latin typeface="Candara"/>
                <a:cs typeface="Candara"/>
              </a:rPr>
              <a:t>фермента.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98706" y="6336206"/>
            <a:ext cx="1574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83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0055" y="1523"/>
            <a:ext cx="7370064" cy="1011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95616" y="1523"/>
            <a:ext cx="1176527" cy="10119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87640" y="1523"/>
            <a:ext cx="3244596" cy="10119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47731" y="1523"/>
            <a:ext cx="1149096" cy="1011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64373" y="0"/>
            <a:ext cx="88633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Качественный</a:t>
            </a:r>
            <a:r>
              <a:rPr sz="6000" spc="-4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ИФА-анализ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8" y="856500"/>
            <a:ext cx="12016740" cy="592328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454659" marR="2561590" indent="-441959">
              <a:lnSpc>
                <a:spcPts val="3670"/>
              </a:lnSpc>
              <a:spcBef>
                <a:spcPts val="760"/>
              </a:spcBef>
              <a:buClr>
                <a:srgbClr val="FF0000"/>
              </a:buClr>
              <a:buFont typeface="Wingdings"/>
              <a:buChar char=""/>
              <a:tabLst>
                <a:tab pos="454659" algn="l"/>
              </a:tabLst>
            </a:pPr>
            <a:r>
              <a:rPr sz="3600" spc="-5" dirty="0">
                <a:latin typeface="Candara"/>
                <a:cs typeface="Candara"/>
              </a:rPr>
              <a:t>Используется при проведении скрининговых  </a:t>
            </a:r>
            <a:r>
              <a:rPr sz="3600" dirty="0">
                <a:latin typeface="Candara"/>
                <a:cs typeface="Candara"/>
              </a:rPr>
              <a:t>исследований в </a:t>
            </a:r>
            <a:r>
              <a:rPr sz="3600" spc="-5" dirty="0">
                <a:latin typeface="Candara"/>
                <a:cs typeface="Candara"/>
              </a:rPr>
              <a:t>диагностике инфекционных  </a:t>
            </a:r>
            <a:r>
              <a:rPr sz="3600" dirty="0">
                <a:latin typeface="Candara"/>
                <a:cs typeface="Candara"/>
              </a:rPr>
              <a:t>заболеваний.</a:t>
            </a:r>
            <a:endParaRPr sz="3600">
              <a:latin typeface="Candara"/>
              <a:cs typeface="Candara"/>
            </a:endParaRPr>
          </a:p>
          <a:p>
            <a:pPr marL="454025" marR="5080" indent="-441325">
              <a:lnSpc>
                <a:spcPts val="3670"/>
              </a:lnSpc>
              <a:spcBef>
                <a:spcPts val="869"/>
              </a:spcBef>
              <a:buClr>
                <a:srgbClr val="FF0000"/>
              </a:buClr>
              <a:buFont typeface="Wingdings"/>
              <a:buChar char=""/>
              <a:tabLst>
                <a:tab pos="454659" algn="l"/>
              </a:tabLst>
            </a:pPr>
            <a:r>
              <a:rPr sz="3600" spc="-5" dirty="0">
                <a:latin typeface="Candara"/>
                <a:cs typeface="Candara"/>
              </a:rPr>
              <a:t>Результат </a:t>
            </a:r>
            <a:r>
              <a:rPr sz="3600" dirty="0">
                <a:latin typeface="Candara"/>
                <a:cs typeface="Candara"/>
              </a:rPr>
              <a:t>исследования определяется </a:t>
            </a:r>
            <a:r>
              <a:rPr sz="3600" spc="-5" dirty="0">
                <a:latin typeface="Candara"/>
                <a:cs typeface="Candara"/>
              </a:rPr>
              <a:t>при сравнении его  оптической </a:t>
            </a:r>
            <a:r>
              <a:rPr sz="3600" dirty="0">
                <a:latin typeface="Candara"/>
                <a:cs typeface="Candara"/>
              </a:rPr>
              <a:t>плотности с </a:t>
            </a:r>
            <a:r>
              <a:rPr sz="3600" spc="-5" dirty="0">
                <a:latin typeface="Candara"/>
                <a:cs typeface="Candara"/>
              </a:rPr>
              <a:t>расчётной </a:t>
            </a:r>
            <a:r>
              <a:rPr sz="3600" dirty="0">
                <a:latin typeface="Candara"/>
                <a:cs typeface="Candara"/>
              </a:rPr>
              <a:t>величиной  </a:t>
            </a:r>
            <a:r>
              <a:rPr sz="3600" spc="-5" dirty="0">
                <a:latin typeface="Candara"/>
                <a:cs typeface="Candara"/>
              </a:rPr>
              <a:t>критической оптической </a:t>
            </a:r>
            <a:r>
              <a:rPr sz="3600" dirty="0">
                <a:latin typeface="Candara"/>
                <a:cs typeface="Candara"/>
              </a:rPr>
              <a:t>плотности </a:t>
            </a:r>
            <a:r>
              <a:rPr sz="3600" spc="-5" dirty="0">
                <a:latin typeface="Candara"/>
                <a:cs typeface="Candara"/>
              </a:rPr>
              <a:t>(ОП</a:t>
            </a:r>
            <a:r>
              <a:rPr sz="3600" spc="-7" baseline="-20833" dirty="0">
                <a:latin typeface="Candara"/>
                <a:cs typeface="Candara"/>
              </a:rPr>
              <a:t>крит.</a:t>
            </a:r>
            <a:r>
              <a:rPr sz="3600" spc="-5" dirty="0">
                <a:latin typeface="Candara"/>
                <a:cs typeface="Candara"/>
              </a:rPr>
              <a:t>). </a:t>
            </a:r>
            <a:r>
              <a:rPr sz="3600" dirty="0">
                <a:latin typeface="Candara"/>
                <a:cs typeface="Candara"/>
              </a:rPr>
              <a:t>Для  обозначения </a:t>
            </a:r>
            <a:r>
              <a:rPr sz="3600" spc="-5" dirty="0">
                <a:latin typeface="Candara"/>
                <a:cs typeface="Candara"/>
              </a:rPr>
              <a:t>Оп</a:t>
            </a:r>
            <a:r>
              <a:rPr sz="3600" spc="-7" baseline="-20833" dirty="0">
                <a:latin typeface="Candara"/>
                <a:cs typeface="Candara"/>
              </a:rPr>
              <a:t>крит. </a:t>
            </a:r>
            <a:r>
              <a:rPr sz="3600" spc="-5" dirty="0">
                <a:latin typeface="Candara"/>
                <a:cs typeface="Candara"/>
              </a:rPr>
              <a:t>могут быть использованы другие  термины </a:t>
            </a:r>
            <a:r>
              <a:rPr sz="3600" dirty="0">
                <a:latin typeface="Candara"/>
                <a:cs typeface="Candara"/>
              </a:rPr>
              <a:t>- Cut-Off или «пороговое </a:t>
            </a:r>
            <a:r>
              <a:rPr sz="3600" spc="-5" dirty="0">
                <a:latin typeface="Candara"/>
                <a:cs typeface="Candara"/>
              </a:rPr>
              <a:t>значение оптической  плотности».</a:t>
            </a:r>
            <a:endParaRPr sz="3600">
              <a:latin typeface="Candara"/>
              <a:cs typeface="Candara"/>
            </a:endParaRPr>
          </a:p>
          <a:p>
            <a:pPr marL="454659" marR="598805" indent="-441959">
              <a:lnSpc>
                <a:spcPts val="3670"/>
              </a:lnSpc>
              <a:spcBef>
                <a:spcPts val="880"/>
              </a:spcBef>
              <a:buClr>
                <a:srgbClr val="FF0000"/>
              </a:buClr>
              <a:buFont typeface="Wingdings"/>
              <a:buChar char=""/>
              <a:tabLst>
                <a:tab pos="454659" algn="l"/>
              </a:tabLst>
            </a:pPr>
            <a:r>
              <a:rPr sz="3600" spc="-5" dirty="0">
                <a:latin typeface="Candara"/>
                <a:cs typeface="Candara"/>
              </a:rPr>
              <a:t>Если оптическая </a:t>
            </a:r>
            <a:r>
              <a:rPr sz="3600" dirty="0">
                <a:latin typeface="Candara"/>
                <a:cs typeface="Candara"/>
              </a:rPr>
              <a:t>плотность образца выше, </a:t>
            </a:r>
            <a:r>
              <a:rPr sz="3600" spc="-5" dirty="0">
                <a:latin typeface="Candara"/>
                <a:cs typeface="Candara"/>
              </a:rPr>
              <a:t>чем </a:t>
            </a:r>
            <a:r>
              <a:rPr sz="3600" dirty="0">
                <a:latin typeface="Candara"/>
                <a:cs typeface="Candara"/>
              </a:rPr>
              <a:t>Cut-Off,  образец </a:t>
            </a:r>
            <a:r>
              <a:rPr sz="3600" spc="-5" dirty="0">
                <a:latin typeface="Candara"/>
                <a:cs typeface="Candara"/>
              </a:rPr>
              <a:t>считается положительным на специфические  антитела.</a:t>
            </a:r>
            <a:endParaRPr sz="3600">
              <a:latin typeface="Candara"/>
              <a:cs typeface="Candar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92610" y="6336206"/>
            <a:ext cx="1638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84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6776" y="1523"/>
            <a:ext cx="8967216" cy="1098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19488" y="1523"/>
            <a:ext cx="1149096" cy="10988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91054" y="63893"/>
            <a:ext cx="80098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Оборудование 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для</a:t>
            </a:r>
            <a:r>
              <a:rPr sz="6000" spc="-5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7744" y="1558620"/>
            <a:ext cx="5587998" cy="26939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62546" y="1054722"/>
            <a:ext cx="3776129" cy="2832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5270" y="4079303"/>
            <a:ext cx="4512725" cy="24415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27278" y="4036593"/>
            <a:ext cx="3175000" cy="24876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697182" y="6336206"/>
            <a:ext cx="1581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85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4970" y="235978"/>
            <a:ext cx="8429774" cy="5048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68416" y="3864079"/>
            <a:ext cx="6335077" cy="2503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689562" y="6336206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86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495" y="5719571"/>
            <a:ext cx="1953768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80744" y="5719571"/>
            <a:ext cx="871728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20952" y="5719571"/>
            <a:ext cx="3893807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83252" y="5719571"/>
            <a:ext cx="853439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9228" y="5847079"/>
            <a:ext cx="455168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ИФА</a:t>
            </a:r>
            <a:r>
              <a:rPr sz="4400" spc="-5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400" spc="-5" dirty="0">
                <a:solidFill>
                  <a:srgbClr val="FF0000"/>
                </a:solidFill>
                <a:latin typeface="Candara"/>
                <a:cs typeface="Candara"/>
              </a:rPr>
              <a:t>-анализаторы</a:t>
            </a:r>
            <a:endParaRPr sz="4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0464" y="2595372"/>
            <a:ext cx="4456176" cy="1450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30111" y="2595372"/>
            <a:ext cx="1406639" cy="1450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60235" y="2595372"/>
            <a:ext cx="2836164" cy="1450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97707" y="2809748"/>
            <a:ext cx="51962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FF0000"/>
                </a:solidFill>
                <a:latin typeface="Candara"/>
                <a:cs typeface="Candara"/>
              </a:rPr>
              <a:t>Иммуно-ПЦР</a:t>
            </a:r>
            <a:endParaRPr sz="72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17895" y="6336206"/>
            <a:ext cx="1562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87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3" y="1523"/>
            <a:ext cx="1926336" cy="586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8363" y="1523"/>
            <a:ext cx="641604" cy="5867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0472" y="1523"/>
            <a:ext cx="1278623" cy="5867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29611" y="1523"/>
            <a:ext cx="626351" cy="586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16479" y="1523"/>
            <a:ext cx="6476987" cy="5867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53983" y="1523"/>
            <a:ext cx="3343655" cy="5867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58143" y="1523"/>
            <a:ext cx="626351" cy="586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145011" y="1523"/>
            <a:ext cx="1046988" cy="5867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62100" y="416051"/>
            <a:ext cx="3718560" cy="6598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41164" y="416051"/>
            <a:ext cx="4875276" cy="6598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76943" y="416051"/>
            <a:ext cx="900683" cy="6598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38131" y="416051"/>
            <a:ext cx="647700" cy="6598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546335" y="416051"/>
            <a:ext cx="1019555" cy="6598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026395" y="416051"/>
            <a:ext cx="641603" cy="6598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128504" y="416051"/>
            <a:ext cx="627888" cy="6598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67767" y="17627"/>
            <a:ext cx="1185418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3380" marR="5080" indent="-1631314">
              <a:lnSpc>
                <a:spcPct val="100000"/>
              </a:lnSpc>
              <a:spcBef>
                <a:spcPts val="100"/>
              </a:spcBef>
              <a:tabLst>
                <a:tab pos="8926195" algn="l"/>
              </a:tabLst>
            </a:pP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Иммуно-ПЦР 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совмещает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преимущества 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ПЦР и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иммуноанализа без  пробоподготовки.</a:t>
            </a:r>
            <a:r>
              <a:rPr sz="3200" spc="1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Чувствительность</a:t>
            </a:r>
            <a:r>
              <a:rPr sz="3200" spc="3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до	</a:t>
            </a:r>
            <a:r>
              <a:rPr sz="3200" dirty="0">
                <a:solidFill>
                  <a:srgbClr val="FF0000"/>
                </a:solidFill>
                <a:latin typeface="Candara"/>
                <a:cs typeface="Candara"/>
              </a:rPr>
              <a:t>1</a:t>
            </a:r>
            <a:r>
              <a:rPr sz="3200" spc="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ndara"/>
                <a:cs typeface="Candara"/>
              </a:rPr>
              <a:t>пг\мл.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11561" y="1135621"/>
            <a:ext cx="8180438" cy="57223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739" y="1142733"/>
            <a:ext cx="4033520" cy="44145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701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ndara"/>
                <a:cs typeface="Candara"/>
              </a:rPr>
              <a:t>Сочетание ПЦР-РВ и  ИФА, </a:t>
            </a:r>
            <a:r>
              <a:rPr sz="3200" spc="-5" dirty="0">
                <a:latin typeface="Candara"/>
                <a:cs typeface="Candara"/>
              </a:rPr>
              <a:t>фиксирующие</a:t>
            </a:r>
            <a:r>
              <a:rPr sz="3200" spc="-9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и  </a:t>
            </a:r>
            <a:r>
              <a:rPr sz="3200" spc="-5" dirty="0">
                <a:latin typeface="Candara"/>
                <a:cs typeface="Candara"/>
              </a:rPr>
              <a:t>детектирующие  (парные) </a:t>
            </a:r>
            <a:r>
              <a:rPr sz="3200" dirty="0">
                <a:latin typeface="Candara"/>
                <a:cs typeface="Candara"/>
              </a:rPr>
              <a:t>МКА  </a:t>
            </a:r>
            <a:r>
              <a:rPr sz="3200" spc="-5" dirty="0">
                <a:latin typeface="Candara"/>
                <a:cs typeface="Candara"/>
              </a:rPr>
              <a:t>образец </a:t>
            </a:r>
            <a:r>
              <a:rPr sz="3200" dirty="0">
                <a:latin typeface="Candara"/>
                <a:cs typeface="Candara"/>
              </a:rPr>
              <a:t>- 1 </a:t>
            </a:r>
            <a:r>
              <a:rPr sz="3200" spc="-5" dirty="0">
                <a:latin typeface="Candara"/>
                <a:cs typeface="Candara"/>
              </a:rPr>
              <a:t>мкл,  время </a:t>
            </a:r>
            <a:r>
              <a:rPr sz="3200" dirty="0">
                <a:latin typeface="Candara"/>
                <a:cs typeface="Candara"/>
              </a:rPr>
              <a:t>- </a:t>
            </a:r>
            <a:r>
              <a:rPr sz="3200" spc="-5" dirty="0">
                <a:latin typeface="Candara"/>
                <a:cs typeface="Candara"/>
              </a:rPr>
              <a:t>25 мин.,  </a:t>
            </a:r>
            <a:r>
              <a:rPr sz="3200" dirty="0">
                <a:latin typeface="Candara"/>
                <a:cs typeface="Candara"/>
              </a:rPr>
              <a:t>чувствительность</a:t>
            </a:r>
            <a:r>
              <a:rPr sz="3200" spc="-35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-</a:t>
            </a:r>
            <a:endParaRPr sz="3200">
              <a:latin typeface="Candara"/>
              <a:cs typeface="Candara"/>
            </a:endParaRPr>
          </a:p>
          <a:p>
            <a:pPr marL="12700" marR="5080">
              <a:lnSpc>
                <a:spcPts val="3840"/>
              </a:lnSpc>
              <a:spcBef>
                <a:spcPts val="120"/>
              </a:spcBef>
            </a:pPr>
            <a:r>
              <a:rPr sz="3200" spc="-5" dirty="0">
                <a:latin typeface="Candara"/>
                <a:cs typeface="Candara"/>
              </a:rPr>
              <a:t>единичные бактерии</a:t>
            </a:r>
            <a:r>
              <a:rPr sz="3200" spc="-65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и  </a:t>
            </a:r>
            <a:r>
              <a:rPr sz="3200" spc="-5" dirty="0">
                <a:latin typeface="Candara"/>
                <a:cs typeface="Candara"/>
              </a:rPr>
              <a:t>вирусы.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146" y="5531236"/>
            <a:ext cx="3799204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C00000"/>
                </a:solidFill>
                <a:latin typeface="Candara"/>
                <a:cs typeface="Candara"/>
              </a:rPr>
              <a:t>В 100 тыс. раз  </a:t>
            </a:r>
            <a:r>
              <a:rPr sz="3200" spc="-5" dirty="0">
                <a:solidFill>
                  <a:srgbClr val="C00000"/>
                </a:solidFill>
                <a:latin typeface="Candara"/>
                <a:cs typeface="Candara"/>
              </a:rPr>
              <a:t>чувствительней</a:t>
            </a:r>
            <a:r>
              <a:rPr sz="3200" spc="-65" dirty="0">
                <a:solidFill>
                  <a:srgbClr val="C00000"/>
                </a:solidFill>
                <a:latin typeface="Candara"/>
                <a:cs typeface="Candara"/>
              </a:rPr>
              <a:t> </a:t>
            </a:r>
            <a:r>
              <a:rPr sz="3200" dirty="0">
                <a:solidFill>
                  <a:srgbClr val="C00000"/>
                </a:solidFill>
                <a:latin typeface="Candara"/>
                <a:cs typeface="Candara"/>
              </a:rPr>
              <a:t>ИФА.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61133" y="5670879"/>
            <a:ext cx="35515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ndara"/>
                <a:cs typeface="Candara"/>
              </a:rPr>
              <a:t>Для ООИ </a:t>
            </a:r>
            <a:r>
              <a:rPr sz="2400" spc="-5" dirty="0">
                <a:latin typeface="Candara"/>
                <a:cs typeface="Candara"/>
              </a:rPr>
              <a:t>разработаны</a:t>
            </a:r>
            <a:r>
              <a:rPr sz="2400" spc="-75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все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5989" y="6036638"/>
            <a:ext cx="2036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ndara"/>
                <a:cs typeface="Candara"/>
              </a:rPr>
              <a:t>отечественные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33701" y="6336206"/>
            <a:ext cx="3580129" cy="4578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62890" algn="r">
              <a:lnSpc>
                <a:spcPts val="865"/>
              </a:lnSpc>
              <a:spcBef>
                <a:spcPts val="95"/>
              </a:spcBef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88</a:t>
            </a:r>
            <a:endParaRPr sz="1000">
              <a:latin typeface="Candara"/>
              <a:cs typeface="Candara"/>
            </a:endParaRPr>
          </a:p>
          <a:p>
            <a:pPr marL="12700">
              <a:lnSpc>
                <a:spcPts val="2545"/>
              </a:lnSpc>
            </a:pPr>
            <a:r>
              <a:rPr sz="2400" dirty="0">
                <a:latin typeface="Candara"/>
                <a:cs typeface="Candara"/>
              </a:rPr>
              <a:t>моноклональные</a:t>
            </a:r>
            <a:r>
              <a:rPr sz="2400" spc="-85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антитела</a:t>
            </a:r>
            <a:endParaRPr sz="24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4923" y="1523"/>
            <a:ext cx="2444496" cy="839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94916" y="1523"/>
            <a:ext cx="1176528" cy="839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86939" y="1523"/>
            <a:ext cx="5329427" cy="839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1864" y="1523"/>
            <a:ext cx="3601199" cy="839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8571" y="1523"/>
            <a:ext cx="1176527" cy="839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40595" y="1523"/>
            <a:ext cx="2366759" cy="8397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722864" y="1523"/>
            <a:ext cx="1149096" cy="8397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89202" y="0"/>
            <a:ext cx="102139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Тест-системы </a:t>
            </a:r>
            <a:r>
              <a:rPr sz="6000" dirty="0">
                <a:solidFill>
                  <a:srgbClr val="FF0000"/>
                </a:solidFill>
                <a:latin typeface="Candara"/>
                <a:cs typeface="Candara"/>
              </a:rPr>
              <a:t>для</a:t>
            </a:r>
            <a:r>
              <a:rPr sz="6000" spc="-7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иммуно-ПЦР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689" y="520331"/>
            <a:ext cx="11530330" cy="639064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67665" marR="74295" indent="-354965">
              <a:lnSpc>
                <a:spcPts val="3260"/>
              </a:lnSpc>
              <a:spcBef>
                <a:spcPts val="695"/>
              </a:spcBef>
              <a:buClr>
                <a:srgbClr val="FF0000"/>
              </a:buClr>
              <a:buAutoNum type="arabicPeriod"/>
              <a:tabLst>
                <a:tab pos="368300" algn="l"/>
              </a:tabLst>
            </a:pP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Определение </a:t>
            </a:r>
            <a:r>
              <a:rPr sz="3200" spc="-5" dirty="0">
                <a:solidFill>
                  <a:srgbClr val="C00000"/>
                </a:solidFill>
                <a:latin typeface="Candara"/>
                <a:cs typeface="Candara"/>
              </a:rPr>
              <a:t>ботулинического </a:t>
            </a:r>
            <a:r>
              <a:rPr sz="3200" dirty="0">
                <a:solidFill>
                  <a:srgbClr val="C00000"/>
                </a:solidFill>
                <a:latin typeface="Candara"/>
                <a:cs typeface="Candara"/>
              </a:rPr>
              <a:t>нейротоксина типа А </a:t>
            </a: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методом  иммуно-ПЦР (Тест-система</a:t>
            </a:r>
            <a:r>
              <a:rPr sz="3200" spc="-25" dirty="0">
                <a:solidFill>
                  <a:srgbClr val="073E87"/>
                </a:solidFill>
                <a:latin typeface="Candara"/>
                <a:cs typeface="Candara"/>
              </a:rPr>
              <a:t> </a:t>
            </a: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«IPCR-BoNT/A»)</a:t>
            </a:r>
            <a:endParaRPr sz="3200">
              <a:latin typeface="Candara"/>
              <a:cs typeface="Candara"/>
            </a:endParaRPr>
          </a:p>
          <a:p>
            <a:pPr marL="367030" marR="440690" indent="-354330">
              <a:lnSpc>
                <a:spcPts val="3260"/>
              </a:lnSpc>
              <a:spcBef>
                <a:spcPts val="775"/>
              </a:spcBef>
              <a:buClr>
                <a:srgbClr val="FF0000"/>
              </a:buClr>
              <a:buAutoNum type="arabicPeriod"/>
              <a:tabLst>
                <a:tab pos="368300" algn="l"/>
              </a:tabLst>
            </a:pP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Определение </a:t>
            </a:r>
            <a:r>
              <a:rPr sz="3200" dirty="0">
                <a:solidFill>
                  <a:srgbClr val="C00000"/>
                </a:solidFill>
                <a:latin typeface="Candara"/>
                <a:cs typeface="Candara"/>
              </a:rPr>
              <a:t>летального фактора </a:t>
            </a:r>
            <a:r>
              <a:rPr sz="3200" spc="-5" dirty="0">
                <a:solidFill>
                  <a:srgbClr val="C00000"/>
                </a:solidFill>
                <a:latin typeface="Candara"/>
                <a:cs typeface="Candara"/>
              </a:rPr>
              <a:t>сибирской </a:t>
            </a:r>
            <a:r>
              <a:rPr sz="3200" dirty="0">
                <a:solidFill>
                  <a:srgbClr val="C00000"/>
                </a:solidFill>
                <a:latin typeface="Candara"/>
                <a:cs typeface="Candara"/>
              </a:rPr>
              <a:t>язвы </a:t>
            </a: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методом  иммуно-ПЦР (Тест-система</a:t>
            </a:r>
            <a:r>
              <a:rPr sz="3200" spc="-25" dirty="0">
                <a:solidFill>
                  <a:srgbClr val="073E87"/>
                </a:solidFill>
                <a:latin typeface="Candara"/>
                <a:cs typeface="Candara"/>
              </a:rPr>
              <a:t> </a:t>
            </a: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ИПЦР-ЛФ)</a:t>
            </a:r>
            <a:endParaRPr sz="3200">
              <a:latin typeface="Candara"/>
              <a:cs typeface="Candara"/>
            </a:endParaRPr>
          </a:p>
          <a:p>
            <a:pPr marL="367665" marR="5080" indent="-354965">
              <a:lnSpc>
                <a:spcPts val="3260"/>
              </a:lnSpc>
              <a:spcBef>
                <a:spcPts val="775"/>
              </a:spcBef>
              <a:buClr>
                <a:srgbClr val="FF0000"/>
              </a:buClr>
              <a:buAutoNum type="arabicPeriod"/>
              <a:tabLst>
                <a:tab pos="368300" algn="l"/>
              </a:tabLst>
            </a:pP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Определение </a:t>
            </a:r>
            <a:r>
              <a:rPr sz="3200" dirty="0">
                <a:solidFill>
                  <a:srgbClr val="C00000"/>
                </a:solidFill>
                <a:latin typeface="Candara"/>
                <a:cs typeface="Candara"/>
              </a:rPr>
              <a:t>протективного антигена </a:t>
            </a:r>
            <a:r>
              <a:rPr sz="3200" spc="-5" dirty="0">
                <a:solidFill>
                  <a:srgbClr val="C00000"/>
                </a:solidFill>
                <a:latin typeface="Candara"/>
                <a:cs typeface="Candara"/>
              </a:rPr>
              <a:t>возбудителя сибирской  </a:t>
            </a:r>
            <a:r>
              <a:rPr sz="3200" dirty="0">
                <a:solidFill>
                  <a:srgbClr val="C00000"/>
                </a:solidFill>
                <a:latin typeface="Candara"/>
                <a:cs typeface="Candara"/>
              </a:rPr>
              <a:t>язвы </a:t>
            </a: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методом </a:t>
            </a: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иммуно-ПЦР (Тест-система</a:t>
            </a:r>
            <a:r>
              <a:rPr sz="3200" spc="-25" dirty="0">
                <a:solidFill>
                  <a:srgbClr val="073E87"/>
                </a:solidFill>
                <a:latin typeface="Candara"/>
                <a:cs typeface="Candara"/>
              </a:rPr>
              <a:t> </a:t>
            </a: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ИПЦР-ПА)</a:t>
            </a:r>
            <a:endParaRPr sz="3200">
              <a:latin typeface="Candara"/>
              <a:cs typeface="Candara"/>
            </a:endParaRPr>
          </a:p>
          <a:p>
            <a:pPr marL="367665" indent="-354965">
              <a:lnSpc>
                <a:spcPts val="3550"/>
              </a:lnSpc>
              <a:spcBef>
                <a:spcPts val="185"/>
              </a:spcBef>
              <a:buClr>
                <a:srgbClr val="FF0000"/>
              </a:buClr>
              <a:buAutoNum type="arabicPeriod"/>
              <a:tabLst>
                <a:tab pos="368300" algn="l"/>
              </a:tabLst>
            </a:pP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Набор </a:t>
            </a: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реагентов для определения бактерий </a:t>
            </a:r>
            <a:r>
              <a:rPr sz="3200" dirty="0">
                <a:solidFill>
                  <a:srgbClr val="C00000"/>
                </a:solidFill>
                <a:latin typeface="Candara"/>
                <a:cs typeface="Candara"/>
              </a:rPr>
              <a:t>E. </a:t>
            </a:r>
            <a:r>
              <a:rPr sz="3200" spc="-5" dirty="0">
                <a:solidFill>
                  <a:srgbClr val="C00000"/>
                </a:solidFill>
                <a:latin typeface="Candara"/>
                <a:cs typeface="Candara"/>
              </a:rPr>
              <a:t>coli</a:t>
            </a:r>
            <a:r>
              <a:rPr sz="3200" dirty="0">
                <a:solidFill>
                  <a:srgbClr val="C00000"/>
                </a:solidFill>
                <a:latin typeface="Candara"/>
                <a:cs typeface="Candara"/>
              </a:rPr>
              <a:t> </a:t>
            </a:r>
            <a:r>
              <a:rPr sz="3200" spc="5" dirty="0">
                <a:solidFill>
                  <a:srgbClr val="C00000"/>
                </a:solidFill>
                <a:latin typeface="Candara"/>
                <a:cs typeface="Candara"/>
              </a:rPr>
              <a:t>O</a:t>
            </a:r>
            <a:r>
              <a:rPr sz="3150" spc="7" baseline="-21164" dirty="0">
                <a:solidFill>
                  <a:srgbClr val="C00000"/>
                </a:solidFill>
                <a:latin typeface="Candara"/>
                <a:cs typeface="Candara"/>
              </a:rPr>
              <a:t>157</a:t>
            </a:r>
            <a:r>
              <a:rPr sz="3200" spc="5" dirty="0">
                <a:solidFill>
                  <a:srgbClr val="C00000"/>
                </a:solidFill>
                <a:latin typeface="Candara"/>
                <a:cs typeface="Candara"/>
              </a:rPr>
              <a:t>:Н</a:t>
            </a:r>
            <a:r>
              <a:rPr sz="3150" spc="7" baseline="-21164" dirty="0">
                <a:solidFill>
                  <a:srgbClr val="C00000"/>
                </a:solidFill>
                <a:latin typeface="Candara"/>
                <a:cs typeface="Candara"/>
              </a:rPr>
              <a:t>7</a:t>
            </a:r>
            <a:endParaRPr sz="3150" baseline="-21164">
              <a:latin typeface="Candara"/>
              <a:cs typeface="Candara"/>
            </a:endParaRPr>
          </a:p>
          <a:p>
            <a:pPr marL="367665">
              <a:lnSpc>
                <a:spcPts val="3550"/>
              </a:lnSpc>
            </a:pP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методом иммуно-ПЦР (Тест-система </a:t>
            </a: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«IPCR- E. </a:t>
            </a: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coli</a:t>
            </a:r>
            <a:r>
              <a:rPr sz="3200" spc="15" dirty="0">
                <a:solidFill>
                  <a:srgbClr val="073E87"/>
                </a:solidFill>
                <a:latin typeface="Candara"/>
                <a:cs typeface="Candara"/>
              </a:rPr>
              <a:t> </a:t>
            </a: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O</a:t>
            </a:r>
            <a:r>
              <a:rPr sz="3150" baseline="-21164" dirty="0">
                <a:solidFill>
                  <a:srgbClr val="073E87"/>
                </a:solidFill>
                <a:latin typeface="Candara"/>
                <a:cs typeface="Candara"/>
              </a:rPr>
              <a:t>157</a:t>
            </a: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:H</a:t>
            </a:r>
            <a:r>
              <a:rPr sz="3150" baseline="-21164" dirty="0">
                <a:solidFill>
                  <a:srgbClr val="073E87"/>
                </a:solidFill>
                <a:latin typeface="Candara"/>
                <a:cs typeface="Candara"/>
              </a:rPr>
              <a:t>7</a:t>
            </a: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»).</a:t>
            </a:r>
            <a:endParaRPr sz="3200">
              <a:latin typeface="Candara"/>
              <a:cs typeface="Candara"/>
            </a:endParaRPr>
          </a:p>
          <a:p>
            <a:pPr marL="367030" marR="109855" indent="-354330">
              <a:lnSpc>
                <a:spcPts val="3260"/>
              </a:lnSpc>
              <a:spcBef>
                <a:spcPts val="785"/>
              </a:spcBef>
              <a:buClr>
                <a:srgbClr val="FF0000"/>
              </a:buClr>
              <a:buAutoNum type="arabicPeriod" startAt="5"/>
              <a:tabLst>
                <a:tab pos="368300" algn="l"/>
              </a:tabLst>
            </a:pP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Набор </a:t>
            </a: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реагентов для определения бактерий </a:t>
            </a:r>
            <a:r>
              <a:rPr sz="3200" dirty="0">
                <a:solidFill>
                  <a:srgbClr val="C00000"/>
                </a:solidFill>
                <a:latin typeface="Candara"/>
                <a:cs typeface="Candara"/>
              </a:rPr>
              <a:t>Listeria  </a:t>
            </a:r>
            <a:r>
              <a:rPr sz="3200" spc="-5" dirty="0">
                <a:solidFill>
                  <a:srgbClr val="C00000"/>
                </a:solidFill>
                <a:latin typeface="Candara"/>
                <a:cs typeface="Candara"/>
              </a:rPr>
              <a:t>monocytogenes </a:t>
            </a: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методом иммуно-ПЦР (Тест-система </a:t>
            </a: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«IPCR - L.  </a:t>
            </a: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monocytogenes»).</a:t>
            </a:r>
            <a:endParaRPr sz="3200">
              <a:latin typeface="Candara"/>
              <a:cs typeface="Candara"/>
            </a:endParaRPr>
          </a:p>
          <a:p>
            <a:pPr marL="367665" marR="676275" indent="-354965">
              <a:lnSpc>
                <a:spcPts val="3260"/>
              </a:lnSpc>
              <a:spcBef>
                <a:spcPts val="780"/>
              </a:spcBef>
              <a:buClr>
                <a:srgbClr val="FF0000"/>
              </a:buClr>
              <a:buAutoNum type="arabicPeriod" startAt="5"/>
              <a:tabLst>
                <a:tab pos="368300" algn="l"/>
              </a:tabLst>
            </a:pP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Набор </a:t>
            </a: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реагентов для определения бактерий </a:t>
            </a:r>
            <a:r>
              <a:rPr sz="3200" dirty="0">
                <a:solidFill>
                  <a:srgbClr val="C00000"/>
                </a:solidFill>
                <a:latin typeface="Candara"/>
                <a:cs typeface="Candara"/>
              </a:rPr>
              <a:t>Pseudomonas  aeruginosa </a:t>
            </a: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методом иммуно-ПЦР (Тест-система </a:t>
            </a:r>
            <a:r>
              <a:rPr sz="3200" dirty="0">
                <a:solidFill>
                  <a:srgbClr val="073E87"/>
                </a:solidFill>
                <a:latin typeface="Candara"/>
                <a:cs typeface="Candara"/>
              </a:rPr>
              <a:t>«IPCR - P.  </a:t>
            </a:r>
            <a:r>
              <a:rPr sz="3200" spc="-5" dirty="0">
                <a:solidFill>
                  <a:srgbClr val="073E87"/>
                </a:solidFill>
                <a:latin typeface="Candara"/>
                <a:cs typeface="Candara"/>
              </a:rPr>
              <a:t>aeruginosa»).</a:t>
            </a:r>
            <a:endParaRPr sz="32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6914" y="3190936"/>
            <a:ext cx="4068013" cy="29152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61" y="3202523"/>
            <a:ext cx="4114787" cy="29149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3" y="1523"/>
            <a:ext cx="3436620" cy="8031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12135" y="1523"/>
            <a:ext cx="958596" cy="8031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4723" y="1523"/>
            <a:ext cx="986027" cy="8031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04744" y="1523"/>
            <a:ext cx="963168" cy="8031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41904" y="1523"/>
            <a:ext cx="5367528" cy="8031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83423" y="1523"/>
            <a:ext cx="4608576" cy="8031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623547" y="1523"/>
            <a:ext cx="568451" cy="8031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4719" y="0"/>
            <a:ext cx="1186243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dirty="0">
                <a:solidFill>
                  <a:srgbClr val="FF0000"/>
                </a:solidFill>
                <a:latin typeface="Candara"/>
                <a:cs typeface="Candara"/>
              </a:rPr>
              <a:t>Аптамеры - инновационные</a:t>
            </a:r>
            <a:r>
              <a:rPr sz="5000" spc="-16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000" dirty="0">
                <a:solidFill>
                  <a:srgbClr val="FF0000"/>
                </a:solidFill>
                <a:latin typeface="Candara"/>
                <a:cs typeface="Candara"/>
              </a:rPr>
              <a:t>биодетекторы</a:t>
            </a:r>
            <a:endParaRPr sz="5000">
              <a:latin typeface="Candara"/>
              <a:cs typeface="Candar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06" y="552805"/>
            <a:ext cx="11471910" cy="2952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6256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ndara"/>
                <a:cs typeface="Candara"/>
              </a:rPr>
              <a:t>Аптамеры - фрагменты </a:t>
            </a:r>
            <a:r>
              <a:rPr sz="3200" spc="-5" dirty="0">
                <a:latin typeface="Candara"/>
                <a:cs typeface="Candara"/>
              </a:rPr>
              <a:t>ДНК, </a:t>
            </a:r>
            <a:r>
              <a:rPr sz="3200" dirty="0">
                <a:latin typeface="Candara"/>
                <a:cs typeface="Candara"/>
              </a:rPr>
              <a:t>специфичные к </a:t>
            </a:r>
            <a:r>
              <a:rPr sz="3200" spc="-5" dirty="0">
                <a:latin typeface="Candara"/>
                <a:cs typeface="Candara"/>
              </a:rPr>
              <a:t>мишеням </a:t>
            </a:r>
            <a:r>
              <a:rPr sz="3200" dirty="0">
                <a:latin typeface="Candara"/>
                <a:cs typeface="Candara"/>
              </a:rPr>
              <a:t>и  отобранные </a:t>
            </a:r>
            <a:r>
              <a:rPr sz="3200" spc="-5" dirty="0">
                <a:latin typeface="Candara"/>
                <a:cs typeface="Candara"/>
              </a:rPr>
              <a:t>методами высокопроизводительного скрининга </a:t>
            </a:r>
            <a:r>
              <a:rPr sz="3200" i="1" dirty="0">
                <a:latin typeface="Candara"/>
                <a:cs typeface="Candara"/>
              </a:rPr>
              <a:t>in  </a:t>
            </a:r>
            <a:r>
              <a:rPr sz="3200" i="1" spc="-5" dirty="0">
                <a:latin typeface="Candara"/>
                <a:cs typeface="Candara"/>
              </a:rPr>
              <a:t>vitro </a:t>
            </a:r>
            <a:r>
              <a:rPr sz="3200" spc="-5" dirty="0">
                <a:latin typeface="Candara"/>
                <a:cs typeface="Candara"/>
              </a:rPr>
              <a:t>из библиотек</a:t>
            </a:r>
            <a:r>
              <a:rPr sz="3200" spc="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олигонуклеотидов.</a:t>
            </a:r>
            <a:endParaRPr sz="3200">
              <a:latin typeface="Candara"/>
              <a:cs typeface="Candara"/>
            </a:endParaRPr>
          </a:p>
          <a:p>
            <a:pPr marL="367665" indent="-354965">
              <a:lnSpc>
                <a:spcPct val="100000"/>
              </a:lnSpc>
              <a:buClr>
                <a:srgbClr val="FF0000"/>
              </a:buClr>
              <a:buFont typeface="Wingdings"/>
              <a:buChar char=""/>
              <a:tabLst>
                <a:tab pos="368300" algn="l"/>
                <a:tab pos="3738879" algn="l"/>
              </a:tabLst>
            </a:pPr>
            <a:r>
              <a:rPr sz="3200" dirty="0">
                <a:latin typeface="Candara"/>
                <a:cs typeface="Candara"/>
              </a:rPr>
              <a:t>Чувствительность	превышает </a:t>
            </a:r>
            <a:r>
              <a:rPr sz="3200" spc="-5" dirty="0">
                <a:latin typeface="Candara"/>
                <a:cs typeface="Candara"/>
              </a:rPr>
              <a:t>методы </a:t>
            </a:r>
            <a:r>
              <a:rPr sz="3200" dirty="0">
                <a:latin typeface="Candara"/>
                <a:cs typeface="Candara"/>
              </a:rPr>
              <a:t>детекции на </a:t>
            </a:r>
            <a:r>
              <a:rPr sz="3200" spc="-5" dirty="0">
                <a:latin typeface="Candara"/>
                <a:cs typeface="Candara"/>
              </a:rPr>
              <a:t>основе</a:t>
            </a:r>
            <a:r>
              <a:rPr sz="3200" spc="-8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АТ.</a:t>
            </a:r>
            <a:endParaRPr sz="3200">
              <a:latin typeface="Candara"/>
              <a:cs typeface="Candara"/>
            </a:endParaRPr>
          </a:p>
          <a:p>
            <a:pPr marL="367665" indent="-354965">
              <a:lnSpc>
                <a:spcPct val="100000"/>
              </a:lnSpc>
              <a:buClr>
                <a:srgbClr val="FF0000"/>
              </a:buClr>
              <a:buFont typeface="Wingdings"/>
              <a:buChar char=""/>
              <a:tabLst>
                <a:tab pos="368300" algn="l"/>
              </a:tabLst>
            </a:pPr>
            <a:r>
              <a:rPr sz="3200" dirty="0">
                <a:latin typeface="Candara"/>
                <a:cs typeface="Candara"/>
              </a:rPr>
              <a:t>Не </a:t>
            </a:r>
            <a:r>
              <a:rPr sz="3200" spc="-5" dirty="0">
                <a:latin typeface="Candara"/>
                <a:cs typeface="Candara"/>
              </a:rPr>
              <a:t>зависят от </a:t>
            </a:r>
            <a:r>
              <a:rPr sz="3200" dirty="0">
                <a:latin typeface="Candara"/>
                <a:cs typeface="Candara"/>
              </a:rPr>
              <a:t>иммуногенности</a:t>
            </a:r>
            <a:r>
              <a:rPr sz="3200" spc="-2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мишени</a:t>
            </a:r>
            <a:endParaRPr sz="3200">
              <a:latin typeface="Candara"/>
              <a:cs typeface="Candara"/>
            </a:endParaRPr>
          </a:p>
          <a:p>
            <a:pPr marL="367665" indent="-354965">
              <a:lnSpc>
                <a:spcPct val="100000"/>
              </a:lnSpc>
              <a:buClr>
                <a:srgbClr val="FF0000"/>
              </a:buClr>
              <a:buFont typeface="Wingdings"/>
              <a:buChar char=""/>
              <a:tabLst>
                <a:tab pos="368300" algn="l"/>
              </a:tabLst>
            </a:pPr>
            <a:r>
              <a:rPr sz="3200" spc="-5" dirty="0">
                <a:latin typeface="Candara"/>
                <a:cs typeface="Candara"/>
              </a:rPr>
              <a:t>Хорошо</a:t>
            </a:r>
            <a:r>
              <a:rPr sz="3200" spc="-2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хранятся.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71431" y="4005071"/>
            <a:ext cx="726948" cy="3840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584435" y="4005071"/>
            <a:ext cx="371855" cy="3840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642347" y="4005071"/>
            <a:ext cx="1155192" cy="3840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483583" y="4005071"/>
            <a:ext cx="361188" cy="3840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530840" y="4005071"/>
            <a:ext cx="1598676" cy="38404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813035" y="4279391"/>
            <a:ext cx="1626107" cy="38404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25200" y="4279391"/>
            <a:ext cx="364223" cy="3840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301594" y="4052925"/>
            <a:ext cx="2622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4050" marR="5080" indent="-64198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ndara"/>
                <a:cs typeface="Candara"/>
              </a:rPr>
              <a:t>РНК-аптамер </a:t>
            </a:r>
            <a:r>
              <a:rPr sz="1800" dirty="0">
                <a:latin typeface="Candara"/>
                <a:cs typeface="Candara"/>
              </a:rPr>
              <a:t>в</a:t>
            </a:r>
            <a:r>
              <a:rPr sz="1800" spc="-50" dirty="0">
                <a:latin typeface="Candara"/>
                <a:cs typeface="Candara"/>
              </a:rPr>
              <a:t> </a:t>
            </a:r>
            <a:r>
              <a:rPr sz="1800" spc="-5" dirty="0">
                <a:latin typeface="Candara"/>
                <a:cs typeface="Candara"/>
              </a:rPr>
              <a:t>комплексе  </a:t>
            </a:r>
            <a:r>
              <a:rPr sz="1800" dirty="0">
                <a:latin typeface="Candara"/>
                <a:cs typeface="Candara"/>
              </a:rPr>
              <a:t>с</a:t>
            </a:r>
            <a:r>
              <a:rPr sz="1800" spc="-30" dirty="0">
                <a:latin typeface="Candara"/>
                <a:cs typeface="Candara"/>
              </a:rPr>
              <a:t> </a:t>
            </a:r>
            <a:r>
              <a:rPr sz="1800" spc="-5" dirty="0">
                <a:latin typeface="Candara"/>
                <a:cs typeface="Candara"/>
              </a:rPr>
              <a:t>тромбином</a:t>
            </a:r>
            <a:endParaRPr sz="1800">
              <a:latin typeface="Candara"/>
              <a:cs typeface="Candar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563111" y="3947159"/>
            <a:ext cx="1182624" cy="3840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31791" y="3947159"/>
            <a:ext cx="362712" cy="3840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80559" y="3947159"/>
            <a:ext cx="473951" cy="3840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40579" y="3947159"/>
            <a:ext cx="528815" cy="3840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55464" y="3947159"/>
            <a:ext cx="371856" cy="3840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13376" y="3947159"/>
            <a:ext cx="1440167" cy="38404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26991" y="4221479"/>
            <a:ext cx="641603" cy="38404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54652" y="4221479"/>
            <a:ext cx="362712" cy="3840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03420" y="4221479"/>
            <a:ext cx="1237488" cy="38404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26951" y="4221479"/>
            <a:ext cx="364236" cy="3840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693490" y="3995356"/>
            <a:ext cx="24530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ndara"/>
                <a:cs typeface="Candara"/>
              </a:rPr>
              <a:t>Аптамер </a:t>
            </a:r>
            <a:r>
              <a:rPr sz="1800" dirty="0">
                <a:latin typeface="Candara"/>
                <a:cs typeface="Candara"/>
              </a:rPr>
              <a:t>к</a:t>
            </a:r>
            <a:r>
              <a:rPr sz="1800" spc="-80" dirty="0">
                <a:latin typeface="Candara"/>
                <a:cs typeface="Candara"/>
              </a:rPr>
              <a:t> </a:t>
            </a:r>
            <a:r>
              <a:rPr sz="1800" spc="-5" dirty="0">
                <a:latin typeface="Candara"/>
                <a:cs typeface="Candara"/>
              </a:rPr>
              <a:t>Fc-фрагменту</a:t>
            </a:r>
            <a:endParaRPr sz="1800">
              <a:latin typeface="Candara"/>
              <a:cs typeface="Candara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Candara"/>
                <a:cs typeface="Candara"/>
              </a:rPr>
              <a:t>IgG</a:t>
            </a:r>
            <a:r>
              <a:rPr sz="1800" spc="-15" dirty="0">
                <a:latin typeface="Candara"/>
                <a:cs typeface="Candara"/>
              </a:rPr>
              <a:t> </a:t>
            </a:r>
            <a:r>
              <a:rPr sz="1800" spc="-5" dirty="0">
                <a:latin typeface="Candara"/>
                <a:cs typeface="Candara"/>
              </a:rPr>
              <a:t>человека</a:t>
            </a:r>
            <a:endParaRPr sz="1800">
              <a:latin typeface="Candara"/>
              <a:cs typeface="Candar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739" y="6040210"/>
            <a:ext cx="115855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ndara"/>
                <a:cs typeface="Candara"/>
              </a:rPr>
              <a:t>«Иммуно-аптамерный» ПЦР является </a:t>
            </a:r>
            <a:r>
              <a:rPr sz="2400" dirty="0">
                <a:latin typeface="Candara"/>
                <a:cs typeface="Candara"/>
              </a:rPr>
              <a:t>одной из </a:t>
            </a:r>
            <a:r>
              <a:rPr sz="2400" spc="-5" dirty="0">
                <a:latin typeface="Candara"/>
                <a:cs typeface="Candara"/>
              </a:rPr>
              <a:t>самых многообещающих технологий  высокочувствительной </a:t>
            </a:r>
            <a:r>
              <a:rPr sz="2400" dirty="0">
                <a:latin typeface="Candara"/>
                <a:cs typeface="Candara"/>
              </a:rPr>
              <a:t>детекции </a:t>
            </a:r>
            <a:r>
              <a:rPr sz="2400" spc="-5" dirty="0">
                <a:latin typeface="Candara"/>
                <a:cs typeface="Candara"/>
              </a:rPr>
              <a:t>патогенов </a:t>
            </a:r>
            <a:r>
              <a:rPr sz="2400" dirty="0">
                <a:latin typeface="Candara"/>
                <a:cs typeface="Candara"/>
              </a:rPr>
              <a:t>и их компонентов в </a:t>
            </a:r>
            <a:r>
              <a:rPr sz="2400" spc="-5" dirty="0">
                <a:latin typeface="Candara"/>
                <a:cs typeface="Candara"/>
              </a:rPr>
              <a:t>ближайшем</a:t>
            </a:r>
            <a:r>
              <a:rPr sz="2400" spc="105" dirty="0">
                <a:latin typeface="Candara"/>
                <a:cs typeface="Candara"/>
              </a:rPr>
              <a:t> </a:t>
            </a:r>
            <a:r>
              <a:rPr sz="2400" dirty="0">
                <a:latin typeface="Candara"/>
                <a:cs typeface="Candara"/>
              </a:rPr>
              <a:t>будущем.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689562" y="6336206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73E87"/>
                </a:solidFill>
                <a:latin typeface="Candara"/>
                <a:cs typeface="Candara"/>
              </a:rPr>
              <a:t>90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1308" y="1523"/>
            <a:ext cx="6309360" cy="1039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46164" y="1523"/>
            <a:ext cx="4273283" cy="1039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34956" y="1523"/>
            <a:ext cx="1149096" cy="10393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75625" y="4902"/>
            <a:ext cx="86410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Разработанные</a:t>
            </a:r>
            <a:r>
              <a:rPr sz="6000" spc="-2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аптамеры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41323" y="2227148"/>
            <a:ext cx="2400261" cy="1800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16623" y="3992879"/>
            <a:ext cx="2999231" cy="420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71431" y="3992879"/>
            <a:ext cx="1502664" cy="4206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29671" y="3992879"/>
            <a:ext cx="1406652" cy="4206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91900" y="3992879"/>
            <a:ext cx="461759" cy="4206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17435" y="4297679"/>
            <a:ext cx="2154935" cy="420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27947" y="4297679"/>
            <a:ext cx="1313688" cy="4206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97211" y="4297679"/>
            <a:ext cx="466344" cy="42062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19131" y="4297679"/>
            <a:ext cx="460235" cy="42062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34956" y="4297679"/>
            <a:ext cx="755903" cy="4206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346435" y="4297679"/>
            <a:ext cx="521207" cy="4206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575035" y="4465320"/>
            <a:ext cx="464807" cy="25298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45723" y="4297679"/>
            <a:ext cx="408431" cy="4206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809731" y="4297679"/>
            <a:ext cx="510527" cy="4206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27650" y="4465320"/>
            <a:ext cx="321564" cy="25298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106899" y="4465320"/>
            <a:ext cx="278892" cy="25298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662025" y="4044899"/>
            <a:ext cx="496506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3384" marR="5080" indent="-40132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ndara"/>
                <a:cs typeface="Candara"/>
              </a:rPr>
              <a:t>Первичная и вторичная </a:t>
            </a:r>
            <a:r>
              <a:rPr sz="2000" spc="-5" dirty="0">
                <a:latin typeface="Candara"/>
                <a:cs typeface="Candara"/>
              </a:rPr>
              <a:t>структура</a:t>
            </a:r>
            <a:r>
              <a:rPr sz="2000" spc="-114" dirty="0">
                <a:latin typeface="Candara"/>
                <a:cs typeface="Candara"/>
              </a:rPr>
              <a:t> </a:t>
            </a:r>
            <a:r>
              <a:rPr sz="2000" dirty="0">
                <a:latin typeface="Candara"/>
                <a:cs typeface="Candara"/>
              </a:rPr>
              <a:t>аптамера,  </a:t>
            </a:r>
            <a:r>
              <a:rPr sz="2000" spc="-5" dirty="0">
                <a:latin typeface="Candara"/>
                <a:cs typeface="Candara"/>
              </a:rPr>
              <a:t>специфичного </a:t>
            </a:r>
            <a:r>
              <a:rPr sz="2000" dirty="0">
                <a:latin typeface="Candara"/>
                <a:cs typeface="Candara"/>
              </a:rPr>
              <a:t>к </a:t>
            </a:r>
            <a:r>
              <a:rPr sz="2000" spc="-5" dirty="0">
                <a:latin typeface="Candara"/>
                <a:cs typeface="Candara"/>
              </a:rPr>
              <a:t>клеткам </a:t>
            </a:r>
            <a:r>
              <a:rPr sz="2000" i="1" spc="-5" dirty="0">
                <a:latin typeface="Candara"/>
                <a:cs typeface="Candara"/>
              </a:rPr>
              <a:t>E. coli</a:t>
            </a:r>
            <a:r>
              <a:rPr sz="2000" i="1" spc="-30" dirty="0">
                <a:latin typeface="Candara"/>
                <a:cs typeface="Candara"/>
              </a:rPr>
              <a:t> </a:t>
            </a:r>
            <a:r>
              <a:rPr sz="2000" spc="5" dirty="0">
                <a:latin typeface="Candara"/>
                <a:cs typeface="Candara"/>
              </a:rPr>
              <a:t>O</a:t>
            </a:r>
            <a:r>
              <a:rPr sz="1950" spc="7" baseline="-21367" dirty="0">
                <a:latin typeface="Candara"/>
                <a:cs typeface="Candara"/>
              </a:rPr>
              <a:t>157</a:t>
            </a:r>
            <a:r>
              <a:rPr sz="2000" spc="5" dirty="0">
                <a:latin typeface="Candara"/>
                <a:cs typeface="Candara"/>
              </a:rPr>
              <a:t>:H</a:t>
            </a:r>
            <a:r>
              <a:rPr sz="1950" spc="7" baseline="-21367" dirty="0">
                <a:latin typeface="Candara"/>
                <a:cs typeface="Candara"/>
              </a:rPr>
              <a:t>7</a:t>
            </a:r>
            <a:endParaRPr sz="1950" baseline="-21367">
              <a:latin typeface="Candara"/>
              <a:cs typeface="Candar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10859" y="1412773"/>
            <a:ext cx="6296660" cy="369570"/>
          </a:xfrm>
          <a:custGeom>
            <a:avLst/>
            <a:gdLst/>
            <a:ahLst/>
            <a:cxnLst/>
            <a:rect l="l" t="t" r="r" b="b"/>
            <a:pathLst>
              <a:path w="6296659" h="369569">
                <a:moveTo>
                  <a:pt x="0" y="0"/>
                </a:moveTo>
                <a:lnTo>
                  <a:pt x="6296063" y="0"/>
                </a:lnTo>
                <a:lnTo>
                  <a:pt x="6296063" y="369328"/>
                </a:lnTo>
                <a:lnTo>
                  <a:pt x="0" y="3693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889599" y="1430553"/>
            <a:ext cx="5996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ndara"/>
                <a:cs typeface="Candara"/>
              </a:rPr>
              <a:t>TTCTGAGTCTGACCTTACAGTCAGTCAATCATGGGACATACGAAAT</a:t>
            </a:r>
            <a:endParaRPr sz="1800">
              <a:latin typeface="Candara"/>
              <a:cs typeface="Candar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6469" y="1506143"/>
            <a:ext cx="3393017" cy="14478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911422" y="2564117"/>
            <a:ext cx="1553210" cy="301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15"/>
              </a:spcBef>
            </a:pPr>
            <a:r>
              <a:rPr sz="1400" spc="-10" dirty="0">
                <a:latin typeface="Arial"/>
                <a:cs typeface="Arial"/>
              </a:rPr>
              <a:t>Антитело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868305" y="2092972"/>
            <a:ext cx="1280160" cy="301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15"/>
              </a:spcBef>
            </a:pPr>
            <a:r>
              <a:rPr sz="1400" spc="-5" dirty="0">
                <a:latin typeface="Arial"/>
                <a:cs typeface="Arial"/>
              </a:rPr>
              <a:t>Мишень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40695" y="1585125"/>
            <a:ext cx="1694814" cy="301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5" dirty="0">
                <a:latin typeface="Arial"/>
                <a:cs typeface="Arial"/>
              </a:rPr>
              <a:t>Аптамер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66229" y="3034474"/>
            <a:ext cx="4137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3525" marR="5080" indent="-152146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ndara"/>
                <a:cs typeface="Candara"/>
              </a:rPr>
              <a:t>Варианты формирования детекционного  комплекса</a:t>
            </a:r>
            <a:endParaRPr sz="1800">
              <a:latin typeface="Candara"/>
              <a:cs typeface="Candar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22177" y="3705821"/>
            <a:ext cx="3788887" cy="15418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734826" y="4183392"/>
            <a:ext cx="117094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ndara"/>
                <a:cs typeface="Candara"/>
              </a:rPr>
              <a:t>Аптамер</a:t>
            </a:r>
            <a:r>
              <a:rPr sz="2000" spc="-105" dirty="0">
                <a:latin typeface="Candara"/>
                <a:cs typeface="Candara"/>
              </a:rPr>
              <a:t> </a:t>
            </a:r>
            <a:r>
              <a:rPr sz="2000" dirty="0">
                <a:latin typeface="Candara"/>
                <a:cs typeface="Candara"/>
              </a:rPr>
              <a:t>к  </a:t>
            </a:r>
            <a:r>
              <a:rPr sz="2000" spc="-5" dirty="0">
                <a:latin typeface="Candara"/>
                <a:cs typeface="Candara"/>
              </a:rPr>
              <a:t>ботуло-  токсину</a:t>
            </a:r>
            <a:r>
              <a:rPr sz="2000" spc="-70" dirty="0">
                <a:latin typeface="Candara"/>
                <a:cs typeface="Candara"/>
              </a:rPr>
              <a:t> </a:t>
            </a:r>
            <a:r>
              <a:rPr sz="2000" dirty="0">
                <a:latin typeface="Candara"/>
                <a:cs typeface="Candara"/>
              </a:rPr>
              <a:t>А</a:t>
            </a:r>
            <a:endParaRPr sz="2000">
              <a:latin typeface="Candara"/>
              <a:cs typeface="Candar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739" y="5090286"/>
            <a:ext cx="11811000" cy="164846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5080">
              <a:lnSpc>
                <a:spcPts val="3060"/>
              </a:lnSpc>
              <a:spcBef>
                <a:spcPts val="650"/>
              </a:spcBef>
            </a:pPr>
            <a:r>
              <a:rPr sz="3000" dirty="0">
                <a:latin typeface="Calibri"/>
                <a:cs typeface="Calibri"/>
              </a:rPr>
              <a:t>В 2012 </a:t>
            </a:r>
            <a:r>
              <a:rPr sz="3000" spc="-40" dirty="0">
                <a:latin typeface="Calibri"/>
                <a:cs typeface="Calibri"/>
              </a:rPr>
              <a:t>году </a:t>
            </a:r>
            <a:r>
              <a:rPr sz="3000" dirty="0">
                <a:latin typeface="Calibri"/>
                <a:cs typeface="Calibri"/>
              </a:rPr>
              <a:t>в </a:t>
            </a:r>
            <a:r>
              <a:rPr sz="3000" spc="-5" dirty="0">
                <a:latin typeface="Calibri"/>
                <a:cs typeface="Calibri"/>
              </a:rPr>
              <a:t>ГНЦ ПМБ впервые </a:t>
            </a:r>
            <a:r>
              <a:rPr sz="3000" spc="-10" dirty="0">
                <a:latin typeface="Calibri"/>
                <a:cs typeface="Calibri"/>
              </a:rPr>
              <a:t>получены </a:t>
            </a:r>
            <a:r>
              <a:rPr sz="3000" spc="-5" dirty="0">
                <a:latin typeface="Calibri"/>
                <a:cs typeface="Calibri"/>
              </a:rPr>
              <a:t>аптамеры </a:t>
            </a:r>
            <a:r>
              <a:rPr sz="3000" dirty="0">
                <a:latin typeface="Calibri"/>
                <a:cs typeface="Calibri"/>
              </a:rPr>
              <a:t>к </a:t>
            </a:r>
            <a:r>
              <a:rPr sz="3000" spc="-15" dirty="0">
                <a:latin typeface="Calibri"/>
                <a:cs typeface="Calibri"/>
              </a:rPr>
              <a:t>патогенному  </a:t>
            </a:r>
            <a:r>
              <a:rPr sz="3000" spc="-5" dirty="0">
                <a:latin typeface="Calibri"/>
                <a:cs typeface="Calibri"/>
              </a:rPr>
              <a:t>штамму 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E. 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coli 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000" baseline="-20833" dirty="0">
                <a:solidFill>
                  <a:srgbClr val="FF0000"/>
                </a:solidFill>
                <a:latin typeface="Calibri"/>
                <a:cs typeface="Calibri"/>
              </a:rPr>
              <a:t>157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:H</a:t>
            </a:r>
            <a:r>
              <a:rPr sz="3000" baseline="-20833" dirty="0">
                <a:solidFill>
                  <a:srgbClr val="FF0000"/>
                </a:solidFill>
                <a:latin typeface="Calibri"/>
                <a:cs typeface="Calibri"/>
              </a:rPr>
              <a:t>7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, </a:t>
            </a:r>
            <a:r>
              <a:rPr sz="3000" spc="-25" dirty="0">
                <a:solidFill>
                  <a:srgbClr val="FF0000"/>
                </a:solidFill>
                <a:latin typeface="Calibri"/>
                <a:cs typeface="Calibri"/>
              </a:rPr>
              <a:t>ботулотоксину, 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шига-токсину </a:t>
            </a:r>
            <a:r>
              <a:rPr sz="3000" dirty="0">
                <a:latin typeface="Calibri"/>
                <a:cs typeface="Calibri"/>
              </a:rPr>
              <a:t>и </a:t>
            </a:r>
            <a:r>
              <a:rPr sz="3000" spc="-5" dirty="0">
                <a:latin typeface="Calibri"/>
                <a:cs typeface="Calibri"/>
              </a:rPr>
              <a:t>разработаны </a:t>
            </a:r>
            <a:r>
              <a:rPr sz="3000" spc="-10" dirty="0">
                <a:latin typeface="Calibri"/>
                <a:cs typeface="Calibri"/>
              </a:rPr>
              <a:t>тест-  системы </a:t>
            </a:r>
            <a:r>
              <a:rPr sz="3000" dirty="0">
                <a:latin typeface="Calibri"/>
                <a:cs typeface="Calibri"/>
              </a:rPr>
              <a:t>на </a:t>
            </a:r>
            <a:r>
              <a:rPr sz="3000" spc="-5" dirty="0">
                <a:latin typeface="Calibri"/>
                <a:cs typeface="Calibri"/>
              </a:rPr>
              <a:t>их основе. </a:t>
            </a:r>
            <a:r>
              <a:rPr sz="3000" spc="-15" dirty="0">
                <a:latin typeface="Calibri"/>
                <a:cs typeface="Calibri"/>
              </a:rPr>
              <a:t>Используются </a:t>
            </a:r>
            <a:r>
              <a:rPr sz="3000" dirty="0">
                <a:latin typeface="Calibri"/>
                <a:cs typeface="Calibri"/>
              </a:rPr>
              <a:t>в </a:t>
            </a:r>
            <a:r>
              <a:rPr sz="3000" spc="-5" dirty="0">
                <a:latin typeface="Calibri"/>
                <a:cs typeface="Calibri"/>
              </a:rPr>
              <a:t>Центре </a:t>
            </a:r>
            <a:r>
              <a:rPr sz="3000" spc="-10" dirty="0">
                <a:latin typeface="Calibri"/>
                <a:cs typeface="Calibri"/>
              </a:rPr>
              <a:t>индикации </a:t>
            </a:r>
            <a:r>
              <a:rPr sz="3000" dirty="0">
                <a:latin typeface="Calibri"/>
                <a:cs typeface="Calibri"/>
              </a:rPr>
              <a:t>и </a:t>
            </a:r>
            <a:r>
              <a:rPr sz="3000" spc="-5" dirty="0">
                <a:latin typeface="Calibri"/>
                <a:cs typeface="Calibri"/>
              </a:rPr>
              <a:t>диагностики  </a:t>
            </a:r>
            <a:r>
              <a:rPr sz="3000" spc="-50" dirty="0">
                <a:latin typeface="Calibri"/>
                <a:cs typeface="Calibri"/>
              </a:rPr>
              <a:t>к</a:t>
            </a:r>
            <a:r>
              <a:rPr sz="3000" dirty="0">
                <a:latin typeface="Calibri"/>
                <a:cs typeface="Calibri"/>
              </a:rPr>
              <a:t>ак</a:t>
            </a:r>
            <a:r>
              <a:rPr sz="3000" spc="-20" dirty="0">
                <a:latin typeface="Calibri"/>
                <a:cs typeface="Calibri"/>
              </a:rPr>
              <a:t> д</a:t>
            </a:r>
            <a:r>
              <a:rPr sz="3000" dirty="0">
                <a:latin typeface="Calibri"/>
                <a:cs typeface="Calibri"/>
              </a:rPr>
              <a:t>о</a:t>
            </a:r>
            <a:r>
              <a:rPr sz="3000" spc="-5" dirty="0">
                <a:latin typeface="Calibri"/>
                <a:cs typeface="Calibri"/>
              </a:rPr>
              <a:t>п</a:t>
            </a:r>
            <a:r>
              <a:rPr sz="3000" spc="-60" dirty="0">
                <a:latin typeface="Calibri"/>
                <a:cs typeface="Calibri"/>
              </a:rPr>
              <a:t>о</a:t>
            </a:r>
            <a:r>
              <a:rPr sz="3000" spc="5" dirty="0">
                <a:latin typeface="Calibri"/>
                <a:cs typeface="Calibri"/>
              </a:rPr>
              <a:t>л</a:t>
            </a:r>
            <a:r>
              <a:rPr sz="3000" dirty="0">
                <a:latin typeface="Calibri"/>
                <a:cs typeface="Calibri"/>
              </a:rPr>
              <a:t>н</a:t>
            </a:r>
            <a:r>
              <a:rPr sz="3000" spc="-5" dirty="0">
                <a:latin typeface="Calibri"/>
                <a:cs typeface="Calibri"/>
              </a:rPr>
              <a:t>и</a:t>
            </a:r>
            <a:r>
              <a:rPr sz="3000" spc="-25" dirty="0">
                <a:latin typeface="Calibri"/>
                <a:cs typeface="Calibri"/>
              </a:rPr>
              <a:t>т</a:t>
            </a:r>
            <a:r>
              <a:rPr sz="3000" spc="-55" dirty="0">
                <a:latin typeface="Calibri"/>
                <a:cs typeface="Calibri"/>
              </a:rPr>
              <a:t>е</a:t>
            </a:r>
            <a:r>
              <a:rPr sz="3000" spc="5" dirty="0">
                <a:latin typeface="Calibri"/>
                <a:cs typeface="Calibri"/>
              </a:rPr>
              <a:t>л</a:t>
            </a:r>
            <a:r>
              <a:rPr sz="3000" spc="-10" dirty="0">
                <a:latin typeface="Calibri"/>
                <a:cs typeface="Calibri"/>
              </a:rPr>
              <a:t>ь</a:t>
            </a:r>
            <a:r>
              <a:rPr sz="3000" dirty="0">
                <a:latin typeface="Calibri"/>
                <a:cs typeface="Calibri"/>
              </a:rPr>
              <a:t>н</a:t>
            </a:r>
            <a:r>
              <a:rPr sz="3000" spc="5" dirty="0">
                <a:latin typeface="Calibri"/>
                <a:cs typeface="Calibri"/>
              </a:rPr>
              <a:t>ы</a:t>
            </a:r>
            <a:r>
              <a:rPr sz="3000" dirty="0">
                <a:latin typeface="Calibri"/>
                <a:cs typeface="Calibri"/>
              </a:rPr>
              <a:t>е</a:t>
            </a:r>
            <a:r>
              <a:rPr sz="3000" spc="-5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в</a:t>
            </a:r>
            <a:r>
              <a:rPr sz="3000" spc="5" dirty="0">
                <a:latin typeface="Calibri"/>
                <a:cs typeface="Calibri"/>
              </a:rPr>
              <a:t>ы</a:t>
            </a:r>
            <a:r>
              <a:rPr sz="3000" dirty="0">
                <a:latin typeface="Calibri"/>
                <a:cs typeface="Calibri"/>
              </a:rPr>
              <a:t>со</a:t>
            </a:r>
            <a:r>
              <a:rPr sz="3000" spc="-50" dirty="0">
                <a:latin typeface="Calibri"/>
                <a:cs typeface="Calibri"/>
              </a:rPr>
              <a:t>к</a:t>
            </a:r>
            <a:r>
              <a:rPr sz="3000" dirty="0">
                <a:latin typeface="Calibri"/>
                <a:cs typeface="Calibri"/>
              </a:rPr>
              <a:t>о</a:t>
            </a:r>
            <a:r>
              <a:rPr sz="3000" spc="-5" dirty="0">
                <a:latin typeface="Calibri"/>
                <a:cs typeface="Calibri"/>
              </a:rPr>
              <a:t>чу</a:t>
            </a:r>
            <a:r>
              <a:rPr sz="3000" dirty="0">
                <a:latin typeface="Calibri"/>
                <a:cs typeface="Calibri"/>
              </a:rPr>
              <a:t>вств</a:t>
            </a:r>
            <a:r>
              <a:rPr sz="3000" spc="-5" dirty="0">
                <a:latin typeface="Calibri"/>
                <a:cs typeface="Calibri"/>
              </a:rPr>
              <a:t>и</a:t>
            </a:r>
            <a:r>
              <a:rPr sz="3000" spc="-25" dirty="0">
                <a:latin typeface="Calibri"/>
                <a:cs typeface="Calibri"/>
              </a:rPr>
              <a:t>т</a:t>
            </a:r>
            <a:r>
              <a:rPr sz="3000" spc="-55" dirty="0">
                <a:latin typeface="Calibri"/>
                <a:cs typeface="Calibri"/>
              </a:rPr>
              <a:t>е</a:t>
            </a:r>
            <a:r>
              <a:rPr sz="3000" dirty="0">
                <a:latin typeface="Calibri"/>
                <a:cs typeface="Calibri"/>
              </a:rPr>
              <a:t>л</a:t>
            </a:r>
            <a:r>
              <a:rPr sz="3000" spc="-10" dirty="0">
                <a:latin typeface="Calibri"/>
                <a:cs typeface="Calibri"/>
              </a:rPr>
              <a:t>ь</a:t>
            </a:r>
            <a:r>
              <a:rPr sz="3000" dirty="0">
                <a:latin typeface="Calibri"/>
                <a:cs typeface="Calibri"/>
              </a:rPr>
              <a:t>н</a:t>
            </a:r>
            <a:r>
              <a:rPr sz="3000" spc="5" dirty="0">
                <a:latin typeface="Calibri"/>
                <a:cs typeface="Calibri"/>
              </a:rPr>
              <a:t>ы</a:t>
            </a:r>
            <a:r>
              <a:rPr sz="3000" dirty="0">
                <a:latin typeface="Calibri"/>
                <a:cs typeface="Calibri"/>
              </a:rPr>
              <a:t>й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т</a:t>
            </a:r>
            <a:r>
              <a:rPr sz="3000" spc="-5" dirty="0">
                <a:latin typeface="Calibri"/>
                <a:cs typeface="Calibri"/>
              </a:rPr>
              <a:t>е</a:t>
            </a:r>
            <a:r>
              <a:rPr sz="3000" dirty="0">
                <a:latin typeface="Calibri"/>
                <a:cs typeface="Calibri"/>
              </a:rPr>
              <a:t>ст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пр</a:t>
            </a:r>
            <a:r>
              <a:rPr sz="3000" dirty="0">
                <a:latin typeface="Calibri"/>
                <a:cs typeface="Calibri"/>
              </a:rPr>
              <a:t>и ана</a:t>
            </a:r>
            <a:r>
              <a:rPr sz="3000" spc="5" dirty="0">
                <a:latin typeface="Calibri"/>
                <a:cs typeface="Calibri"/>
              </a:rPr>
              <a:t>л</a:t>
            </a:r>
            <a:r>
              <a:rPr sz="3000" spc="-5" dirty="0">
                <a:latin typeface="Calibri"/>
                <a:cs typeface="Calibri"/>
              </a:rPr>
              <a:t>и</a:t>
            </a:r>
            <a:r>
              <a:rPr sz="3000" dirty="0">
                <a:latin typeface="Calibri"/>
                <a:cs typeface="Calibri"/>
              </a:rPr>
              <a:t>зе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о</a:t>
            </a:r>
            <a:r>
              <a:rPr sz="3000" spc="-5" dirty="0">
                <a:latin typeface="Calibri"/>
                <a:cs typeface="Calibri"/>
              </a:rPr>
              <a:t>бр</a:t>
            </a:r>
            <a:r>
              <a:rPr sz="3000" dirty="0">
                <a:latin typeface="Calibri"/>
                <a:cs typeface="Calibri"/>
              </a:rPr>
              <a:t>аз</a:t>
            </a:r>
            <a:r>
              <a:rPr sz="3000" spc="-35" dirty="0">
                <a:latin typeface="Calibri"/>
                <a:cs typeface="Calibri"/>
              </a:rPr>
              <a:t>ц</a:t>
            </a:r>
            <a:r>
              <a:rPr sz="3000" dirty="0">
                <a:latin typeface="Calibri"/>
                <a:cs typeface="Calibri"/>
              </a:rPr>
              <a:t>о</a:t>
            </a:r>
            <a:r>
              <a:rPr sz="3000" spc="-175" dirty="0">
                <a:latin typeface="Calibri"/>
                <a:cs typeface="Calibri"/>
              </a:rPr>
              <a:t>в</a:t>
            </a:r>
            <a:r>
              <a:rPr sz="1500" spc="-569" baseline="75000" dirty="0">
                <a:solidFill>
                  <a:srgbClr val="073E87"/>
                </a:solidFill>
                <a:latin typeface="Candara"/>
                <a:cs typeface="Candara"/>
              </a:rPr>
              <a:t>9</a:t>
            </a:r>
            <a:r>
              <a:rPr sz="3000" spc="-385" dirty="0">
                <a:latin typeface="Calibri"/>
                <a:cs typeface="Calibri"/>
              </a:rPr>
              <a:t>.</a:t>
            </a:r>
            <a:r>
              <a:rPr sz="1500" baseline="7500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endParaRPr sz="1500" baseline="75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494" y="0"/>
            <a:ext cx="12006580" cy="6852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ndara"/>
                <a:cs typeface="Candara"/>
              </a:rPr>
              <a:t>Особенности </a:t>
            </a:r>
            <a:r>
              <a:rPr sz="2800" spc="-10" dirty="0">
                <a:latin typeface="Candara"/>
                <a:cs typeface="Candara"/>
              </a:rPr>
              <a:t>взаимодействия </a:t>
            </a:r>
            <a:r>
              <a:rPr sz="2800" spc="-5" dirty="0">
                <a:latin typeface="Candara"/>
                <a:cs typeface="Candara"/>
              </a:rPr>
              <a:t>антигена с антителом </a:t>
            </a:r>
            <a:r>
              <a:rPr sz="2800" spc="-10" dirty="0">
                <a:latin typeface="Candara"/>
                <a:cs typeface="Candara"/>
              </a:rPr>
              <a:t>являются основой  </a:t>
            </a:r>
            <a:r>
              <a:rPr sz="2800" spc="-5" dirty="0">
                <a:latin typeface="Candara"/>
                <a:cs typeface="Candara"/>
              </a:rPr>
              <a:t>диагностических </a:t>
            </a:r>
            <a:r>
              <a:rPr sz="2800" spc="-10" dirty="0">
                <a:latin typeface="Candara"/>
                <a:cs typeface="Candara"/>
              </a:rPr>
              <a:t>иммунных реакций </a:t>
            </a:r>
            <a:r>
              <a:rPr sz="2800" spc="-5" dirty="0">
                <a:latin typeface="Candara"/>
                <a:cs typeface="Candara"/>
              </a:rPr>
              <a:t>в </a:t>
            </a:r>
            <a:r>
              <a:rPr sz="2800" spc="-10" dirty="0">
                <a:latin typeface="Candara"/>
                <a:cs typeface="Candara"/>
              </a:rPr>
              <a:t>лабораториях. </a:t>
            </a:r>
            <a:r>
              <a:rPr sz="2800" spc="-5" dirty="0">
                <a:latin typeface="Candara"/>
                <a:cs typeface="Candara"/>
              </a:rPr>
              <a:t>Реакция между  антигеном и антителом </a:t>
            </a:r>
            <a:r>
              <a:rPr sz="2800" i="1" spc="-5" dirty="0">
                <a:latin typeface="Candara"/>
                <a:cs typeface="Candara"/>
              </a:rPr>
              <a:t>in vitro </a:t>
            </a:r>
            <a:r>
              <a:rPr sz="2800" spc="-5" dirty="0">
                <a:latin typeface="Candara"/>
                <a:cs typeface="Candara"/>
              </a:rPr>
              <a:t>протекает в </a:t>
            </a:r>
            <a:r>
              <a:rPr sz="2800" spc="-10" dirty="0">
                <a:latin typeface="Candara"/>
                <a:cs typeface="Candara"/>
              </a:rPr>
              <a:t>две фазы </a:t>
            </a:r>
            <a:r>
              <a:rPr sz="2800" spc="-5" dirty="0">
                <a:latin typeface="Candara"/>
                <a:cs typeface="Candara"/>
              </a:rPr>
              <a:t>- </a:t>
            </a:r>
            <a:r>
              <a:rPr sz="2800" spc="-5" dirty="0">
                <a:solidFill>
                  <a:srgbClr val="FF0000"/>
                </a:solidFill>
                <a:latin typeface="Candara"/>
                <a:cs typeface="Candara"/>
              </a:rPr>
              <a:t>специфическую и  неспецифическую</a:t>
            </a:r>
            <a:r>
              <a:rPr sz="2800" spc="-5" dirty="0">
                <a:latin typeface="Candara"/>
                <a:cs typeface="Candara"/>
              </a:rPr>
              <a:t>. В специфическую </a:t>
            </a:r>
            <a:r>
              <a:rPr sz="2800" spc="-10" dirty="0">
                <a:latin typeface="Candara"/>
                <a:cs typeface="Candara"/>
              </a:rPr>
              <a:t>фазу происходит быстрое  </a:t>
            </a:r>
            <a:r>
              <a:rPr sz="2800" spc="-5" dirty="0">
                <a:latin typeface="Candara"/>
                <a:cs typeface="Candara"/>
              </a:rPr>
              <a:t>специфическое </a:t>
            </a:r>
            <a:r>
              <a:rPr sz="2800" spc="-10" dirty="0">
                <a:latin typeface="Candara"/>
                <a:cs typeface="Candara"/>
              </a:rPr>
              <a:t>связывание </a:t>
            </a:r>
            <a:r>
              <a:rPr sz="2800" spc="-5" dirty="0">
                <a:latin typeface="Candara"/>
                <a:cs typeface="Candara"/>
              </a:rPr>
              <a:t>активного центра антитела </a:t>
            </a:r>
            <a:r>
              <a:rPr sz="2800" spc="-10" dirty="0">
                <a:latin typeface="Candara"/>
                <a:cs typeface="Candara"/>
              </a:rPr>
              <a:t>(</a:t>
            </a:r>
            <a:r>
              <a:rPr sz="2800" spc="-10" dirty="0">
                <a:solidFill>
                  <a:srgbClr val="4584D3"/>
                </a:solidFill>
                <a:latin typeface="Candara"/>
                <a:cs typeface="Candara"/>
              </a:rPr>
              <a:t>паратопа</a:t>
            </a:r>
            <a:r>
              <a:rPr sz="2800" spc="-10" dirty="0">
                <a:latin typeface="Candara"/>
                <a:cs typeface="Candara"/>
              </a:rPr>
              <a:t>) </a:t>
            </a:r>
            <a:r>
              <a:rPr sz="2800" spc="-5" dirty="0">
                <a:latin typeface="Candara"/>
                <a:cs typeface="Candara"/>
              </a:rPr>
              <a:t>с  антигенной детерминантой (</a:t>
            </a:r>
            <a:r>
              <a:rPr sz="2800" spc="-5" dirty="0">
                <a:solidFill>
                  <a:srgbClr val="4584D3"/>
                </a:solidFill>
                <a:latin typeface="Candara"/>
                <a:cs typeface="Candara"/>
              </a:rPr>
              <a:t>эпитопом</a:t>
            </a:r>
            <a:r>
              <a:rPr sz="2800" spc="-5" dirty="0">
                <a:latin typeface="Candara"/>
                <a:cs typeface="Candara"/>
              </a:rPr>
              <a:t>). Поскольку и антиген и антитело  имеют микроскопические </a:t>
            </a:r>
            <a:r>
              <a:rPr sz="2800" spc="-10" dirty="0">
                <a:latin typeface="Candara"/>
                <a:cs typeface="Candara"/>
              </a:rPr>
              <a:t>размеры </a:t>
            </a:r>
            <a:r>
              <a:rPr sz="2800" spc="-5" dirty="0">
                <a:latin typeface="Candara"/>
                <a:cs typeface="Candara"/>
              </a:rPr>
              <a:t>специфическая </a:t>
            </a:r>
            <a:r>
              <a:rPr sz="2800" spc="-10" dirty="0">
                <a:latin typeface="Candara"/>
                <a:cs typeface="Candara"/>
              </a:rPr>
              <a:t>фаза невидима  невооружённым глазом. </a:t>
            </a:r>
            <a:r>
              <a:rPr sz="2800" spc="-5" dirty="0">
                <a:latin typeface="Candara"/>
                <a:cs typeface="Candara"/>
              </a:rPr>
              <a:t>Затем наступает </a:t>
            </a:r>
            <a:r>
              <a:rPr sz="2800" spc="-10" dirty="0">
                <a:latin typeface="Candara"/>
                <a:cs typeface="Candara"/>
              </a:rPr>
              <a:t>вторая фаза </a:t>
            </a:r>
            <a:r>
              <a:rPr sz="2800" spc="-5" dirty="0">
                <a:latin typeface="Candara"/>
                <a:cs typeface="Candara"/>
              </a:rPr>
              <a:t>- неспецифическая, </a:t>
            </a:r>
            <a:r>
              <a:rPr sz="2800" spc="-10" dirty="0">
                <a:latin typeface="Candara"/>
                <a:cs typeface="Candara"/>
              </a:rPr>
              <a:t>но  видимая невооружённым глазом. </a:t>
            </a:r>
            <a:r>
              <a:rPr sz="2800" spc="-5" dirty="0">
                <a:latin typeface="Candara"/>
                <a:cs typeface="Candara"/>
              </a:rPr>
              <a:t>Неспецифическая </a:t>
            </a:r>
            <a:r>
              <a:rPr sz="2800" spc="-10" dirty="0">
                <a:latin typeface="Candara"/>
                <a:cs typeface="Candara"/>
              </a:rPr>
              <a:t>фаза </a:t>
            </a:r>
            <a:r>
              <a:rPr sz="2800" spc="-5" dirty="0">
                <a:latin typeface="Candara"/>
                <a:cs typeface="Candara"/>
              </a:rPr>
              <a:t>- более медленная.  Она проявляется </a:t>
            </a:r>
            <a:r>
              <a:rPr sz="2800" spc="-10" dirty="0">
                <a:latin typeface="Candara"/>
                <a:cs typeface="Candara"/>
              </a:rPr>
              <a:t>видимыми </a:t>
            </a:r>
            <a:r>
              <a:rPr sz="2800" spc="-5" dirty="0">
                <a:latin typeface="Candara"/>
                <a:cs typeface="Candara"/>
              </a:rPr>
              <a:t>физическими явлениями такими, как  </a:t>
            </a:r>
            <a:r>
              <a:rPr sz="2800" spc="-10" dirty="0">
                <a:latin typeface="Candara"/>
                <a:cs typeface="Candara"/>
              </a:rPr>
              <a:t>образование </a:t>
            </a:r>
            <a:r>
              <a:rPr sz="2800" spc="-5" dirty="0">
                <a:latin typeface="Candara"/>
                <a:cs typeface="Candara"/>
              </a:rPr>
              <a:t>хлопьев (</a:t>
            </a:r>
            <a:r>
              <a:rPr sz="2800" spc="-5" dirty="0">
                <a:solidFill>
                  <a:srgbClr val="4584D3"/>
                </a:solidFill>
                <a:latin typeface="Candara"/>
                <a:cs typeface="Candara"/>
              </a:rPr>
              <a:t>феномен </a:t>
            </a:r>
            <a:r>
              <a:rPr sz="2800" spc="-10" dirty="0">
                <a:solidFill>
                  <a:srgbClr val="4584D3"/>
                </a:solidFill>
                <a:latin typeface="Candara"/>
                <a:cs typeface="Candara"/>
              </a:rPr>
              <a:t>агглютинации</a:t>
            </a:r>
            <a:r>
              <a:rPr sz="2800" spc="-10" dirty="0">
                <a:latin typeface="Candara"/>
                <a:cs typeface="Candara"/>
              </a:rPr>
              <a:t>) или </a:t>
            </a:r>
            <a:r>
              <a:rPr sz="2800" spc="-5" dirty="0">
                <a:latin typeface="Candara"/>
                <a:cs typeface="Candara"/>
              </a:rPr>
              <a:t>преципитата в </a:t>
            </a:r>
            <a:r>
              <a:rPr sz="2800" spc="-10" dirty="0">
                <a:latin typeface="Candara"/>
                <a:cs typeface="Candara"/>
              </a:rPr>
              <a:t>виде  </a:t>
            </a:r>
            <a:r>
              <a:rPr sz="2800" spc="-5" dirty="0">
                <a:latin typeface="Candara"/>
                <a:cs typeface="Candara"/>
              </a:rPr>
              <a:t>помутнения. Неспецифическая </a:t>
            </a:r>
            <a:r>
              <a:rPr sz="2800" spc="-10" dirty="0">
                <a:latin typeface="Candara"/>
                <a:cs typeface="Candara"/>
              </a:rPr>
              <a:t>фаза </a:t>
            </a:r>
            <a:r>
              <a:rPr sz="2800" spc="-5" dirty="0">
                <a:latin typeface="Candara"/>
                <a:cs typeface="Candara"/>
              </a:rPr>
              <a:t>требует </a:t>
            </a:r>
            <a:r>
              <a:rPr sz="2800" spc="-10" dirty="0">
                <a:latin typeface="Candara"/>
                <a:cs typeface="Candara"/>
              </a:rPr>
              <a:t>наличия </a:t>
            </a:r>
            <a:r>
              <a:rPr sz="2800" spc="-5" dirty="0">
                <a:latin typeface="Candara"/>
                <a:cs typeface="Candara"/>
              </a:rPr>
              <a:t>определённых </a:t>
            </a:r>
            <a:r>
              <a:rPr sz="2800" spc="-10" dirty="0">
                <a:latin typeface="Candara"/>
                <a:cs typeface="Candara"/>
              </a:rPr>
              <a:t>условий  (</a:t>
            </a:r>
            <a:r>
              <a:rPr sz="2800" spc="-10" dirty="0">
                <a:solidFill>
                  <a:srgbClr val="4584D3"/>
                </a:solidFill>
                <a:latin typeface="Candara"/>
                <a:cs typeface="Candara"/>
              </a:rPr>
              <a:t>раствора </a:t>
            </a:r>
            <a:r>
              <a:rPr sz="2800" spc="-5" dirty="0">
                <a:solidFill>
                  <a:srgbClr val="4584D3"/>
                </a:solidFill>
                <a:latin typeface="Candara"/>
                <a:cs typeface="Candara"/>
              </a:rPr>
              <a:t>электролита, оптимального </a:t>
            </a:r>
            <a:r>
              <a:rPr sz="2800" spc="-10" dirty="0">
                <a:solidFill>
                  <a:srgbClr val="4584D3"/>
                </a:solidFill>
                <a:latin typeface="Candara"/>
                <a:cs typeface="Candara"/>
              </a:rPr>
              <a:t>рН среды</a:t>
            </a:r>
            <a:r>
              <a:rPr sz="2800" spc="-10" dirty="0">
                <a:latin typeface="Candara"/>
                <a:cs typeface="Candara"/>
              </a:rPr>
              <a:t>). </a:t>
            </a:r>
            <a:r>
              <a:rPr sz="2800" spc="-5" dirty="0">
                <a:latin typeface="Candara"/>
                <a:cs typeface="Candara"/>
              </a:rPr>
              <a:t>В неспецифическую </a:t>
            </a:r>
            <a:r>
              <a:rPr sz="2800" spc="-10" dirty="0">
                <a:latin typeface="Candara"/>
                <a:cs typeface="Candara"/>
              </a:rPr>
              <a:t>фазу  </a:t>
            </a:r>
            <a:r>
              <a:rPr sz="2800" spc="-5" dirty="0">
                <a:latin typeface="Candara"/>
                <a:cs typeface="Candara"/>
              </a:rPr>
              <a:t>комплекс антиген-антитело, если он </a:t>
            </a:r>
            <a:r>
              <a:rPr sz="2800" spc="-10" dirty="0">
                <a:latin typeface="Candara"/>
                <a:cs typeface="Candara"/>
              </a:rPr>
              <a:t>образовался </a:t>
            </a:r>
            <a:r>
              <a:rPr sz="2800" spc="-5" dirty="0">
                <a:latin typeface="Candara"/>
                <a:cs typeface="Candara"/>
              </a:rPr>
              <a:t>в первую </a:t>
            </a:r>
            <a:r>
              <a:rPr sz="2800" spc="-10" dirty="0">
                <a:latin typeface="Candara"/>
                <a:cs typeface="Candara"/>
              </a:rPr>
              <a:t>фазу,  </a:t>
            </a:r>
            <a:r>
              <a:rPr sz="2800" spc="-5" dirty="0">
                <a:latin typeface="Candara"/>
                <a:cs typeface="Candara"/>
              </a:rPr>
              <a:t>взаимодействует с </a:t>
            </a:r>
            <a:r>
              <a:rPr sz="2800" spc="-10" dirty="0">
                <a:solidFill>
                  <a:srgbClr val="FF0000"/>
                </a:solidFill>
                <a:latin typeface="Candara"/>
                <a:cs typeface="Candara"/>
              </a:rPr>
              <a:t>индикаторной </a:t>
            </a:r>
            <a:r>
              <a:rPr sz="2800" spc="-5" dirty="0">
                <a:solidFill>
                  <a:srgbClr val="FF0000"/>
                </a:solidFill>
                <a:latin typeface="Candara"/>
                <a:cs typeface="Candara"/>
              </a:rPr>
              <a:t>системой</a:t>
            </a:r>
            <a:r>
              <a:rPr sz="2800" spc="-5" dirty="0">
                <a:latin typeface="Candara"/>
                <a:cs typeface="Candara"/>
              </a:rPr>
              <a:t>, что позволяет</a:t>
            </a:r>
            <a:r>
              <a:rPr sz="2800" spc="90" dirty="0">
                <a:latin typeface="Candara"/>
                <a:cs typeface="Candara"/>
              </a:rPr>
              <a:t> </a:t>
            </a:r>
            <a:r>
              <a:rPr sz="2800" spc="-10" dirty="0">
                <a:latin typeface="Candara"/>
                <a:cs typeface="Candara"/>
              </a:rPr>
              <a:t>визуально</a:t>
            </a:r>
            <a:endParaRPr sz="2800">
              <a:latin typeface="Candara"/>
              <a:cs typeface="Candara"/>
            </a:endParaRPr>
          </a:p>
          <a:p>
            <a:pPr marL="28575" algn="ctr">
              <a:lnSpc>
                <a:spcPts val="425"/>
              </a:lnSpc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11</a:t>
            </a:r>
            <a:endParaRPr sz="1000">
              <a:latin typeface="Candara"/>
              <a:cs typeface="Candara"/>
            </a:endParaRPr>
          </a:p>
          <a:p>
            <a:pPr marL="12700">
              <a:lnSpc>
                <a:spcPts val="2935"/>
              </a:lnSpc>
            </a:pPr>
            <a:r>
              <a:rPr sz="2800" spc="-10" dirty="0">
                <a:latin typeface="Candara"/>
                <a:cs typeface="Candara"/>
              </a:rPr>
              <a:t>зафиксировать образование иммунного</a:t>
            </a:r>
            <a:r>
              <a:rPr sz="2800" spc="90" dirty="0">
                <a:latin typeface="Candara"/>
                <a:cs typeface="Candara"/>
              </a:rPr>
              <a:t> </a:t>
            </a:r>
            <a:r>
              <a:rPr sz="2800" spc="-5" dirty="0">
                <a:latin typeface="Candara"/>
                <a:cs typeface="Candara"/>
              </a:rPr>
              <a:t>комплекса.</a:t>
            </a:r>
            <a:endParaRPr sz="28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6091" y="2595372"/>
            <a:ext cx="10774680" cy="1450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3360" y="2809748"/>
            <a:ext cx="96227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5" dirty="0">
                <a:solidFill>
                  <a:srgbClr val="FF0000"/>
                </a:solidFill>
                <a:latin typeface="Candara"/>
                <a:cs typeface="Candara"/>
              </a:rPr>
              <a:t>Иммунохроматография</a:t>
            </a:r>
            <a:endParaRPr sz="72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19456" y="6336206"/>
            <a:ext cx="154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73E87"/>
                </a:solidFill>
                <a:latin typeface="Candara"/>
                <a:cs typeface="Candara"/>
              </a:rPr>
              <a:t>92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2220" y="1523"/>
            <a:ext cx="7193280" cy="751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19971" y="1523"/>
            <a:ext cx="928116" cy="7513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3560" y="0"/>
            <a:ext cx="64223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0000"/>
                </a:solidFill>
                <a:latin typeface="Candara"/>
                <a:cs typeface="Candara"/>
              </a:rPr>
              <a:t>Иммунохроматография</a:t>
            </a:r>
            <a:endParaRPr sz="4800">
              <a:latin typeface="Candara"/>
              <a:cs typeface="Candar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192781"/>
            <a:ext cx="5073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ndara"/>
                <a:cs typeface="Candara"/>
              </a:rPr>
              <a:t>Иммунохроматографические</a:t>
            </a:r>
            <a:r>
              <a:rPr sz="2400" spc="1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стрипы.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29161" y="591438"/>
            <a:ext cx="6653530" cy="5791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Candara"/>
                <a:cs typeface="Candara"/>
              </a:rPr>
              <a:t>Иммунохроматографический метод является  разновидностью ИФА. Визуально определяемый  </a:t>
            </a:r>
            <a:r>
              <a:rPr sz="2200" spc="-10" dirty="0">
                <a:latin typeface="Candara"/>
                <a:cs typeface="Candara"/>
              </a:rPr>
              <a:t>продукт </a:t>
            </a:r>
            <a:r>
              <a:rPr sz="2200" spc="-5" dirty="0">
                <a:latin typeface="Candara"/>
                <a:cs typeface="Candara"/>
              </a:rPr>
              <a:t>реакции - антиген-антитело хромогенный  комплекс. В отличие от ИФА при постановке ИХ </a:t>
            </a:r>
            <a:r>
              <a:rPr sz="2200" spc="-10" dirty="0">
                <a:latin typeface="Candara"/>
                <a:cs typeface="Candara"/>
              </a:rPr>
              <a:t>не  </a:t>
            </a:r>
            <a:r>
              <a:rPr sz="2200" spc="-5" dirty="0">
                <a:latin typeface="Candara"/>
                <a:cs typeface="Candara"/>
              </a:rPr>
              <a:t>требуется проводить процедуры отмывки и другие  манипуляции. ИХ - метод экспресс-диагностики,  поскольку тестирование длится не </a:t>
            </a:r>
            <a:r>
              <a:rPr sz="2200" spc="-10" dirty="0">
                <a:latin typeface="Candara"/>
                <a:cs typeface="Candara"/>
              </a:rPr>
              <a:t>более </a:t>
            </a:r>
            <a:r>
              <a:rPr sz="2200" spc="-5" dirty="0">
                <a:latin typeface="Candara"/>
                <a:cs typeface="Candara"/>
              </a:rPr>
              <a:t>20 мин. ИХ  простой и </a:t>
            </a:r>
            <a:r>
              <a:rPr sz="2200" spc="-10" dirty="0">
                <a:latin typeface="Candara"/>
                <a:cs typeface="Candara"/>
              </a:rPr>
              <a:t>удобный </a:t>
            </a:r>
            <a:r>
              <a:rPr sz="2200" spc="-5" dirty="0">
                <a:latin typeface="Candara"/>
                <a:cs typeface="Candara"/>
              </a:rPr>
              <a:t>метод определения патогенных  микроорганизмов. Чувствительность составляет от 10  тыс. клеток, </a:t>
            </a:r>
            <a:r>
              <a:rPr sz="2200" spc="-10" dirty="0">
                <a:latin typeface="Candara"/>
                <a:cs typeface="Candara"/>
              </a:rPr>
              <a:t>позволяет </a:t>
            </a:r>
            <a:r>
              <a:rPr sz="2200" spc="-5" dirty="0">
                <a:latin typeface="Candara"/>
                <a:cs typeface="Candara"/>
              </a:rPr>
              <a:t>обнаруживает токсины  микроорганизмов. Это высокоспецифичный </a:t>
            </a:r>
            <a:r>
              <a:rPr sz="2200" spc="-10" dirty="0">
                <a:latin typeface="Candara"/>
                <a:cs typeface="Candara"/>
              </a:rPr>
              <a:t>(99%)  </a:t>
            </a:r>
            <a:r>
              <a:rPr sz="2200" spc="-5" dirty="0">
                <a:latin typeface="Candara"/>
                <a:cs typeface="Candara"/>
              </a:rPr>
              <a:t>метод с </a:t>
            </a:r>
            <a:r>
              <a:rPr sz="2200" spc="-10" dirty="0">
                <a:latin typeface="Candara"/>
                <a:cs typeface="Candara"/>
              </a:rPr>
              <a:t>однозначной </a:t>
            </a:r>
            <a:r>
              <a:rPr sz="2200" spc="-5" dirty="0">
                <a:latin typeface="Candara"/>
                <a:cs typeface="Candara"/>
              </a:rPr>
              <a:t>интерпретацией</a:t>
            </a:r>
            <a:r>
              <a:rPr sz="2200" spc="40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результата.</a:t>
            </a:r>
            <a:endParaRPr sz="2200">
              <a:latin typeface="Candara"/>
              <a:cs typeface="Candara"/>
            </a:endParaRPr>
          </a:p>
          <a:p>
            <a:pPr marL="12700" marR="645795" algn="just">
              <a:lnSpc>
                <a:spcPts val="2640"/>
              </a:lnSpc>
              <a:spcBef>
                <a:spcPts val="85"/>
              </a:spcBef>
            </a:pPr>
            <a:r>
              <a:rPr sz="2200" spc="-5" dirty="0">
                <a:latin typeface="Candara"/>
                <a:cs typeface="Candara"/>
              </a:rPr>
              <a:t>Прост и удобен, </a:t>
            </a:r>
            <a:r>
              <a:rPr sz="2200" spc="-10" dirty="0">
                <a:latin typeface="Candara"/>
                <a:cs typeface="Candara"/>
              </a:rPr>
              <a:t>поскольку </a:t>
            </a:r>
            <a:r>
              <a:rPr sz="2200" spc="-5" dirty="0">
                <a:latin typeface="Candara"/>
                <a:cs typeface="Candara"/>
              </a:rPr>
              <a:t>отсутствуют </a:t>
            </a:r>
            <a:r>
              <a:rPr sz="2200" spc="-10" dirty="0">
                <a:latin typeface="Candara"/>
                <a:cs typeface="Candara"/>
              </a:rPr>
              <a:t>сложные  </a:t>
            </a:r>
            <a:r>
              <a:rPr sz="2200" spc="-5" dirty="0">
                <a:latin typeface="Candara"/>
                <a:cs typeface="Candara"/>
              </a:rPr>
              <a:t>этапы исследования. Применение ИХ сокращает  время исследования, снижает</a:t>
            </a:r>
            <a:r>
              <a:rPr sz="2200" spc="-30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трудозатраты.</a:t>
            </a:r>
            <a:endParaRPr sz="2200">
              <a:latin typeface="Candara"/>
              <a:cs typeface="Candara"/>
            </a:endParaRPr>
          </a:p>
          <a:p>
            <a:pPr marL="12700" marR="88900" indent="-635">
              <a:lnSpc>
                <a:spcPct val="100000"/>
              </a:lnSpc>
              <a:spcBef>
                <a:spcPts val="439"/>
              </a:spcBef>
            </a:pPr>
            <a:r>
              <a:rPr sz="2200" spc="-5" dirty="0">
                <a:latin typeface="Candara"/>
                <a:cs typeface="Candara"/>
              </a:rPr>
              <a:t>Иммунохроматографические стрипы - бесприборные  иммуносенсоры </a:t>
            </a:r>
            <a:r>
              <a:rPr sz="2200" spc="-10" dirty="0">
                <a:latin typeface="Candara"/>
                <a:cs typeface="Candara"/>
              </a:rPr>
              <a:t>для </a:t>
            </a:r>
            <a:r>
              <a:rPr sz="2200" spc="-5" dirty="0">
                <a:latin typeface="Candara"/>
                <a:cs typeface="Candara"/>
              </a:rPr>
              <a:t>визуализация реакции антиген-</a:t>
            </a:r>
            <a:endParaRPr sz="22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29719" y="6357530"/>
            <a:ext cx="29565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Candara"/>
                <a:cs typeface="Candara"/>
              </a:rPr>
              <a:t>антитело без</a:t>
            </a:r>
            <a:r>
              <a:rPr sz="2200" spc="-65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приборов.</a:t>
            </a:r>
            <a:endParaRPr sz="22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689355"/>
            <a:ext cx="5300865" cy="53184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30679" y="1523"/>
            <a:ext cx="8980932" cy="935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84958" y="0"/>
            <a:ext cx="80225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Иммунохроматография</a:t>
            </a:r>
            <a:endParaRPr sz="60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14885" y="6336206"/>
            <a:ext cx="1638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73E87"/>
                </a:solidFill>
                <a:latin typeface="Candara"/>
                <a:cs typeface="Candara"/>
              </a:rPr>
              <a:t>94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85" y="1258188"/>
            <a:ext cx="6061581" cy="4529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76251" y="1195133"/>
            <a:ext cx="6215748" cy="4528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182" y="528421"/>
            <a:ext cx="11932285" cy="579183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>
              <a:lnSpc>
                <a:spcPts val="2380"/>
              </a:lnSpc>
              <a:spcBef>
                <a:spcPts val="390"/>
              </a:spcBef>
            </a:pPr>
            <a:r>
              <a:rPr sz="2200" spc="-5" dirty="0">
                <a:latin typeface="Candara"/>
                <a:cs typeface="Candara"/>
              </a:rPr>
              <a:t>ИХА относится к группе реакций с мечеными антителами. В качестве метки используют  окрашенный латекс или частицы </a:t>
            </a:r>
            <a:r>
              <a:rPr sz="2200" spc="-10" dirty="0">
                <a:latin typeface="Candara"/>
                <a:cs typeface="Candara"/>
              </a:rPr>
              <a:t>коллоидного </a:t>
            </a:r>
            <a:r>
              <a:rPr sz="2200" spc="-5" dirty="0">
                <a:latin typeface="Candara"/>
                <a:cs typeface="Candara"/>
              </a:rPr>
              <a:t>золота. ИХ-тест представляет </a:t>
            </a:r>
            <a:r>
              <a:rPr sz="2200" spc="-10" dirty="0">
                <a:latin typeface="Candara"/>
                <a:cs typeface="Candara"/>
              </a:rPr>
              <a:t>пластиковую  </a:t>
            </a:r>
            <a:r>
              <a:rPr sz="2200" spc="-5" dirty="0">
                <a:latin typeface="Candara"/>
                <a:cs typeface="Candara"/>
              </a:rPr>
              <a:t>пластину с окнами </a:t>
            </a:r>
            <a:r>
              <a:rPr sz="2200" spc="-10" dirty="0">
                <a:latin typeface="Candara"/>
                <a:cs typeface="Candara"/>
              </a:rPr>
              <a:t>для </a:t>
            </a:r>
            <a:r>
              <a:rPr sz="2200" spc="-5" dirty="0">
                <a:latin typeface="Candara"/>
                <a:cs typeface="Candara"/>
              </a:rPr>
              <a:t>внесения материала </a:t>
            </a:r>
            <a:r>
              <a:rPr sz="2200" spc="-10" dirty="0">
                <a:latin typeface="Candara"/>
                <a:cs typeface="Candara"/>
              </a:rPr>
              <a:t>для </a:t>
            </a:r>
            <a:r>
              <a:rPr sz="2200" spc="-5" dirty="0">
                <a:latin typeface="Candara"/>
                <a:cs typeface="Candara"/>
              </a:rPr>
              <a:t>учёта результата и </a:t>
            </a:r>
            <a:r>
              <a:rPr sz="2200" spc="-10" dirty="0">
                <a:latin typeface="Candara"/>
                <a:cs typeface="Candara"/>
              </a:rPr>
              <a:t>для </a:t>
            </a:r>
            <a:r>
              <a:rPr sz="2200" spc="-5" dirty="0">
                <a:latin typeface="Candara"/>
                <a:cs typeface="Candara"/>
              </a:rPr>
              <a:t>внутреннего </a:t>
            </a:r>
            <a:r>
              <a:rPr sz="2200" spc="-10" dirty="0">
                <a:latin typeface="Candara"/>
                <a:cs typeface="Candara"/>
              </a:rPr>
              <a:t>контроля. </a:t>
            </a:r>
            <a:r>
              <a:rPr sz="2200" spc="-5" dirty="0">
                <a:latin typeface="Candara"/>
                <a:cs typeface="Candara"/>
              </a:rPr>
              <a:t>В  ИХА используют: специфические АТ к искомому АГ, иммобилизованные в виде </a:t>
            </a:r>
            <a:r>
              <a:rPr sz="2200" spc="-10" dirty="0">
                <a:latin typeface="Candara"/>
                <a:cs typeface="Candara"/>
              </a:rPr>
              <a:t>полосы на  </a:t>
            </a:r>
            <a:r>
              <a:rPr sz="2200" spc="-5" dirty="0">
                <a:latin typeface="Candara"/>
                <a:cs typeface="Candara"/>
              </a:rPr>
              <a:t>хроматографическом носителе в </a:t>
            </a:r>
            <a:r>
              <a:rPr sz="2200" spc="-10" dirty="0">
                <a:latin typeface="Candara"/>
                <a:cs typeface="Candara"/>
              </a:rPr>
              <a:t>окне для </a:t>
            </a:r>
            <a:r>
              <a:rPr sz="2200" spc="-5" dirty="0">
                <a:latin typeface="Candara"/>
                <a:cs typeface="Candara"/>
              </a:rPr>
              <a:t>учёта результата (</a:t>
            </a:r>
            <a:r>
              <a:rPr sz="2200" spc="-5" dirty="0">
                <a:solidFill>
                  <a:srgbClr val="4584D3"/>
                </a:solidFill>
                <a:latin typeface="Candara"/>
                <a:cs typeface="Candara"/>
              </a:rPr>
              <a:t>выше </a:t>
            </a:r>
            <a:r>
              <a:rPr sz="2200" spc="-10" dirty="0">
                <a:solidFill>
                  <a:srgbClr val="4584D3"/>
                </a:solidFill>
                <a:latin typeface="Candara"/>
                <a:cs typeface="Candara"/>
              </a:rPr>
              <a:t>окна для </a:t>
            </a:r>
            <a:r>
              <a:rPr sz="2200" spc="-5" dirty="0">
                <a:solidFill>
                  <a:srgbClr val="4584D3"/>
                </a:solidFill>
                <a:latin typeface="Candara"/>
                <a:cs typeface="Candara"/>
              </a:rPr>
              <a:t>внесения  материала</a:t>
            </a:r>
            <a:r>
              <a:rPr sz="2200" spc="-5" dirty="0">
                <a:latin typeface="Candara"/>
                <a:cs typeface="Candara"/>
              </a:rPr>
              <a:t>); АТ к тому же АГ, адсорбированные на микрочастицах золота или латекса  (</a:t>
            </a:r>
            <a:r>
              <a:rPr sz="2200" spc="-5" dirty="0">
                <a:solidFill>
                  <a:srgbClr val="4584D3"/>
                </a:solidFill>
                <a:latin typeface="Candara"/>
                <a:cs typeface="Candara"/>
              </a:rPr>
              <a:t>размещаются в </a:t>
            </a:r>
            <a:r>
              <a:rPr sz="2200" spc="-10" dirty="0">
                <a:solidFill>
                  <a:srgbClr val="4584D3"/>
                </a:solidFill>
                <a:latin typeface="Candara"/>
                <a:cs typeface="Candara"/>
              </a:rPr>
              <a:t>окне для </a:t>
            </a:r>
            <a:r>
              <a:rPr sz="2200" spc="-5" dirty="0">
                <a:solidFill>
                  <a:srgbClr val="4584D3"/>
                </a:solidFill>
                <a:latin typeface="Candara"/>
                <a:cs typeface="Candara"/>
              </a:rPr>
              <a:t>внесения материала</a:t>
            </a:r>
            <a:r>
              <a:rPr sz="2200" spc="-5" dirty="0">
                <a:latin typeface="Candara"/>
                <a:cs typeface="Candara"/>
              </a:rPr>
              <a:t>). Внутренний контроль включает: выявляемый АГ,  нанесённый </a:t>
            </a:r>
            <a:r>
              <a:rPr sz="2200" spc="-10" dirty="0">
                <a:latin typeface="Candara"/>
                <a:cs typeface="Candara"/>
              </a:rPr>
              <a:t>после окна для </a:t>
            </a:r>
            <a:r>
              <a:rPr sz="2200" spc="-5" dirty="0">
                <a:latin typeface="Candara"/>
                <a:cs typeface="Candara"/>
              </a:rPr>
              <a:t>учёта результата (</a:t>
            </a:r>
            <a:r>
              <a:rPr sz="2200" spc="-5" dirty="0">
                <a:solidFill>
                  <a:srgbClr val="4584D3"/>
                </a:solidFill>
                <a:latin typeface="Candara"/>
                <a:cs typeface="Candara"/>
              </a:rPr>
              <a:t>положительный контроль, </a:t>
            </a:r>
            <a:r>
              <a:rPr sz="2200" spc="-10" dirty="0">
                <a:solidFill>
                  <a:srgbClr val="4584D3"/>
                </a:solidFill>
                <a:latin typeface="Candara"/>
                <a:cs typeface="Candara"/>
              </a:rPr>
              <a:t>контроль </a:t>
            </a:r>
            <a:r>
              <a:rPr sz="2200" spc="-5" dirty="0">
                <a:solidFill>
                  <a:srgbClr val="4584D3"/>
                </a:solidFill>
                <a:latin typeface="Candara"/>
                <a:cs typeface="Candara"/>
              </a:rPr>
              <a:t>протекания  всех этапов </a:t>
            </a:r>
            <a:r>
              <a:rPr sz="2200" spc="-10" dirty="0">
                <a:solidFill>
                  <a:srgbClr val="4584D3"/>
                </a:solidFill>
                <a:latin typeface="Candara"/>
                <a:cs typeface="Candara"/>
              </a:rPr>
              <a:t>основной </a:t>
            </a:r>
            <a:r>
              <a:rPr sz="2200" spc="-5" dirty="0">
                <a:solidFill>
                  <a:srgbClr val="4584D3"/>
                </a:solidFill>
                <a:latin typeface="Candara"/>
                <a:cs typeface="Candara"/>
              </a:rPr>
              <a:t>реакции</a:t>
            </a:r>
            <a:r>
              <a:rPr sz="2200" spc="-5" dirty="0">
                <a:latin typeface="Candara"/>
                <a:cs typeface="Candara"/>
              </a:rPr>
              <a:t>). Антиглобулиновые АТ против меченых АТ, закреплённые в виде  </a:t>
            </a:r>
            <a:r>
              <a:rPr sz="2200" spc="-10" dirty="0">
                <a:latin typeface="Candara"/>
                <a:cs typeface="Candara"/>
              </a:rPr>
              <a:t>полосы </a:t>
            </a:r>
            <a:r>
              <a:rPr sz="2200" spc="-5" dirty="0">
                <a:latin typeface="Candara"/>
                <a:cs typeface="Candara"/>
              </a:rPr>
              <a:t>на носителе (</a:t>
            </a:r>
            <a:r>
              <a:rPr sz="2200" spc="-5" dirty="0">
                <a:solidFill>
                  <a:srgbClr val="4584D3"/>
                </a:solidFill>
                <a:latin typeface="Candara"/>
                <a:cs typeface="Candara"/>
              </a:rPr>
              <a:t>отрицательный контроль, контроль переноса ингредиентов по носителю,  адекватность внесения материала</a:t>
            </a:r>
            <a:r>
              <a:rPr sz="2200" spc="-5" dirty="0">
                <a:latin typeface="Candara"/>
                <a:cs typeface="Candara"/>
              </a:rPr>
              <a:t>); неспецифические АТ того же происхождения (</a:t>
            </a:r>
            <a:r>
              <a:rPr sz="2200" spc="-5" dirty="0">
                <a:solidFill>
                  <a:srgbClr val="4584D3"/>
                </a:solidFill>
                <a:latin typeface="Candara"/>
                <a:cs typeface="Candara"/>
              </a:rPr>
              <a:t>контроль  специфичности связывания АТ</a:t>
            </a:r>
            <a:r>
              <a:rPr sz="2200" spc="-5" dirty="0">
                <a:latin typeface="Candara"/>
                <a:cs typeface="Candara"/>
              </a:rPr>
              <a:t>). Исследуемый материал в </a:t>
            </a:r>
            <a:r>
              <a:rPr sz="2200" spc="-10" dirty="0">
                <a:latin typeface="Candara"/>
                <a:cs typeface="Candara"/>
              </a:rPr>
              <a:t>небольшом </a:t>
            </a:r>
            <a:r>
              <a:rPr sz="2200" spc="-5" dirty="0">
                <a:latin typeface="Candara"/>
                <a:cs typeface="Candara"/>
              </a:rPr>
              <a:t>количестве (5-7 капель)  вносится в стартовое </a:t>
            </a:r>
            <a:r>
              <a:rPr sz="2200" spc="-10" dirty="0">
                <a:latin typeface="Candara"/>
                <a:cs typeface="Candara"/>
              </a:rPr>
              <a:t>окно </a:t>
            </a:r>
            <a:r>
              <a:rPr sz="2200" spc="-5" dirty="0">
                <a:latin typeface="Candara"/>
                <a:cs typeface="Candara"/>
              </a:rPr>
              <a:t>тест-системы. Здесь происходит взаимодействие АГ с АТ,  адсорбированными на частицах, и начинается движение образовавшихся иммунных </a:t>
            </a:r>
            <a:r>
              <a:rPr sz="2200" spc="-10" dirty="0">
                <a:latin typeface="Candara"/>
                <a:cs typeface="Candara"/>
              </a:rPr>
              <a:t>комплексов  </a:t>
            </a:r>
            <a:r>
              <a:rPr sz="2200" spc="-5" dirty="0">
                <a:latin typeface="Candara"/>
                <a:cs typeface="Candara"/>
              </a:rPr>
              <a:t>за счёт капиллярности носителя. Дойдя до АТ, </a:t>
            </a:r>
            <a:r>
              <a:rPr sz="2200" spc="-10" dirty="0">
                <a:latin typeface="Candara"/>
                <a:cs typeface="Candara"/>
              </a:rPr>
              <a:t>расположенных </a:t>
            </a:r>
            <a:r>
              <a:rPr sz="2200" spc="-5" dirty="0">
                <a:latin typeface="Candara"/>
                <a:cs typeface="Candara"/>
              </a:rPr>
              <a:t>на носителе в </a:t>
            </a:r>
            <a:r>
              <a:rPr sz="2200" spc="-10" dirty="0">
                <a:latin typeface="Candara"/>
                <a:cs typeface="Candara"/>
              </a:rPr>
              <a:t>окне </a:t>
            </a:r>
            <a:r>
              <a:rPr sz="2200" spc="-5" dirty="0">
                <a:latin typeface="Candara"/>
                <a:cs typeface="Candara"/>
              </a:rPr>
              <a:t>учёта  результата, иммунные комплексы связываются, при этом частицы латекса </a:t>
            </a:r>
            <a:r>
              <a:rPr sz="2200" spc="-10" dirty="0">
                <a:latin typeface="Candara"/>
                <a:cs typeface="Candara"/>
              </a:rPr>
              <a:t>или коллоидного  </a:t>
            </a:r>
            <a:r>
              <a:rPr sz="2200" spc="-5" dirty="0">
                <a:latin typeface="Candara"/>
                <a:cs typeface="Candara"/>
              </a:rPr>
              <a:t>золота проявляются в виде </a:t>
            </a:r>
            <a:r>
              <a:rPr sz="2200" spc="-10" dirty="0">
                <a:latin typeface="Candara"/>
                <a:cs typeface="Candara"/>
              </a:rPr>
              <a:t>линии голубого, зелёного, </a:t>
            </a:r>
            <a:r>
              <a:rPr sz="2200" spc="-5" dirty="0">
                <a:latin typeface="Candara"/>
                <a:cs typeface="Candara"/>
              </a:rPr>
              <a:t>коричневого цвета. </a:t>
            </a:r>
            <a:r>
              <a:rPr sz="2200" spc="-10" dirty="0">
                <a:latin typeface="Candara"/>
                <a:cs typeface="Candara"/>
              </a:rPr>
              <a:t>Поскольку </a:t>
            </a:r>
            <a:r>
              <a:rPr sz="2200" spc="-5" dirty="0">
                <a:latin typeface="Candara"/>
                <a:cs typeface="Candara"/>
              </a:rPr>
              <a:t>частицы,  нагруженные АТ, берутся в избытке, часть их движется </a:t>
            </a:r>
            <a:r>
              <a:rPr sz="2200" spc="-10" dirty="0">
                <a:latin typeface="Candara"/>
                <a:cs typeface="Candara"/>
              </a:rPr>
              <a:t>дальше </a:t>
            </a:r>
            <a:r>
              <a:rPr sz="2200" spc="-5" dirty="0">
                <a:latin typeface="Candara"/>
                <a:cs typeface="Candara"/>
              </a:rPr>
              <a:t>и связывается в </a:t>
            </a:r>
            <a:r>
              <a:rPr sz="2200" spc="-10" dirty="0">
                <a:latin typeface="Candara"/>
                <a:cs typeface="Candara"/>
              </a:rPr>
              <a:t>окне/окнах  </a:t>
            </a:r>
            <a:r>
              <a:rPr sz="2200" spc="-5" dirty="0">
                <a:latin typeface="Candara"/>
                <a:cs typeface="Candara"/>
              </a:rPr>
              <a:t>внутреннего </a:t>
            </a:r>
            <a:r>
              <a:rPr sz="2200" spc="-10" dirty="0">
                <a:latin typeface="Candara"/>
                <a:cs typeface="Candara"/>
              </a:rPr>
              <a:t>контроля </a:t>
            </a:r>
            <a:r>
              <a:rPr sz="2200" spc="-5" dirty="0">
                <a:latin typeface="Candara"/>
                <a:cs typeface="Candara"/>
              </a:rPr>
              <a:t>реакции. </a:t>
            </a:r>
            <a:r>
              <a:rPr sz="2200" spc="-10" dirty="0">
                <a:latin typeface="Candara"/>
                <a:cs typeface="Candara"/>
              </a:rPr>
              <a:t>Полоса </a:t>
            </a:r>
            <a:r>
              <a:rPr sz="2200" spc="-5" dirty="0">
                <a:latin typeface="Candara"/>
                <a:cs typeface="Candara"/>
              </a:rPr>
              <a:t>в этом </a:t>
            </a:r>
            <a:r>
              <a:rPr sz="2200" spc="-10" dirty="0">
                <a:latin typeface="Candara"/>
                <a:cs typeface="Candara"/>
              </a:rPr>
              <a:t>окне </a:t>
            </a:r>
            <a:r>
              <a:rPr sz="2200" spc="-5" dirty="0">
                <a:latin typeface="Candara"/>
                <a:cs typeface="Candara"/>
              </a:rPr>
              <a:t>свидетельствует о правильной работе</a:t>
            </a:r>
            <a:r>
              <a:rPr sz="2200" spc="195" dirty="0">
                <a:latin typeface="Candara"/>
                <a:cs typeface="Candara"/>
              </a:rPr>
              <a:t> </a:t>
            </a:r>
            <a:r>
              <a:rPr sz="2200" spc="-5" dirty="0">
                <a:latin typeface="Candara"/>
                <a:cs typeface="Candara"/>
              </a:rPr>
              <a:t>тест-</a:t>
            </a:r>
            <a:endParaRPr sz="2200">
              <a:latin typeface="Candara"/>
              <a:cs typeface="Candar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182" y="6261883"/>
            <a:ext cx="11328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Candara"/>
                <a:cs typeface="Candara"/>
              </a:rPr>
              <a:t>системы.</a:t>
            </a:r>
            <a:endParaRPr sz="2200">
              <a:latin typeface="Candara"/>
              <a:cs typeface="Candar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16409" y="6336206"/>
            <a:ext cx="1587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73E87"/>
                </a:solidFill>
                <a:latin typeface="Candara"/>
                <a:cs typeface="Candara"/>
              </a:rPr>
              <a:t>95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94632" y="1523"/>
            <a:ext cx="3643884" cy="678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71004" y="1523"/>
            <a:ext cx="777240" cy="678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95012" y="0"/>
            <a:ext cx="30029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Принцип</a:t>
            </a:r>
            <a:r>
              <a:rPr sz="4000" spc="-7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ИХА</a:t>
            </a:r>
            <a:endParaRPr sz="4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4255" y="1523"/>
            <a:ext cx="9419844" cy="806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54083" y="1523"/>
            <a:ext cx="1046987" cy="806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11056" y="1523"/>
            <a:ext cx="2502407" cy="8061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23447" y="1523"/>
            <a:ext cx="1045463" cy="806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32814" y="0"/>
            <a:ext cx="103251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solidFill>
                  <a:srgbClr val="FF0000"/>
                </a:solidFill>
                <a:latin typeface="Calibri"/>
                <a:cs typeface="Calibri"/>
              </a:rPr>
              <a:t>Иммунохроматографические</a:t>
            </a:r>
            <a:r>
              <a:rPr sz="54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5400" spc="-15" dirty="0">
                <a:solidFill>
                  <a:srgbClr val="FF0000"/>
                </a:solidFill>
                <a:latin typeface="Calibri"/>
                <a:cs typeface="Calibri"/>
              </a:rPr>
              <a:t>тесты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008976"/>
            <a:ext cx="4294543" cy="35288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0456" y="1005285"/>
            <a:ext cx="4471238" cy="11993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3847" y="3336216"/>
            <a:ext cx="4449927" cy="12266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739" y="580491"/>
            <a:ext cx="11850370" cy="263842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400" spc="-5" dirty="0">
                <a:latin typeface="Calibri"/>
                <a:cs typeface="Calibri"/>
              </a:rPr>
              <a:t>Основа </a:t>
            </a:r>
            <a:r>
              <a:rPr sz="2400" dirty="0">
                <a:latin typeface="Calibri"/>
                <a:cs typeface="Calibri"/>
              </a:rPr>
              <a:t>– банк </a:t>
            </a:r>
            <a:r>
              <a:rPr sz="2400" spc="-10" dirty="0">
                <a:latin typeface="Calibri"/>
                <a:cs typeface="Calibri"/>
              </a:rPr>
              <a:t>гибридом </a:t>
            </a:r>
            <a:r>
              <a:rPr sz="2400" dirty="0">
                <a:latin typeface="Calibri"/>
                <a:cs typeface="Calibri"/>
              </a:rPr>
              <a:t>в </a:t>
            </a:r>
            <a:r>
              <a:rPr sz="2400" spc="-5" dirty="0">
                <a:latin typeface="Calibri"/>
                <a:cs typeface="Calibri"/>
              </a:rPr>
              <a:t>«ГКПМ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10" dirty="0">
                <a:latin typeface="Calibri"/>
                <a:cs typeface="Calibri"/>
              </a:rPr>
              <a:t>Оболенск». </a:t>
            </a:r>
            <a:r>
              <a:rPr sz="2400" spc="-25" dirty="0">
                <a:latin typeface="Calibri"/>
                <a:cs typeface="Calibri"/>
              </a:rPr>
              <a:t>Технологическая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линия.</a:t>
            </a:r>
            <a:endParaRPr sz="2400">
              <a:latin typeface="Calibri"/>
              <a:cs typeface="Calibri"/>
            </a:endParaRPr>
          </a:p>
          <a:p>
            <a:pPr marL="8783955" marR="132715">
              <a:lnSpc>
                <a:spcPct val="100000"/>
              </a:lnSpc>
              <a:spcBef>
                <a:spcPts val="300"/>
              </a:spcBef>
            </a:pPr>
            <a:r>
              <a:rPr sz="2400" spc="-5" dirty="0">
                <a:latin typeface="Calibri"/>
                <a:cs typeface="Calibri"/>
              </a:rPr>
              <a:t>Хаузенги </a:t>
            </a:r>
            <a:r>
              <a:rPr sz="2400" dirty="0">
                <a:latin typeface="Calibri"/>
                <a:cs typeface="Calibri"/>
              </a:rPr>
              <a:t>- </a:t>
            </a:r>
            <a:r>
              <a:rPr sz="2400" spc="-5" dirty="0">
                <a:latin typeface="Calibri"/>
                <a:cs typeface="Calibri"/>
              </a:rPr>
              <a:t>тесты </a:t>
            </a:r>
            <a:r>
              <a:rPr sz="2400" dirty="0">
                <a:latin typeface="Calibri"/>
                <a:cs typeface="Calibri"/>
              </a:rPr>
              <a:t>в  </a:t>
            </a:r>
            <a:r>
              <a:rPr sz="2400" spc="-10" dirty="0">
                <a:latin typeface="Calibri"/>
                <a:cs typeface="Calibri"/>
              </a:rPr>
              <a:t>платиковом </a:t>
            </a:r>
            <a:r>
              <a:rPr sz="2400" spc="-20" dirty="0">
                <a:latin typeface="Calibri"/>
                <a:cs typeface="Calibri"/>
              </a:rPr>
              <a:t>кожухе </a:t>
            </a:r>
            <a:r>
              <a:rPr sz="2400" dirty="0">
                <a:latin typeface="Calibri"/>
                <a:cs typeface="Calibri"/>
              </a:rPr>
              <a:t>-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  </a:t>
            </a:r>
            <a:r>
              <a:rPr sz="2400" spc="-5" dirty="0">
                <a:latin typeface="Calibri"/>
                <a:cs typeface="Calibri"/>
              </a:rPr>
              <a:t>тест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00">
              <a:latin typeface="Times New Roman"/>
              <a:cs typeface="Times New Roman"/>
            </a:endParaRPr>
          </a:p>
          <a:p>
            <a:pPr marL="7224395" marR="508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В </a:t>
            </a:r>
            <a:r>
              <a:rPr sz="2400" spc="-10" dirty="0">
                <a:latin typeface="Calibri"/>
                <a:cs typeface="Calibri"/>
              </a:rPr>
              <a:t>упаковках </a:t>
            </a:r>
            <a:r>
              <a:rPr sz="2400" spc="-5" dirty="0">
                <a:latin typeface="Calibri"/>
                <a:cs typeface="Calibri"/>
              </a:rPr>
              <a:t>по 10-20 </a:t>
            </a:r>
            <a:r>
              <a:rPr sz="2400" spc="-10" dirty="0">
                <a:latin typeface="Calibri"/>
                <a:cs typeface="Calibri"/>
              </a:rPr>
              <a:t>тестов.  </a:t>
            </a:r>
            <a:r>
              <a:rPr sz="2400" spc="-5" dirty="0">
                <a:latin typeface="Calibri"/>
                <a:cs typeface="Calibri"/>
              </a:rPr>
              <a:t>(созданы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5" dirty="0">
                <a:latin typeface="Calibri"/>
                <a:cs typeface="Calibri"/>
              </a:rPr>
              <a:t>испытаны для гриппа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А)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247225" y="3370148"/>
            <a:ext cx="2944774" cy="34878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4725149"/>
            <a:ext cx="8991600" cy="462280"/>
          </a:xfrm>
          <a:custGeom>
            <a:avLst/>
            <a:gdLst/>
            <a:ahLst/>
            <a:cxnLst/>
            <a:rect l="l" t="t" r="r" b="b"/>
            <a:pathLst>
              <a:path w="8991600" h="462279">
                <a:moveTo>
                  <a:pt x="0" y="461657"/>
                </a:moveTo>
                <a:lnTo>
                  <a:pt x="8991600" y="461657"/>
                </a:lnTo>
                <a:lnTo>
                  <a:pt x="8991600" y="0"/>
                </a:lnTo>
                <a:lnTo>
                  <a:pt x="0" y="0"/>
                </a:lnTo>
                <a:lnTo>
                  <a:pt x="0" y="461657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8739" y="4738357"/>
            <a:ext cx="8411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Чувствительность </a:t>
            </a:r>
            <a:r>
              <a:rPr sz="2400" spc="-5" dirty="0">
                <a:latin typeface="Calibri"/>
                <a:cs typeface="Calibri"/>
              </a:rPr>
              <a:t>для гриппа </a:t>
            </a:r>
            <a:r>
              <a:rPr sz="2400" dirty="0">
                <a:latin typeface="Calibri"/>
                <a:cs typeface="Calibri"/>
              </a:rPr>
              <a:t>А и В – </a:t>
            </a:r>
            <a:r>
              <a:rPr sz="2400" spc="-5" dirty="0">
                <a:latin typeface="Calibri"/>
                <a:cs typeface="Calibri"/>
              </a:rPr>
              <a:t>59-93% (обычно </a:t>
            </a:r>
            <a:r>
              <a:rPr sz="2400" spc="-25" dirty="0">
                <a:latin typeface="Calibri"/>
                <a:cs typeface="Calibri"/>
              </a:rPr>
              <a:t>около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70%)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4862" y="4664570"/>
            <a:ext cx="8967470" cy="0"/>
          </a:xfrm>
          <a:custGeom>
            <a:avLst/>
            <a:gdLst/>
            <a:ahLst/>
            <a:cxnLst/>
            <a:rect l="l" t="t" r="r" b="b"/>
            <a:pathLst>
              <a:path w="8967470">
                <a:moveTo>
                  <a:pt x="0" y="0"/>
                </a:moveTo>
                <a:lnTo>
                  <a:pt x="8967470" y="0"/>
                </a:lnTo>
              </a:path>
            </a:pathLst>
          </a:custGeom>
          <a:ln w="5714">
            <a:solidFill>
              <a:srgbClr val="31B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4862" y="4647425"/>
            <a:ext cx="8967470" cy="0"/>
          </a:xfrm>
          <a:custGeom>
            <a:avLst/>
            <a:gdLst/>
            <a:ahLst/>
            <a:cxnLst/>
            <a:rect l="l" t="t" r="r" b="b"/>
            <a:pathLst>
              <a:path w="8967470">
                <a:moveTo>
                  <a:pt x="0" y="0"/>
                </a:moveTo>
                <a:lnTo>
                  <a:pt x="8967470" y="0"/>
                </a:lnTo>
              </a:path>
            </a:pathLst>
          </a:custGeom>
          <a:ln w="17144">
            <a:solidFill>
              <a:srgbClr val="31B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8741" y="5160391"/>
            <a:ext cx="906145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lr>
                <a:srgbClr val="C00000"/>
              </a:buClr>
              <a:buFont typeface="Wingdings"/>
              <a:buChar char="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Основная задача </a:t>
            </a:r>
            <a:r>
              <a:rPr sz="2400" dirty="0">
                <a:latin typeface="Calibri"/>
                <a:cs typeface="Calibri"/>
              </a:rPr>
              <a:t>- </a:t>
            </a:r>
            <a:r>
              <a:rPr sz="2400" spc="-5" dirty="0">
                <a:latin typeface="Calibri"/>
                <a:cs typeface="Calibri"/>
              </a:rPr>
              <a:t>поэтапная </a:t>
            </a:r>
            <a:r>
              <a:rPr sz="2400" dirty="0">
                <a:latin typeface="Calibri"/>
                <a:cs typeface="Calibri"/>
              </a:rPr>
              <a:t>замена </a:t>
            </a:r>
            <a:r>
              <a:rPr sz="2400" spc="-5" dirty="0">
                <a:latin typeface="Calibri"/>
                <a:cs typeface="Calibri"/>
              </a:rPr>
              <a:t>иммуносуспензионных  </a:t>
            </a:r>
            <a:r>
              <a:rPr sz="2400" spc="-15" dirty="0">
                <a:latin typeface="Calibri"/>
                <a:cs typeface="Calibri"/>
              </a:rPr>
              <a:t>тестов </a:t>
            </a:r>
            <a:r>
              <a:rPr sz="2400" dirty="0">
                <a:latin typeface="Calibri"/>
                <a:cs typeface="Calibri"/>
              </a:rPr>
              <a:t>на </a:t>
            </a:r>
            <a:r>
              <a:rPr sz="2400" spc="-15" dirty="0">
                <a:latin typeface="Calibri"/>
                <a:cs typeface="Calibri"/>
              </a:rPr>
              <a:t>более </a:t>
            </a:r>
            <a:r>
              <a:rPr sz="2400" spc="-10" dirty="0">
                <a:latin typeface="Calibri"/>
                <a:cs typeface="Calibri"/>
              </a:rPr>
              <a:t>чувствительные </a:t>
            </a:r>
            <a:r>
              <a:rPr sz="2400" dirty="0">
                <a:latin typeface="Calibri"/>
                <a:cs typeface="Calibri"/>
              </a:rPr>
              <a:t>и </a:t>
            </a:r>
            <a:r>
              <a:rPr sz="2400" spc="-20" dirty="0">
                <a:latin typeface="Calibri"/>
                <a:cs typeface="Calibri"/>
              </a:rPr>
              <a:t>удобные. </a:t>
            </a:r>
            <a:r>
              <a:rPr sz="2400" spc="-5" dirty="0">
                <a:latin typeface="Calibri"/>
                <a:cs typeface="Calibri"/>
              </a:rPr>
              <a:t>Хранение </a:t>
            </a:r>
            <a:r>
              <a:rPr sz="2400" dirty="0">
                <a:latin typeface="Calibri"/>
                <a:cs typeface="Calibri"/>
              </a:rPr>
              <a:t>2 </a:t>
            </a:r>
            <a:r>
              <a:rPr sz="2400" spc="-30" dirty="0">
                <a:latin typeface="Calibri"/>
                <a:cs typeface="Calibri"/>
              </a:rPr>
              <a:t>года </a:t>
            </a:r>
            <a:r>
              <a:rPr sz="2400" spc="-5" dirty="0">
                <a:latin typeface="Calibri"/>
                <a:cs typeface="Calibri"/>
              </a:rPr>
              <a:t>при  </a:t>
            </a:r>
            <a:r>
              <a:rPr sz="2400" spc="-10" dirty="0">
                <a:latin typeface="Calibri"/>
                <a:cs typeface="Calibri"/>
              </a:rPr>
              <a:t>комн.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температуре.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440"/>
              </a:spcBef>
              <a:buClr>
                <a:srgbClr val="C00000"/>
              </a:buClr>
              <a:buFont typeface="Wingdings"/>
              <a:buChar char="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Апробированы для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СПЭБ.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62173" y="3648748"/>
            <a:ext cx="0" cy="1004569"/>
          </a:xfrm>
          <a:custGeom>
            <a:avLst/>
            <a:gdLst/>
            <a:ahLst/>
            <a:cxnLst/>
            <a:rect l="l" t="t" r="r" b="b"/>
            <a:pathLst>
              <a:path h="1004570">
                <a:moveTo>
                  <a:pt x="0" y="0"/>
                </a:moveTo>
                <a:lnTo>
                  <a:pt x="0" y="1004379"/>
                </a:lnTo>
              </a:path>
            </a:pathLst>
          </a:custGeom>
          <a:ln w="5079">
            <a:solidFill>
              <a:srgbClr val="31B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077414" y="3648748"/>
            <a:ext cx="0" cy="1004569"/>
          </a:xfrm>
          <a:custGeom>
            <a:avLst/>
            <a:gdLst/>
            <a:ahLst/>
            <a:cxnLst/>
            <a:rect l="l" t="t" r="r" b="b"/>
            <a:pathLst>
              <a:path h="1004570">
                <a:moveTo>
                  <a:pt x="0" y="0"/>
                </a:moveTo>
                <a:lnTo>
                  <a:pt x="0" y="1004379"/>
                </a:lnTo>
              </a:path>
            </a:pathLst>
          </a:custGeom>
          <a:ln w="15240">
            <a:solidFill>
              <a:srgbClr val="31B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72333" y="3658908"/>
            <a:ext cx="2880360" cy="0"/>
          </a:xfrm>
          <a:custGeom>
            <a:avLst/>
            <a:gdLst/>
            <a:ahLst/>
            <a:cxnLst/>
            <a:rect l="l" t="t" r="r" b="b"/>
            <a:pathLst>
              <a:path w="2880359">
                <a:moveTo>
                  <a:pt x="0" y="0"/>
                </a:moveTo>
                <a:lnTo>
                  <a:pt x="2880321" y="0"/>
                </a:lnTo>
              </a:path>
            </a:pathLst>
          </a:custGeom>
          <a:ln w="5080">
            <a:solidFill>
              <a:srgbClr val="31B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72333" y="3643668"/>
            <a:ext cx="2880360" cy="0"/>
          </a:xfrm>
          <a:custGeom>
            <a:avLst/>
            <a:gdLst/>
            <a:ahLst/>
            <a:cxnLst/>
            <a:rect l="l" t="t" r="r" b="b"/>
            <a:pathLst>
              <a:path w="2880359">
                <a:moveTo>
                  <a:pt x="0" y="0"/>
                </a:moveTo>
                <a:lnTo>
                  <a:pt x="2880321" y="0"/>
                </a:lnTo>
              </a:path>
            </a:pathLst>
          </a:custGeom>
          <a:ln w="15239">
            <a:solidFill>
              <a:srgbClr val="31B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689562" y="6336206"/>
            <a:ext cx="1663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073E87"/>
                </a:solidFill>
                <a:latin typeface="Candara"/>
                <a:cs typeface="Candara"/>
              </a:rPr>
              <a:t>96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5688" y="1523"/>
            <a:ext cx="8087867" cy="1019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73540" y="1523"/>
            <a:ext cx="1039368" cy="1019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4247" y="83413"/>
            <a:ext cx="72231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Иммунохроматография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46870" y="3897312"/>
            <a:ext cx="6530340" cy="0"/>
          </a:xfrm>
          <a:custGeom>
            <a:avLst/>
            <a:gdLst/>
            <a:ahLst/>
            <a:cxnLst/>
            <a:rect l="l" t="t" r="r" b="b"/>
            <a:pathLst>
              <a:path w="6530340">
                <a:moveTo>
                  <a:pt x="0" y="0"/>
                </a:moveTo>
                <a:lnTo>
                  <a:pt x="6529920" y="0"/>
                </a:lnTo>
              </a:path>
            </a:pathLst>
          </a:custGeom>
          <a:ln w="73025">
            <a:solidFill>
              <a:srgbClr val="31B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46870" y="3860800"/>
            <a:ext cx="6530340" cy="73025"/>
          </a:xfrm>
          <a:custGeom>
            <a:avLst/>
            <a:gdLst/>
            <a:ahLst/>
            <a:cxnLst/>
            <a:rect l="l" t="t" r="r" b="b"/>
            <a:pathLst>
              <a:path w="6530340" h="73025">
                <a:moveTo>
                  <a:pt x="0" y="0"/>
                </a:moveTo>
                <a:lnTo>
                  <a:pt x="6529920" y="0"/>
                </a:lnTo>
                <a:lnTo>
                  <a:pt x="6529920" y="73025"/>
                </a:lnTo>
                <a:lnTo>
                  <a:pt x="0" y="7302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05500" y="3500437"/>
            <a:ext cx="193040" cy="144780"/>
          </a:xfrm>
          <a:custGeom>
            <a:avLst/>
            <a:gdLst/>
            <a:ahLst/>
            <a:cxnLst/>
            <a:rect l="l" t="t" r="r" b="b"/>
            <a:pathLst>
              <a:path w="193039" h="144779">
                <a:moveTo>
                  <a:pt x="192620" y="0"/>
                </a:moveTo>
                <a:lnTo>
                  <a:pt x="0" y="144462"/>
                </a:lnTo>
              </a:path>
            </a:pathLst>
          </a:custGeom>
          <a:ln w="76200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12879" y="3500437"/>
            <a:ext cx="193040" cy="144780"/>
          </a:xfrm>
          <a:custGeom>
            <a:avLst/>
            <a:gdLst/>
            <a:ahLst/>
            <a:cxnLst/>
            <a:rect l="l" t="t" r="r" b="b"/>
            <a:pathLst>
              <a:path w="193039" h="144779">
                <a:moveTo>
                  <a:pt x="0" y="0"/>
                </a:moveTo>
                <a:lnTo>
                  <a:pt x="192620" y="144462"/>
                </a:lnTo>
              </a:path>
            </a:pathLst>
          </a:custGeom>
          <a:ln w="76200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05500" y="3643312"/>
            <a:ext cx="0" cy="217804"/>
          </a:xfrm>
          <a:custGeom>
            <a:avLst/>
            <a:gdLst/>
            <a:ahLst/>
            <a:cxnLst/>
            <a:rect l="l" t="t" r="r" b="b"/>
            <a:pathLst>
              <a:path h="217804">
                <a:moveTo>
                  <a:pt x="0" y="217487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15808" y="3500437"/>
            <a:ext cx="193040" cy="144780"/>
          </a:xfrm>
          <a:custGeom>
            <a:avLst/>
            <a:gdLst/>
            <a:ahLst/>
            <a:cxnLst/>
            <a:rect l="l" t="t" r="r" b="b"/>
            <a:pathLst>
              <a:path w="193040" h="144779">
                <a:moveTo>
                  <a:pt x="192620" y="0"/>
                </a:moveTo>
                <a:lnTo>
                  <a:pt x="0" y="144462"/>
                </a:lnTo>
              </a:path>
            </a:pathLst>
          </a:custGeom>
          <a:ln w="762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23200" y="3500437"/>
            <a:ext cx="193040" cy="144780"/>
          </a:xfrm>
          <a:custGeom>
            <a:avLst/>
            <a:gdLst/>
            <a:ahLst/>
            <a:cxnLst/>
            <a:rect l="l" t="t" r="r" b="b"/>
            <a:pathLst>
              <a:path w="193040" h="144779">
                <a:moveTo>
                  <a:pt x="0" y="0"/>
                </a:moveTo>
                <a:lnTo>
                  <a:pt x="192620" y="144462"/>
                </a:lnTo>
              </a:path>
            </a:pathLst>
          </a:custGeom>
          <a:ln w="762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15820" y="3643312"/>
            <a:ext cx="0" cy="217804"/>
          </a:xfrm>
          <a:custGeom>
            <a:avLst/>
            <a:gdLst/>
            <a:ahLst/>
            <a:cxnLst/>
            <a:rect l="l" t="t" r="r" b="b"/>
            <a:pathLst>
              <a:path h="217804">
                <a:moveTo>
                  <a:pt x="0" y="217487"/>
                </a:moveTo>
                <a:lnTo>
                  <a:pt x="0" y="0"/>
                </a:lnTo>
              </a:path>
            </a:pathLst>
          </a:custGeom>
          <a:ln w="76200">
            <a:solidFill>
              <a:srgbClr val="00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44229" y="3284537"/>
            <a:ext cx="193040" cy="144780"/>
          </a:xfrm>
          <a:custGeom>
            <a:avLst/>
            <a:gdLst/>
            <a:ahLst/>
            <a:cxnLst/>
            <a:rect l="l" t="t" r="r" b="b"/>
            <a:pathLst>
              <a:path w="193039" h="144779">
                <a:moveTo>
                  <a:pt x="0" y="144462"/>
                </a:moveTo>
                <a:lnTo>
                  <a:pt x="192620" y="0"/>
                </a:lnTo>
              </a:path>
            </a:pathLst>
          </a:custGeom>
          <a:ln w="7620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36850" y="3284537"/>
            <a:ext cx="193040" cy="144780"/>
          </a:xfrm>
          <a:custGeom>
            <a:avLst/>
            <a:gdLst/>
            <a:ahLst/>
            <a:cxnLst/>
            <a:rect l="l" t="t" r="r" b="b"/>
            <a:pathLst>
              <a:path w="193039" h="144779">
                <a:moveTo>
                  <a:pt x="192620" y="144462"/>
                </a:moveTo>
                <a:lnTo>
                  <a:pt x="0" y="0"/>
                </a:lnTo>
              </a:path>
            </a:pathLst>
          </a:custGeom>
          <a:ln w="7620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36837" y="2992437"/>
            <a:ext cx="202145" cy="293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22600" y="3284537"/>
            <a:ext cx="193040" cy="144780"/>
          </a:xfrm>
          <a:custGeom>
            <a:avLst/>
            <a:gdLst/>
            <a:ahLst/>
            <a:cxnLst/>
            <a:rect l="l" t="t" r="r" b="b"/>
            <a:pathLst>
              <a:path w="193039" h="144779">
                <a:moveTo>
                  <a:pt x="0" y="144462"/>
                </a:moveTo>
                <a:lnTo>
                  <a:pt x="192620" y="0"/>
                </a:lnTo>
              </a:path>
            </a:pathLst>
          </a:custGeom>
          <a:ln w="7620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15208" y="3284537"/>
            <a:ext cx="193040" cy="144780"/>
          </a:xfrm>
          <a:custGeom>
            <a:avLst/>
            <a:gdLst/>
            <a:ahLst/>
            <a:cxnLst/>
            <a:rect l="l" t="t" r="r" b="b"/>
            <a:pathLst>
              <a:path w="193039" h="144779">
                <a:moveTo>
                  <a:pt x="192620" y="144462"/>
                </a:moveTo>
                <a:lnTo>
                  <a:pt x="0" y="0"/>
                </a:lnTo>
              </a:path>
            </a:pathLst>
          </a:custGeom>
          <a:ln w="7620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15208" y="2992437"/>
            <a:ext cx="202145" cy="2936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05049" y="2494724"/>
            <a:ext cx="359410" cy="359410"/>
          </a:xfrm>
          <a:custGeom>
            <a:avLst/>
            <a:gdLst/>
            <a:ahLst/>
            <a:cxnLst/>
            <a:rect l="l" t="t" r="r" b="b"/>
            <a:pathLst>
              <a:path w="359410" h="359410">
                <a:moveTo>
                  <a:pt x="205054" y="0"/>
                </a:moveTo>
                <a:lnTo>
                  <a:pt x="0" y="205054"/>
                </a:lnTo>
                <a:lnTo>
                  <a:pt x="153796" y="358838"/>
                </a:lnTo>
                <a:lnTo>
                  <a:pt x="358838" y="153784"/>
                </a:lnTo>
                <a:lnTo>
                  <a:pt x="205054" y="0"/>
                </a:lnTo>
                <a:close/>
              </a:path>
            </a:pathLst>
          </a:custGeom>
          <a:solidFill>
            <a:srgbClr val="5F5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05049" y="2494724"/>
            <a:ext cx="359410" cy="359410"/>
          </a:xfrm>
          <a:custGeom>
            <a:avLst/>
            <a:gdLst/>
            <a:ahLst/>
            <a:cxnLst/>
            <a:rect l="l" t="t" r="r" b="b"/>
            <a:pathLst>
              <a:path w="359410" h="359410">
                <a:moveTo>
                  <a:pt x="205054" y="0"/>
                </a:moveTo>
                <a:lnTo>
                  <a:pt x="358838" y="153784"/>
                </a:lnTo>
                <a:lnTo>
                  <a:pt x="153796" y="358838"/>
                </a:lnTo>
                <a:lnTo>
                  <a:pt x="0" y="205054"/>
                </a:lnTo>
                <a:lnTo>
                  <a:pt x="205054" y="0"/>
                </a:lnTo>
                <a:close/>
              </a:path>
            </a:pathLst>
          </a:custGeom>
          <a:ln w="9525">
            <a:solidFill>
              <a:srgbClr val="5F5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29027" y="4407408"/>
            <a:ext cx="7510259" cy="17007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59000" y="4437062"/>
            <a:ext cx="7393940" cy="1584325"/>
          </a:xfrm>
          <a:custGeom>
            <a:avLst/>
            <a:gdLst/>
            <a:ahLst/>
            <a:cxnLst/>
            <a:rect l="l" t="t" r="r" b="b"/>
            <a:pathLst>
              <a:path w="7393940" h="1584325">
                <a:moveTo>
                  <a:pt x="7129462" y="0"/>
                </a:moveTo>
                <a:lnTo>
                  <a:pt x="264058" y="0"/>
                </a:lnTo>
                <a:lnTo>
                  <a:pt x="216593" y="4254"/>
                </a:lnTo>
                <a:lnTo>
                  <a:pt x="171920" y="16520"/>
                </a:lnTo>
                <a:lnTo>
                  <a:pt x="130783" y="36052"/>
                </a:lnTo>
                <a:lnTo>
                  <a:pt x="93929" y="62103"/>
                </a:lnTo>
                <a:lnTo>
                  <a:pt x="62103" y="93929"/>
                </a:lnTo>
                <a:lnTo>
                  <a:pt x="36052" y="130783"/>
                </a:lnTo>
                <a:lnTo>
                  <a:pt x="16520" y="171920"/>
                </a:lnTo>
                <a:lnTo>
                  <a:pt x="4254" y="216593"/>
                </a:lnTo>
                <a:lnTo>
                  <a:pt x="0" y="264058"/>
                </a:lnTo>
                <a:lnTo>
                  <a:pt x="0" y="1320266"/>
                </a:lnTo>
                <a:lnTo>
                  <a:pt x="4254" y="1367731"/>
                </a:lnTo>
                <a:lnTo>
                  <a:pt x="16520" y="1412404"/>
                </a:lnTo>
                <a:lnTo>
                  <a:pt x="36052" y="1453541"/>
                </a:lnTo>
                <a:lnTo>
                  <a:pt x="62103" y="1490395"/>
                </a:lnTo>
                <a:lnTo>
                  <a:pt x="93929" y="1522221"/>
                </a:lnTo>
                <a:lnTo>
                  <a:pt x="130783" y="1548272"/>
                </a:lnTo>
                <a:lnTo>
                  <a:pt x="171920" y="1567804"/>
                </a:lnTo>
                <a:lnTo>
                  <a:pt x="216593" y="1580070"/>
                </a:lnTo>
                <a:lnTo>
                  <a:pt x="264058" y="1584325"/>
                </a:lnTo>
                <a:lnTo>
                  <a:pt x="7129462" y="1584325"/>
                </a:lnTo>
                <a:lnTo>
                  <a:pt x="7176926" y="1580070"/>
                </a:lnTo>
                <a:lnTo>
                  <a:pt x="7221600" y="1567804"/>
                </a:lnTo>
                <a:lnTo>
                  <a:pt x="7262737" y="1548272"/>
                </a:lnTo>
                <a:lnTo>
                  <a:pt x="7299591" y="1522221"/>
                </a:lnTo>
                <a:lnTo>
                  <a:pt x="7331417" y="1490395"/>
                </a:lnTo>
                <a:lnTo>
                  <a:pt x="7357468" y="1453541"/>
                </a:lnTo>
                <a:lnTo>
                  <a:pt x="7377000" y="1412404"/>
                </a:lnTo>
                <a:lnTo>
                  <a:pt x="7389266" y="1367731"/>
                </a:lnTo>
                <a:lnTo>
                  <a:pt x="7393520" y="1320266"/>
                </a:lnTo>
                <a:lnTo>
                  <a:pt x="7393520" y="264058"/>
                </a:lnTo>
                <a:lnTo>
                  <a:pt x="7389266" y="216593"/>
                </a:lnTo>
                <a:lnTo>
                  <a:pt x="7377000" y="171920"/>
                </a:lnTo>
                <a:lnTo>
                  <a:pt x="7357468" y="130783"/>
                </a:lnTo>
                <a:lnTo>
                  <a:pt x="7331417" y="93929"/>
                </a:lnTo>
                <a:lnTo>
                  <a:pt x="7299591" y="62103"/>
                </a:lnTo>
                <a:lnTo>
                  <a:pt x="7262737" y="36052"/>
                </a:lnTo>
                <a:lnTo>
                  <a:pt x="7221600" y="16520"/>
                </a:lnTo>
                <a:lnTo>
                  <a:pt x="7176926" y="4254"/>
                </a:lnTo>
                <a:lnTo>
                  <a:pt x="71294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59000" y="4437062"/>
            <a:ext cx="7393940" cy="1584325"/>
          </a:xfrm>
          <a:custGeom>
            <a:avLst/>
            <a:gdLst/>
            <a:ahLst/>
            <a:cxnLst/>
            <a:rect l="l" t="t" r="r" b="b"/>
            <a:pathLst>
              <a:path w="7393940" h="1584325">
                <a:moveTo>
                  <a:pt x="0" y="264058"/>
                </a:moveTo>
                <a:lnTo>
                  <a:pt x="4254" y="216593"/>
                </a:lnTo>
                <a:lnTo>
                  <a:pt x="16520" y="171920"/>
                </a:lnTo>
                <a:lnTo>
                  <a:pt x="36052" y="130783"/>
                </a:lnTo>
                <a:lnTo>
                  <a:pt x="62103" y="93929"/>
                </a:lnTo>
                <a:lnTo>
                  <a:pt x="93929" y="62103"/>
                </a:lnTo>
                <a:lnTo>
                  <a:pt x="130783" y="36052"/>
                </a:lnTo>
                <a:lnTo>
                  <a:pt x="171920" y="16520"/>
                </a:lnTo>
                <a:lnTo>
                  <a:pt x="216593" y="4254"/>
                </a:lnTo>
                <a:lnTo>
                  <a:pt x="264058" y="0"/>
                </a:lnTo>
                <a:lnTo>
                  <a:pt x="7129462" y="0"/>
                </a:lnTo>
                <a:lnTo>
                  <a:pt x="7176926" y="4254"/>
                </a:lnTo>
                <a:lnTo>
                  <a:pt x="7221600" y="16520"/>
                </a:lnTo>
                <a:lnTo>
                  <a:pt x="7262737" y="36052"/>
                </a:lnTo>
                <a:lnTo>
                  <a:pt x="7299591" y="62103"/>
                </a:lnTo>
                <a:lnTo>
                  <a:pt x="7331417" y="93929"/>
                </a:lnTo>
                <a:lnTo>
                  <a:pt x="7357468" y="130783"/>
                </a:lnTo>
                <a:lnTo>
                  <a:pt x="7377000" y="171920"/>
                </a:lnTo>
                <a:lnTo>
                  <a:pt x="7389266" y="216593"/>
                </a:lnTo>
                <a:lnTo>
                  <a:pt x="7393520" y="264058"/>
                </a:lnTo>
                <a:lnTo>
                  <a:pt x="7393520" y="1320266"/>
                </a:lnTo>
                <a:lnTo>
                  <a:pt x="7389266" y="1367731"/>
                </a:lnTo>
                <a:lnTo>
                  <a:pt x="7377000" y="1412404"/>
                </a:lnTo>
                <a:lnTo>
                  <a:pt x="7357468" y="1453541"/>
                </a:lnTo>
                <a:lnTo>
                  <a:pt x="7331417" y="1490395"/>
                </a:lnTo>
                <a:lnTo>
                  <a:pt x="7299591" y="1522221"/>
                </a:lnTo>
                <a:lnTo>
                  <a:pt x="7262737" y="1548272"/>
                </a:lnTo>
                <a:lnTo>
                  <a:pt x="7221600" y="1567804"/>
                </a:lnTo>
                <a:lnTo>
                  <a:pt x="7176926" y="1580070"/>
                </a:lnTo>
                <a:lnTo>
                  <a:pt x="7129462" y="1584325"/>
                </a:lnTo>
                <a:lnTo>
                  <a:pt x="264058" y="1584325"/>
                </a:lnTo>
                <a:lnTo>
                  <a:pt x="216593" y="1580070"/>
                </a:lnTo>
                <a:lnTo>
                  <a:pt x="171920" y="1567804"/>
                </a:lnTo>
                <a:lnTo>
                  <a:pt x="130783" y="1548272"/>
                </a:lnTo>
                <a:lnTo>
                  <a:pt x="93929" y="1522221"/>
                </a:lnTo>
                <a:lnTo>
                  <a:pt x="62103" y="1490395"/>
                </a:lnTo>
                <a:lnTo>
                  <a:pt x="36052" y="1453541"/>
                </a:lnTo>
                <a:lnTo>
                  <a:pt x="16520" y="1412404"/>
                </a:lnTo>
                <a:lnTo>
                  <a:pt x="4254" y="1367731"/>
                </a:lnTo>
                <a:lnTo>
                  <a:pt x="0" y="1320266"/>
                </a:lnTo>
                <a:lnTo>
                  <a:pt x="0" y="26405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58270" y="1734210"/>
            <a:ext cx="4601629" cy="8197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58270" y="1734210"/>
            <a:ext cx="4601845" cy="820419"/>
          </a:xfrm>
          <a:custGeom>
            <a:avLst/>
            <a:gdLst/>
            <a:ahLst/>
            <a:cxnLst/>
            <a:rect l="l" t="t" r="r" b="b"/>
            <a:pathLst>
              <a:path w="4601845" h="820419">
                <a:moveTo>
                  <a:pt x="0" y="136639"/>
                </a:moveTo>
                <a:lnTo>
                  <a:pt x="6966" y="93450"/>
                </a:lnTo>
                <a:lnTo>
                  <a:pt x="26363" y="55942"/>
                </a:lnTo>
                <a:lnTo>
                  <a:pt x="55942" y="26363"/>
                </a:lnTo>
                <a:lnTo>
                  <a:pt x="93450" y="6966"/>
                </a:lnTo>
                <a:lnTo>
                  <a:pt x="136639" y="0"/>
                </a:lnTo>
                <a:lnTo>
                  <a:pt x="4464989" y="0"/>
                </a:lnTo>
                <a:lnTo>
                  <a:pt x="4508178" y="6966"/>
                </a:lnTo>
                <a:lnTo>
                  <a:pt x="4545687" y="26363"/>
                </a:lnTo>
                <a:lnTo>
                  <a:pt x="4575265" y="55942"/>
                </a:lnTo>
                <a:lnTo>
                  <a:pt x="4594663" y="93450"/>
                </a:lnTo>
                <a:lnTo>
                  <a:pt x="4601629" y="136639"/>
                </a:lnTo>
                <a:lnTo>
                  <a:pt x="4601629" y="683171"/>
                </a:lnTo>
                <a:lnTo>
                  <a:pt x="4594663" y="726359"/>
                </a:lnTo>
                <a:lnTo>
                  <a:pt x="4575265" y="763868"/>
                </a:lnTo>
                <a:lnTo>
                  <a:pt x="4545687" y="793446"/>
                </a:lnTo>
                <a:lnTo>
                  <a:pt x="4508178" y="812844"/>
                </a:lnTo>
                <a:lnTo>
                  <a:pt x="4464989" y="819810"/>
                </a:lnTo>
                <a:lnTo>
                  <a:pt x="136639" y="819810"/>
                </a:lnTo>
                <a:lnTo>
                  <a:pt x="93450" y="812844"/>
                </a:lnTo>
                <a:lnTo>
                  <a:pt x="55942" y="793446"/>
                </a:lnTo>
                <a:lnTo>
                  <a:pt x="26363" y="763868"/>
                </a:lnTo>
                <a:lnTo>
                  <a:pt x="6966" y="726359"/>
                </a:lnTo>
                <a:lnTo>
                  <a:pt x="0" y="683171"/>
                </a:lnTo>
                <a:lnTo>
                  <a:pt x="0" y="136639"/>
                </a:lnTo>
                <a:close/>
              </a:path>
            </a:pathLst>
          </a:custGeom>
          <a:ln w="9525">
            <a:solidFill>
              <a:srgbClr val="4584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948567" y="1735620"/>
            <a:ext cx="4220210" cy="7023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635635" marR="5080" indent="-623570">
              <a:lnSpc>
                <a:spcPts val="2450"/>
              </a:lnSpc>
              <a:spcBef>
                <a:spcPts val="540"/>
              </a:spcBef>
            </a:pPr>
            <a:r>
              <a:rPr sz="2400" spc="-5" dirty="0">
                <a:latin typeface="Candara"/>
                <a:cs typeface="Candara"/>
              </a:rPr>
              <a:t>Антитела, адсорбированные </a:t>
            </a:r>
            <a:r>
              <a:rPr sz="2400" dirty="0">
                <a:latin typeface="Candara"/>
                <a:cs typeface="Candara"/>
              </a:rPr>
              <a:t>на  </a:t>
            </a:r>
            <a:r>
              <a:rPr sz="2400" spc="-5" dirty="0">
                <a:latin typeface="Candara"/>
                <a:cs typeface="Candara"/>
              </a:rPr>
              <a:t>окрашенных</a:t>
            </a:r>
            <a:r>
              <a:rPr sz="2400" spc="-1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частицах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965950" y="4178300"/>
            <a:ext cx="4794250" cy="835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65950" y="4178300"/>
            <a:ext cx="4794250" cy="835660"/>
          </a:xfrm>
          <a:custGeom>
            <a:avLst/>
            <a:gdLst/>
            <a:ahLst/>
            <a:cxnLst/>
            <a:rect l="l" t="t" r="r" b="b"/>
            <a:pathLst>
              <a:path w="4794250" h="835660">
                <a:moveTo>
                  <a:pt x="0" y="139192"/>
                </a:moveTo>
                <a:lnTo>
                  <a:pt x="7096" y="95196"/>
                </a:lnTo>
                <a:lnTo>
                  <a:pt x="26856" y="56987"/>
                </a:lnTo>
                <a:lnTo>
                  <a:pt x="56987" y="26856"/>
                </a:lnTo>
                <a:lnTo>
                  <a:pt x="95196" y="7096"/>
                </a:lnTo>
                <a:lnTo>
                  <a:pt x="139192" y="0"/>
                </a:lnTo>
                <a:lnTo>
                  <a:pt x="4655058" y="0"/>
                </a:lnTo>
                <a:lnTo>
                  <a:pt x="4699053" y="7096"/>
                </a:lnTo>
                <a:lnTo>
                  <a:pt x="4737262" y="26856"/>
                </a:lnTo>
                <a:lnTo>
                  <a:pt x="4767393" y="56987"/>
                </a:lnTo>
                <a:lnTo>
                  <a:pt x="4787153" y="95196"/>
                </a:lnTo>
                <a:lnTo>
                  <a:pt x="4794250" y="139192"/>
                </a:lnTo>
                <a:lnTo>
                  <a:pt x="4794250" y="695947"/>
                </a:lnTo>
                <a:lnTo>
                  <a:pt x="4787153" y="739942"/>
                </a:lnTo>
                <a:lnTo>
                  <a:pt x="4767393" y="778152"/>
                </a:lnTo>
                <a:lnTo>
                  <a:pt x="4737262" y="808283"/>
                </a:lnTo>
                <a:lnTo>
                  <a:pt x="4699053" y="828043"/>
                </a:lnTo>
                <a:lnTo>
                  <a:pt x="4655058" y="835139"/>
                </a:lnTo>
                <a:lnTo>
                  <a:pt x="139192" y="835139"/>
                </a:lnTo>
                <a:lnTo>
                  <a:pt x="95196" y="828043"/>
                </a:lnTo>
                <a:lnTo>
                  <a:pt x="56987" y="808283"/>
                </a:lnTo>
                <a:lnTo>
                  <a:pt x="26856" y="778152"/>
                </a:lnTo>
                <a:lnTo>
                  <a:pt x="7096" y="739942"/>
                </a:lnTo>
                <a:lnTo>
                  <a:pt x="0" y="695947"/>
                </a:lnTo>
                <a:lnTo>
                  <a:pt x="0" y="139192"/>
                </a:lnTo>
                <a:close/>
              </a:path>
            </a:pathLst>
          </a:custGeom>
          <a:ln w="9525">
            <a:solidFill>
              <a:srgbClr val="31B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733327" y="4232275"/>
            <a:ext cx="37401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ndara"/>
                <a:cs typeface="Candara"/>
              </a:rPr>
              <a:t>итела, адсорбированные </a:t>
            </a:r>
            <a:r>
              <a:rPr sz="2400" dirty="0">
                <a:latin typeface="Candara"/>
                <a:cs typeface="Candara"/>
              </a:rPr>
              <a:t>на  </a:t>
            </a:r>
            <a:r>
              <a:rPr sz="2400" spc="-5" dirty="0">
                <a:latin typeface="Candara"/>
                <a:cs typeface="Candara"/>
              </a:rPr>
              <a:t>матографической</a:t>
            </a:r>
            <a:r>
              <a:rPr sz="2400" spc="-25" dirty="0">
                <a:latin typeface="Candara"/>
                <a:cs typeface="Candara"/>
              </a:rPr>
              <a:t> </a:t>
            </a:r>
            <a:r>
              <a:rPr sz="2400" dirty="0">
                <a:latin typeface="Candara"/>
                <a:cs typeface="Candara"/>
              </a:rPr>
              <a:t>полоске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831592" y="5013325"/>
            <a:ext cx="963168" cy="4349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832100" y="5013325"/>
            <a:ext cx="958850" cy="431800"/>
          </a:xfrm>
          <a:custGeom>
            <a:avLst/>
            <a:gdLst/>
            <a:ahLst/>
            <a:cxnLst/>
            <a:rect l="l" t="t" r="r" b="b"/>
            <a:pathLst>
              <a:path w="958850" h="431800">
                <a:moveTo>
                  <a:pt x="0" y="71970"/>
                </a:moveTo>
                <a:lnTo>
                  <a:pt x="5655" y="43955"/>
                </a:lnTo>
                <a:lnTo>
                  <a:pt x="21078" y="21078"/>
                </a:lnTo>
                <a:lnTo>
                  <a:pt x="43955" y="5655"/>
                </a:lnTo>
                <a:lnTo>
                  <a:pt x="71970" y="0"/>
                </a:lnTo>
                <a:lnTo>
                  <a:pt x="886879" y="0"/>
                </a:lnTo>
                <a:lnTo>
                  <a:pt x="914894" y="5655"/>
                </a:lnTo>
                <a:lnTo>
                  <a:pt x="937771" y="21078"/>
                </a:lnTo>
                <a:lnTo>
                  <a:pt x="953194" y="43955"/>
                </a:lnTo>
                <a:lnTo>
                  <a:pt x="958850" y="71970"/>
                </a:lnTo>
                <a:lnTo>
                  <a:pt x="958850" y="359829"/>
                </a:lnTo>
                <a:lnTo>
                  <a:pt x="953194" y="387844"/>
                </a:lnTo>
                <a:lnTo>
                  <a:pt x="937771" y="410721"/>
                </a:lnTo>
                <a:lnTo>
                  <a:pt x="914894" y="426144"/>
                </a:lnTo>
                <a:lnTo>
                  <a:pt x="886879" y="431800"/>
                </a:lnTo>
                <a:lnTo>
                  <a:pt x="71970" y="431800"/>
                </a:lnTo>
                <a:lnTo>
                  <a:pt x="43955" y="426144"/>
                </a:lnTo>
                <a:lnTo>
                  <a:pt x="21078" y="410721"/>
                </a:lnTo>
                <a:lnTo>
                  <a:pt x="5655" y="387844"/>
                </a:lnTo>
                <a:lnTo>
                  <a:pt x="0" y="359829"/>
                </a:lnTo>
                <a:lnTo>
                  <a:pt x="0" y="7197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27650" y="5013325"/>
            <a:ext cx="3267709" cy="4349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27650" y="5013325"/>
            <a:ext cx="3263900" cy="431800"/>
          </a:xfrm>
          <a:custGeom>
            <a:avLst/>
            <a:gdLst/>
            <a:ahLst/>
            <a:cxnLst/>
            <a:rect l="l" t="t" r="r" b="b"/>
            <a:pathLst>
              <a:path w="3263900" h="431800">
                <a:moveTo>
                  <a:pt x="0" y="71970"/>
                </a:moveTo>
                <a:lnTo>
                  <a:pt x="5655" y="43955"/>
                </a:lnTo>
                <a:lnTo>
                  <a:pt x="21078" y="21078"/>
                </a:lnTo>
                <a:lnTo>
                  <a:pt x="43955" y="5655"/>
                </a:lnTo>
                <a:lnTo>
                  <a:pt x="71970" y="0"/>
                </a:lnTo>
                <a:lnTo>
                  <a:pt x="3191929" y="0"/>
                </a:lnTo>
                <a:lnTo>
                  <a:pt x="3219944" y="5655"/>
                </a:lnTo>
                <a:lnTo>
                  <a:pt x="3242821" y="21078"/>
                </a:lnTo>
                <a:lnTo>
                  <a:pt x="3258244" y="43955"/>
                </a:lnTo>
                <a:lnTo>
                  <a:pt x="3263900" y="71970"/>
                </a:lnTo>
                <a:lnTo>
                  <a:pt x="3263900" y="359829"/>
                </a:lnTo>
                <a:lnTo>
                  <a:pt x="3258244" y="387844"/>
                </a:lnTo>
                <a:lnTo>
                  <a:pt x="3242821" y="410721"/>
                </a:lnTo>
                <a:lnTo>
                  <a:pt x="3219944" y="426144"/>
                </a:lnTo>
                <a:lnTo>
                  <a:pt x="3191929" y="431800"/>
                </a:lnTo>
                <a:lnTo>
                  <a:pt x="71970" y="431800"/>
                </a:lnTo>
                <a:lnTo>
                  <a:pt x="43955" y="426144"/>
                </a:lnTo>
                <a:lnTo>
                  <a:pt x="21078" y="410721"/>
                </a:lnTo>
                <a:lnTo>
                  <a:pt x="5655" y="387844"/>
                </a:lnTo>
                <a:lnTo>
                  <a:pt x="0" y="359829"/>
                </a:lnTo>
                <a:lnTo>
                  <a:pt x="0" y="7197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00750" y="5013325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80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15820" y="5013325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80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2248" y="4178300"/>
            <a:ext cx="6243140" cy="9064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52248" y="4178300"/>
            <a:ext cx="6243320" cy="906780"/>
          </a:xfrm>
          <a:custGeom>
            <a:avLst/>
            <a:gdLst/>
            <a:ahLst/>
            <a:cxnLst/>
            <a:rect l="l" t="t" r="r" b="b"/>
            <a:pathLst>
              <a:path w="6243320" h="906779">
                <a:moveTo>
                  <a:pt x="0" y="151079"/>
                </a:moveTo>
                <a:lnTo>
                  <a:pt x="7702" y="103326"/>
                </a:lnTo>
                <a:lnTo>
                  <a:pt x="29149" y="61853"/>
                </a:lnTo>
                <a:lnTo>
                  <a:pt x="61853" y="29149"/>
                </a:lnTo>
                <a:lnTo>
                  <a:pt x="103326" y="7702"/>
                </a:lnTo>
                <a:lnTo>
                  <a:pt x="151079" y="0"/>
                </a:lnTo>
                <a:lnTo>
                  <a:pt x="6092063" y="0"/>
                </a:lnTo>
                <a:lnTo>
                  <a:pt x="6139815" y="7702"/>
                </a:lnTo>
                <a:lnTo>
                  <a:pt x="6181288" y="29149"/>
                </a:lnTo>
                <a:lnTo>
                  <a:pt x="6213992" y="61853"/>
                </a:lnTo>
                <a:lnTo>
                  <a:pt x="6235440" y="103326"/>
                </a:lnTo>
                <a:lnTo>
                  <a:pt x="6243142" y="151079"/>
                </a:lnTo>
                <a:lnTo>
                  <a:pt x="6243142" y="755383"/>
                </a:lnTo>
                <a:lnTo>
                  <a:pt x="6235440" y="803136"/>
                </a:lnTo>
                <a:lnTo>
                  <a:pt x="6213992" y="844608"/>
                </a:lnTo>
                <a:lnTo>
                  <a:pt x="6181288" y="877313"/>
                </a:lnTo>
                <a:lnTo>
                  <a:pt x="6139815" y="898760"/>
                </a:lnTo>
                <a:lnTo>
                  <a:pt x="6092063" y="906462"/>
                </a:lnTo>
                <a:lnTo>
                  <a:pt x="151079" y="906462"/>
                </a:lnTo>
                <a:lnTo>
                  <a:pt x="103326" y="898760"/>
                </a:lnTo>
                <a:lnTo>
                  <a:pt x="61853" y="877313"/>
                </a:lnTo>
                <a:lnTo>
                  <a:pt x="29149" y="844608"/>
                </a:lnTo>
                <a:lnTo>
                  <a:pt x="7702" y="803136"/>
                </a:lnTo>
                <a:lnTo>
                  <a:pt x="0" y="755383"/>
                </a:lnTo>
                <a:lnTo>
                  <a:pt x="0" y="151079"/>
                </a:lnTo>
                <a:close/>
              </a:path>
            </a:pathLst>
          </a:custGeom>
          <a:ln w="9525">
            <a:solidFill>
              <a:srgbClr val="5BD07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535720" y="4235754"/>
            <a:ext cx="35623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4365" marR="5080" indent="-6223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ndara"/>
                <a:cs typeface="Candara"/>
              </a:rPr>
              <a:t>Антивидовые антитела, ад  </a:t>
            </a:r>
            <a:r>
              <a:rPr sz="2400" dirty="0">
                <a:latin typeface="Candara"/>
                <a:cs typeface="Candara"/>
              </a:rPr>
              <a:t>на</a:t>
            </a:r>
            <a:r>
              <a:rPr sz="2400" spc="-60" dirty="0">
                <a:latin typeface="Candara"/>
                <a:cs typeface="Candara"/>
              </a:rPr>
              <a:t> </a:t>
            </a:r>
            <a:r>
              <a:rPr sz="2400" spc="-5" dirty="0">
                <a:latin typeface="Candara"/>
                <a:cs typeface="Candara"/>
              </a:rPr>
              <a:t>хроматографическ</a:t>
            </a:r>
            <a:endParaRPr sz="2400">
              <a:latin typeface="Candara"/>
              <a:cs typeface="Candar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079800" y="4328914"/>
            <a:ext cx="3760470" cy="674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45"/>
              </a:lnSpc>
              <a:tabLst>
                <a:tab pos="3185795" algn="l"/>
              </a:tabLst>
            </a:pPr>
            <a:r>
              <a:rPr sz="2400" spc="-5" dirty="0">
                <a:latin typeface="Candara"/>
                <a:cs typeface="Candara"/>
              </a:rPr>
              <a:t>сорбированные	</a:t>
            </a:r>
            <a:r>
              <a:rPr sz="3600" spc="-7" baseline="1157" dirty="0">
                <a:latin typeface="Candara"/>
                <a:cs typeface="Candara"/>
              </a:rPr>
              <a:t>Ант</a:t>
            </a:r>
            <a:endParaRPr sz="3600" baseline="1157">
              <a:latin typeface="Candara"/>
              <a:cs typeface="Candara"/>
            </a:endParaRPr>
          </a:p>
          <a:p>
            <a:pPr marL="5715">
              <a:lnSpc>
                <a:spcPct val="100000"/>
              </a:lnSpc>
              <a:tabLst>
                <a:tab pos="3266440" algn="l"/>
              </a:tabLst>
            </a:pPr>
            <a:r>
              <a:rPr sz="2400" dirty="0">
                <a:latin typeface="Candara"/>
                <a:cs typeface="Candara"/>
              </a:rPr>
              <a:t>ой</a:t>
            </a:r>
            <a:r>
              <a:rPr sz="2400" spc="5" dirty="0">
                <a:latin typeface="Candara"/>
                <a:cs typeface="Candara"/>
              </a:rPr>
              <a:t> </a:t>
            </a:r>
            <a:r>
              <a:rPr sz="2400" dirty="0">
                <a:latin typeface="Candara"/>
                <a:cs typeface="Candara"/>
              </a:rPr>
              <a:t>поло</a:t>
            </a:r>
            <a:r>
              <a:rPr sz="2400" spc="-5" dirty="0">
                <a:latin typeface="Candara"/>
                <a:cs typeface="Candara"/>
              </a:rPr>
              <a:t>с</a:t>
            </a:r>
            <a:r>
              <a:rPr sz="2400" spc="5" dirty="0">
                <a:latin typeface="Candara"/>
                <a:cs typeface="Candara"/>
              </a:rPr>
              <a:t>к</a:t>
            </a:r>
            <a:r>
              <a:rPr sz="2400" dirty="0">
                <a:latin typeface="Candara"/>
                <a:cs typeface="Candara"/>
              </a:rPr>
              <a:t>е	</a:t>
            </a:r>
            <a:r>
              <a:rPr sz="3600" baseline="1157" dirty="0">
                <a:latin typeface="Candara"/>
                <a:cs typeface="Candara"/>
              </a:rPr>
              <a:t>х</a:t>
            </a:r>
            <a:r>
              <a:rPr sz="3600" spc="-7" baseline="1157" dirty="0">
                <a:latin typeface="Candara"/>
                <a:cs typeface="Candara"/>
              </a:rPr>
              <a:t>ро</a:t>
            </a:r>
            <a:endParaRPr sz="3600" baseline="1157">
              <a:latin typeface="Candara"/>
              <a:cs typeface="Candar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13047" y="2481084"/>
            <a:ext cx="4404359" cy="30708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15155" y="2679865"/>
            <a:ext cx="3815676" cy="24839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3103" y="1523"/>
            <a:ext cx="8298180" cy="722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43771" y="1523"/>
            <a:ext cx="2174748" cy="722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351007" y="1523"/>
            <a:ext cx="777240" cy="722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13458" y="19202"/>
            <a:ext cx="9164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Принцип </a:t>
            </a: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действия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и структура ИХ</a:t>
            </a:r>
            <a:r>
              <a:rPr sz="4000" spc="2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стрипа</a:t>
            </a:r>
            <a:endParaRPr sz="4000">
              <a:latin typeface="Candara"/>
              <a:cs typeface="Candar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26022" y="6383741"/>
            <a:ext cx="14097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9"/>
              </a:lnSpc>
            </a:pPr>
            <a:r>
              <a:rPr sz="1000" dirty="0">
                <a:solidFill>
                  <a:srgbClr val="073E87"/>
                </a:solidFill>
                <a:latin typeface="Candara"/>
                <a:cs typeface="Candara"/>
              </a:rPr>
              <a:t>98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01169" y="635736"/>
            <a:ext cx="6000115" cy="60312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indent="-635">
              <a:lnSpc>
                <a:spcPts val="2039"/>
              </a:lnSpc>
              <a:spcBef>
                <a:spcPts val="470"/>
              </a:spcBef>
            </a:pPr>
            <a:r>
              <a:rPr sz="2000" spc="-5" dirty="0">
                <a:latin typeface="Candara"/>
                <a:cs typeface="Candara"/>
              </a:rPr>
              <a:t>ИХА </a:t>
            </a:r>
            <a:r>
              <a:rPr sz="2000" dirty="0">
                <a:latin typeface="Candara"/>
                <a:cs typeface="Candara"/>
              </a:rPr>
              <a:t>– </a:t>
            </a:r>
            <a:r>
              <a:rPr sz="2000" spc="-5" dirty="0">
                <a:latin typeface="Candara"/>
                <a:cs typeface="Candara"/>
              </a:rPr>
              <a:t>иммунохимический способ выявления  </a:t>
            </a:r>
            <a:r>
              <a:rPr sz="2000" dirty="0">
                <a:latin typeface="Candara"/>
                <a:cs typeface="Candara"/>
              </a:rPr>
              <a:t>антигенов, основанный на </a:t>
            </a:r>
            <a:r>
              <a:rPr sz="2000" spc="-5" dirty="0">
                <a:latin typeface="Candara"/>
                <a:cs typeface="Candara"/>
              </a:rPr>
              <a:t>реакции </a:t>
            </a:r>
            <a:r>
              <a:rPr sz="2000" dirty="0">
                <a:latin typeface="Candara"/>
                <a:cs typeface="Candara"/>
              </a:rPr>
              <a:t>между  гомологичными АТ и АГ </a:t>
            </a:r>
            <a:r>
              <a:rPr sz="2000" spc="-5" dirty="0">
                <a:latin typeface="Candara"/>
                <a:cs typeface="Candara"/>
              </a:rPr>
              <a:t>непосредственно </a:t>
            </a:r>
            <a:r>
              <a:rPr sz="2000" dirty="0">
                <a:latin typeface="Candara"/>
                <a:cs typeface="Candara"/>
              </a:rPr>
              <a:t>в  </a:t>
            </a:r>
            <a:r>
              <a:rPr sz="2000" spc="-5" dirty="0">
                <a:latin typeface="Candara"/>
                <a:cs typeface="Candara"/>
              </a:rPr>
              <a:t>биологическом </a:t>
            </a:r>
            <a:r>
              <a:rPr sz="2000" dirty="0">
                <a:latin typeface="Candara"/>
                <a:cs typeface="Candara"/>
              </a:rPr>
              <a:t>материале; </a:t>
            </a:r>
            <a:r>
              <a:rPr sz="2000" spc="-5" dirty="0">
                <a:latin typeface="Candara"/>
                <a:cs typeface="Candara"/>
              </a:rPr>
              <a:t>реакция осуществляется  </a:t>
            </a:r>
            <a:r>
              <a:rPr sz="2000" dirty="0">
                <a:latin typeface="Candara"/>
                <a:cs typeface="Candara"/>
              </a:rPr>
              <a:t>на </a:t>
            </a:r>
            <a:r>
              <a:rPr sz="2000" spc="-5" dirty="0">
                <a:latin typeface="Candara"/>
                <a:cs typeface="Candara"/>
              </a:rPr>
              <a:t>специальных тест-полосках, </a:t>
            </a:r>
            <a:r>
              <a:rPr sz="2000" dirty="0">
                <a:latin typeface="Candara"/>
                <a:cs typeface="Candara"/>
              </a:rPr>
              <a:t>которые погружаются  в </a:t>
            </a:r>
            <a:r>
              <a:rPr sz="2000" spc="-5" dirty="0">
                <a:latin typeface="Candara"/>
                <a:cs typeface="Candara"/>
              </a:rPr>
              <a:t>исследуемую жидкость, </a:t>
            </a:r>
            <a:r>
              <a:rPr sz="2000" dirty="0">
                <a:latin typeface="Candara"/>
                <a:cs typeface="Candara"/>
              </a:rPr>
              <a:t>в </a:t>
            </a:r>
            <a:r>
              <a:rPr sz="2000" spc="-5" dirty="0">
                <a:latin typeface="Candara"/>
                <a:cs typeface="Candara"/>
              </a:rPr>
              <a:t>которой детектируется  наличие </a:t>
            </a:r>
            <a:r>
              <a:rPr sz="2000" dirty="0">
                <a:latin typeface="Candara"/>
                <a:cs typeface="Candara"/>
              </a:rPr>
              <a:t>АГ; жидкость мигрирует </a:t>
            </a:r>
            <a:r>
              <a:rPr sz="2000" spc="-5" dirty="0">
                <a:latin typeface="Candara"/>
                <a:cs typeface="Candara"/>
              </a:rPr>
              <a:t>вдоль полоски по  принципу тонкослойной </a:t>
            </a:r>
            <a:r>
              <a:rPr sz="2000" dirty="0">
                <a:latin typeface="Candara"/>
                <a:cs typeface="Candara"/>
              </a:rPr>
              <a:t>хроматографии; на </a:t>
            </a:r>
            <a:r>
              <a:rPr sz="2000" spc="-5" dirty="0">
                <a:latin typeface="Candara"/>
                <a:cs typeface="Candara"/>
              </a:rPr>
              <a:t>тестовой  линии полоски иммобилизованы </a:t>
            </a:r>
            <a:r>
              <a:rPr sz="2000" dirty="0">
                <a:latin typeface="Candara"/>
                <a:cs typeface="Candara"/>
              </a:rPr>
              <a:t>АТ, </a:t>
            </a:r>
            <a:r>
              <a:rPr sz="2000" spc="-5" dirty="0">
                <a:latin typeface="Candara"/>
                <a:cs typeface="Candara"/>
              </a:rPr>
              <a:t>специфичные </a:t>
            </a:r>
            <a:r>
              <a:rPr sz="2000" dirty="0">
                <a:latin typeface="Candara"/>
                <a:cs typeface="Candara"/>
              </a:rPr>
              <a:t>к  АГ, на </a:t>
            </a:r>
            <a:r>
              <a:rPr sz="2000" spc="-5" dirty="0">
                <a:latin typeface="Candara"/>
                <a:cs typeface="Candara"/>
              </a:rPr>
              <a:t>контрольной линии </a:t>
            </a:r>
            <a:r>
              <a:rPr sz="2000" dirty="0">
                <a:latin typeface="Candara"/>
                <a:cs typeface="Candara"/>
              </a:rPr>
              <a:t>- антивидовые АГ,  </a:t>
            </a:r>
            <a:r>
              <a:rPr sz="2000" spc="-5" dirty="0">
                <a:latin typeface="Candara"/>
                <a:cs typeface="Candara"/>
              </a:rPr>
              <a:t>специфичные </a:t>
            </a:r>
            <a:r>
              <a:rPr sz="2000" dirty="0">
                <a:latin typeface="Candara"/>
                <a:cs typeface="Candara"/>
              </a:rPr>
              <a:t>к первичным АТ; </a:t>
            </a:r>
            <a:r>
              <a:rPr sz="2000" spc="-5" dirty="0">
                <a:latin typeface="Candara"/>
                <a:cs typeface="Candara"/>
              </a:rPr>
              <a:t>если </a:t>
            </a:r>
            <a:r>
              <a:rPr sz="2000" dirty="0">
                <a:latin typeface="Candara"/>
                <a:cs typeface="Candara"/>
              </a:rPr>
              <a:t>в </a:t>
            </a:r>
            <a:r>
              <a:rPr sz="2000" spc="-5" dirty="0">
                <a:latin typeface="Candara"/>
                <a:cs typeface="Candara"/>
              </a:rPr>
              <a:t>образце  </a:t>
            </a:r>
            <a:r>
              <a:rPr sz="2000" dirty="0">
                <a:latin typeface="Candara"/>
                <a:cs typeface="Candara"/>
              </a:rPr>
              <a:t>содержится АГ, </a:t>
            </a:r>
            <a:r>
              <a:rPr sz="2000" spc="-5" dirty="0">
                <a:latin typeface="Candara"/>
                <a:cs typeface="Candara"/>
              </a:rPr>
              <a:t>происходит </a:t>
            </a:r>
            <a:r>
              <a:rPr sz="2000" dirty="0">
                <a:latin typeface="Candara"/>
                <a:cs typeface="Candara"/>
              </a:rPr>
              <a:t>его </a:t>
            </a:r>
            <a:r>
              <a:rPr sz="2000" spc="-5" dirty="0">
                <a:latin typeface="Candara"/>
                <a:cs typeface="Candara"/>
              </a:rPr>
              <a:t>связывание </a:t>
            </a:r>
            <a:r>
              <a:rPr sz="2000" dirty="0">
                <a:latin typeface="Candara"/>
                <a:cs typeface="Candara"/>
              </a:rPr>
              <a:t>с АТ,  конъюгированными с </a:t>
            </a:r>
            <a:r>
              <a:rPr sz="2000" spc="-5" dirty="0">
                <a:latin typeface="Candara"/>
                <a:cs typeface="Candara"/>
              </a:rPr>
              <a:t>меткой; </a:t>
            </a:r>
            <a:r>
              <a:rPr sz="2000" dirty="0">
                <a:latin typeface="Candara"/>
                <a:cs typeface="Candara"/>
              </a:rPr>
              <a:t>затем иммунный  </a:t>
            </a:r>
            <a:r>
              <a:rPr sz="2000" spc="-5" dirty="0">
                <a:latin typeface="Candara"/>
                <a:cs typeface="Candara"/>
              </a:rPr>
              <a:t>комплекс попадает </a:t>
            </a:r>
            <a:r>
              <a:rPr sz="2000" dirty="0">
                <a:latin typeface="Candara"/>
                <a:cs typeface="Candara"/>
              </a:rPr>
              <a:t>в тестовую </a:t>
            </a:r>
            <a:r>
              <a:rPr sz="2000" spc="-5" dirty="0">
                <a:latin typeface="Candara"/>
                <a:cs typeface="Candara"/>
              </a:rPr>
              <a:t>зону, </a:t>
            </a:r>
            <a:r>
              <a:rPr sz="2000" dirty="0">
                <a:latin typeface="Candara"/>
                <a:cs typeface="Candara"/>
              </a:rPr>
              <a:t>где  </a:t>
            </a:r>
            <a:r>
              <a:rPr sz="2000" spc="-5" dirty="0">
                <a:latin typeface="Candara"/>
                <a:cs typeface="Candara"/>
              </a:rPr>
              <a:t>взаимодействует со </a:t>
            </a:r>
            <a:r>
              <a:rPr sz="2000" dirty="0">
                <a:latin typeface="Candara"/>
                <a:cs typeface="Candara"/>
              </a:rPr>
              <a:t>вторичными </a:t>
            </a:r>
            <a:r>
              <a:rPr sz="2000" spc="-5" dirty="0">
                <a:latin typeface="Candara"/>
                <a:cs typeface="Candara"/>
              </a:rPr>
              <a:t>специфичными </a:t>
            </a:r>
            <a:r>
              <a:rPr sz="2000" dirty="0">
                <a:latin typeface="Candara"/>
                <a:cs typeface="Candara"/>
              </a:rPr>
              <a:t>АТ,  </a:t>
            </a:r>
            <a:r>
              <a:rPr sz="2000" spc="-5" dirty="0">
                <a:latin typeface="Candara"/>
                <a:cs typeface="Candara"/>
              </a:rPr>
              <a:t>образуя «сэндвич» </a:t>
            </a:r>
            <a:r>
              <a:rPr sz="2000" dirty="0">
                <a:latin typeface="Candara"/>
                <a:cs typeface="Candara"/>
              </a:rPr>
              <a:t>с </a:t>
            </a:r>
            <a:r>
              <a:rPr sz="2000" spc="-5" dirty="0">
                <a:latin typeface="Candara"/>
                <a:cs typeface="Candara"/>
              </a:rPr>
              <a:t>меткой; несвязавшейся  </a:t>
            </a:r>
            <a:r>
              <a:rPr sz="2000" dirty="0">
                <a:latin typeface="Candara"/>
                <a:cs typeface="Candara"/>
              </a:rPr>
              <a:t>конъюгат </a:t>
            </a:r>
            <a:r>
              <a:rPr sz="2000" spc="-5" dirty="0">
                <a:latin typeface="Candara"/>
                <a:cs typeface="Candara"/>
              </a:rPr>
              <a:t>соединяется </a:t>
            </a:r>
            <a:r>
              <a:rPr sz="2000" dirty="0">
                <a:latin typeface="Candara"/>
                <a:cs typeface="Candara"/>
              </a:rPr>
              <a:t>с антивидовыми АТ на  </a:t>
            </a:r>
            <a:r>
              <a:rPr sz="2000" spc="-5" dirty="0">
                <a:latin typeface="Candara"/>
                <a:cs typeface="Candara"/>
              </a:rPr>
              <a:t>контрольной линии; появление двух линий </a:t>
            </a:r>
            <a:r>
              <a:rPr sz="2000" dirty="0">
                <a:latin typeface="Candara"/>
                <a:cs typeface="Candara"/>
              </a:rPr>
              <a:t>на  </a:t>
            </a:r>
            <a:r>
              <a:rPr sz="2000" spc="-5" dirty="0">
                <a:latin typeface="Candara"/>
                <a:cs typeface="Candara"/>
              </a:rPr>
              <a:t>хроматографической полоске является  положительным </a:t>
            </a:r>
            <a:r>
              <a:rPr sz="2000" dirty="0">
                <a:latin typeface="Candara"/>
                <a:cs typeface="Candara"/>
              </a:rPr>
              <a:t>результатом теста; при </a:t>
            </a:r>
            <a:r>
              <a:rPr sz="2000" spc="-5" dirty="0">
                <a:latin typeface="Candara"/>
                <a:cs typeface="Candara"/>
              </a:rPr>
              <a:t>отсутствии  </a:t>
            </a:r>
            <a:r>
              <a:rPr sz="2000" dirty="0">
                <a:latin typeface="Candara"/>
                <a:cs typeface="Candara"/>
              </a:rPr>
              <a:t>АГ в </a:t>
            </a:r>
            <a:r>
              <a:rPr sz="2000" spc="-5" dirty="0">
                <a:latin typeface="Candara"/>
                <a:cs typeface="Candara"/>
              </a:rPr>
              <a:t>образце </a:t>
            </a:r>
            <a:r>
              <a:rPr sz="2000" dirty="0">
                <a:latin typeface="Candara"/>
                <a:cs typeface="Candara"/>
              </a:rPr>
              <a:t>конъюгат </a:t>
            </a:r>
            <a:r>
              <a:rPr sz="2000" spc="-5" dirty="0">
                <a:latin typeface="Candara"/>
                <a:cs typeface="Candara"/>
              </a:rPr>
              <a:t>связывается </a:t>
            </a:r>
            <a:r>
              <a:rPr sz="2000" dirty="0">
                <a:latin typeface="Candara"/>
                <a:cs typeface="Candara"/>
              </a:rPr>
              <a:t>с антивидовыми  АТ </a:t>
            </a:r>
            <a:r>
              <a:rPr sz="2000" spc="-5" dirty="0">
                <a:latin typeface="Candara"/>
                <a:cs typeface="Candara"/>
              </a:rPr>
              <a:t>только </a:t>
            </a:r>
            <a:r>
              <a:rPr sz="2000" dirty="0">
                <a:latin typeface="Candara"/>
                <a:cs typeface="Candara"/>
              </a:rPr>
              <a:t>на </a:t>
            </a:r>
            <a:r>
              <a:rPr sz="2000" spc="-5" dirty="0">
                <a:latin typeface="Candara"/>
                <a:cs typeface="Candara"/>
              </a:rPr>
              <a:t>контрольной линии, образуя </a:t>
            </a:r>
            <a:r>
              <a:rPr sz="2000" dirty="0">
                <a:latin typeface="Candara"/>
                <a:cs typeface="Candara"/>
              </a:rPr>
              <a:t>одну  </a:t>
            </a:r>
            <a:r>
              <a:rPr sz="2000" spc="-5" dirty="0">
                <a:latin typeface="Candara"/>
                <a:cs typeface="Candara"/>
              </a:rPr>
              <a:t>линию </a:t>
            </a:r>
            <a:r>
              <a:rPr sz="2000" dirty="0">
                <a:latin typeface="Candara"/>
                <a:cs typeface="Candara"/>
              </a:rPr>
              <a:t>на</a:t>
            </a:r>
            <a:r>
              <a:rPr sz="2000" spc="5" dirty="0">
                <a:latin typeface="Candara"/>
                <a:cs typeface="Candara"/>
              </a:rPr>
              <a:t> </a:t>
            </a:r>
            <a:r>
              <a:rPr sz="2000" spc="-5" dirty="0">
                <a:latin typeface="Candara"/>
                <a:cs typeface="Candara"/>
              </a:rPr>
              <a:t>тест-полоске.</a:t>
            </a:r>
            <a:endParaRPr sz="2000">
              <a:latin typeface="Candara"/>
              <a:cs typeface="Candar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681964"/>
            <a:ext cx="6062878" cy="6176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B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818" y="1523"/>
            <a:ext cx="1723644" cy="729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75232" y="1523"/>
            <a:ext cx="850392" cy="7299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12391" y="1523"/>
            <a:ext cx="1722107" cy="7299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21279" y="1523"/>
            <a:ext cx="833628" cy="729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41676" y="1523"/>
            <a:ext cx="6864096" cy="729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92540" y="1523"/>
            <a:ext cx="1234440" cy="729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13747" y="1523"/>
            <a:ext cx="2354579" cy="7299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55095" y="1523"/>
            <a:ext cx="832103" cy="729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88066" y="0"/>
            <a:ext cx="1061593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-5" dirty="0">
                <a:solidFill>
                  <a:srgbClr val="FF0000"/>
                </a:solidFill>
                <a:latin typeface="Candara"/>
                <a:cs typeface="Candara"/>
              </a:rPr>
              <a:t>ИХА-тест система для диагностики </a:t>
            </a:r>
            <a:r>
              <a:rPr sz="4300" i="1" dirty="0">
                <a:solidFill>
                  <a:srgbClr val="FF0000"/>
                </a:solidFill>
                <a:latin typeface="Candara"/>
                <a:cs typeface="Candara"/>
              </a:rPr>
              <a:t>C.</a:t>
            </a:r>
            <a:r>
              <a:rPr sz="4300" i="1" spc="12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4300" i="1" spc="-10" dirty="0">
                <a:solidFill>
                  <a:srgbClr val="FF0000"/>
                </a:solidFill>
                <a:latin typeface="Candara"/>
                <a:cs typeface="Candara"/>
              </a:rPr>
              <a:t>difficile</a:t>
            </a:r>
            <a:endParaRPr sz="4300">
              <a:latin typeface="Candara"/>
              <a:cs typeface="Candar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26022" y="6383741"/>
            <a:ext cx="14033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19"/>
              </a:lnSpc>
            </a:pPr>
            <a:r>
              <a:rPr sz="1000" dirty="0">
                <a:solidFill>
                  <a:srgbClr val="073E87"/>
                </a:solidFill>
                <a:latin typeface="Candara"/>
                <a:cs typeface="Candara"/>
              </a:rPr>
              <a:t>99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597" y="787590"/>
            <a:ext cx="6135319" cy="60704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70714" y="831824"/>
            <a:ext cx="6121285" cy="60261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" y="2825"/>
            <a:ext cx="12179319" cy="68551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3" y="1523"/>
            <a:ext cx="8878824" cy="813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90331" y="1523"/>
            <a:ext cx="2159507" cy="8138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59823" y="1523"/>
            <a:ext cx="1062227" cy="8138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32035" y="1523"/>
            <a:ext cx="2759964" cy="813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22380" y="1523"/>
            <a:ext cx="769620" cy="8138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5406" y="0"/>
            <a:ext cx="11518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Достоинства </a:t>
            </a:r>
            <a:r>
              <a:rPr sz="5400" dirty="0">
                <a:solidFill>
                  <a:srgbClr val="FF0000"/>
                </a:solidFill>
                <a:latin typeface="Candara"/>
                <a:cs typeface="Candara"/>
              </a:rPr>
              <a:t>и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недостатки</a:t>
            </a:r>
            <a:r>
              <a:rPr sz="5400" spc="-65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5400" spc="-5" dirty="0">
                <a:solidFill>
                  <a:srgbClr val="FF0000"/>
                </a:solidFill>
                <a:latin typeface="Candara"/>
                <a:cs typeface="Candara"/>
              </a:rPr>
              <a:t>ИХА-тестов</a:t>
            </a:r>
            <a:endParaRPr sz="5400">
              <a:latin typeface="Candara"/>
              <a:cs typeface="Candar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4380" y="675131"/>
            <a:ext cx="3630167" cy="8199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7035" y="675131"/>
            <a:ext cx="777239" cy="8199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739" y="742153"/>
            <a:ext cx="5847080" cy="550100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987425">
              <a:lnSpc>
                <a:spcPct val="100000"/>
              </a:lnSpc>
              <a:spcBef>
                <a:spcPts val="475"/>
              </a:spcBef>
            </a:pPr>
            <a:r>
              <a:rPr sz="4000" spc="-5" dirty="0">
                <a:solidFill>
                  <a:srgbClr val="FF0000"/>
                </a:solidFill>
                <a:latin typeface="Candara"/>
                <a:cs typeface="Candara"/>
              </a:rPr>
              <a:t>Достоинства:</a:t>
            </a:r>
            <a:endParaRPr sz="4000">
              <a:latin typeface="Candara"/>
              <a:cs typeface="Candara"/>
            </a:endParaRPr>
          </a:p>
          <a:p>
            <a:pPr marL="367665" marR="5080" indent="-354965">
              <a:lnSpc>
                <a:spcPct val="100000"/>
              </a:lnSpc>
              <a:spcBef>
                <a:spcPts val="305"/>
              </a:spcBef>
              <a:buClr>
                <a:srgbClr val="FF0000"/>
              </a:buClr>
              <a:buFont typeface="Wingdings"/>
              <a:buChar char=""/>
              <a:tabLst>
                <a:tab pos="368300" algn="l"/>
              </a:tabLst>
            </a:pPr>
            <a:r>
              <a:rPr sz="3200" spc="-5" dirty="0">
                <a:latin typeface="Candara"/>
                <a:cs typeface="Candara"/>
              </a:rPr>
              <a:t>высокой скоростью получения  </a:t>
            </a:r>
            <a:r>
              <a:rPr sz="3200" dirty="0">
                <a:latin typeface="Candara"/>
                <a:cs typeface="Candara"/>
              </a:rPr>
              <a:t>результата;</a:t>
            </a:r>
            <a:endParaRPr sz="3200">
              <a:latin typeface="Candara"/>
              <a:cs typeface="Candara"/>
            </a:endParaRPr>
          </a:p>
          <a:p>
            <a:pPr marL="367665" indent="-354965">
              <a:lnSpc>
                <a:spcPct val="100000"/>
              </a:lnSpc>
              <a:spcBef>
                <a:spcPts val="765"/>
              </a:spcBef>
              <a:buClr>
                <a:srgbClr val="FF0000"/>
              </a:buClr>
              <a:buFont typeface="Wingdings"/>
              <a:buChar char=""/>
              <a:tabLst>
                <a:tab pos="368300" algn="l"/>
              </a:tabLst>
            </a:pPr>
            <a:r>
              <a:rPr sz="3200" dirty="0">
                <a:latin typeface="Candara"/>
                <a:cs typeface="Candara"/>
              </a:rPr>
              <a:t>доступность;</a:t>
            </a:r>
            <a:endParaRPr sz="3200">
              <a:latin typeface="Candara"/>
              <a:cs typeface="Candara"/>
            </a:endParaRPr>
          </a:p>
          <a:p>
            <a:pPr marL="367665" indent="-354965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Font typeface="Wingdings"/>
              <a:buChar char=""/>
              <a:tabLst>
                <a:tab pos="368300" algn="l"/>
              </a:tabLst>
            </a:pPr>
            <a:r>
              <a:rPr sz="3200" dirty="0">
                <a:latin typeface="Candara"/>
                <a:cs typeface="Candara"/>
              </a:rPr>
              <a:t>простота</a:t>
            </a:r>
            <a:r>
              <a:rPr sz="3200" spc="-3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интерпретации;</a:t>
            </a:r>
            <a:endParaRPr sz="3200">
              <a:latin typeface="Candara"/>
              <a:cs typeface="Candara"/>
            </a:endParaRPr>
          </a:p>
          <a:p>
            <a:pPr marL="367665" marR="164465" indent="-354965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Font typeface="Wingdings"/>
              <a:buChar char=""/>
              <a:tabLst>
                <a:tab pos="368300" algn="l"/>
              </a:tabLst>
            </a:pPr>
            <a:r>
              <a:rPr sz="3200" dirty="0">
                <a:latin typeface="Candara"/>
                <a:cs typeface="Candara"/>
              </a:rPr>
              <a:t>не </a:t>
            </a:r>
            <a:r>
              <a:rPr sz="3200" spc="-5" dirty="0">
                <a:latin typeface="Candara"/>
                <a:cs typeface="Candara"/>
              </a:rPr>
              <a:t>требуют медицинской или  лабораторной</a:t>
            </a:r>
            <a:r>
              <a:rPr sz="3200" spc="-35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квалификации;</a:t>
            </a:r>
            <a:endParaRPr sz="3200">
              <a:latin typeface="Candara"/>
              <a:cs typeface="Candara"/>
            </a:endParaRPr>
          </a:p>
          <a:p>
            <a:pPr marL="367665" marR="60325" indent="-354965">
              <a:lnSpc>
                <a:spcPct val="100000"/>
              </a:lnSpc>
              <a:spcBef>
                <a:spcPts val="765"/>
              </a:spcBef>
              <a:buClr>
                <a:srgbClr val="FF0000"/>
              </a:buClr>
              <a:buFont typeface="Wingdings"/>
              <a:buChar char=""/>
              <a:tabLst>
                <a:tab pos="368300" algn="l"/>
              </a:tabLst>
            </a:pPr>
            <a:r>
              <a:rPr sz="3200" spc="-5" dirty="0">
                <a:latin typeface="Candara"/>
                <a:cs typeface="Candara"/>
              </a:rPr>
              <a:t>могут </a:t>
            </a:r>
            <a:r>
              <a:rPr sz="3200" dirty="0">
                <a:latin typeface="Candara"/>
                <a:cs typeface="Candara"/>
              </a:rPr>
              <a:t>применяться  пациентами самостоятельно</a:t>
            </a:r>
            <a:r>
              <a:rPr sz="3200" spc="-114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в  </a:t>
            </a:r>
            <a:r>
              <a:rPr sz="3200" spc="-5" dirty="0">
                <a:latin typeface="Candara"/>
                <a:cs typeface="Candara"/>
              </a:rPr>
              <a:t>любых</a:t>
            </a:r>
            <a:r>
              <a:rPr sz="3200" spc="-1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условиях.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67471" y="615695"/>
            <a:ext cx="3395459" cy="8199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95431" y="615695"/>
            <a:ext cx="777240" cy="8199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140322" y="646367"/>
            <a:ext cx="5753100" cy="546925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139315">
              <a:lnSpc>
                <a:spcPct val="100000"/>
              </a:lnSpc>
              <a:spcBef>
                <a:spcPts val="760"/>
              </a:spcBef>
            </a:pPr>
            <a:r>
              <a:rPr sz="4000" spc="-10" dirty="0">
                <a:solidFill>
                  <a:srgbClr val="FF0000"/>
                </a:solidFill>
                <a:latin typeface="Candara"/>
                <a:cs typeface="Candara"/>
              </a:rPr>
              <a:t>Недостатки:</a:t>
            </a:r>
            <a:endParaRPr sz="4000">
              <a:latin typeface="Candara"/>
              <a:cs typeface="Candara"/>
            </a:endParaRPr>
          </a:p>
          <a:p>
            <a:pPr marL="287020" marR="648335" indent="-274320">
              <a:lnSpc>
                <a:spcPct val="100000"/>
              </a:lnSpc>
              <a:spcBef>
                <a:spcPts val="540"/>
              </a:spcBef>
              <a:buClr>
                <a:srgbClr val="FF0000"/>
              </a:buClr>
              <a:buSzPct val="96875"/>
              <a:buFont typeface="Wingdings"/>
              <a:buChar char=""/>
              <a:tabLst>
                <a:tab pos="337185" algn="l"/>
              </a:tabLst>
            </a:pPr>
            <a:r>
              <a:rPr sz="3200" dirty="0">
                <a:latin typeface="Candara"/>
                <a:cs typeface="Candara"/>
              </a:rPr>
              <a:t>чувствительность</a:t>
            </a:r>
            <a:r>
              <a:rPr sz="3200" spc="-11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уступает  </a:t>
            </a:r>
            <a:r>
              <a:rPr sz="3200" spc="-5" dirty="0">
                <a:latin typeface="Candara"/>
                <a:cs typeface="Candara"/>
              </a:rPr>
              <a:t>другим </a:t>
            </a:r>
            <a:r>
              <a:rPr sz="3200" dirty="0">
                <a:latin typeface="Candara"/>
                <a:cs typeface="Candara"/>
              </a:rPr>
              <a:t>методам  </a:t>
            </a:r>
            <a:r>
              <a:rPr sz="3200" spc="-5" dirty="0">
                <a:latin typeface="Candara"/>
                <a:cs typeface="Candara"/>
              </a:rPr>
              <a:t>иммуноанализа;</a:t>
            </a:r>
            <a:endParaRPr sz="3200">
              <a:latin typeface="Candara"/>
              <a:cs typeface="Candara"/>
            </a:endParaRPr>
          </a:p>
          <a:p>
            <a:pPr marL="336550" indent="-323850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SzPct val="96875"/>
              <a:buFont typeface="Wingdings"/>
              <a:buChar char=""/>
              <a:tabLst>
                <a:tab pos="337185" algn="l"/>
              </a:tabLst>
            </a:pPr>
            <a:r>
              <a:rPr sz="3200" spc="-5" dirty="0">
                <a:latin typeface="Candara"/>
                <a:cs typeface="Candara"/>
              </a:rPr>
              <a:t>ориентировочный</a:t>
            </a:r>
            <a:r>
              <a:rPr sz="3200" spc="-55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тест;</a:t>
            </a:r>
            <a:endParaRPr sz="3200">
              <a:latin typeface="Candara"/>
              <a:cs typeface="Candara"/>
            </a:endParaRPr>
          </a:p>
          <a:p>
            <a:pPr marL="287020" marR="5080" indent="-274320">
              <a:lnSpc>
                <a:spcPct val="100000"/>
              </a:lnSpc>
              <a:spcBef>
                <a:spcPts val="765"/>
              </a:spcBef>
              <a:buClr>
                <a:srgbClr val="FF0000"/>
              </a:buClr>
              <a:buSzPct val="96875"/>
              <a:buFont typeface="Wingdings"/>
              <a:buChar char=""/>
              <a:tabLst>
                <a:tab pos="337185" algn="l"/>
              </a:tabLst>
            </a:pPr>
            <a:r>
              <a:rPr sz="3200" dirty="0">
                <a:latin typeface="Candara"/>
                <a:cs typeface="Candara"/>
              </a:rPr>
              <a:t>сложность</a:t>
            </a:r>
            <a:r>
              <a:rPr sz="3200" spc="-60" dirty="0">
                <a:latin typeface="Candara"/>
                <a:cs typeface="Candara"/>
              </a:rPr>
              <a:t> </a:t>
            </a:r>
            <a:r>
              <a:rPr sz="3200" spc="-5" dirty="0">
                <a:latin typeface="Candara"/>
                <a:cs typeface="Candara"/>
              </a:rPr>
              <a:t>документирования  результатов;</a:t>
            </a:r>
            <a:endParaRPr sz="3200">
              <a:latin typeface="Candara"/>
              <a:cs typeface="Candara"/>
            </a:endParaRPr>
          </a:p>
          <a:p>
            <a:pPr marL="287020" marR="20955" indent="-274320">
              <a:lnSpc>
                <a:spcPct val="100000"/>
              </a:lnSpc>
              <a:spcBef>
                <a:spcPts val="770"/>
              </a:spcBef>
              <a:buClr>
                <a:srgbClr val="FF0000"/>
              </a:buClr>
              <a:buSzPct val="96875"/>
              <a:buFont typeface="Wingdings"/>
              <a:buChar char=""/>
              <a:tabLst>
                <a:tab pos="337185" algn="l"/>
              </a:tabLst>
            </a:pPr>
            <a:r>
              <a:rPr sz="3200" dirty="0">
                <a:latin typeface="Candara"/>
                <a:cs typeface="Candara"/>
              </a:rPr>
              <a:t>этические </a:t>
            </a:r>
            <a:r>
              <a:rPr sz="3200" spc="-5" dirty="0">
                <a:latin typeface="Candara"/>
                <a:cs typeface="Candara"/>
              </a:rPr>
              <a:t>проблемы,  </a:t>
            </a:r>
            <a:r>
              <a:rPr sz="3200" dirty="0">
                <a:latin typeface="Candara"/>
                <a:cs typeface="Candara"/>
              </a:rPr>
              <a:t>связанные с</a:t>
            </a:r>
            <a:r>
              <a:rPr sz="3200" spc="-10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самостоятельным  </a:t>
            </a:r>
            <a:r>
              <a:rPr sz="3200" spc="-5" dirty="0">
                <a:latin typeface="Candara"/>
                <a:cs typeface="Candara"/>
              </a:rPr>
              <a:t>применением</a:t>
            </a:r>
            <a:r>
              <a:rPr sz="3200" spc="-40" dirty="0">
                <a:latin typeface="Candara"/>
                <a:cs typeface="Candara"/>
              </a:rPr>
              <a:t> </a:t>
            </a:r>
            <a:r>
              <a:rPr sz="3200" dirty="0">
                <a:latin typeface="Candara"/>
                <a:cs typeface="Candara"/>
              </a:rPr>
              <a:t>тестов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14687" y="6089735"/>
            <a:ext cx="22586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Candara"/>
                <a:cs typeface="Candara"/>
              </a:rPr>
              <a:t>пациентами.</a:t>
            </a:r>
            <a:endParaRPr sz="3200">
              <a:latin typeface="Candara"/>
              <a:cs typeface="Candar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0463" y="6336206"/>
            <a:ext cx="2095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073E87"/>
                </a:solidFill>
                <a:latin typeface="Candara"/>
                <a:cs typeface="Candara"/>
              </a:rPr>
              <a:t>1</a:t>
            </a: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00</a:t>
            </a:r>
            <a:endParaRPr sz="1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010005"/>
            <a:ext cx="11435080" cy="5503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ndara"/>
                <a:cs typeface="Candara"/>
              </a:rPr>
              <a:t>Одна из современных </a:t>
            </a:r>
            <a:r>
              <a:rPr sz="3200" dirty="0">
                <a:latin typeface="Candara"/>
                <a:cs typeface="Candara"/>
              </a:rPr>
              <a:t>тенденций </a:t>
            </a:r>
            <a:r>
              <a:rPr sz="3200" spc="-5" dirty="0">
                <a:latin typeface="Candara"/>
                <a:cs typeface="Candara"/>
              </a:rPr>
              <a:t>молекулярной </a:t>
            </a:r>
            <a:r>
              <a:rPr sz="3200" dirty="0">
                <a:latin typeface="Candara"/>
                <a:cs typeface="Candara"/>
              </a:rPr>
              <a:t>диагностики -  </a:t>
            </a:r>
            <a:r>
              <a:rPr sz="3200" spc="-5" dirty="0">
                <a:latin typeface="Candara"/>
                <a:cs typeface="Candara"/>
              </a:rPr>
              <a:t>разработка </a:t>
            </a:r>
            <a:r>
              <a:rPr sz="3200" dirty="0">
                <a:latin typeface="Candara"/>
                <a:cs typeface="Candara"/>
              </a:rPr>
              <a:t>и </a:t>
            </a:r>
            <a:r>
              <a:rPr sz="3200" spc="-5" dirty="0">
                <a:latin typeface="Candara"/>
                <a:cs typeface="Candara"/>
              </a:rPr>
              <a:t>внедрение </a:t>
            </a:r>
            <a:r>
              <a:rPr sz="3200" dirty="0">
                <a:latin typeface="Candara"/>
                <a:cs typeface="Candara"/>
              </a:rPr>
              <a:t>системы </a:t>
            </a:r>
            <a:r>
              <a:rPr sz="3200" spc="-5" dirty="0">
                <a:latin typeface="Candara"/>
                <a:cs typeface="Candara"/>
              </a:rPr>
              <a:t>«рoint-of-care </a:t>
            </a:r>
            <a:r>
              <a:rPr sz="3200" dirty="0">
                <a:latin typeface="Candara"/>
                <a:cs typeface="Candara"/>
              </a:rPr>
              <a:t>- POС»  </a:t>
            </a:r>
            <a:r>
              <a:rPr sz="3200" spc="-5" dirty="0">
                <a:latin typeface="Candara"/>
                <a:cs typeface="Candara"/>
              </a:rPr>
              <a:t>(</a:t>
            </a:r>
            <a:r>
              <a:rPr sz="3200" spc="-5" dirty="0">
                <a:solidFill>
                  <a:srgbClr val="4584D3"/>
                </a:solidFill>
                <a:latin typeface="Candara"/>
                <a:cs typeface="Candara"/>
              </a:rPr>
              <a:t>диагностика «у постели больного»</a:t>
            </a:r>
            <a:r>
              <a:rPr sz="3200" spc="-5" dirty="0">
                <a:latin typeface="Candara"/>
                <a:cs typeface="Candara"/>
              </a:rPr>
              <a:t>) </a:t>
            </a:r>
            <a:r>
              <a:rPr sz="3200" dirty="0">
                <a:latin typeface="Candara"/>
                <a:cs typeface="Candara"/>
              </a:rPr>
              <a:t>и сети соответствующих  </a:t>
            </a:r>
            <a:r>
              <a:rPr sz="3200" spc="-5" dirty="0">
                <a:latin typeface="Candara"/>
                <a:cs typeface="Candara"/>
              </a:rPr>
              <a:t>лабораторий. </a:t>
            </a:r>
            <a:r>
              <a:rPr sz="3200" dirty="0">
                <a:latin typeface="Candara"/>
                <a:cs typeface="Candara"/>
              </a:rPr>
              <a:t>Преимущество диагностических тестов </a:t>
            </a:r>
            <a:r>
              <a:rPr sz="3200" spc="-5" dirty="0">
                <a:latin typeface="Candara"/>
                <a:cs typeface="Candara"/>
              </a:rPr>
              <a:t>«рoint-of-  </a:t>
            </a:r>
            <a:r>
              <a:rPr sz="3200" dirty="0">
                <a:latin typeface="Candara"/>
                <a:cs typeface="Candara"/>
              </a:rPr>
              <a:t>care» </a:t>
            </a:r>
            <a:r>
              <a:rPr sz="3200" spc="-5" dirty="0">
                <a:latin typeface="Candara"/>
                <a:cs typeface="Candara"/>
              </a:rPr>
              <a:t>заключаются </a:t>
            </a:r>
            <a:r>
              <a:rPr sz="3200" dirty="0">
                <a:latin typeface="Candara"/>
                <a:cs typeface="Candara"/>
              </a:rPr>
              <a:t>в </a:t>
            </a:r>
            <a:r>
              <a:rPr sz="3200" spc="-5" dirty="0">
                <a:latin typeface="Candara"/>
                <a:cs typeface="Candara"/>
              </a:rPr>
              <a:t>быстроте </a:t>
            </a:r>
            <a:r>
              <a:rPr sz="3200" dirty="0">
                <a:latin typeface="Candara"/>
                <a:cs typeface="Candara"/>
              </a:rPr>
              <a:t>и простоте </a:t>
            </a:r>
            <a:r>
              <a:rPr sz="3200" spc="-5" dirty="0">
                <a:latin typeface="Candara"/>
                <a:cs typeface="Candara"/>
              </a:rPr>
              <a:t>их </a:t>
            </a:r>
            <a:r>
              <a:rPr sz="3200" dirty="0">
                <a:latin typeface="Candara"/>
                <a:cs typeface="Candara"/>
              </a:rPr>
              <a:t>постановки,  доступности, </a:t>
            </a:r>
            <a:r>
              <a:rPr sz="3200" spc="-5" dirty="0">
                <a:latin typeface="Candara"/>
                <a:cs typeface="Candara"/>
              </a:rPr>
              <a:t>низкой </a:t>
            </a:r>
            <a:r>
              <a:rPr sz="3200" dirty="0">
                <a:latin typeface="Candara"/>
                <a:cs typeface="Candara"/>
              </a:rPr>
              <a:t>стоимости, отсутствии </a:t>
            </a:r>
            <a:r>
              <a:rPr sz="3200" spc="-5" dirty="0">
                <a:latin typeface="Candara"/>
                <a:cs typeface="Candara"/>
              </a:rPr>
              <a:t>необходимости  использования сложного оборудования, </a:t>
            </a:r>
            <a:r>
              <a:rPr sz="3200" dirty="0">
                <a:latin typeface="Candara"/>
                <a:cs typeface="Candara"/>
              </a:rPr>
              <a:t>что </a:t>
            </a:r>
            <a:r>
              <a:rPr sz="3200" spc="-5" dirty="0">
                <a:latin typeface="Candara"/>
                <a:cs typeface="Candara"/>
              </a:rPr>
              <a:t>позволяет  максимально приблизить проведение тестирования </a:t>
            </a:r>
            <a:r>
              <a:rPr sz="3200" dirty="0">
                <a:latin typeface="Candara"/>
                <a:cs typeface="Candara"/>
              </a:rPr>
              <a:t>к </a:t>
            </a:r>
            <a:r>
              <a:rPr sz="3200" spc="-5" dirty="0">
                <a:latin typeface="Candara"/>
                <a:cs typeface="Candara"/>
              </a:rPr>
              <a:t>объекту  исследования, </a:t>
            </a:r>
            <a:r>
              <a:rPr sz="3200" dirty="0">
                <a:latin typeface="Candara"/>
                <a:cs typeface="Candara"/>
              </a:rPr>
              <a:t>и </a:t>
            </a:r>
            <a:r>
              <a:rPr sz="3200" spc="-5" dirty="0">
                <a:latin typeface="Candara"/>
                <a:cs typeface="Candara"/>
              </a:rPr>
              <a:t>ускорить получение </a:t>
            </a:r>
            <a:r>
              <a:rPr sz="3200" dirty="0">
                <a:latin typeface="Candara"/>
                <a:cs typeface="Candara"/>
              </a:rPr>
              <a:t>результата. </a:t>
            </a:r>
            <a:r>
              <a:rPr sz="3200" spc="-5" dirty="0">
                <a:latin typeface="Candara"/>
                <a:cs typeface="Candara"/>
              </a:rPr>
              <a:t>Большинство  </a:t>
            </a:r>
            <a:r>
              <a:rPr sz="3200" dirty="0">
                <a:latin typeface="Candara"/>
                <a:cs typeface="Candara"/>
              </a:rPr>
              <a:t>РОС-тестов основано на </a:t>
            </a:r>
            <a:r>
              <a:rPr sz="3200" spc="-5" dirty="0">
                <a:latin typeface="Candara"/>
                <a:cs typeface="Candara"/>
              </a:rPr>
              <a:t>использовании </a:t>
            </a:r>
            <a:r>
              <a:rPr sz="3200" dirty="0">
                <a:latin typeface="Candara"/>
                <a:cs typeface="Candara"/>
              </a:rPr>
              <a:t>ИХ и </a:t>
            </a:r>
            <a:r>
              <a:rPr sz="3200" spc="-5" dirty="0">
                <a:latin typeface="Candara"/>
                <a:cs typeface="Candara"/>
              </a:rPr>
              <a:t>агглютинационных  </a:t>
            </a:r>
            <a:r>
              <a:rPr sz="3200" dirty="0">
                <a:latin typeface="Candara"/>
                <a:cs typeface="Candara"/>
              </a:rPr>
              <a:t>тестов.</a:t>
            </a:r>
            <a:endParaRPr sz="3200">
              <a:latin typeface="Candara"/>
              <a:cs typeface="Candara"/>
            </a:endParaRPr>
          </a:p>
          <a:p>
            <a:pPr marL="599440" algn="ctr">
              <a:lnSpc>
                <a:spcPts val="890"/>
              </a:lnSpc>
            </a:pPr>
            <a:r>
              <a:rPr sz="1000" spc="-5" dirty="0">
                <a:solidFill>
                  <a:srgbClr val="073E87"/>
                </a:solidFill>
                <a:latin typeface="Candara"/>
                <a:cs typeface="Candara"/>
              </a:rPr>
              <a:t>101</a:t>
            </a:r>
            <a:endParaRPr sz="1000">
              <a:latin typeface="Candara"/>
              <a:cs typeface="Candar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8032" y="1523"/>
            <a:ext cx="10206228" cy="989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72336" y="0"/>
            <a:ext cx="92481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Молекулярная</a:t>
            </a:r>
            <a:r>
              <a:rPr sz="6000" spc="-4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sz="6000" spc="-5" dirty="0">
                <a:solidFill>
                  <a:srgbClr val="FF0000"/>
                </a:solidFill>
                <a:latin typeface="Candara"/>
                <a:cs typeface="Candara"/>
              </a:rPr>
              <a:t>диагностика</a:t>
            </a:r>
            <a:endParaRPr sz="6000">
              <a:latin typeface="Candara"/>
              <a:cs typeface="Canda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6587</Words>
  <Application>Microsoft Office PowerPoint</Application>
  <PresentationFormat>Широкоэкранный</PresentationFormat>
  <Paragraphs>677</Paragraphs>
  <Slides>125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125</vt:i4>
      </vt:variant>
    </vt:vector>
  </HeadingPairs>
  <TitlesOfParts>
    <vt:vector size="132" baseType="lpstr">
      <vt:lpstr>Arial</vt:lpstr>
      <vt:lpstr>Calibri</vt:lpstr>
      <vt:lpstr>Candara</vt:lpstr>
      <vt:lpstr>Symbol</vt:lpstr>
      <vt:lpstr>Times New Roman</vt:lpstr>
      <vt:lpstr>Wingdings</vt:lpstr>
      <vt:lpstr>Office Theme</vt:lpstr>
      <vt:lpstr>Презентация PowerPoint</vt:lpstr>
      <vt:lpstr>В основе всех реакций иммунитета лежит  специфическое комплементарное  взаимодействие</vt:lpstr>
      <vt:lpstr>Иммунные реакции</vt:lpstr>
      <vt:lpstr>Цель постановки иммунных реакций:</vt:lpstr>
      <vt:lpstr>Иммунные реакции</vt:lpstr>
      <vt:lpstr>Интерпретация результатов серологических реакций</vt:lpstr>
      <vt:lpstr>Иммунные реакции</vt:lpstr>
      <vt:lpstr>Реакции антиген-антитело, протекающие in vitro,  имеют важное диагностическое значение, поскольку  благодаря своей высокой специфичности позволяют  качественно и количественно определять  неизвестные антигены или неизвестные антитела.</vt:lpstr>
      <vt:lpstr>Презентация PowerPoint</vt:lpstr>
      <vt:lpstr>Механизм реакций иммунитета – цепные  иммунохимические реакции</vt:lpstr>
      <vt:lpstr>Презентация PowerPoint</vt:lpstr>
      <vt:lpstr>Презентация PowerPoint</vt:lpstr>
      <vt:lpstr>Реакция агглютинации</vt:lpstr>
      <vt:lpstr>Реакция агглютинации (РА)</vt:lpstr>
      <vt:lpstr>Презентация PowerPoint</vt:lpstr>
      <vt:lpstr>Техника постановки РА на стекле</vt:lpstr>
      <vt:lpstr>РА на стекле с  диагностической  О-сывороткой</vt:lpstr>
      <vt:lpstr>Агглютиноскоп</vt:lpstr>
      <vt:lpstr>Постановка развёрнутой РА</vt:lpstr>
      <vt:lpstr>Реакция агглютинации (РА)</vt:lpstr>
      <vt:lpstr>РПГА (РНГА)</vt:lpstr>
      <vt:lpstr>Реакция непрямой гемагглютинации: Позволяет выявить антитела с  помощью антигенного  эритроцитарного диагностикума,  который представляет собой  эритроциты с адсорбированными на  них антигенами.</vt:lpstr>
      <vt:lpstr>Учёт результатов РПГА</vt:lpstr>
      <vt:lpstr>Достоинства РПГА</vt:lpstr>
      <vt:lpstr>РНГА (РПГА)</vt:lpstr>
      <vt:lpstr>Презентация PowerPoint</vt:lpstr>
      <vt:lpstr>Реакция агглютинации латекса  (РАЛ)</vt:lpstr>
      <vt:lpstr>Реакция агглютинации латекса (РАЛ)</vt:lpstr>
      <vt:lpstr>Реакция агглютинации латекса (РАЛ)</vt:lpstr>
      <vt:lpstr>Достоинства латексных диагностикумов</vt:lpstr>
      <vt:lpstr>Реакция агглютинации латекса (РАЛ)</vt:lpstr>
      <vt:lpstr>Презентация PowerPoint</vt:lpstr>
      <vt:lpstr>Реакция торможения  гемагглютинации (РТГА)</vt:lpstr>
      <vt:lpstr>Реакция торможения гемадсорбции  (РТГадс)</vt:lpstr>
      <vt:lpstr>Реакция преципитации</vt:lpstr>
      <vt:lpstr>Реакция преципитации</vt:lpstr>
      <vt:lpstr>Двойная иммунодиффузия по Оухтерлони</vt:lpstr>
      <vt:lpstr>Реакция преципитации в геле (РПГ)</vt:lpstr>
      <vt:lpstr>Иммуэлектрофорез</vt:lpstr>
      <vt:lpstr>Иммуноэлектрофорез</vt:lpstr>
      <vt:lpstr>Презентация PowerPoint</vt:lpstr>
      <vt:lpstr>Реакция нейтрализации</vt:lpstr>
      <vt:lpstr>Реакция связывания комплемента</vt:lpstr>
      <vt:lpstr>Реакция иммунного прилипания</vt:lpstr>
      <vt:lpstr>Реакции с меченными антителами</vt:lpstr>
      <vt:lpstr>Презентация PowerPoint</vt:lpstr>
      <vt:lpstr>Реакция иммунофлюоресценции  (РИФ)</vt:lpstr>
      <vt:lpstr>Реакция иммунофлюоресценции (метод Кунса)</vt:lpstr>
      <vt:lpstr>Реакция иммунофлюоресценции</vt:lpstr>
      <vt:lpstr>Реакция иммунофлюоресценции</vt:lpstr>
      <vt:lpstr>Флюорохромы</vt:lpstr>
      <vt:lpstr>Презентация PowerPoint</vt:lpstr>
      <vt:lpstr>Реакция прямой иммунофюоресценции</vt:lpstr>
      <vt:lpstr>Иммуноферментный анализ (ИФА)</vt:lpstr>
      <vt:lpstr>Иммуноферментный анализ</vt:lpstr>
      <vt:lpstr>Принцип ИФА</vt:lpstr>
      <vt:lpstr>Модификации ИФА</vt:lpstr>
      <vt:lpstr>Классификация ИФА по типу  проводимых на каждом этапе реакций</vt:lpstr>
      <vt:lpstr>Достоинства ИФА:</vt:lpstr>
      <vt:lpstr>Твёрдофазный ИФА</vt:lpstr>
      <vt:lpstr>Реагенты  для ИФА</vt:lpstr>
      <vt:lpstr>Реактивы для ИФА</vt:lpstr>
      <vt:lpstr>Классификация ИФА-тест-систем по используемому  антигену для выявления антител:</vt:lpstr>
      <vt:lpstr>Реактивы для ИФА</vt:lpstr>
      <vt:lpstr>Презентация PowerPoint</vt:lpstr>
      <vt:lpstr>Ферменты как метки в иммуноанализе</vt:lpstr>
      <vt:lpstr>Требования к ферментам</vt:lpstr>
      <vt:lpstr>Ферменты-метки для ИФА и субстраты для них</vt:lpstr>
      <vt:lpstr>Реактивы для ИФА</vt:lpstr>
      <vt:lpstr>Иммуноферментный анализ</vt:lpstr>
      <vt:lpstr>Стадии ИФА</vt:lpstr>
      <vt:lpstr>Классификация ИФА по типу реагентов, используемых на 1  стадии</vt:lpstr>
      <vt:lpstr>Анализируемое соединение + его аналог (меченое ферментом анализируемое  соединение, иммобилизованное на твердой фазе) они конкурируют за  имеющиеся в относительном недостатке центры связывания = конкурентный  метод ИФА</vt:lpstr>
      <vt:lpstr>Презентация PowerPoint</vt:lpstr>
      <vt:lpstr>«Сэндвич» вариант тИФА</vt:lpstr>
      <vt:lpstr>Прямой вариант  ИФА</vt:lpstr>
      <vt:lpstr>Схема прямого ИФА</vt:lpstr>
      <vt:lpstr>Непрямой ИФА</vt:lpstr>
      <vt:lpstr>Конкурентный метод ИФА</vt:lpstr>
      <vt:lpstr>Ингибирующий ИФА</vt:lpstr>
      <vt:lpstr>Презентация PowerPoint</vt:lpstr>
      <vt:lpstr>Качественный ИФА-анализ</vt:lpstr>
      <vt:lpstr>Оборудование для ИФА</vt:lpstr>
      <vt:lpstr>Презентация PowerPoint</vt:lpstr>
      <vt:lpstr>Иммуно-ПЦР</vt:lpstr>
      <vt:lpstr>Иммуно-ПЦР совмещает преимущества ПЦР и иммуноанализа без  пробоподготовки. Чувствительность до 1 пг\мл.</vt:lpstr>
      <vt:lpstr>Тест-системы для иммуно-ПЦР</vt:lpstr>
      <vt:lpstr>Аптамеры - инновационные биодетекторы</vt:lpstr>
      <vt:lpstr>Разработанные аптамеры</vt:lpstr>
      <vt:lpstr>Иммунохроматография</vt:lpstr>
      <vt:lpstr>Иммунохроматография</vt:lpstr>
      <vt:lpstr>Иммунохроматография</vt:lpstr>
      <vt:lpstr>Принцип ИХА</vt:lpstr>
      <vt:lpstr>Иммунохроматографические тесты</vt:lpstr>
      <vt:lpstr>Иммунохроматография</vt:lpstr>
      <vt:lpstr>Принцип действия и структура ИХ стрипа</vt:lpstr>
      <vt:lpstr>ИХА-тест система для диагностики C. difficile</vt:lpstr>
      <vt:lpstr>Достоинства и недостатки ИХА-тестов</vt:lpstr>
      <vt:lpstr>Молекулярная диагностика</vt:lpstr>
      <vt:lpstr>Зарегистрированные ИХ-тесты и латексные диагностикумы на основе МКА</vt:lpstr>
      <vt:lpstr>Радиоиммунный анализ</vt:lpstr>
      <vt:lpstr>Особенности РИА:</vt:lpstr>
      <vt:lpstr>Иммуноблоттинг</vt:lpstr>
      <vt:lpstr>Иммуноблоттинг</vt:lpstr>
      <vt:lpstr>Иммуноблот</vt:lpstr>
      <vt:lpstr>Иммунная электронная микроскопия</vt:lpstr>
      <vt:lpstr>Иммуночип</vt:lpstr>
      <vt:lpstr>Презентация PowerPoint</vt:lpstr>
      <vt:lpstr>Биочипы</vt:lpstr>
      <vt:lpstr>Схема микрочипа</vt:lpstr>
      <vt:lpstr>Биочипы</vt:lpstr>
      <vt:lpstr>Биочипы</vt:lpstr>
      <vt:lpstr>Биочипы</vt:lpstr>
      <vt:lpstr>Презентация PowerPoint</vt:lpstr>
      <vt:lpstr>Компоненты комплексной системы анализа</vt:lpstr>
      <vt:lpstr>Проточная цитометрия</vt:lpstr>
      <vt:lpstr>Проточная цитометрия</vt:lpstr>
      <vt:lpstr>Сортировщик клеток лазерный</vt:lpstr>
      <vt:lpstr>Высокопроизводительный Х-Мар  мультиплексный иммуноанализ</vt:lpstr>
      <vt:lpstr>Презентация PowerPoint</vt:lpstr>
      <vt:lpstr>Проточная цитометрия применяется  для определения содержания  популяций лимфоцитов</vt:lpstr>
      <vt:lpstr>Получение диагностических  адсорбированных монорецепторных  сывороток</vt:lpstr>
      <vt:lpstr>Получение диагностических адсорбированных сывороток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иммунодиагностика</dc:title>
  <dc:subject>ФМБА</dc:subject>
  <dc:creator>Миронов Андрей Юрьевич</dc:creator>
  <cp:lastModifiedBy>Ольга Денисова</cp:lastModifiedBy>
  <cp:revision>2</cp:revision>
  <dcterms:created xsi:type="dcterms:W3CDTF">2024-03-04T19:27:22Z</dcterms:created>
  <dcterms:modified xsi:type="dcterms:W3CDTF">2024-03-11T18:46:52Z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2021-01-24T00:00:00Z</vt:filetime>
  </property>
  <property fmtid="{D5CDD505-2E9C-101B-9397-08002B2CF9AE}" pid="3" name="Creator">
    <vt:lpwstr>Acrobat PDFMaker 11 для PowerPoint</vt:lpwstr>
  </property>
  <property fmtid="{D5CDD505-2E9C-101B-9397-08002B2CF9AE}" pid="4" name="LastSaved">
    <vt:filetime>2024-03-04T00:00:00Z</vt:filetime>
  </property>
</Properties>
</file>