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321" r:id="rId3"/>
    <p:sldId id="322" r:id="rId4"/>
    <p:sldId id="323" r:id="rId5"/>
    <p:sldId id="327" r:id="rId6"/>
    <p:sldId id="339" r:id="rId7"/>
    <p:sldId id="340" r:id="rId8"/>
    <p:sldId id="342" r:id="rId9"/>
    <p:sldId id="341" r:id="rId10"/>
    <p:sldId id="343" r:id="rId11"/>
    <p:sldId id="344" r:id="rId12"/>
    <p:sldId id="346" r:id="rId13"/>
    <p:sldId id="345" r:id="rId14"/>
    <p:sldId id="347" r:id="rId15"/>
    <p:sldId id="348" r:id="rId16"/>
    <p:sldId id="350" r:id="rId17"/>
    <p:sldId id="349" r:id="rId18"/>
    <p:sldId id="331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4" r:id="rId29"/>
    <p:sldId id="363" r:id="rId30"/>
    <p:sldId id="366" r:id="rId31"/>
    <p:sldId id="368" r:id="rId32"/>
    <p:sldId id="367" r:id="rId33"/>
    <p:sldId id="369" r:id="rId34"/>
    <p:sldId id="370" r:id="rId35"/>
    <p:sldId id="372" r:id="rId36"/>
    <p:sldId id="371" r:id="rId37"/>
    <p:sldId id="374" r:id="rId38"/>
    <p:sldId id="373" r:id="rId39"/>
    <p:sldId id="365" r:id="rId40"/>
    <p:sldId id="362" r:id="rId41"/>
    <p:sldId id="361" r:id="rId42"/>
    <p:sldId id="360" r:id="rId43"/>
    <p:sldId id="377" r:id="rId44"/>
    <p:sldId id="378" r:id="rId45"/>
    <p:sldId id="376" r:id="rId46"/>
    <p:sldId id="375" r:id="rId47"/>
    <p:sldId id="379" r:id="rId48"/>
    <p:sldId id="381" r:id="rId49"/>
    <p:sldId id="380" r:id="rId50"/>
    <p:sldId id="383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EFDAE-C3E8-4856-BE56-E2EC14C2AEA7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F36A1-F623-4CB1-ADEF-30C09EDDA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91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012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86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2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58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6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3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545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F36A1-F623-4CB1-ADEF-30C09EDDAB2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1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2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9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6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0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4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8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0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9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5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49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3149-6ADD-4434-AB17-15C26748C87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8481C-9A58-4624-BDC9-FE8242B13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0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0.emf"/><Relationship Id="rId4" Type="http://schemas.openxmlformats.org/officeDocument/2006/relationships/image" Target="../media/image10.pn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56408" y="5965372"/>
            <a:ext cx="1137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 кафедры онкологии и пластической хирургии АПО ФГБУ ФНКЦ ФМБА РОССИИ 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ШЕВАЛГИН АЛЕКСАНДР АЛЕКСЕЕВИЧ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983229" y="206828"/>
            <a:ext cx="6554289" cy="1613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644" t="18680" r="9173" b="26074"/>
          <a:stretch/>
        </p:blipFill>
        <p:spPr>
          <a:xfrm>
            <a:off x="3323983" y="3457469"/>
            <a:ext cx="5872779" cy="2220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0020" y="1928865"/>
            <a:ext cx="1203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Визуальные формы злокачественных новообразований. </a:t>
            </a:r>
          </a:p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Злокачественные новообразования кожи. </a:t>
            </a: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риска, тактика диагностики и лечения.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800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890" y="174171"/>
            <a:ext cx="1810669" cy="1018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0839"/>
            <a:ext cx="12033933" cy="45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397" y="836022"/>
            <a:ext cx="7009931" cy="47951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7169" y="5509913"/>
            <a:ext cx="11991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шейки матки (цервикальный рак) составляет около 15% среди всех злокачественных поражений женской репродуктивной системы, занимая третье место вслед за раком молочной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раком эндометрия. Несмотря на то, что рак шейки матки относится к заболеваниям «визуальной локализации», у 40% женщин эта патология диагностируется на поздней (III - IV) стадии. В России ежегодно выявляется около 12000 случаев цервикального рака.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219" t="4784" r="3258" b="4359"/>
          <a:stretch/>
        </p:blipFill>
        <p:spPr>
          <a:xfrm>
            <a:off x="200297" y="1560945"/>
            <a:ext cx="6298422" cy="467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598" t="1999" r="2349" b="2955"/>
          <a:stretch/>
        </p:blipFill>
        <p:spPr>
          <a:xfrm>
            <a:off x="7176655" y="1539039"/>
            <a:ext cx="3722255" cy="53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4431" y="1240504"/>
            <a:ext cx="92178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факторов риска и сигнальных симптомов рака шейки матки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начало половой жизни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Частая смена половых партнеров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–инфекция,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высокоонкогенные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штаммы 16/18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Водянистые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кровянистые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выделения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Ациклические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кровянистые выделения у женщин репродуктивного возраста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постоянные кровянистые выделения у женщин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менопаузе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Дизурия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нижних отделах живота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дефекации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нижних конечностей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601" y="1743755"/>
            <a:ext cx="3165441" cy="2150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601" y="4650219"/>
            <a:ext cx="3165441" cy="21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8208" y="969941"/>
            <a:ext cx="524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 женских половых органов.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12" y="2221646"/>
            <a:ext cx="6072205" cy="3013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152" y="2221646"/>
            <a:ext cx="4625563" cy="29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1719" y="1053007"/>
            <a:ext cx="524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мазков для цитологического исследования.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04" y="2159081"/>
            <a:ext cx="5045203" cy="3071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779" y="2159081"/>
            <a:ext cx="5710696" cy="30713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9604" y="5630188"/>
            <a:ext cx="11733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женщин с визуально нормальной шейкой матки мазки берутся методом поверхностного соскоба, производимого одноразовой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цервикс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-щеточкой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cervix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8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3534" y="969941"/>
            <a:ext cx="520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мазков для цитологического исследования.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600" y="3804398"/>
            <a:ext cx="7181710" cy="2822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88" y="1573286"/>
            <a:ext cx="5927584" cy="30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22" y="174171"/>
            <a:ext cx="1750265" cy="11651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21164" y="1129254"/>
            <a:ext cx="7901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Интрепретация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цитологических мазков с шейки матки по системе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Bethesda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1048" t="38569" r="28694" b="29817"/>
          <a:stretch/>
        </p:blipFill>
        <p:spPr>
          <a:xfrm>
            <a:off x="254045" y="1891912"/>
            <a:ext cx="5396322" cy="2383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0687" t="29862" r="28591" b="27068"/>
          <a:stretch/>
        </p:blipFill>
        <p:spPr>
          <a:xfrm>
            <a:off x="6065707" y="3324632"/>
            <a:ext cx="5396322" cy="321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5576"/>
          <a:stretch/>
        </p:blipFill>
        <p:spPr>
          <a:xfrm>
            <a:off x="10813507" y="174171"/>
            <a:ext cx="1018276" cy="1296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85" y="360997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кишки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536" y="1076167"/>
            <a:ext cx="7009931" cy="4795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8692" y="5871346"/>
            <a:ext cx="11453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злокачественные опухоли прямой кишки занимают 8 место среди обоих полов и среди мужчин. В структуре смертности от злокачественных новообразований рак прямой кишки занимает 5 место. </a:t>
            </a:r>
          </a:p>
        </p:txBody>
      </p:sp>
    </p:spTree>
    <p:extLst>
      <p:ext uri="{BB962C8B-B14F-4D97-AF65-F5344CB8AC3E}">
        <p14:creationId xmlns:p14="http://schemas.microsoft.com/office/powerpoint/2010/main" val="1209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5576"/>
          <a:stretch/>
        </p:blipFill>
        <p:spPr>
          <a:xfrm>
            <a:off x="10813507" y="174171"/>
            <a:ext cx="1018276" cy="1296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85" y="360997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кишки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4212" y="1600538"/>
            <a:ext cx="10997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риска и сигнальных симптомов рака прямой кишки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близких родственников случаев рака прямой кишки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заболевания кишечника в анамнезе (неспецифический язвенный колит, болезнь Крона)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Ожирение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слизь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997" y="3644525"/>
            <a:ext cx="3656786" cy="2510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82" y="3644525"/>
            <a:ext cx="3491346" cy="26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2181" y="836022"/>
            <a:ext cx="1106859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впервые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выявляется около 600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онкологических больных!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Умирает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злокачественных новообразований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300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больных, что составляет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16 %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структуре смертности (вторая причина после ССС заболеваний).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всех случаев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 составляют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 визуальных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е. видимых. К визуальным формам рака относятся: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матки;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кожи, в т. ч. меланома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кожи;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губы/рак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рта/ 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железы;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железы/рак прямой кишки.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28" y="2711844"/>
            <a:ext cx="2417447" cy="1359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17" y="2711844"/>
            <a:ext cx="2041050" cy="1360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321" t="1884" r="4224"/>
          <a:stretch/>
        </p:blipFill>
        <p:spPr>
          <a:xfrm rot="5400000">
            <a:off x="4696798" y="3180714"/>
            <a:ext cx="2290357" cy="1352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7755" r="25689"/>
          <a:stretch/>
        </p:blipFill>
        <p:spPr>
          <a:xfrm>
            <a:off x="6827519" y="4166909"/>
            <a:ext cx="1994264" cy="2512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783" y="4657334"/>
            <a:ext cx="2417447" cy="13591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7755" r="25689"/>
          <a:stretch/>
        </p:blipFill>
        <p:spPr>
          <a:xfrm>
            <a:off x="6893128" y="4218689"/>
            <a:ext cx="1994264" cy="2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5576"/>
          <a:stretch/>
        </p:blipFill>
        <p:spPr>
          <a:xfrm>
            <a:off x="10813507" y="174171"/>
            <a:ext cx="1018276" cy="1296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85" y="360997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кишки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20714" y="1101821"/>
            <a:ext cx="4178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Пальцевое исследование прямой кишки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6924" t="42142" r="33952" b="19920"/>
          <a:stretch/>
        </p:blipFill>
        <p:spPr>
          <a:xfrm>
            <a:off x="370406" y="1863271"/>
            <a:ext cx="5326144" cy="3902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94" y="1863271"/>
            <a:ext cx="5719889" cy="39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8764" y="5652243"/>
            <a:ext cx="11379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активно выявленных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раком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рта составила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20-29%.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свидетельствует о низкой онкологической настороженности врачей первичного звена: терапевтов, стоматологов,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оториноларингологов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фельдшеров смотровых кабинетов. Чаще заболевают мужчины в возрасте от 50 до 69 лет.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244" t="15109" r="18076" b="37331"/>
          <a:stretch/>
        </p:blipFill>
        <p:spPr>
          <a:xfrm>
            <a:off x="504570" y="1039016"/>
            <a:ext cx="10333030" cy="4410233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00364" y="2327564"/>
            <a:ext cx="10111544" cy="360218"/>
          </a:xfrm>
          <a:prstGeom prst="round2Diag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6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6328" y="1840591"/>
            <a:ext cx="117948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основных факторов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и сигнальных симптомов рака полости рта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алкоголем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разрушенных зубов, некачественно изготовленных зубных протезов, травмирующих слизистую оболочку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50 лет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Предраковый фон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Увеличенные лимфатические узлы шеи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90" y="4865822"/>
            <a:ext cx="1671407" cy="123859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29885">
            <a:off x="194256" y="4440262"/>
            <a:ext cx="2145978" cy="274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879" y="4928182"/>
            <a:ext cx="2194750" cy="2182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1171">
            <a:off x="4791552" y="4412319"/>
            <a:ext cx="2036240" cy="2840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69" y="4865822"/>
            <a:ext cx="1701689" cy="110795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68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52251" y="1031351"/>
            <a:ext cx="221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рта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70" y="2003213"/>
            <a:ext cx="4257964" cy="3193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729" t="25922" r="29880" b="41088"/>
          <a:stretch/>
        </p:blipFill>
        <p:spPr>
          <a:xfrm>
            <a:off x="5111803" y="1903123"/>
            <a:ext cx="6655324" cy="33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79507" y="836022"/>
            <a:ext cx="391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Пальпация лимфатических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узлов шеи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17" y="2169858"/>
            <a:ext cx="5393892" cy="360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19" y="1851727"/>
            <a:ext cx="3926372" cy="42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900" y="1001002"/>
            <a:ext cx="109266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Классификация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предраковых заболеваний.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четко предраковые заболевания слизистой оболочки полости рта и губ представлены в классификации ВОЗ 1976 года: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Облигатные предраковые заболевания: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Болезнь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Боуэна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эритроплазия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Бородавчатый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предрак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красной каймы.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Абразивный преканцерозный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хейлит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Манганотти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Ограниченный предраковый гиперкератоз красной каймы.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Факультативные предраковые заболевания с большей потенциальной злокачественностью.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Лейкоплакия эрозивная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веррукозная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Папиллома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папилломатоз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Кожный рог.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Кератоакантома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Факультативные предраковые заболевания с меньшей потенциальной злокачественностью.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Лейкоплакия плоская.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Хронические язвы.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Эрозивнные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гиперкератотические формы красного плоского лишая и красной волчанки.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Хронические трещины губ.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Пострентгеновский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хейлит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стоматит.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Метеорологический и актинический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хейлиты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9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28744" y="6255389"/>
            <a:ext cx="3457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</a:t>
            </a:r>
            <a:r>
              <a:rPr lang="ru-RU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Боуэна</a:t>
            </a:r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эритроплазия</a:t>
            </a:r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377" y="916701"/>
            <a:ext cx="8118153" cy="51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676" y="6184092"/>
            <a:ext cx="4712616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2697" t="29612" r="29216" b="37070"/>
          <a:stretch/>
        </p:blipFill>
        <p:spPr>
          <a:xfrm>
            <a:off x="3667566" y="836022"/>
            <a:ext cx="5412191" cy="53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913" y="6208753"/>
            <a:ext cx="6072142" cy="53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82" y="912145"/>
            <a:ext cx="5334462" cy="5346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87" y="912145"/>
            <a:ext cx="4352921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549" y="6171991"/>
            <a:ext cx="7980356" cy="57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71" y="1810443"/>
            <a:ext cx="5147434" cy="3363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029" y="1772192"/>
            <a:ext cx="6509189" cy="3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308" y="374357"/>
            <a:ext cx="500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862" y="1279399"/>
            <a:ext cx="11704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 наиболее частое онкологическое заболевание у женщин и находится на I месте в структуре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и смертности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женского населения от злокачественных новообразований.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686" y="6139543"/>
            <a:ext cx="1124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заболеваемости злокачественными новообразованиями женского населения России в 2019 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190" y="174171"/>
            <a:ext cx="1808005" cy="1018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071" t="30036" r="26150" b="5774"/>
          <a:stretch/>
        </p:blipFill>
        <p:spPr>
          <a:xfrm>
            <a:off x="2829550" y="1996944"/>
            <a:ext cx="6194377" cy="42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7539" y="5977854"/>
            <a:ext cx="98319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Факультативные предраковые заболевания с большей потенциальной злокачественностью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Кожный рог.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53723"/>
          <a:stretch/>
        </p:blipFill>
        <p:spPr>
          <a:xfrm>
            <a:off x="3484904" y="768205"/>
            <a:ext cx="5317350" cy="52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120" y="6267036"/>
            <a:ext cx="3999323" cy="49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6373" t="26562" r="26323" b="15231"/>
          <a:stretch/>
        </p:blipFill>
        <p:spPr>
          <a:xfrm>
            <a:off x="2191416" y="917074"/>
            <a:ext cx="8104730" cy="53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274" y="5941447"/>
            <a:ext cx="400541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35" y="1400683"/>
            <a:ext cx="4574841" cy="4540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679" y="1400683"/>
            <a:ext cx="6853663" cy="4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37" y="6150286"/>
            <a:ext cx="4578493" cy="542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4902" t="21536" r="50566" b="48947"/>
          <a:stretch/>
        </p:blipFill>
        <p:spPr>
          <a:xfrm>
            <a:off x="200297" y="1608701"/>
            <a:ext cx="5684143" cy="3668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4951" t="29278" r="50308" b="41494"/>
          <a:stretch/>
        </p:blipFill>
        <p:spPr>
          <a:xfrm>
            <a:off x="6144969" y="1539032"/>
            <a:ext cx="5899084" cy="37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0490" t="64209" r="25998" b="5028"/>
          <a:stretch/>
        </p:blipFill>
        <p:spPr>
          <a:xfrm>
            <a:off x="2492143" y="1045851"/>
            <a:ext cx="7931681" cy="55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74" y="6236462"/>
            <a:ext cx="5047926" cy="53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571" y="1024171"/>
            <a:ext cx="8149331" cy="52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6" y="1132829"/>
            <a:ext cx="10178471" cy="54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6" y="869220"/>
            <a:ext cx="10058143" cy="57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461" t="27298" r="51152" b="42284"/>
          <a:stretch/>
        </p:blipFill>
        <p:spPr>
          <a:xfrm>
            <a:off x="794872" y="976885"/>
            <a:ext cx="4477418" cy="2995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461" t="65113" r="51152" b="3824"/>
          <a:stretch/>
        </p:blipFill>
        <p:spPr>
          <a:xfrm>
            <a:off x="6327509" y="976885"/>
            <a:ext cx="4384399" cy="2995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0208" t="65795" r="25985" b="4309"/>
          <a:stretch/>
        </p:blipFill>
        <p:spPr>
          <a:xfrm>
            <a:off x="3607700" y="3808429"/>
            <a:ext cx="4280155" cy="28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697" y="795723"/>
            <a:ext cx="11312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лечения и профилактики предраковых заболеваний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СОПР.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врачебной помощи определяется степенью потенциальной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предракового процесса, длительностью заболевания, площадью очага поражения. Облигатные и некоторые факультативные формы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предрака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подлежат хирургическому лечению в условиях онкологического стационара. В любом случае характер вмешательства устанавливается только после тщательной консультации со специалистом-онкологом, особенно при выявлении симптомов малигнизации.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0297" y="3166946"/>
            <a:ext cx="11390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Клиническими симптомами угрозы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озлокачествления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патологического процесса являются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длительное, вялое течение процесса;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безуспешность консервативного лечения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размеров патологического очага, несмотря на адекватное лечение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уплотнения вокруг или в основании патологического очага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кровоточивость;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процесса ороговения;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регионарных лимфатических узлов.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процессы могут встречаться как порознь, так и в различных сочетаниях. В любом случае они должны насторожить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0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507" y="1192291"/>
            <a:ext cx="883049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риска и сигнальных симптомов рака молочной железы.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раком молочной железы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BRCA1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BRCA2)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менструаций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менопауза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Аборты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алкоголем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Ожирение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узловых образований и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самой молочной железе и в подмышечной области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Втяжение кожи, соска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Отёк кожи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10" y="174171"/>
            <a:ext cx="1810669" cy="1018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2" y="2296208"/>
            <a:ext cx="5254137" cy="3930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6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92" y="1481840"/>
            <a:ext cx="11266384" cy="957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259" y="2259533"/>
            <a:ext cx="5393778" cy="42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06" y="836022"/>
            <a:ext cx="6822117" cy="56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15" y="1244193"/>
            <a:ext cx="7132938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0518" t="25374" r="25099" b="46565"/>
          <a:stretch/>
        </p:blipFill>
        <p:spPr>
          <a:xfrm>
            <a:off x="1294146" y="936170"/>
            <a:ext cx="9591552" cy="59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376" y="901041"/>
            <a:ext cx="6692351" cy="55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356" t="67485" r="51150" b="3904"/>
          <a:stretch/>
        </p:blipFill>
        <p:spPr>
          <a:xfrm>
            <a:off x="1293130" y="836022"/>
            <a:ext cx="9418778" cy="59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381" y="836022"/>
            <a:ext cx="887654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818" y="759149"/>
            <a:ext cx="9370364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138" y="735927"/>
            <a:ext cx="9364268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7413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Опухоли головы и шеи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3"/>
            <a:ext cx="768793" cy="968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377" y="2191448"/>
            <a:ext cx="5175179" cy="36680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4693" y="1039804"/>
            <a:ext cx="11312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метода лечения зависит от локализации, распространенности процесса, общего состояния больного и его предпочтений. Тем не менее, наиболее эффективным на первом этапе является хирургическое лечение с последующим решением вопроса 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адъювантной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лучевой/химиолучевой терапии в зависимости от результатов морфологического исследования удаленных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274" y="5961837"/>
            <a:ext cx="10659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Решение о тактике лечения принимает онкологический консилиум в составе: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хирурга, радиолога,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химиотерапевта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0038" y="1211564"/>
            <a:ext cx="10903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молочных желез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осмотра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7036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10" y="174171"/>
            <a:ext cx="1810669" cy="1018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58" y="1874981"/>
            <a:ext cx="4257355" cy="2777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908" y="4915547"/>
            <a:ext cx="6741397" cy="1785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065" y="1853871"/>
            <a:ext cx="2777259" cy="2777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150" t="3011" r="46850"/>
          <a:stretch/>
        </p:blipFill>
        <p:spPr>
          <a:xfrm>
            <a:off x="5607859" y="1874981"/>
            <a:ext cx="2284359" cy="28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08" y="71172"/>
            <a:ext cx="1055219" cy="1329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8903" y="1109531"/>
            <a:ext cx="112182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Онкологическая настороженность сводится к следующему: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симптомов предраковых заболеваний, их лечение и предупреждение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симптомов злокачественных опухолей в ранних стадиях и их лечение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принципов организации онкологической помощи, что позволяет своевременно направить больного с подозрением на злокачественную опухоль по назначению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тщательное соблюдение схемы обследования больного для исключения возможного онкологического заболевания;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неясной клинической картине следует всегда помнить о возможности нетипичного стертого проявления опухоли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r>
              <a:rPr lang="ru-RU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соблюдающий принципы онкологической настороженности, в большей степени гарантирован от несвоевременной диагностики и ошибочной тактики по отношению к </a:t>
            </a:r>
            <a:r>
              <a:rPr lang="ru-RU" sz="2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больному! </a:t>
            </a:r>
            <a:endParaRPr lang="ru-RU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678" y="174171"/>
            <a:ext cx="1332881" cy="749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04" y="1312364"/>
            <a:ext cx="3537178" cy="2611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04" y="4160224"/>
            <a:ext cx="3537178" cy="2611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331" y="1312364"/>
            <a:ext cx="3497679" cy="26164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331" y="4144080"/>
            <a:ext cx="3497679" cy="2627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560" y="1312364"/>
            <a:ext cx="3600984" cy="2611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559" y="4144080"/>
            <a:ext cx="3600985" cy="26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890" y="174171"/>
            <a:ext cx="1810669" cy="1018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96045" y="1128437"/>
            <a:ext cx="3533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Маммографический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036" y="2016896"/>
            <a:ext cx="6247314" cy="4165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31" y="1660627"/>
            <a:ext cx="4701705" cy="4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890" y="174171"/>
            <a:ext cx="1810669" cy="1018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536" y="792181"/>
            <a:ext cx="3533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Маммографический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0162" t="26995" r="27102" b="8315"/>
          <a:stretch/>
        </p:blipFill>
        <p:spPr>
          <a:xfrm>
            <a:off x="2822897" y="1248544"/>
            <a:ext cx="6383813" cy="54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/>
          <a:srcRect l="10134" t="16232" r="63827" b="70639"/>
          <a:stretch/>
        </p:blipFill>
        <p:spPr bwMode="auto">
          <a:xfrm>
            <a:off x="200297" y="174171"/>
            <a:ext cx="2751909" cy="661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9417" y="274263"/>
            <a:ext cx="37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молочной железы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890" y="174171"/>
            <a:ext cx="1810669" cy="1018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98518" y="1405559"/>
            <a:ext cx="5740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фенотипа рака молочной железы (ИГХ)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57" y="2018936"/>
            <a:ext cx="11087468" cy="39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4523</TotalTime>
  <Words>1198</Words>
  <Application>Microsoft Office PowerPoint</Application>
  <PresentationFormat>Широкоэкранный</PresentationFormat>
  <Paragraphs>196</Paragraphs>
  <Slides>50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215 MSI</cp:lastModifiedBy>
  <cp:revision>157</cp:revision>
  <dcterms:created xsi:type="dcterms:W3CDTF">2018-10-23T12:38:21Z</dcterms:created>
  <dcterms:modified xsi:type="dcterms:W3CDTF">2022-06-07T14:11:27Z</dcterms:modified>
</cp:coreProperties>
</file>