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68" r:id="rId3"/>
    <p:sldId id="338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B701D"/>
    <a:srgbClr val="632D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7038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1122" y="-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2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8C82-73E8-BB48-B951-53D7B317CA57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86E6-701E-F140-91E6-26B35E0F8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97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74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1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09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81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1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0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1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6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D0E8-9ECF-F04E-A132-5888FDE6A119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>
            <a:extLst>
              <a:ext uri="{FF2B5EF4-FFF2-40B4-BE49-F238E27FC236}">
                <a16:creationId xmlns:a16="http://schemas.microsoft.com/office/drawing/2014/main" xmlns="" id="{812BE4EB-6100-F045-AB24-F49BCEB6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80067" y="294154"/>
            <a:ext cx="5387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xmlns="" id="{35CD9297-41B2-E649-9B36-21DDE5B89C75}"/>
              </a:ext>
            </a:extLst>
          </p:cNvPr>
          <p:cNvSpPr txBox="1"/>
          <p:nvPr/>
        </p:nvSpPr>
        <p:spPr>
          <a:xfrm>
            <a:off x="3570515" y="6458857"/>
            <a:ext cx="1523999" cy="420821"/>
          </a:xfrm>
          <a:prstGeom prst="rect">
            <a:avLst/>
          </a:prstGeom>
        </p:spPr>
        <p:txBody>
          <a:bodyPr wrap="square" lIns="0" tIns="698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altLang="ru-RU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8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1886" y="2061029"/>
            <a:ext cx="9088041" cy="2844559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сестринского дела</a:t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Лидерство и руководство в сестринском деле.</a:t>
            </a:r>
          </a:p>
        </p:txBody>
      </p:sp>
    </p:spTree>
    <p:extLst>
      <p:ext uri="{BB962C8B-B14F-4D97-AF65-F5344CB8AC3E}">
        <p14:creationId xmlns:p14="http://schemas.microsoft.com/office/powerpoint/2010/main" xmlns="" val="21949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0192" y="721895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– право на принятие решений, касающееся служебных обязанностей, без дополнительного одобрения руководителя (принцип «Просто возьми и сделай»).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6286" y="2951747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делают власть законной.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считают, что между властью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полномочиями есть различия. Они считают понятие «полномочия» составляющими власти.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характеризуются следующими особенностями: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определены в должностной инструкции, признаются подчиненными реализуются по вертикали власти.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265" y="717176"/>
            <a:ext cx="616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отсутствия у медицинских сестер лидерства.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7540" y="1783976"/>
            <a:ext cx="5343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-Сестринским делом занимаются люди, которые больше нуждаются в том, чтобы ими руководили;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 подготовке среднего мед. персонала мало внимания уделяется вопросам лидерства;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-Медсестры-лидеры используют авторитарный стиль управления, который не поощряет к лидерству других;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 медицинской среде существует стойкое убеждение, что медсестрам платят за то, чтобы они выполняли указания, а не за то, чтобы они думали;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-Более низкий по сравнению с врачами социальный и образовательный статус.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37128" y="978932"/>
            <a:ext cx="8453718" cy="5118847"/>
          </a:xfrm>
          <a:prstGeom prst="ellipse">
            <a:avLst/>
          </a:prstGeo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06550" y="1918446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привлечение людей;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завоевание приверженности;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придание людям энергии для решения задач, направленных на достижение общих целей.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950" y="609600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Важнейшие элементы лидерства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153091" y="4150659"/>
            <a:ext cx="3902133" cy="2510117"/>
          </a:xfrm>
          <a:prstGeom prst="ellipse">
            <a:avLst/>
          </a:prstGeom>
          <a:blipFill dpi="0" rotWithShape="1">
            <a:blip r:embed="rId4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94612" y="2100789"/>
            <a:ext cx="3684494" cy="2420471"/>
          </a:xfrm>
          <a:prstGeom prst="ellipse">
            <a:avLst/>
          </a:prstGeom>
          <a:blipFill dpi="0" rotWithShape="1">
            <a:blip r:embed="rId5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3365" y="1414644"/>
            <a:ext cx="4007223" cy="2366683"/>
          </a:xfrm>
          <a:prstGeom prst="ellipse">
            <a:avLst/>
          </a:prstGeom>
          <a:blipFill dpi="0" rotWithShape="1">
            <a:blip r:embed="rId6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3521" y="545068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лидеров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862" y="1190527"/>
            <a:ext cx="15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Лидер-стратег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2470" y="1731457"/>
            <a:ext cx="210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Лидер-организатор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6684" y="3781327"/>
            <a:ext cx="213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Лидер-исполнитель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14" y="545432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«Звёзды» в коллективе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«Звезда» – это всегда сочетание компетенций и профессионального опыта с личностными качествами.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7976" y="2919663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Обычная роль «звезды» в команде – новатор, генератор идей. Это не только выдающийся специалист, но и неординарный человек. «Звезда» всегда зажигает других своей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харизмой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инициативой, «заводит» толпу. Такой человек обладает коммуникативными навыками, обаянием, вызывает любовь и уважение коллектива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887" y="994611"/>
            <a:ext cx="451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Деструктивное лидерство и его устранение.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887" y="2673295"/>
            <a:ext cx="795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Процессом формирования и  развития лидерства важно управлять или, по крайней мере, контролировать этот процесс, не допуская появления лидеров, разрушающих организацию или негативно влияющих на результаты ее деятельности.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497" y="89371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устранения такого рода лидерства возможны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способы действий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6277" y="2186373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способ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административные меры разрушения системы «лидер — последователи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способ – связан с использованием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и авторитета лидера с пользой для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927" y="834189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 лидерства и их характеристика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377" y="2573694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 различные стили руководства, наиболее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распространѐнные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Авторитарный,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2.Демократический,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3.Либеральный,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4.Бюрократический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602942" y="860612"/>
            <a:ext cx="4607858" cy="5800164"/>
          </a:xfrm>
          <a:prstGeom prst="ellipse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686684"/>
            <a:ext cx="53435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Авторитарный стиль руководства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власть сосредоточена в руках руководителя, который требует дисциплины и идеального порядка, берет на себя всю ответственность за принятие решений, а с рядовыми сотрудниками держится отчужденно.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него важен результат любой ценой.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этого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не ощущают поддержки и понимают, что к их мнению не прислушиваются.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стиля.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Стиль эффективен в чрезвычайной ситуации, когда необходимы быстрые и чёткие распоряжения.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08212" y="806347"/>
            <a:ext cx="8588188" cy="5585489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1102182"/>
            <a:ext cx="5343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Демократический стиль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Строится на коллегиальном решении проблем. Руководитель предпочитает активное участие коллектива в принятии решений, заботится о развитии личной и деловой инициативы подчиненных, контактен, терпелив, тактичен,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оптимистичен.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принятия решения требует большего времени.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в коллективе дух сотрудничества, творческий подход к делу. Стиль может использоваться при решении проблем, не требующих срочности. Например: привлечение сотрудников к созданию, каких либо проектов.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5034" y="1192305"/>
          <a:ext cx="7924800" cy="539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4025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Менеджер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(управленец)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Лидер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7608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действует как администратор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выступает как инициатор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поручает подчиненным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ыполнение работы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вдохновляет подчиненным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контролирует подчиненным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доверяет подчиненным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ставит цели перед другими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ставит цели перед собой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основу действия берет план</a:t>
                      </a:r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 его действий –видение организации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полагается на систему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полагается на коллектив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убеждении использует доводы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убеждении использует эмоции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является профессионалом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является энтузиастом своего дела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принимает решения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претворяет решения в жизнь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уважаем подчиненными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обожаем подчиненными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30940" y="475129"/>
            <a:ext cx="8606117" cy="6051176"/>
          </a:xfrm>
          <a:prstGeom prst="ellipse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31665" y="1171074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Либеральный стиль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меньше всего руководства и контроля. Строится на полном доверии руководителя к подчиненным. Он допускает полную свободу действий сотрудников в пределах их функциональных обязанностей.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4241503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приемлем для руководства в учреждениях здравоохранения!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73336" y="833718"/>
            <a:ext cx="8435789" cy="5710517"/>
          </a:xfrm>
          <a:prstGeom prst="ellipse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5797" y="1676400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Бюрократический стиль.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при авторитарном стиле, бюрократ не придает значения развитию отношений с персоналом.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привлекает подчинённых в процесс управления.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него важен результат, но способы достижения строго регламентированы.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 гибкость 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руководстве, подчиняется строгому исполнению правил.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86118" y="663389"/>
            <a:ext cx="8686800" cy="6060141"/>
          </a:xfrm>
          <a:prstGeom prst="ellipse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3318173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используя все стили руководства в зависимости от задачи и ситуации можно управлять эффективно.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3329" y="158816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стать лидером?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8150" y="2903621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всего сестринского персонала зависит от личных  качеств руководителя сестринской службы . И качество работы тем выше, чем лучше руководитель может организовать работу в коллективе, а это под силу только настоящему лидеру. Настоящий лидер должен обладать многими качествами.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588" y="946484"/>
            <a:ext cx="18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лидера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1668379"/>
            <a:ext cx="5343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- первых, необходимо уметь в любых ситуациях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Сохранять спокойствие.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Ничто не должно выбивать вас из колеи, мешая тем самым в принятии правильного разумного решения. Для этого необходимо стараться получать в жизни только положительные эмоции, подбирая для общения соответствующих людей, и исключая тех, общение с кем у вас постоянно оставляет на душе неприятный осадок.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945341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– вторых, проявляйте твердость во всем. Умейте отказывать, несмотря ни на какие уговоры и уловки, как кому - то, так и самому себе. Будьте непоколебимы, приняв решение и отстаивая его.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926" y="1640541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третьих, важным качеством лидера является способность принимать решения. Обозначив для себя какую - то цель, четко осознавайте чего хотите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добиться. Проявляйте инициативу, генерируйте различные идеи, стройте планы их реализации. При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реально оценивайте возможности каждой из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идей, отбрасывайте все ненужное.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517681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четвертых, не забывайте, что поставленная вами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собой цель должна быть достижима.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ставьте перед собой нереальных задач, так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они только заберут ваше время и, уж никак,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будут способствовать поднятию авторитета 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517681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Пятых, не отрицайте своих ошибок, перекладывая ответственность за них на кого - то другого. Ведь настоящий лидер несет ответственность не только за себя, но и за коллектив. Но не стоит забывать, что попустительство в коллективе тоже недопустимо, так как ведет к безответственности и уменьшает ваше значение в глазах этого коллектива.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873624"/>
            <a:ext cx="5343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– шестых, развивайте в себе способности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организатора. Ведь правильно организованная работа ведет к сплочению коллектива, и наоборот,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бездумное руководство может быть причиной многочисленных разногласий между его членами.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77906" y="640517"/>
            <a:ext cx="9968752" cy="6087035"/>
          </a:xfrm>
          <a:prstGeom prst="ellipse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2998" y="640517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– концентрирует внимание на том,  чтобы люди делали дело правильно.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Лидерство – концентрирует внимание на том, чтобы люди делами правильное дело.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1793" y="5002306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Лидером может быть любой человек в организации, а не только тот, кто ею управляет.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Формальный лидер (руководитель) – официально  назначенный руководитель.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933179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гасить любые конфликты.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Часто, они являются причиной снижения плодотворности работы. Интересуйтесь и учитывайте мнение каждого члена коллектива, ведь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оно может содержать решение какой - то проблемы, быть ответом на какой - то важный вопрос.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376" y="717176"/>
            <a:ext cx="8444753" cy="5889812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2487177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Перечисленные качества  – это только малая часть того, чем  должен обладать лидер. Настоящие знания и умение приходят со  временем, но только в том случае, если Вы для этого прикладываете максимум усилий.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лидером непросто, но это под силу каждому!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535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255"/>
                <a:gridCol w="2788023"/>
                <a:gridCol w="2876596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Традиционный лидер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Современный лидер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решений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единолично все значительные решения в организации. Решает все проблемы, встающие перед его командой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Делит ответственность с другими членами команды. Помогает подчиненным решать и производственные, и социальные проблемы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Ответственность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Полностью контролирует рабочий процесс и несет ответственность за результаты работы своей команды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Стимулирует в подчиненных стремление к самоуправлению и хозяйскому отношению к выполняемой ими работе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эксперта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 отвечает на все вопросы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Задает нужные вопросы и обеспечивает связь работников с соответствующими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правил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 разрабатывает правила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Четко формулирует видение будущего своей организации и набор основных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ценностей и объединяет людей вокруг этого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коллективу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 ценит единодушие и согласие в коллективе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 ценит способность и стремление людей иметь и высказывать самые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разнообразные точки зрения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0084" y="757548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традиционного и современного лидера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51526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96337"/>
                <a:gridCol w="2671482"/>
                <a:gridCol w="2760055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конфликтам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по возможности их избегать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конфликтам как к возможности достичь консенсуса в принятии и реализации решений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переменам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правило, реагирует на те или иные события, но противостоит переменам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Действует активно, сам инициирует перемены и относится к ним как к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элементу выживания организации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Приоритеты в работе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первое место ставит потребности организации, а не работающих в ней людей. Основное внимание уделяет рабочим задачам, сугубо техническим навыкам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разумно сочетать потребности организации и ее персонала .Основное внимание уделяет рабочему процессу и людям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Стиль мышления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 линейный, аналитический стиль мышления, не рассчитанный на долговременную перспективу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Мыслит нелинейно, целостно, глобально, с учетом долговременных перспектив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и знания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к накоплению специализированного, прикладного опыта и знаний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быть специалистом в разных областях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19"/>
                <a:gridCol w="2635624"/>
                <a:gridCol w="317243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Интересуется только вопросами, входящими в его компетенцию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Интересуется вопросами всей организации, стремится стать надежным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партнером для других групп и подразделений организации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Конкуренция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Жестко конкурирует с другими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Жесткий конкурент, но налаживает необходимые контакты с конкурентами,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Сфера действия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Действует только на территории своего региона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 уметь действовать в межрегиональном и международном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масштабах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персоналу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подчиненным как ко взаимозаменяемому ресурсу организации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персоналу как к самому ценному ресурсу организации, знает, как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сложно найти замену хорошему работнику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риску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избегать риска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 рисковать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91840" y="2070847"/>
            <a:ext cx="7709647" cy="5226424"/>
          </a:xfrm>
          <a:prstGeom prst="ellipse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5585" y="577516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Понятия - власть, влияние, авторитет, полномочия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3139" y="1488141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  – это способность оказывать влияние на поведение людей. Человек, обладающий властью, может  манипулировать другими и изменять их. Но может и не пользоваться властью. Если сотрудник выполняет служебные обязанности должным образом, у руководителя нет необходимости применять власть для достижения заданного результата.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446495" y="564776"/>
            <a:ext cx="5585012" cy="6033247"/>
          </a:xfrm>
          <a:prstGeom prst="ellipse">
            <a:avLst/>
          </a:prstGeom>
          <a:blipFill dpi="0" rotWithShape="1">
            <a:blip r:embed="rId2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7908" y="1559859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– способность изменять поведение людей или ход процессов.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– понятие более широкое, чем власть.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908" y="4566698"/>
            <a:ext cx="49674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Харизматическое влияние — это влияние, основанное не на логике действий, а на личных качествах руководителя, его внешней и внутренней привлекательности, имидже, манере и стиле поведения (речь, жесты, позы)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Харизма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дает руководителю возможность вести за собой людей.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4120" y="887508"/>
            <a:ext cx="8934868" cy="5674658"/>
          </a:xfrm>
          <a:prstGeom prst="ellipse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2895" y="1240680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АВТОРИТЕТ – влияние, которым пользуется какое - либо лицо, в силу определённых качеств и заслуг.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5855" y="4536141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 и авторитет – что первично?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 предоставлена должностью, а авторитет нужно завоевать.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делает свой выбор.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1681</Words>
  <Application>Microsoft Macintosh PowerPoint</Application>
  <PresentationFormat>Произвольный</PresentationFormat>
  <Paragraphs>184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Кафедра сестринского дела  Лидерство и руководство в сестринском деле.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172</cp:revision>
  <dcterms:created xsi:type="dcterms:W3CDTF">2019-11-18T16:05:35Z</dcterms:created>
  <dcterms:modified xsi:type="dcterms:W3CDTF">2022-03-04T08:35:05Z</dcterms:modified>
</cp:coreProperties>
</file>