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handoutMasterIdLst>
    <p:handoutMasterId r:id="rId37"/>
  </p:handoutMasterIdLst>
  <p:sldIdLst>
    <p:sldId id="256" r:id="rId2"/>
    <p:sldId id="871" r:id="rId3"/>
    <p:sldId id="886" r:id="rId4"/>
    <p:sldId id="802" r:id="rId5"/>
    <p:sldId id="804" r:id="rId6"/>
    <p:sldId id="627" r:id="rId7"/>
    <p:sldId id="746" r:id="rId8"/>
    <p:sldId id="676" r:id="rId9"/>
    <p:sldId id="762" r:id="rId10"/>
    <p:sldId id="677" r:id="rId11"/>
    <p:sldId id="798" r:id="rId12"/>
    <p:sldId id="838" r:id="rId13"/>
    <p:sldId id="839" r:id="rId14"/>
    <p:sldId id="872" r:id="rId15"/>
    <p:sldId id="809" r:id="rId16"/>
    <p:sldId id="873" r:id="rId17"/>
    <p:sldId id="867" r:id="rId18"/>
    <p:sldId id="863" r:id="rId19"/>
    <p:sldId id="869" r:id="rId20"/>
    <p:sldId id="870" r:id="rId21"/>
    <p:sldId id="815" r:id="rId22"/>
    <p:sldId id="876" r:id="rId23"/>
    <p:sldId id="875" r:id="rId24"/>
    <p:sldId id="877" r:id="rId25"/>
    <p:sldId id="878" r:id="rId26"/>
    <p:sldId id="879" r:id="rId27"/>
    <p:sldId id="795" r:id="rId28"/>
    <p:sldId id="880" r:id="rId29"/>
    <p:sldId id="881" r:id="rId30"/>
    <p:sldId id="882" r:id="rId31"/>
    <p:sldId id="883" r:id="rId32"/>
    <p:sldId id="884" r:id="rId33"/>
    <p:sldId id="885" r:id="rId34"/>
    <p:sldId id="628" r:id="rId35"/>
    <p:sldId id="258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FEA24A-F9E0-4DA5-8025-5AA529B079DA}">
          <p14:sldIdLst>
            <p14:sldId id="256"/>
            <p14:sldId id="871"/>
            <p14:sldId id="886"/>
            <p14:sldId id="802"/>
            <p14:sldId id="804"/>
            <p14:sldId id="627"/>
          </p14:sldIdLst>
        </p14:section>
        <p14:section name="Раздел без заголовка" id="{49321FDA-1899-4CBB-84E9-8857544FD31A}">
          <p14:sldIdLst>
            <p14:sldId id="746"/>
            <p14:sldId id="676"/>
            <p14:sldId id="762"/>
            <p14:sldId id="677"/>
            <p14:sldId id="798"/>
            <p14:sldId id="838"/>
            <p14:sldId id="839"/>
            <p14:sldId id="872"/>
            <p14:sldId id="809"/>
            <p14:sldId id="873"/>
            <p14:sldId id="867"/>
            <p14:sldId id="863"/>
            <p14:sldId id="869"/>
            <p14:sldId id="870"/>
            <p14:sldId id="815"/>
            <p14:sldId id="876"/>
            <p14:sldId id="875"/>
            <p14:sldId id="877"/>
            <p14:sldId id="878"/>
            <p14:sldId id="879"/>
            <p14:sldId id="795"/>
            <p14:sldId id="880"/>
            <p14:sldId id="881"/>
            <p14:sldId id="882"/>
            <p14:sldId id="883"/>
            <p14:sldId id="884"/>
            <p14:sldId id="885"/>
            <p14:sldId id="62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FF"/>
    <a:srgbClr val="FF3399"/>
    <a:srgbClr val="FF6699"/>
    <a:srgbClr val="FFCCCC"/>
    <a:srgbClr val="CCFFFF"/>
    <a:srgbClr val="CC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3" autoAdjust="0"/>
    <p:restoredTop sz="94660"/>
  </p:normalViewPr>
  <p:slideViewPr>
    <p:cSldViewPr>
      <p:cViewPr varScale="1">
        <p:scale>
          <a:sx n="106" d="100"/>
          <a:sy n="106" d="100"/>
        </p:scale>
        <p:origin x="40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30F473FA-F9ED-4AF8-BB7A-EEFB2D5608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1DB9D160-E99E-4AF1-AC7D-BC995389DC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4" name="Rectangle 4">
            <a:extLst>
              <a:ext uri="{FF2B5EF4-FFF2-40B4-BE49-F238E27FC236}">
                <a16:creationId xmlns:a16="http://schemas.microsoft.com/office/drawing/2014/main" id="{044C1654-EC4B-4BBF-A690-29F1BE22B1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5" name="Rectangle 5">
            <a:extLst>
              <a:ext uri="{FF2B5EF4-FFF2-40B4-BE49-F238E27FC236}">
                <a16:creationId xmlns:a16="http://schemas.microsoft.com/office/drawing/2014/main" id="{074C2F84-0E99-48E8-AFDF-CE186DFE3F3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9E0233-F264-4AB0-B254-B240EDEAC3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78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B18F48C0-340E-40CE-BD87-FC1308939C5D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F40C93E5-E8F4-4A02-A36B-B835200D963A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>
            <a:extLst>
              <a:ext uri="{FF2B5EF4-FFF2-40B4-BE49-F238E27FC236}">
                <a16:creationId xmlns:a16="http://schemas.microsoft.com/office/drawing/2014/main" id="{BC3ACF1B-84DF-45C8-BEC7-C5F85EFD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84D69B-8F98-4670-AF98-55FEDE9D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D4DE6CF8-5BF3-43D7-82FD-EEDAF35D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4BB36-63C3-4CDC-9D0B-9FDF6B680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06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BDCFF59A-564B-4F7C-AF81-6EFA4EF0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365052ED-4FCB-452B-9FCF-49336051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618FA550-067D-42E3-9F19-8259FCB2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1809-D37B-498A-BE5F-F46453E02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81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161AEC0C-4667-4A82-878A-7A02C7C2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3F8D8424-53BB-4846-BBCD-0D47B02A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25E37EB9-39A9-46B0-872A-3967F0CE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1E34-5CF3-44A7-B474-0D9AD3451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4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507F188B-1BCC-4ACD-9295-3147E398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2DA9D231-1819-412C-BA22-4EAAB8C0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08D67516-1EAA-47B4-B456-55727EA2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AE4AE-6E66-47EC-8395-5651A3AF2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68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9991F5E4-D2A9-432E-831C-05F1FD3A0465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id="{D3225EAB-93D1-4903-AFD3-5A0EE5C6796D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D390F769-34B2-4ABB-82B5-6F195108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F1915D94-78DB-402F-838A-0E1993D0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0EE69A8E-33B7-4AB7-9F37-CF9CF4A7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A9D6B-2F3E-4524-9284-9ED51D43E5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11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id="{2DCD5C4F-D05B-45BA-8AEA-FA6761B3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id="{7016378A-86D8-4695-B9C2-1DD1CCE9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F04F6457-C349-489C-88C2-AEDBE66F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765D-4B10-4FDD-BEE3-574B5D732E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47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>
            <a:extLst>
              <a:ext uri="{FF2B5EF4-FFF2-40B4-BE49-F238E27FC236}">
                <a16:creationId xmlns:a16="http://schemas.microsoft.com/office/drawing/2014/main" id="{6C022FD2-B14F-4627-924F-E0326120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>
            <a:extLst>
              <a:ext uri="{FF2B5EF4-FFF2-40B4-BE49-F238E27FC236}">
                <a16:creationId xmlns:a16="http://schemas.microsoft.com/office/drawing/2014/main" id="{8873707E-4B45-4395-8F26-1308B27F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9D127ADA-A699-4379-BB5D-01642B59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FDDD-D83B-435C-9CB8-74520B938E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17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>
            <a:extLst>
              <a:ext uri="{FF2B5EF4-FFF2-40B4-BE49-F238E27FC236}">
                <a16:creationId xmlns:a16="http://schemas.microsoft.com/office/drawing/2014/main" id="{244D0966-124F-475D-8B51-3E8E2192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>
            <a:extLst>
              <a:ext uri="{FF2B5EF4-FFF2-40B4-BE49-F238E27FC236}">
                <a16:creationId xmlns:a16="http://schemas.microsoft.com/office/drawing/2014/main" id="{ECA93BA8-D9C4-49C1-8853-A3F10A3A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B2D4D6-8813-4076-A3FB-E59B7A0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29FF-A69B-48A5-AA0B-75D8C398BD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29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>
            <a:extLst>
              <a:ext uri="{FF2B5EF4-FFF2-40B4-BE49-F238E27FC236}">
                <a16:creationId xmlns:a16="http://schemas.microsoft.com/office/drawing/2014/main" id="{250A2179-5132-482A-8872-575A5BFD9C14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Дата 1">
            <a:extLst>
              <a:ext uri="{FF2B5EF4-FFF2-40B4-BE49-F238E27FC236}">
                <a16:creationId xmlns:a16="http://schemas.microsoft.com/office/drawing/2014/main" id="{C8C85CDB-C5DD-40A6-AB8A-8981D60C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3B25D65D-240A-43DE-9773-B259997C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630A74AA-00ED-4CEB-A6E0-748586AC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98E62-8219-4B5A-94B1-5395E3D35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151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id="{1226989B-E0A9-44D2-9C92-3DD9D072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id="{14274F2E-63D5-41FE-9A15-5C00FFD5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57703A36-C9FF-40BD-A139-C9F7D96E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28C2-5D49-4995-A2BF-6EE13FFB06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82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id="{4092B8CB-4CA3-4084-B651-7F496EFAB65F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>
            <a:extLst>
              <a:ext uri="{FF2B5EF4-FFF2-40B4-BE49-F238E27FC236}">
                <a16:creationId xmlns:a16="http://schemas.microsoft.com/office/drawing/2014/main" id="{56880FBC-57FB-49DA-9E7E-EC33A9F862DC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174B970C-3214-466A-B0F0-3560ABD6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E7206CE8-4BB3-4D85-BC2B-7AE696CC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3BDF35BE-14A3-4167-BF5C-A4593164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02C290-2067-4BB8-ACAB-A163B0B1CA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56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0A62C3-2B82-4F7A-9689-DD37B07D1C7A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657EBBC-D146-44AA-AF7B-54400F8950A8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D1DDD58-7F12-43A1-A914-A03B1441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>
            <a:extLst>
              <a:ext uri="{FF2B5EF4-FFF2-40B4-BE49-F238E27FC236}">
                <a16:creationId xmlns:a16="http://schemas.microsoft.com/office/drawing/2014/main" id="{FC5207BA-A9D9-472B-B535-C001BCA130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id="{4DBABCF4-31CB-4ED4-87DB-45E5E48C4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1C435D-8DFA-4F10-90CB-1323D411F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DADD9A-6A05-4345-8214-E861BEAA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90999E"/>
                </a:solidFill>
              </a:defRPr>
            </a:lvl1pPr>
          </a:lstStyle>
          <a:p>
            <a:pPr>
              <a:defRPr/>
            </a:pPr>
            <a:fld id="{549B3752-307B-4488-90B3-09F0FDC3BC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3" r:id="rId2"/>
    <p:sldLayoutId id="2147484171" r:id="rId3"/>
    <p:sldLayoutId id="2147484164" r:id="rId4"/>
    <p:sldLayoutId id="2147484165" r:id="rId5"/>
    <p:sldLayoutId id="2147484166" r:id="rId6"/>
    <p:sldLayoutId id="2147484172" r:id="rId7"/>
    <p:sldLayoutId id="2147484167" r:id="rId8"/>
    <p:sldLayoutId id="2147484173" r:id="rId9"/>
    <p:sldLayoutId id="2147484168" r:id="rId10"/>
    <p:sldLayoutId id="21474841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0735D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FF0B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FF0B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8FD1D3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k@fmba.gov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profedu.ru/" TargetMode="External"/><Relationship Id="rId4" Type="http://schemas.openxmlformats.org/officeDocument/2006/relationships/hyperlink" Target="mailto:kedova.anna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>
            <a:extLst>
              <a:ext uri="{FF2B5EF4-FFF2-40B4-BE49-F238E27FC236}">
                <a16:creationId xmlns:a16="http://schemas.microsoft.com/office/drawing/2014/main" id="{3D394B94-94CA-439E-9147-C406EC5E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643"/>
            <a:ext cx="8784976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2FDA40F1-C953-417D-B6A1-B30C38DC89C3}"/>
              </a:ext>
            </a:extLst>
          </p:cNvPr>
          <p:cNvSpPr txBox="1">
            <a:spLocks/>
          </p:cNvSpPr>
          <p:nvPr/>
        </p:nvSpPr>
        <p:spPr>
          <a:xfrm>
            <a:off x="395535" y="1652588"/>
            <a:ext cx="4464497" cy="1496470"/>
          </a:xfrm>
          <a:prstGeom prst="rect">
            <a:avLst/>
          </a:prstGeom>
        </p:spPr>
        <p:txBody>
          <a:bodyPr lIns="78203" tIns="123821" rIns="78203" bIns="39101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2800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</a:t>
            </a:r>
            <a:endParaRPr lang="ru-RU" altLang="ru-RU" sz="2800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7172" name="Рисунок 10">
            <a:extLst>
              <a:ext uri="{FF2B5EF4-FFF2-40B4-BE49-F238E27FC236}">
                <a16:creationId xmlns:a16="http://schemas.microsoft.com/office/drawing/2014/main" id="{882BC180-C63F-449D-90DE-5903EBB9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25438" y="447675"/>
            <a:ext cx="4606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188C406-58FD-4AB2-AF5C-241B3FB12176}"/>
              </a:ext>
            </a:extLst>
          </p:cNvPr>
          <p:cNvSpPr txBox="1"/>
          <p:nvPr/>
        </p:nvSpPr>
        <p:spPr>
          <a:xfrm>
            <a:off x="6444208" y="5733256"/>
            <a:ext cx="1872208" cy="3281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 lIns="0" tIns="5974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43"/>
              </a:spcBef>
              <a:defRPr/>
            </a:pPr>
            <a:r>
              <a:rPr lang="ru-RU" altLang="ru-RU" sz="205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Январь 2024г.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B2C33AA-DF3E-4FB5-9C81-7BB28E610775}"/>
              </a:ext>
            </a:extLst>
          </p:cNvPr>
          <p:cNvSpPr txBox="1">
            <a:spLocks/>
          </p:cNvSpPr>
          <p:nvPr/>
        </p:nvSpPr>
        <p:spPr>
          <a:xfrm>
            <a:off x="467544" y="3071812"/>
            <a:ext cx="7452494" cy="3381524"/>
          </a:xfrm>
          <a:prstGeom prst="rect">
            <a:avLst/>
          </a:prstGeom>
        </p:spPr>
        <p:txBody>
          <a:bodyPr lIns="78203" tIns="123821" rIns="78203" bIns="39101">
            <a:normAutofit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3800" dirty="0"/>
              <a:t> </a:t>
            </a:r>
            <a:r>
              <a:rPr lang="ru-RU" sz="3100" b="1" dirty="0">
                <a:solidFill>
                  <a:srgbClr val="0070C0"/>
                </a:solidFill>
              </a:rPr>
              <a:t>«Новое в аттестации специалистов…»</a:t>
            </a:r>
            <a:endParaRPr lang="ru-RU" altLang="ru-RU" sz="31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altLang="ru-RU" sz="3100" b="1" i="1" dirty="0">
                <a:solidFill>
                  <a:srgbClr val="006FB8"/>
                </a:solidFill>
                <a:ea typeface="+mn-ea"/>
                <a:cs typeface="Times New Roman" pitchFamily="18" charset="0"/>
              </a:rPr>
              <a:t>Денисова Ольга Владимировна, </a:t>
            </a: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altLang="ru-RU" sz="3100" b="1" i="1" dirty="0">
                <a:solidFill>
                  <a:srgbClr val="006FB8"/>
                </a:solidFill>
                <a:ea typeface="+mn-ea"/>
                <a:cs typeface="Times New Roman" pitchFamily="18" charset="0"/>
              </a:rPr>
              <a:t>зав. кафедрой КЛД и ПА, </a:t>
            </a: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altLang="ru-RU" sz="3100" b="1" i="1" dirty="0">
                <a:solidFill>
                  <a:srgbClr val="006FB8"/>
                </a:solidFill>
                <a:ea typeface="+mn-ea"/>
                <a:cs typeface="Times New Roman" pitchFamily="18" charset="0"/>
              </a:rPr>
              <a:t>врач КЛД высшей квалификации,</a:t>
            </a: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altLang="ru-RU" sz="3100" b="1" i="1" dirty="0">
                <a:solidFill>
                  <a:srgbClr val="006FB8"/>
                </a:solidFill>
                <a:ea typeface="+mn-ea"/>
                <a:cs typeface="Times New Roman" pitchFamily="18" charset="0"/>
              </a:rPr>
              <a:t> к.м.н., доцент</a:t>
            </a:r>
            <a:endParaRPr lang="ru-RU" altLang="ru-RU" sz="3100" b="1" i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20FCB9-C42B-4E3F-B8B4-2107C331A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47676"/>
            <a:ext cx="3528392" cy="2624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6CACB-D938-4CBF-ABA1-3337C25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517232"/>
            <a:ext cx="4752528" cy="5191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Согласование Отчета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7882321C-77A7-45C4-9252-E9D80327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772816"/>
            <a:ext cx="8183562" cy="2520280"/>
          </a:xfrm>
        </p:spPr>
        <p:txBody>
          <a:bodyPr/>
          <a:lstStyle/>
          <a:p>
            <a:r>
              <a:rPr lang="ru-RU" altLang="ru-RU" sz="2400" dirty="0"/>
              <a:t>отчет о профессиональной деятельности </a:t>
            </a:r>
            <a:r>
              <a:rPr lang="ru-RU" altLang="ru-RU" sz="2400" dirty="0">
                <a:solidFill>
                  <a:srgbClr val="C00000"/>
                </a:solidFill>
              </a:rPr>
              <a:t>согласовывает руководитель </a:t>
            </a:r>
            <a:r>
              <a:rPr lang="ru-RU" altLang="ru-RU" sz="2400" dirty="0"/>
              <a:t>(уполномоченный им заместитель) организации, в которой аккредитуемый осуществляет профессиональную деятельность.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67BFDD7C-1845-4EBF-8EFA-35AC8ED0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805264"/>
            <a:ext cx="7597775" cy="6479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/>
              <a:t>Профстандарты</a:t>
            </a:r>
            <a:r>
              <a:rPr lang="ru-RU" dirty="0"/>
              <a:t> КДЛ и ЛД - вспомним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9FB00DA-DDF4-4E0F-8853-1E823CFD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748087" cy="11938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000" dirty="0" err="1"/>
              <a:t>Профстандарт</a:t>
            </a:r>
            <a:r>
              <a:rPr lang="ru-RU" sz="2000" dirty="0"/>
              <a:t> для лиц с высшим образованием по специальности «Клиническая лабораторная диагностика»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13F60F81-D437-42DF-83CD-D98D14FAF75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11938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000" dirty="0" err="1"/>
              <a:t>Профстандарт</a:t>
            </a:r>
            <a:r>
              <a:rPr lang="ru-RU" sz="2000" dirty="0"/>
              <a:t> для лиц со средним медицинским образованием «Лабораторная диагностика»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DF2E0C7C-C737-4873-B325-E24A52F839B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8013" y="1916113"/>
            <a:ext cx="3930650" cy="39608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/>
              <a:t>Зав. КЛД  </a:t>
            </a:r>
            <a:r>
              <a:rPr lang="ru-RU" sz="2000" dirty="0"/>
              <a:t>- код С, уровень квалификации -  8,  тесты 4-ой категории сложности</a:t>
            </a:r>
          </a:p>
          <a:p>
            <a:pPr>
              <a:defRPr/>
            </a:pPr>
            <a:r>
              <a:rPr lang="ru-RU" sz="2000" b="1" dirty="0"/>
              <a:t>Врач клинической лабораторной диагностики </a:t>
            </a:r>
            <a:r>
              <a:rPr lang="ru-RU" sz="2000" dirty="0"/>
              <a:t>– код В, уровень квалификации - 8, тесты 4-ой категории сложности </a:t>
            </a:r>
          </a:p>
          <a:p>
            <a:pPr>
              <a:defRPr/>
            </a:pPr>
            <a:r>
              <a:rPr lang="ru-RU" sz="2000" b="1" dirty="0"/>
              <a:t>Биолог КЛД </a:t>
            </a:r>
            <a:r>
              <a:rPr lang="ru-RU" sz="2000" dirty="0"/>
              <a:t>(врач-лаборант в должности до 1.10.1999) –код А, уровень квалификации -  7, тесты 3 категории сложности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F7C61395-FD58-4C65-A8EF-4F0D7BCC4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2963" y="1916113"/>
            <a:ext cx="3930650" cy="39608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/>
              <a:t>Медицинский технолог </a:t>
            </a:r>
            <a:r>
              <a:rPr lang="ru-RU" sz="2000" dirty="0"/>
              <a:t>-  код В, уровень квалификации – 6, тесты 2-ой категории сложности, отдельные этапы 3 и 4  категории сложности</a:t>
            </a:r>
          </a:p>
          <a:p>
            <a:pPr>
              <a:defRPr/>
            </a:pPr>
            <a:r>
              <a:rPr lang="ru-RU" sz="2000" b="1" dirty="0"/>
              <a:t>Медицинских техник (фельдшер-лаборант), лаборант </a:t>
            </a:r>
            <a:r>
              <a:rPr lang="ru-RU" sz="2000" dirty="0"/>
              <a:t>– код А, уровень квалификации - 5, тесты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/>
              <a:t>1- 2 категории сложности, отдельные этапы 3 категории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48582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EB9C8CE-345B-45F4-AED8-D4F1E05F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877272"/>
            <a:ext cx="8308489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/>
              <a:t>Сравнение трудовых функций – «лишние» трудовые функции биолога должны быть «утверждены» внутренним или внешним документом КДЛ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A53F107-B742-441C-AC19-262C64AE0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2596624" cy="2572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/>
              <a:t>Врач КЛД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E206A9E-CD43-47BC-AD20-7B101C0FDE82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2296095" cy="32928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/>
              <a:t>Биолог КЛД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57CFEF38-CF62-42C9-B9FD-D9D18A7C315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7544" y="908720"/>
            <a:ext cx="4104456" cy="489654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indent="449263">
              <a:lnSpc>
                <a:spcPct val="115000"/>
              </a:lnSpc>
              <a:spcAft>
                <a:spcPts val="1000"/>
              </a:spcAft>
            </a:pPr>
            <a:r>
              <a:rPr lang="ru-RU" altLang="ru-RU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В/01.8 Консультирование медицинских работников и пациентов</a:t>
            </a:r>
            <a:endParaRPr lang="ru-RU" alt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>
              <a:lnSpc>
                <a:spcPct val="115000"/>
              </a:lnSpc>
              <a:spcAft>
                <a:spcPts val="1000"/>
              </a:spcAft>
            </a:pPr>
            <a:r>
              <a:rPr lang="ru-RU" alt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В/02.8 Организационно методическое обеспечение лабораторного процесса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>
              <a:lnSpc>
                <a:spcPct val="115000"/>
              </a:lnSpc>
              <a:spcAft>
                <a:spcPts val="1000"/>
              </a:spcAft>
            </a:pPr>
            <a:r>
              <a:rPr lang="ru-RU" alt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В/03.8 Выполнение клинических лабораторных исследований четвертой категории сложности</a:t>
            </a: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>
              <a:lnSpc>
                <a:spcPct val="115000"/>
              </a:lnSpc>
              <a:spcAft>
                <a:spcPts val="1000"/>
              </a:spcAft>
            </a:pPr>
            <a:r>
              <a:rPr lang="ru-RU" altLang="ru-RU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В/04.8 Формулирование заключения по результатам клинических лабораторных исследований четвертой категории сложности;</a:t>
            </a:r>
            <a:endParaRPr lang="ru-RU" alt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>
              <a:lnSpc>
                <a:spcPct val="115000"/>
              </a:lnSpc>
              <a:spcAft>
                <a:spcPts val="1000"/>
              </a:spcAft>
            </a:pPr>
            <a:r>
              <a:rPr lang="ru-RU" alt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В/05.8 Организация деятельности находящегося в распоряжении медицинского персонала лаборатории и ведение медицинской документации</a:t>
            </a: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>
              <a:lnSpc>
                <a:spcPct val="115000"/>
              </a:lnSpc>
              <a:spcAft>
                <a:spcPts val="1000"/>
              </a:spcAft>
            </a:pPr>
            <a:r>
              <a:rPr lang="ru-RU" altLang="ru-RU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В/06.8 Оказание медицинской помощи пациентам в экстренной форме.</a:t>
            </a:r>
          </a:p>
          <a:p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AE6C946-A537-43C8-B260-DB320D4F8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6017" y="980728"/>
            <a:ext cx="3816424" cy="489654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550863" indent="-28575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dirty="0"/>
              <a:t>А/01.7 – Организация контроля качества КЛИ третьей категории сложности на </a:t>
            </a:r>
            <a:r>
              <a:rPr lang="ru-RU" sz="1400" dirty="0" err="1"/>
              <a:t>преаналитическом</a:t>
            </a:r>
            <a:r>
              <a:rPr lang="ru-RU" sz="1400" dirty="0"/>
              <a:t>, аналитическом и </a:t>
            </a:r>
            <a:r>
              <a:rPr lang="ru-RU" sz="1400" dirty="0" err="1"/>
              <a:t>постаналитическом</a:t>
            </a:r>
            <a:r>
              <a:rPr lang="ru-RU" sz="1400" dirty="0"/>
              <a:t> этапах исследований</a:t>
            </a:r>
          </a:p>
          <a:p>
            <a:pPr marL="722313" indent="-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dirty="0"/>
              <a:t>А/02.7 – Освоение и внедрение новых методов КЛИ и медицинских изделий для диагностики </a:t>
            </a:r>
            <a:r>
              <a:rPr lang="en-US" sz="1400" dirty="0"/>
              <a:t>in vitro</a:t>
            </a:r>
            <a:endParaRPr lang="ru-RU" sz="1400" dirty="0"/>
          </a:p>
          <a:p>
            <a:pPr marL="722313" indent="-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dirty="0"/>
              <a:t>А/03.7 – Выполнение КЛИ третьей категории сложности</a:t>
            </a:r>
          </a:p>
          <a:p>
            <a:pPr marL="722313" indent="-45720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dirty="0"/>
              <a:t>А/04.7 – </a:t>
            </a:r>
            <a:r>
              <a:rPr lang="ru-RU" sz="1400" dirty="0" err="1"/>
              <a:t>Внутрилабораторная</a:t>
            </a:r>
            <a:r>
              <a:rPr lang="ru-RU" sz="1400" dirty="0"/>
              <a:t> валидация результатов КЛИ третьей категории сложности</a:t>
            </a:r>
          </a:p>
          <a:p>
            <a:pPr marL="722313" indent="-45720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dirty="0"/>
              <a:t>А/05.7 – Организация деятельности находящегося в распоряжении медицинского персонала и ведение медицинской документации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  <a:defRPr/>
            </a:pPr>
            <a:endParaRPr lang="ru-RU" sz="1400" b="1" dirty="0"/>
          </a:p>
          <a:p>
            <a:pPr marL="722313" indent="-457200">
              <a:lnSpc>
                <a:spcPct val="115000"/>
              </a:lnSpc>
              <a:spcAft>
                <a:spcPts val="1000"/>
              </a:spcAft>
              <a:defRPr/>
            </a:pP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00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F5C608-6F6A-4B98-B575-5D25CC59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/>
              <a:t>Лаборант, медицинский лабораторный техник  - трудовые функции -  код А, уровень квалификации – 5; медицинский технолог – код В, уровень квалификации - 6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AFDEC-850F-4BC6-8CD2-AA190BCF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833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/>
              <a:t>Лаборант, медицинский лабораторный техник (фельдшер-лаборант)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989DEBF-9EE1-496C-8897-2340EFE19E9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Медицинский технолог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8D724C-A109-4CD6-BEDF-6BDBF869F7C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7224" y="1556792"/>
            <a:ext cx="3931920" cy="388843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ru-RU" sz="1400" dirty="0"/>
              <a:t>А/01.5 </a:t>
            </a:r>
            <a:r>
              <a:rPr lang="ru-RU" altLang="ru-RU" sz="1400" b="1" dirty="0"/>
              <a:t>- </a:t>
            </a:r>
            <a:r>
              <a:rPr lang="ru-RU" alt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Взятие, прием, предварительная оценка и обработка биологических материалов, приготовление проб и препаратов</a:t>
            </a:r>
          </a:p>
          <a:p>
            <a:r>
              <a:rPr lang="ru-RU" alt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А/02.5 - Выполнение клинических лабораторных исследований</a:t>
            </a:r>
          </a:p>
          <a:p>
            <a:r>
              <a:rPr lang="ru-RU" alt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А/03.5 - Обеспечение санитарно-противоэпидемического режима медицинской лаборатории</a:t>
            </a:r>
          </a:p>
          <a:p>
            <a:r>
              <a:rPr lang="ru-RU" alt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А/04.5 - Ведение медицинской документации, организация деятельности находящегося в распоряжении медицинского персонала</a:t>
            </a:r>
          </a:p>
          <a:p>
            <a:r>
              <a:rPr lang="ru-RU" alt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А/05.5 - Оказание медицинской помощи в экстренной форме</a:t>
            </a:r>
            <a:endParaRPr lang="ru-RU" altLang="ru-RU" sz="1400" b="1" dirty="0"/>
          </a:p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40F63A6-2728-4D9B-B6D8-856EA73CA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88843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400" dirty="0"/>
              <a:t>В/01.6 </a:t>
            </a:r>
            <a:r>
              <a:rPr lang="ru-RU" sz="1400" b="1" dirty="0"/>
              <a:t>- </a:t>
            </a:r>
            <a:r>
              <a:rPr lang="ru-RU" sz="1400" dirty="0">
                <a:solidFill>
                  <a:srgbClr val="444444"/>
                </a:solidFill>
              </a:rPr>
              <a:t>Выполнение клинических лабораторных исследований второй категории сложности</a:t>
            </a:r>
          </a:p>
          <a:p>
            <a:pPr>
              <a:defRPr/>
            </a:pPr>
            <a:r>
              <a:rPr lang="ru-RU" sz="1400" dirty="0">
                <a:solidFill>
                  <a:srgbClr val="C00000"/>
                </a:solidFill>
              </a:rPr>
              <a:t>В/02.6 - Первичная интерпретация результатов клинических лабораторных исследований</a:t>
            </a:r>
          </a:p>
          <a:p>
            <a:pPr>
              <a:defRPr/>
            </a:pPr>
            <a:r>
              <a:rPr lang="ru-RU" sz="1400" dirty="0">
                <a:solidFill>
                  <a:srgbClr val="C00000"/>
                </a:solidFill>
              </a:rPr>
              <a:t>В/03.6 - Проведение контроля качества клинических лабораторных исследований</a:t>
            </a:r>
          </a:p>
          <a:p>
            <a:pPr>
              <a:defRPr/>
            </a:pPr>
            <a:r>
              <a:rPr lang="ru-RU" sz="1400" dirty="0">
                <a:solidFill>
                  <a:srgbClr val="444444"/>
                </a:solidFill>
              </a:rPr>
              <a:t>В/04.6 -  Ведение медицинской документации, организация деятельности находящегося в распоряжении медицинского персонала</a:t>
            </a:r>
          </a:p>
          <a:p>
            <a:pPr>
              <a:defRPr/>
            </a:pPr>
            <a:r>
              <a:rPr lang="ru-RU" sz="1400" dirty="0">
                <a:solidFill>
                  <a:srgbClr val="444444"/>
                </a:solidFill>
              </a:rPr>
              <a:t>В/05.6 – Оказание медицинской помощи в экстренной форме</a:t>
            </a:r>
            <a:endParaRPr lang="ru-RU" sz="1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7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4ECA6-D5F6-1E33-602A-FB59AEA5D4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3. Ситуация с кадрами в медицине на контроле Президента РФ с 25.08.2023г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28A5DD-3FCE-928D-A251-EDF42B28A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018" y="738186"/>
            <a:ext cx="6337349" cy="391494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4EFBFB-2749-3026-B0F7-3DA082DC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540393" y="822960"/>
            <a:ext cx="2350597" cy="53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9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A5B6-2BC9-4950-8AB5-87271DFD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4725144"/>
            <a:ext cx="7719475" cy="17281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Президент России </a:t>
            </a:r>
            <a:r>
              <a:rPr lang="ru-RU" sz="2400" i="1" dirty="0" err="1">
                <a:solidFill>
                  <a:srgbClr val="C00000"/>
                </a:solidFill>
              </a:rPr>
              <a:t>В.В.Путин</a:t>
            </a:r>
            <a:r>
              <a:rPr lang="ru-RU" sz="2400" i="1" dirty="0">
                <a:solidFill>
                  <a:srgbClr val="C00000"/>
                </a:solidFill>
              </a:rPr>
              <a:t> утвердил перечень поручений по вопросам совершенствования кадрового обеспечения системы здравоохранения.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Документ опубликован 25.08.2023 на сайте Кремля…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C2DBD-6D7A-4560-A42C-A64E4DB7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530352"/>
            <a:ext cx="6912768" cy="46268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C00000"/>
                </a:solidFill>
              </a:rPr>
              <a:t>Начались обсуждения на высшем уровне об активном участии отделов кадров в формировании документов сотрудников  и подаче их на аккредитацию: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70C0"/>
                </a:solidFill>
              </a:rPr>
              <a:t>правительству поручено до 1 мая 2024г. упростить процедуры подачи документов для периодической аккредитации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70C0"/>
                </a:solidFill>
              </a:rPr>
              <a:t>предлагается предусмотреть возможность формирования </a:t>
            </a:r>
            <a:r>
              <a:rPr lang="ru-RU" sz="2400" b="1" i="1" dirty="0">
                <a:solidFill>
                  <a:srgbClr val="C00000"/>
                </a:solidFill>
              </a:rPr>
              <a:t>РАБОТОДАТЕЛЕМ</a:t>
            </a:r>
            <a:r>
              <a:rPr lang="ru-RU" sz="2400" b="1" i="1" dirty="0">
                <a:solidFill>
                  <a:srgbClr val="0070C0"/>
                </a:solidFill>
              </a:rPr>
              <a:t> отдельных разделов портфолио сотрудника в ФРМР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1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D9ACF-D5C8-D205-D630-C3F510C2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581128"/>
            <a:ext cx="8183880" cy="14539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Президент России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В.В.Путин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утвердил перечень поручений по вопросам совершенствования кадрового обеспечения системы здравоохранения.</a:t>
            </a:r>
            <a:b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Документ опубликован 25.08.2023 на сайте Кремля…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E7BD7-032F-B826-5271-84D7C7C65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70C0"/>
                </a:solidFill>
              </a:rPr>
              <a:t>Президент поручил до конца текущего года закрепить за </a:t>
            </a:r>
            <a:r>
              <a:rPr lang="ru-RU" sz="2800" b="1" i="1" dirty="0">
                <a:solidFill>
                  <a:srgbClr val="C00000"/>
                </a:solidFill>
              </a:rPr>
              <a:t>кадровыми службами ЛПУ обязанность по оказанию консультационно-методической помощи </a:t>
            </a:r>
            <a:r>
              <a:rPr lang="ru-RU" sz="2800" b="1" i="1" dirty="0">
                <a:solidFill>
                  <a:srgbClr val="0070C0"/>
                </a:solidFill>
              </a:rPr>
              <a:t>сотрудникам по вопросам прохождения аккредитации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70C0"/>
                </a:solidFill>
              </a:rPr>
              <a:t>предусматривается возможность </a:t>
            </a:r>
            <a:r>
              <a:rPr lang="ru-RU" sz="2800" b="1" i="1" dirty="0">
                <a:solidFill>
                  <a:srgbClr val="C00000"/>
                </a:solidFill>
              </a:rPr>
              <a:t>получения аккредитации на основании успешного прохождения специалистом аттестации </a:t>
            </a:r>
            <a:r>
              <a:rPr lang="ru-RU" sz="2800" b="1" i="1" dirty="0">
                <a:solidFill>
                  <a:srgbClr val="0070C0"/>
                </a:solidFill>
              </a:rPr>
              <a:t>для получения квалификационной категории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83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34B8A-D86B-480B-A879-93F0F7C7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16588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dirty="0"/>
              <a:t>4. Новый приказ по Аттестации специалистов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46EA285-A994-4E24-8338-57DFEFF35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328625"/>
            <a:ext cx="4680519" cy="33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85180-A2A9-481C-906E-DC3C8944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157192"/>
            <a:ext cx="8291264" cy="12961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Новый Приказ МЗ РФ  по Аттестации № 458н от 31.08.2023г, вступает в силу с 1.01.2024г.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5D081-A602-1F18-01C8-943877E3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381000"/>
            <a:ext cx="4029075" cy="4632176"/>
          </a:xfrm>
          <a:prstGeom prst="rect">
            <a:avLst/>
          </a:prstGeom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FB8DEB3D-F31C-4C81-88B4-4A69F43B334E}"/>
              </a:ext>
            </a:extLst>
          </p:cNvPr>
          <p:cNvSpPr/>
          <p:nvPr/>
        </p:nvSpPr>
        <p:spPr>
          <a:xfrm>
            <a:off x="470198" y="44371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5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42FC7-2E6D-A031-BF10-D29D029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661248"/>
            <a:ext cx="8183562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Общие принципы </a:t>
            </a:r>
            <a:r>
              <a:rPr lang="ru-RU"/>
              <a:t>аттестации прежние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8BCEB9-749D-9C41-4C8E-1367C1CF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90" y="0"/>
            <a:ext cx="846702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978760-A2B7-4FAB-8D35-E21E9CB0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084763"/>
            <a:ext cx="8183562" cy="13684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1. Периодическая Аккредитация и Аттестация специалистов – взаимосвязь с 01.01.2023г.</a:t>
            </a:r>
          </a:p>
        </p:txBody>
      </p:sp>
      <p:pic>
        <p:nvPicPr>
          <p:cNvPr id="8195" name="Рисунок 4">
            <a:extLst>
              <a:ext uri="{FF2B5EF4-FFF2-40B4-BE49-F238E27FC236}">
                <a16:creationId xmlns:a16="http://schemas.microsoft.com/office/drawing/2014/main" id="{32CF813B-1006-48A7-BA95-C432491D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20738"/>
            <a:ext cx="66675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81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E4047-5C83-DA66-4B2F-E7D8B5B7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445224"/>
            <a:ext cx="8183562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Новое</a:t>
            </a:r>
            <a:r>
              <a:rPr lang="ru-RU" dirty="0"/>
              <a:t> – аттестация педагогических и научных работников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25B6C-F60D-7343-A6EA-B3DDD7D2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548680"/>
            <a:ext cx="402907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6854A-8A0A-4A07-A6B0-7BD02339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12241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Новое</a:t>
            </a:r>
            <a:r>
              <a:rPr lang="ru-RU" sz="2400" dirty="0"/>
              <a:t> - портал Госуслуги –  будет активно использоваться для аттестации (так же, как и для аккредитации)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5488AE-5C16-481A-ADAD-CF153C091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530225"/>
            <a:ext cx="3960440" cy="44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56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62A45-B80B-E1FB-476B-2161A1E14A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На портале Госуслуг сейчас можно изучить информацию и возможности по аттестации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DBFE77-FB1B-F515-8D15-24DD3E451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234" y="530225"/>
            <a:ext cx="6077569" cy="4187825"/>
          </a:xfrm>
        </p:spPr>
      </p:pic>
    </p:spTree>
    <p:extLst>
      <p:ext uri="{BB962C8B-B14F-4D97-AF65-F5344CB8AC3E}">
        <p14:creationId xmlns:p14="http://schemas.microsoft.com/office/powerpoint/2010/main" val="947908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EB9C8CE-345B-45F4-AED8-D4F1E05F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877272"/>
            <a:ext cx="8308489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/>
              <a:t>На портале Госуслуг можно изучить информацию и возможности по аттестации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A53F107-B742-441C-AC19-262C64AE0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1444496" cy="54530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Госуслуги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E206A9E-CD43-47BC-AD20-7B101C0FDE82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2195736" y="579438"/>
            <a:ext cx="6336705" cy="57606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/>
              <a:t>Закладка Гражданам ---Ведомства---МЗ--аттестация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8FDA42B9-EEAB-488F-99BF-2B72B09BDA0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8314" y="1412776"/>
            <a:ext cx="3599630" cy="4176464"/>
          </a:xfr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EAE6C946-A537-43C8-B260-DB320D4F8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7944" y="980728"/>
            <a:ext cx="4464497" cy="489654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  <a:defRPr/>
            </a:pPr>
            <a:endParaRPr lang="ru-RU" sz="1400" b="1" dirty="0"/>
          </a:p>
          <a:p>
            <a:pPr marL="722313" indent="-457200">
              <a:lnSpc>
                <a:spcPct val="115000"/>
              </a:lnSpc>
              <a:spcAft>
                <a:spcPts val="1000"/>
              </a:spcAft>
              <a:defRPr/>
            </a:pPr>
            <a:endParaRPr lang="ru-RU" sz="14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2E21F0-72DB-D2B3-B3FF-B9CC6CCB2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1" y="1412776"/>
            <a:ext cx="432048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0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B1D54A7-71AE-C4D8-4B7C-6BE9CAF7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19" y="5517232"/>
            <a:ext cx="8183562" cy="5200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Аттестационный лист, стр.1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B49C8D-8183-E9A6-7CB7-F5564A4AC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40" y="548680"/>
            <a:ext cx="483031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BD15217-55FD-9759-EC68-F9166E3D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589240"/>
            <a:ext cx="8183562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Аттестационный лист, стр.2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3DE74C-FB0D-9B85-DE59-D0446C07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57" y="692696"/>
            <a:ext cx="6983086" cy="42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9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FE8ABD8-5B0D-3ACC-CBA5-D16EE5EC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73216"/>
            <a:ext cx="8183562" cy="9361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Изменения в аттестации – формальные, принципы остались прежними – отчет, тесты, собеседование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814D77B-FE46-8AA3-5D2E-51E32DCA1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0EA098-FFB5-3FAC-95F5-78E1D748D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48680"/>
            <a:ext cx="417477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48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9C7A9A-205A-4D86-BF7B-7C2E889B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19" y="5157192"/>
            <a:ext cx="8183562" cy="12241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/>
              <a:t>5. Аттестация в ФМБА России – утвержден Регламент с 05.10.2022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7E8EC-8C8B-4F65-B7C3-EF129133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773" y="1700808"/>
            <a:ext cx="4680520" cy="33843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58CD88-4B58-4DEF-4E63-10725F7E6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07" y="548680"/>
            <a:ext cx="41764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72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ECBE8-184C-4742-27E8-9F2D17DD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10081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Аттестация в ФМБА – Регламент работы ВАК ФМБА – утвержден  5.10.2022 г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C6355-A0F4-F842-BB8A-C1CBBC0AA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Ведомственная ВАК создана приказом ФМБА России № 143 от 19 мая 2022г</a:t>
            </a:r>
          </a:p>
          <a:p>
            <a:r>
              <a:rPr lang="ru-RU" sz="2000" dirty="0"/>
              <a:t>ВАК состоит из Координационного совета  и Экспертным группам по специальностям</a:t>
            </a:r>
          </a:p>
          <a:p>
            <a:r>
              <a:rPr lang="ru-RU" sz="2000" dirty="0"/>
              <a:t>Для лабораторий это группы «КЛД» (врачи и биологи) № 8 и «ЛД» № 11 (для </a:t>
            </a:r>
            <a:r>
              <a:rPr lang="ru-RU" sz="2000" dirty="0" err="1"/>
              <a:t>смп</a:t>
            </a:r>
            <a:r>
              <a:rPr lang="ru-RU" sz="2000" dirty="0"/>
              <a:t>)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Руководители ЛПУ ФМБА России назначают ЛИЦО в организации, ответственное  за подготовку, оформление и направление документов специалистов (Аттестационный лист и пакета документов специалиста, сформированного в соответствии с п.20 данного Регламента)</a:t>
            </a:r>
          </a:p>
          <a:p>
            <a:r>
              <a:rPr lang="ru-RU" sz="2000" dirty="0"/>
              <a:t>Заявление оформляет и подписывает лично специалист, получающий категорию</a:t>
            </a:r>
          </a:p>
          <a:p>
            <a:r>
              <a:rPr lang="ru-RU" sz="2000" dirty="0"/>
              <a:t>Отчет о профессиональной деятельности оформляет  и подписывает лично специалист, получающий категорию, он согласуется с руководителем и заверяется печатью организации.</a:t>
            </a:r>
          </a:p>
          <a:p>
            <a:pPr lvl="8"/>
            <a:endParaRPr lang="ru-RU" sz="700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559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ECBE8-184C-4742-27E8-9F2D17DD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Аттестация в ФМБА – Регламент работы ВАК ФМБА – утвержден  5.10.2022 г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C6355-A0F4-F842-BB8A-C1CBBC0AA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 lvl="8"/>
            <a:endParaRPr lang="ru-RU" sz="700" dirty="0"/>
          </a:p>
          <a:p>
            <a:endParaRPr lang="ru-RU" sz="2000" dirty="0"/>
          </a:p>
          <a:p>
            <a:r>
              <a:rPr lang="ru-RU" sz="2400" dirty="0"/>
              <a:t>Все документы сканируются и отправляются в ВАК </a:t>
            </a:r>
            <a:r>
              <a:rPr lang="ru-RU" sz="2400" dirty="0" err="1"/>
              <a:t>электронно</a:t>
            </a:r>
            <a:r>
              <a:rPr lang="ru-RU" sz="2400" dirty="0"/>
              <a:t> – </a:t>
            </a:r>
            <a:r>
              <a:rPr lang="en-US" sz="2400" dirty="0">
                <a:hlinkClick r:id="rId2"/>
              </a:rPr>
              <a:t>ak@fmba.gov.ru</a:t>
            </a:r>
            <a:r>
              <a:rPr lang="ru-RU" sz="2400" dirty="0"/>
              <a:t> </a:t>
            </a:r>
            <a:r>
              <a:rPr lang="en-US" sz="2400" dirty="0"/>
              <a:t>(</a:t>
            </a:r>
            <a:r>
              <a:rPr lang="ru-RU" sz="2400" dirty="0"/>
              <a:t>понедельник и четверг) </a:t>
            </a:r>
          </a:p>
          <a:p>
            <a:r>
              <a:rPr lang="ru-RU" sz="2400" dirty="0"/>
              <a:t>Документы </a:t>
            </a:r>
            <a:r>
              <a:rPr lang="ru-RU" sz="2400" dirty="0" err="1"/>
              <a:t>валидируются</a:t>
            </a:r>
            <a:r>
              <a:rPr lang="ru-RU" sz="2400" dirty="0"/>
              <a:t> 7 дней и передаются в Координационный совет или возвращаются в организацию </a:t>
            </a:r>
            <a:r>
              <a:rPr lang="ru-RU" sz="2400" dirty="0">
                <a:solidFill>
                  <a:srgbClr val="FF0000"/>
                </a:solidFill>
              </a:rPr>
              <a:t>ответственному сотруднику</a:t>
            </a:r>
          </a:p>
          <a:p>
            <a:r>
              <a:rPr lang="ru-RU" sz="2400" dirty="0"/>
              <a:t>После исправления недостатков документы направляются повторно</a:t>
            </a:r>
          </a:p>
          <a:p>
            <a:r>
              <a:rPr lang="ru-RU" sz="2400" dirty="0"/>
              <a:t>После принятия документов в течение 14 дней он направляются в Экспертный совет по специальности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48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C2337-A697-3525-5662-03780AD69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85" y="692696"/>
            <a:ext cx="697202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57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ECBE8-184C-4742-27E8-9F2D17DD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0264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Аттестация в ФМБА – Регламент работы ВАК ФМБА – утвержден  5.10.2022 г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C6355-A0F4-F842-BB8A-C1CBBC0AA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/>
          <a:lstStyle/>
          <a:p>
            <a:pPr lvl="8"/>
            <a:endParaRPr lang="ru-RU" sz="700" dirty="0"/>
          </a:p>
          <a:p>
            <a:endParaRPr lang="ru-RU" sz="2000" dirty="0"/>
          </a:p>
          <a:p>
            <a:r>
              <a:rPr lang="ru-RU" dirty="0"/>
              <a:t>Далее не позднее 30-ти дней Экспертный совет дает заключение по Отчету и назначает дату заседания аттестационной комиссии, тестирования и собеседования. Вся эта информация доводится до </a:t>
            </a:r>
            <a:r>
              <a:rPr lang="ru-RU" b="1" dirty="0">
                <a:solidFill>
                  <a:srgbClr val="C00000"/>
                </a:solidFill>
              </a:rPr>
              <a:t>ответственного сотрудника в ЛПУ, не позднее, чем за 30 дней до прохождения тестирования и собеседования.</a:t>
            </a:r>
          </a:p>
          <a:p>
            <a:r>
              <a:rPr lang="ru-RU" b="1" dirty="0">
                <a:solidFill>
                  <a:srgbClr val="C00000"/>
                </a:solidFill>
              </a:rPr>
              <a:t>Эта информация отражается на официальном сайте ФМБА России в разделе «ВАК ФМБА»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914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ECBE8-184C-4742-27E8-9F2D17DD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0264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Аттестация в ФМБА – Регламент работы ВАК ФМБА – утвержден  5.10.2022 г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C6355-A0F4-F842-BB8A-C1CBBC0AA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ru-RU" sz="700" dirty="0"/>
          </a:p>
          <a:p>
            <a:endParaRPr lang="ru-RU" sz="2000" dirty="0"/>
          </a:p>
          <a:p>
            <a:r>
              <a:rPr lang="ru-RU" sz="2400" dirty="0"/>
              <a:t>Тестовый контроль проводится , не позднее 70-ти календарных дней со дня регистрации документов в ВАК ФМБА – дистанционно.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Руководитель ЛПУ должен обеспечить прохождение тестового контроля с использованием дистанционных технологий.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Информационно-техническое сопровождение аттестации обеспечивает специалист ФГБУ «Федеральный центр информационных технологий экстремальных проблем ФМБА» (</a:t>
            </a:r>
            <a:r>
              <a:rPr lang="ru-RU" sz="2400" b="1" dirty="0" err="1">
                <a:solidFill>
                  <a:srgbClr val="C00000"/>
                </a:solidFill>
              </a:rPr>
              <a:t>Кизернис</a:t>
            </a:r>
            <a:r>
              <a:rPr lang="ru-RU" sz="2400" b="1" dirty="0">
                <a:solidFill>
                  <a:srgbClr val="C00000"/>
                </a:solidFill>
              </a:rPr>
              <a:t> Юлия В.)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616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ECBE8-184C-4742-27E8-9F2D17DD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Аттестация в ФМБА – Регламент работы ВАК ФМБА – утвержден  5.10.2022 г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C6355-A0F4-F842-BB8A-C1CBBC0AA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ru-RU" sz="700" dirty="0"/>
          </a:p>
          <a:p>
            <a:r>
              <a:rPr lang="ru-RU" sz="2000" dirty="0"/>
              <a:t>Положительный результат – 70%</a:t>
            </a:r>
          </a:p>
          <a:p>
            <a:r>
              <a:rPr lang="ru-RU" sz="2000" dirty="0"/>
              <a:t>На сегодня проходят 100 вопросов за 1,5 часа</a:t>
            </a:r>
          </a:p>
          <a:p>
            <a:r>
              <a:rPr lang="ru-RU" sz="2000" dirty="0"/>
              <a:t>Собеседование проводится членами Экспертного совета по специальности – дистанционно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Решение о присвоении категории или об отказе принимается не позднее 80-ти дней со дня регистрации документов.</a:t>
            </a:r>
          </a:p>
          <a:p>
            <a:r>
              <a:rPr lang="ru-RU" sz="2000" dirty="0"/>
              <a:t>Решение публикуется на сайте ФМБА в разделе «ВАК ФМБА» в течение 5-ти дней после принятия Решения.</a:t>
            </a:r>
          </a:p>
          <a:p>
            <a:r>
              <a:rPr lang="ru-RU" sz="2000" dirty="0"/>
              <a:t>Акт о присвоении категории издает ФМБА России не позднее 110 дней после регистрации документов.</a:t>
            </a:r>
          </a:p>
          <a:p>
            <a:r>
              <a:rPr lang="ru-RU" sz="2000" dirty="0"/>
              <a:t>Выписка из Приказа ВАК направляется в ЛПУ ответственному сотруднику не позднее 5-ти дней.</a:t>
            </a:r>
          </a:p>
          <a:p>
            <a:r>
              <a:rPr lang="ru-RU" sz="2000" dirty="0"/>
              <a:t>Не позднее 5-ти дней после этого аттестованный получает на руки выписку из приказа о присвоении категории.</a:t>
            </a:r>
          </a:p>
          <a:p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74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BB65-A7B0-56EA-26FE-B5E17EDE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581128"/>
            <a:ext cx="8183880" cy="15841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Информационный ресурс - официальный сайт ФМБА России</a:t>
            </a:r>
            <a:r>
              <a:rPr lang="en-US" dirty="0"/>
              <a:t> - fmba.gov.ru</a:t>
            </a:r>
            <a:r>
              <a:rPr lang="ru-RU" dirty="0"/>
              <a:t>  -раздел «ВАК ФМБА»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290C4A-05E0-83E7-EB77-F4F7FE06C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54" y="530225"/>
            <a:ext cx="7714730" cy="3906887"/>
          </a:xfrm>
        </p:spPr>
      </p:pic>
    </p:spTree>
    <p:extLst>
      <p:ext uri="{BB962C8B-B14F-4D97-AF65-F5344CB8AC3E}">
        <p14:creationId xmlns:p14="http://schemas.microsoft.com/office/powerpoint/2010/main" val="1741926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E728ED0-9F62-4591-AF2B-286A039B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013325"/>
            <a:ext cx="5148262" cy="10239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Успехов нам всем! Спасибо за внимание!  </a:t>
            </a:r>
          </a:p>
        </p:txBody>
      </p:sp>
      <p:pic>
        <p:nvPicPr>
          <p:cNvPr id="78851" name="Объект 3">
            <a:extLst>
              <a:ext uri="{FF2B5EF4-FFF2-40B4-BE49-F238E27FC236}">
                <a16:creationId xmlns:a16="http://schemas.microsoft.com/office/drawing/2014/main" id="{5AD2365C-6BCD-41B3-BC97-15E2FF40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56657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11">
            <a:extLst>
              <a:ext uri="{FF2B5EF4-FFF2-40B4-BE49-F238E27FC236}">
                <a16:creationId xmlns:a16="http://schemas.microsoft.com/office/drawing/2014/main" id="{1BCBA137-657F-42CF-90BC-D8FF6E6C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8438"/>
            <a:ext cx="91344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Рисунок 10">
            <a:extLst>
              <a:ext uri="{FF2B5EF4-FFF2-40B4-BE49-F238E27FC236}">
                <a16:creationId xmlns:a16="http://schemas.microsoft.com/office/drawing/2014/main" id="{E40DA6F3-E74F-408B-A54C-2E7A11AF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746125" y="1084263"/>
            <a:ext cx="46085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CF5FC6B-67C3-44DE-B464-28F82D92F4B1}"/>
              </a:ext>
            </a:extLst>
          </p:cNvPr>
          <p:cNvSpPr txBox="1"/>
          <p:nvPr/>
        </p:nvSpPr>
        <p:spPr>
          <a:xfrm>
            <a:off x="3203848" y="2205038"/>
            <a:ext cx="5125765" cy="589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10861" rIns="0" bIns="0">
            <a:spAutoFit/>
          </a:bodyPr>
          <a:lstStyle/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ru-RU" sz="1881" kern="0" spc="-128" dirty="0">
                <a:solidFill>
                  <a:srgbClr val="00B050"/>
                </a:solidFill>
                <a:latin typeface="Arial"/>
                <a:ea typeface="+mj-ea"/>
                <a:cs typeface="Arial"/>
              </a:rPr>
              <a:t>Кафедра Клинической лабораторной диагностики и патологической анатомии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F20DF66-7E61-4BB4-B72B-2584641842F7}"/>
              </a:ext>
            </a:extLst>
          </p:cNvPr>
          <p:cNvSpPr txBox="1">
            <a:spLocks/>
          </p:cNvSpPr>
          <p:nvPr/>
        </p:nvSpPr>
        <p:spPr bwMode="auto">
          <a:xfrm>
            <a:off x="360363" y="2682875"/>
            <a:ext cx="3756025" cy="222250"/>
          </a:xfrm>
          <a:prstGeom prst="rect">
            <a:avLst/>
          </a:prstGeom>
          <a:noFill/>
          <a:ln>
            <a:noFill/>
          </a:ln>
        </p:spPr>
        <p:txBody>
          <a:bodyPr lIns="0" tIns="10861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1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ru-RU" sz="1368" kern="0" spc="-128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7830" name="object 4">
            <a:extLst>
              <a:ext uri="{FF2B5EF4-FFF2-40B4-BE49-F238E27FC236}">
                <a16:creationId xmlns:a16="http://schemas.microsoft.com/office/drawing/2014/main" id="{37C148D2-B84C-4290-A70E-CBC38584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3275013"/>
            <a:ext cx="1779588" cy="1601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0" tIns="10861" rIns="0" bIns="0">
            <a:spAutoFit/>
          </a:bodyPr>
          <a:lstStyle>
            <a:lvl1pPr marL="17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Денисова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Ольга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Владимировна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9" name="object 5">
            <a:extLst>
              <a:ext uri="{FF2B5EF4-FFF2-40B4-BE49-F238E27FC236}">
                <a16:creationId xmlns:a16="http://schemas.microsoft.com/office/drawing/2014/main" id="{BA689B7C-04E9-4F05-B39A-F3B7A99B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3275013"/>
            <a:ext cx="3292475" cy="183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61" rIns="0" bIns="0">
            <a:spAutoFit/>
          </a:bodyPr>
          <a:lstStyle>
            <a:lvl1pPr marL="9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8"/>
              </a:spcBef>
            </a:pP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Телефон +7-985-644-80-90 (в том числе </a:t>
            </a:r>
            <a:r>
              <a:rPr lang="ru-RU" altLang="ru-RU" sz="2000" b="1" dirty="0" err="1">
                <a:solidFill>
                  <a:srgbClr val="006FB8"/>
                </a:solidFill>
                <a:cs typeface="Calibri" panose="020F0502020204030204" pitchFamily="34" charset="0"/>
              </a:rPr>
              <a:t>вотсапп</a:t>
            </a: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ts val="88"/>
              </a:spcBef>
            </a:pPr>
            <a:endParaRPr lang="ru-RU" altLang="ru-RU" sz="1000" dirty="0"/>
          </a:p>
          <a:p>
            <a:pPr eaLnBrk="1" hangingPunct="1">
              <a:spcBef>
                <a:spcPts val="1600"/>
              </a:spcBef>
            </a:pPr>
            <a:r>
              <a:rPr lang="en-US" altLang="ru-RU" sz="2000" b="1" dirty="0">
                <a:solidFill>
                  <a:srgbClr val="006FB8"/>
                </a:solidFill>
                <a:cs typeface="Calibri" panose="020F0502020204030204" pitchFamily="34" charset="0"/>
                <a:hlinkClick r:id="rId4"/>
              </a:rPr>
              <a:t>email.com</a:t>
            </a: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 </a:t>
            </a:r>
            <a:r>
              <a:rPr lang="en-US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denisova_ov@inbox.ru</a:t>
            </a:r>
            <a:endParaRPr lang="ru-RU" altLang="ru-RU" sz="400" b="1" dirty="0">
              <a:solidFill>
                <a:srgbClr val="006FB8"/>
              </a:solidFill>
              <a:cs typeface="Calibri" panose="020F0502020204030204" pitchFamily="34" charset="0"/>
              <a:hlinkClick r:id="rId5"/>
            </a:endParaRPr>
          </a:p>
          <a:p>
            <a:pPr eaLnBrk="1" hangingPunct="1">
              <a:lnSpc>
                <a:spcPts val="1688"/>
              </a:lnSpc>
              <a:spcAft>
                <a:spcPts val="1025"/>
              </a:spcAft>
            </a:pPr>
            <a:endParaRPr lang="ru-RU" altLang="ru-RU" sz="20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9ACE9-63CC-4480-9391-57CEFF41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293096"/>
            <a:ext cx="8183880" cy="22322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C00000"/>
                </a:solidFill>
                <a:effectLst/>
              </a:rPr>
              <a:t>Новое Положение по аккредитации - Приказ </a:t>
            </a:r>
            <a:r>
              <a:rPr lang="ru-RU" sz="2200" dirty="0">
                <a:effectLst/>
              </a:rPr>
              <a:t>МЗ РФ от 28 октября 2022 г. № 709н «Об утверждении Положения об аккредитации специалистов», зарегистрирован Минюстом России 30 ноября 2022 года. </a:t>
            </a:r>
            <a:r>
              <a:rPr lang="ru-RU" sz="2200" dirty="0">
                <a:solidFill>
                  <a:srgbClr val="C00000"/>
                </a:solidFill>
                <a:effectLst/>
              </a:rPr>
              <a:t>Приказ вступил в силу с 1 января 2023 года и действует </a:t>
            </a:r>
            <a:br>
              <a:rPr lang="ru-RU" sz="2200" dirty="0">
                <a:solidFill>
                  <a:srgbClr val="C00000"/>
                </a:solidFill>
                <a:effectLst/>
              </a:rPr>
            </a:br>
            <a:r>
              <a:rPr lang="ru-RU" sz="2200" dirty="0">
                <a:solidFill>
                  <a:srgbClr val="C00000"/>
                </a:solidFill>
                <a:effectLst/>
              </a:rPr>
              <a:t>до 1 января 2029 г</a:t>
            </a:r>
            <a:r>
              <a:rPr lang="ru-RU" dirty="0">
                <a:solidFill>
                  <a:srgbClr val="C00000"/>
                </a:solidFill>
                <a:effectLst/>
              </a:rPr>
              <a:t>. </a:t>
            </a:r>
            <a:r>
              <a:rPr lang="ru-RU" sz="2700" dirty="0">
                <a:solidFill>
                  <a:srgbClr val="C00000"/>
                </a:solidFill>
                <a:effectLst/>
              </a:rPr>
              <a:t>Есть позитивные позиции –учтены предложения нашего сообщества по КДЛ.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D89C22-44D9-4C3F-87E4-D5E841BEA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530224"/>
            <a:ext cx="5328591" cy="37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7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9209D-3C84-4E1F-BAD9-9E05CB6C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37" y="5373216"/>
            <a:ext cx="8183880" cy="10801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effectLst/>
              </a:rPr>
              <a:t>Лица с категориями – «бонусы» - совсем новое и очень полезное  в Положении об аккредитации – </a:t>
            </a:r>
            <a:r>
              <a:rPr lang="ru-RU" sz="2400" dirty="0" err="1">
                <a:solidFill>
                  <a:srgbClr val="C00000"/>
                </a:solidFill>
                <a:effectLst/>
              </a:rPr>
              <a:t>Пр</a:t>
            </a:r>
            <a:r>
              <a:rPr lang="ru-RU" sz="2400" dirty="0">
                <a:solidFill>
                  <a:srgbClr val="C00000"/>
                </a:solidFill>
                <a:effectLst/>
              </a:rPr>
              <a:t> №709н от 28.10.2022г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DA2AF-30D2-4757-962D-6B544F93E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4027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лица с категориями </a:t>
            </a:r>
            <a:r>
              <a:rPr lang="ru-RU" dirty="0"/>
              <a:t>(врачи и биологи КЛД, СМП) -  специалисты, аттестованные на квалификационную категорию в </a:t>
            </a:r>
            <a:r>
              <a:rPr lang="ru-RU" b="1" dirty="0">
                <a:solidFill>
                  <a:srgbClr val="C00000"/>
                </a:solidFill>
              </a:rPr>
              <a:t>текущем году </a:t>
            </a:r>
            <a:r>
              <a:rPr lang="ru-RU" dirty="0"/>
              <a:t>или году, </a:t>
            </a:r>
            <a:r>
              <a:rPr lang="ru-RU" b="1" dirty="0">
                <a:solidFill>
                  <a:srgbClr val="C00000"/>
                </a:solidFill>
              </a:rPr>
              <a:t>предшествующем </a:t>
            </a:r>
            <a:r>
              <a:rPr lang="ru-RU" dirty="0"/>
              <a:t>подаче документов на периодическую аккредитацию, </a:t>
            </a:r>
            <a:r>
              <a:rPr lang="ru-RU" b="1" dirty="0">
                <a:solidFill>
                  <a:srgbClr val="C00000"/>
                </a:solidFill>
              </a:rPr>
              <a:t>смогут пройти её без формирования профессиональной части портфолио – отчета </a:t>
            </a:r>
            <a:r>
              <a:rPr lang="ru-RU" dirty="0"/>
              <a:t>— достаточно будет только образовательной части (сведений об обучении).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перспективе и в обратную сторону – если есть аккредитация, то облегчается получение категории.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01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978760-A2B7-4FAB-8D35-E21E9CB0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73688"/>
            <a:ext cx="8183562" cy="10795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2. Нормативные документы по Аттестации специалистов</a:t>
            </a:r>
          </a:p>
        </p:txBody>
      </p:sp>
      <p:pic>
        <p:nvPicPr>
          <p:cNvPr id="8195" name="Рисунок 4">
            <a:extLst>
              <a:ext uri="{FF2B5EF4-FFF2-40B4-BE49-F238E27FC236}">
                <a16:creationId xmlns:a16="http://schemas.microsoft.com/office/drawing/2014/main" id="{32CF813B-1006-48A7-BA95-C432491D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20738"/>
            <a:ext cx="66675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3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91C2D-76F5-430E-A73D-2AEB0F23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589240"/>
            <a:ext cx="7669162" cy="8639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Особенности отчета – правильное написание трудовой функции – как и при аккредитации </a:t>
            </a:r>
          </a:p>
        </p:txBody>
      </p:sp>
      <p:pic>
        <p:nvPicPr>
          <p:cNvPr id="27651" name="Объект 4">
            <a:extLst>
              <a:ext uri="{FF2B5EF4-FFF2-40B4-BE49-F238E27FC236}">
                <a16:creationId xmlns:a16="http://schemas.microsoft.com/office/drawing/2014/main" id="{7774D87D-0CD8-48EC-A833-826EEB6A68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9" y="530224"/>
            <a:ext cx="6791498" cy="5059016"/>
          </a:xfrm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E34374CA-3576-4A24-9D1B-CCFF7EC18A47}"/>
              </a:ext>
            </a:extLst>
          </p:cNvPr>
          <p:cNvSpPr/>
          <p:nvPr/>
        </p:nvSpPr>
        <p:spPr>
          <a:xfrm>
            <a:off x="3275856" y="2924944"/>
            <a:ext cx="576064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E72AD-A1DA-469B-B040-0EB9F601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5373216"/>
            <a:ext cx="8029202" cy="1080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</a:rPr>
              <a:t>Особенности Отчета – правильное описание трудовой функции - желательно с указанием  кода должности и уровня квалификации ( как в </a:t>
            </a:r>
            <a:r>
              <a:rPr lang="ru-RU" sz="2400" dirty="0" err="1">
                <a:solidFill>
                  <a:srgbClr val="C00000"/>
                </a:solidFill>
              </a:rPr>
              <a:t>Профстандарте</a:t>
            </a:r>
            <a:r>
              <a:rPr lang="ru-RU" sz="2400" dirty="0">
                <a:solidFill>
                  <a:srgbClr val="C00000"/>
                </a:solidFill>
              </a:rPr>
              <a:t>). </a:t>
            </a:r>
          </a:p>
        </p:txBody>
      </p:sp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778BE81E-0E39-4E44-823F-439D7611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altLang="ru-RU" dirty="0">
                <a:solidFill>
                  <a:srgbClr val="0070C0"/>
                </a:solidFill>
              </a:rPr>
              <a:t>в разделе </a:t>
            </a:r>
            <a:r>
              <a:rPr lang="ru-RU" altLang="ru-RU" b="1" dirty="0">
                <a:solidFill>
                  <a:srgbClr val="0070C0"/>
                </a:solidFill>
              </a:rPr>
              <a:t>«описание выполняемой работы в соответствии с трудовой функцией» </a:t>
            </a:r>
            <a:r>
              <a:rPr lang="ru-RU" altLang="ru-RU" dirty="0">
                <a:solidFill>
                  <a:srgbClr val="0070C0"/>
                </a:solidFill>
              </a:rPr>
              <a:t>рекомендуем описывать свою профессиональную деятельность (</a:t>
            </a:r>
            <a:r>
              <a:rPr lang="ru-RU" altLang="ru-RU" b="1" i="1" dirty="0">
                <a:solidFill>
                  <a:srgbClr val="0070C0"/>
                </a:solidFill>
              </a:rPr>
              <a:t>трудовые функции) в соответствии с  </a:t>
            </a:r>
            <a:r>
              <a:rPr lang="ru-RU" altLang="ru-RU" sz="2400" b="1" dirty="0">
                <a:solidFill>
                  <a:srgbClr val="0070C0"/>
                </a:solidFill>
              </a:rPr>
              <a:t>Профессиональным стандартом Специалист КЛД (Приказ МТ и СЗ № 145н от 14.03.2018г – для врачей и биологов КЛД)  и своим трудовым договором</a:t>
            </a:r>
            <a:endParaRPr lang="ru-RU" altLang="ru-RU" sz="2400" dirty="0">
              <a:solidFill>
                <a:srgbClr val="0070C0"/>
              </a:solidFill>
            </a:endParaRP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4D892A3B-36E7-4DF9-B58E-A2CDA36BB671}"/>
              </a:ext>
            </a:extLst>
          </p:cNvPr>
          <p:cNvSpPr/>
          <p:nvPr/>
        </p:nvSpPr>
        <p:spPr>
          <a:xfrm>
            <a:off x="8062329" y="5823719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FC9CA-9435-4CBF-B47C-2D486552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509121"/>
            <a:ext cx="6877074" cy="12241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Для среднего персонала – </a:t>
            </a:r>
            <a:br>
              <a:rPr lang="ru-RU" sz="2800" dirty="0"/>
            </a:br>
            <a:r>
              <a:rPr lang="ru-RU" sz="2800" dirty="0"/>
              <a:t>свои трудовые функции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BC16160E-0606-46A5-9D2E-7CC194979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30225"/>
            <a:ext cx="8496300" cy="4843463"/>
          </a:xfrm>
        </p:spPr>
        <p:txBody>
          <a:bodyPr/>
          <a:lstStyle/>
          <a:p>
            <a:endParaRPr lang="ru-RU" altLang="ru-RU" sz="2400" b="1" dirty="0">
              <a:solidFill>
                <a:srgbClr val="C00000"/>
              </a:solidFill>
            </a:endParaRPr>
          </a:p>
          <a:p>
            <a:r>
              <a:rPr lang="ru-RU" altLang="ru-RU" sz="2400" b="1" dirty="0">
                <a:solidFill>
                  <a:srgbClr val="C00000"/>
                </a:solidFill>
              </a:rPr>
              <a:t>для среднего медицинского персонала – </a:t>
            </a:r>
            <a:r>
              <a:rPr lang="ru-RU" altLang="ru-RU" sz="2400" b="1" dirty="0">
                <a:solidFill>
                  <a:srgbClr val="0070C0"/>
                </a:solidFill>
              </a:rPr>
              <a:t>описание трудовой функции в соответствии с </a:t>
            </a:r>
            <a:r>
              <a:rPr lang="ru-RU" altLang="ru-RU" sz="2400" b="1" dirty="0" err="1">
                <a:solidFill>
                  <a:srgbClr val="0070C0"/>
                </a:solidFill>
              </a:rPr>
              <a:t>Профстандартом</a:t>
            </a:r>
            <a:r>
              <a:rPr lang="ru-RU" altLang="ru-RU" sz="2400" b="1" dirty="0">
                <a:solidFill>
                  <a:srgbClr val="0070C0"/>
                </a:solidFill>
              </a:rPr>
              <a:t> - Приказ</a:t>
            </a:r>
            <a:r>
              <a:rPr lang="ru-RU" alt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Министерства труда и социальной защиты РФ № 473н от 31.07.2020г. </a:t>
            </a:r>
          </a:p>
          <a:p>
            <a:pPr marL="0" indent="0">
              <a:buNone/>
            </a:pPr>
            <a:r>
              <a:rPr lang="ru-RU" alt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профессионального стандарта Специалист в области лабораторной диагностики со средним медицинским образованием».</a:t>
            </a:r>
            <a:endParaRPr lang="ru-RU" altLang="ru-RU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alt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ACA5FDC5-5A50-484A-935C-678C920B26A7}"/>
              </a:ext>
            </a:extLst>
          </p:cNvPr>
          <p:cNvSpPr/>
          <p:nvPr/>
        </p:nvSpPr>
        <p:spPr>
          <a:xfrm>
            <a:off x="5148064" y="4977556"/>
            <a:ext cx="576064" cy="5759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12542</TotalTime>
  <Words>1410</Words>
  <Application>Microsoft Office PowerPoint</Application>
  <PresentationFormat>Экран (4:3)</PresentationFormat>
  <Paragraphs>130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1. Периодическая Аккредитация и Аттестация специалистов – взаимосвязь с 01.01.2023г.</vt:lpstr>
      <vt:lpstr>Презентация PowerPoint</vt:lpstr>
      <vt:lpstr>Новое Положение по аккредитации - Приказ МЗ РФ от 28 октября 2022 г. № 709н «Об утверждении Положения об аккредитации специалистов», зарегистрирован Минюстом России 30 ноября 2022 года. Приказ вступил в силу с 1 января 2023 года и действует  до 1 января 2029 г. Есть позитивные позиции –учтены предложения нашего сообщества по КДЛ.</vt:lpstr>
      <vt:lpstr>Лица с категориями – «бонусы» - совсем новое и очень полезное  в Положении об аккредитации – Пр №709н от 28.10.2022г</vt:lpstr>
      <vt:lpstr>2. Нормативные документы по Аттестации специалистов</vt:lpstr>
      <vt:lpstr>Особенности отчета – правильное написание трудовой функции – как и при аккредитации </vt:lpstr>
      <vt:lpstr>Особенности Отчета – правильное описание трудовой функции - желательно с указанием  кода должности и уровня квалификации ( как в Профстандарте). </vt:lpstr>
      <vt:lpstr>Для среднего персонала –  свои трудовые функции</vt:lpstr>
      <vt:lpstr>Согласование Отчета</vt:lpstr>
      <vt:lpstr>Профстандарты КДЛ и ЛД - вспомним</vt:lpstr>
      <vt:lpstr>Сравнение трудовых функций – «лишние» трудовые функции биолога должны быть «утверждены» внутренним или внешним документом КДЛ</vt:lpstr>
      <vt:lpstr>Лаборант, медицинский лабораторный техник  - трудовые функции -  код А, уровень квалификации – 5; медицинский технолог – код В, уровень квалификации - 6</vt:lpstr>
      <vt:lpstr>3. Ситуация с кадрами в медицине на контроле Президента РФ с 25.08.2023г</vt:lpstr>
      <vt:lpstr>        Президент России В.В.Путин утвердил перечень поручений по вопросам совершенствования кадрового обеспечения системы здравоохранения. Документ опубликован 25.08.2023 на сайте Кремля…</vt:lpstr>
      <vt:lpstr>Президент России В.В.Путин утвердил перечень поручений по вопросам совершенствования кадрового обеспечения системы здравоохранения. Документ опубликован 25.08.2023 на сайте Кремля…</vt:lpstr>
      <vt:lpstr>4. Новый приказ по Аттестации специалистов</vt:lpstr>
      <vt:lpstr>Новый Приказ МЗ РФ  по Аттестации № 458н от 31.08.2023г, вступает в силу с 1.01.2024г. </vt:lpstr>
      <vt:lpstr>Общие принципы аттестации прежние</vt:lpstr>
      <vt:lpstr>Новое – аттестация педагогических и научных работников</vt:lpstr>
      <vt:lpstr>Новое - портал Госуслуги –  будет активно использоваться для аттестации (так же, как и для аккредитации)</vt:lpstr>
      <vt:lpstr>На портале Госуслуг сейчас можно изучить информацию и возможности по аттестации</vt:lpstr>
      <vt:lpstr>На портале Госуслуг можно изучить информацию и возможности по аттестации</vt:lpstr>
      <vt:lpstr>Аттестационный лист, стр.1</vt:lpstr>
      <vt:lpstr>Аттестационный лист, стр.2</vt:lpstr>
      <vt:lpstr>Изменения в аттестации – формальные, принципы остались прежними – отчет, тесты, собеседование</vt:lpstr>
      <vt:lpstr>5. Аттестация в ФМБА России – утвержден Регламент с 05.10.2022</vt:lpstr>
      <vt:lpstr>Аттестация в ФМБА – Регламент работы ВАК ФМБА – утвержден  5.10.2022 г</vt:lpstr>
      <vt:lpstr>Аттестация в ФМБА – Регламент работы ВАК ФМБА – утвержден  5.10.2022 г</vt:lpstr>
      <vt:lpstr>Аттестация в ФМБА – Регламент работы ВАК ФМБА – утвержден  5.10.2022 г</vt:lpstr>
      <vt:lpstr>Аттестация в ФМБА – Регламент работы ВАК ФМБА – утвержден  5.10.2022 г</vt:lpstr>
      <vt:lpstr>Аттестация в ФМБА – Регламент работы ВАК ФМБА – утвержден  5.10.2022 г</vt:lpstr>
      <vt:lpstr>Информационный ресурс - официальный сайт ФМБА России - fmba.gov.ru  -раздел «ВАК ФМБА»</vt:lpstr>
      <vt:lpstr>Успехов нам всем! Спасибо за внимание!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gENRI</dc:creator>
  <cp:lastModifiedBy>Ольга Денисова</cp:lastModifiedBy>
  <cp:revision>510</cp:revision>
  <dcterms:created xsi:type="dcterms:W3CDTF">2003-01-03T07:12:31Z</dcterms:created>
  <dcterms:modified xsi:type="dcterms:W3CDTF">2024-05-21T19:34:36Z</dcterms:modified>
</cp:coreProperties>
</file>