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0" r:id="rId1"/>
  </p:sldMasterIdLst>
  <p:handoutMasterIdLst>
    <p:handoutMasterId r:id="rId91"/>
  </p:handoutMasterIdLst>
  <p:sldIdLst>
    <p:sldId id="256" r:id="rId2"/>
    <p:sldId id="627" r:id="rId3"/>
    <p:sldId id="801" r:id="rId4"/>
    <p:sldId id="672" r:id="rId5"/>
    <p:sldId id="636" r:id="rId6"/>
    <p:sldId id="744" r:id="rId7"/>
    <p:sldId id="758" r:id="rId8"/>
    <p:sldId id="759" r:id="rId9"/>
    <p:sldId id="760" r:id="rId10"/>
    <p:sldId id="802" r:id="rId11"/>
    <p:sldId id="803" r:id="rId12"/>
    <p:sldId id="804" r:id="rId13"/>
    <p:sldId id="805" r:id="rId14"/>
    <p:sldId id="807" r:id="rId15"/>
    <p:sldId id="808" r:id="rId16"/>
    <p:sldId id="806" r:id="rId17"/>
    <p:sldId id="809" r:id="rId18"/>
    <p:sldId id="822" r:id="rId19"/>
    <p:sldId id="811" r:id="rId20"/>
    <p:sldId id="819" r:id="rId21"/>
    <p:sldId id="818" r:id="rId22"/>
    <p:sldId id="815" r:id="rId23"/>
    <p:sldId id="816" r:id="rId24"/>
    <p:sldId id="812" r:id="rId25"/>
    <p:sldId id="813" r:id="rId26"/>
    <p:sldId id="814" r:id="rId27"/>
    <p:sldId id="731" r:id="rId28"/>
    <p:sldId id="732" r:id="rId29"/>
    <p:sldId id="675" r:id="rId30"/>
    <p:sldId id="765" r:id="rId31"/>
    <p:sldId id="766" r:id="rId32"/>
    <p:sldId id="745" r:id="rId33"/>
    <p:sldId id="746" r:id="rId34"/>
    <p:sldId id="747" r:id="rId35"/>
    <p:sldId id="748" r:id="rId36"/>
    <p:sldId id="676" r:id="rId37"/>
    <p:sldId id="762" r:id="rId38"/>
    <p:sldId id="677" r:id="rId39"/>
    <p:sldId id="678" r:id="rId40"/>
    <p:sldId id="679" r:id="rId41"/>
    <p:sldId id="820" r:id="rId42"/>
    <p:sldId id="688" r:id="rId43"/>
    <p:sldId id="817" r:id="rId44"/>
    <p:sldId id="639" r:id="rId45"/>
    <p:sldId id="795" r:id="rId46"/>
    <p:sldId id="763" r:id="rId47"/>
    <p:sldId id="761" r:id="rId48"/>
    <p:sldId id="621" r:id="rId49"/>
    <p:sldId id="693" r:id="rId50"/>
    <p:sldId id="799" r:id="rId51"/>
    <p:sldId id="823" r:id="rId52"/>
    <p:sldId id="797" r:id="rId53"/>
    <p:sldId id="792" r:id="rId54"/>
    <p:sldId id="793" r:id="rId55"/>
    <p:sldId id="764" r:id="rId56"/>
    <p:sldId id="800" r:id="rId57"/>
    <p:sldId id="273" r:id="rId58"/>
    <p:sldId id="767" r:id="rId59"/>
    <p:sldId id="297" r:id="rId60"/>
    <p:sldId id="798" r:id="rId61"/>
    <p:sldId id="287" r:id="rId62"/>
    <p:sldId id="796" r:id="rId63"/>
    <p:sldId id="770" r:id="rId64"/>
    <p:sldId id="771" r:id="rId65"/>
    <p:sldId id="768" r:id="rId66"/>
    <p:sldId id="772" r:id="rId67"/>
    <p:sldId id="773" r:id="rId68"/>
    <p:sldId id="774" r:id="rId69"/>
    <p:sldId id="775" r:id="rId70"/>
    <p:sldId id="776" r:id="rId71"/>
    <p:sldId id="777" r:id="rId72"/>
    <p:sldId id="778" r:id="rId73"/>
    <p:sldId id="779" r:id="rId74"/>
    <p:sldId id="825" r:id="rId75"/>
    <p:sldId id="780" r:id="rId76"/>
    <p:sldId id="782" r:id="rId77"/>
    <p:sldId id="781" r:id="rId78"/>
    <p:sldId id="783" r:id="rId79"/>
    <p:sldId id="785" r:id="rId80"/>
    <p:sldId id="784" r:id="rId81"/>
    <p:sldId id="786" r:id="rId82"/>
    <p:sldId id="824" r:id="rId83"/>
    <p:sldId id="787" r:id="rId84"/>
    <p:sldId id="788" r:id="rId85"/>
    <p:sldId id="790" r:id="rId86"/>
    <p:sldId id="791" r:id="rId87"/>
    <p:sldId id="789" r:id="rId88"/>
    <p:sldId id="628" r:id="rId89"/>
    <p:sldId id="258" r:id="rId9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FFFF"/>
    <a:srgbClr val="FF3399"/>
    <a:srgbClr val="FF6699"/>
    <a:srgbClr val="FFCCCC"/>
    <a:srgbClr val="CCFFFF"/>
    <a:srgbClr val="CC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3" autoAdjust="0"/>
    <p:restoredTop sz="94660"/>
  </p:normalViewPr>
  <p:slideViewPr>
    <p:cSldViewPr>
      <p:cViewPr varScale="1">
        <p:scale>
          <a:sx n="106" d="100"/>
          <a:sy n="106" d="100"/>
        </p:scale>
        <p:origin x="404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>
            <a:extLst>
              <a:ext uri="{FF2B5EF4-FFF2-40B4-BE49-F238E27FC236}">
                <a16:creationId xmlns:a16="http://schemas.microsoft.com/office/drawing/2014/main" id="{30F473FA-F9ED-4AF8-BB7A-EEFB2D5608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2803" name="Rectangle 3">
            <a:extLst>
              <a:ext uri="{FF2B5EF4-FFF2-40B4-BE49-F238E27FC236}">
                <a16:creationId xmlns:a16="http://schemas.microsoft.com/office/drawing/2014/main" id="{1DB9D160-E99E-4AF1-AC7D-BC995389DCF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2804" name="Rectangle 4">
            <a:extLst>
              <a:ext uri="{FF2B5EF4-FFF2-40B4-BE49-F238E27FC236}">
                <a16:creationId xmlns:a16="http://schemas.microsoft.com/office/drawing/2014/main" id="{044C1654-EC4B-4BBF-A690-29F1BE22B1B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2805" name="Rectangle 5">
            <a:extLst>
              <a:ext uri="{FF2B5EF4-FFF2-40B4-BE49-F238E27FC236}">
                <a16:creationId xmlns:a16="http://schemas.microsoft.com/office/drawing/2014/main" id="{074C2F84-0E99-48E8-AFDF-CE186DFE3F3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49E0233-F264-4AB0-B254-B240EDEAC3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B18F48C0-340E-40CE-BD87-FC1308939C5D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Скругленный прямоугольник 10">
            <a:extLst>
              <a:ext uri="{FF2B5EF4-FFF2-40B4-BE49-F238E27FC236}">
                <a16:creationId xmlns:a16="http://schemas.microsoft.com/office/drawing/2014/main" id="{F40C93E5-E8F4-4A02-A36B-B835200D963A}"/>
              </a:ext>
            </a:extLst>
          </p:cNvPr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18">
            <a:extLst>
              <a:ext uri="{FF2B5EF4-FFF2-40B4-BE49-F238E27FC236}">
                <a16:creationId xmlns:a16="http://schemas.microsoft.com/office/drawing/2014/main" id="{BC3ACF1B-84DF-45C8-BEC7-C5F85EFD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84D69B-8F98-4670-AF98-55FEDE9D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>
            <a:extLst>
              <a:ext uri="{FF2B5EF4-FFF2-40B4-BE49-F238E27FC236}">
                <a16:creationId xmlns:a16="http://schemas.microsoft.com/office/drawing/2014/main" id="{D4DE6CF8-5BF3-43D7-82FD-EEDAF35D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F4BB36-63C3-4CDC-9D0B-9FDF6B680E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406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BDCFF59A-564B-4F7C-AF81-6EFA4EF0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>
            <a:extLst>
              <a:ext uri="{FF2B5EF4-FFF2-40B4-BE49-F238E27FC236}">
                <a16:creationId xmlns:a16="http://schemas.microsoft.com/office/drawing/2014/main" id="{365052ED-4FCB-452B-9FCF-49336051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618FA550-067D-42E3-9F19-8259FCB2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71809-D37B-498A-BE5F-F46453E024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181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161AEC0C-4667-4A82-878A-7A02C7C2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>
            <a:extLst>
              <a:ext uri="{FF2B5EF4-FFF2-40B4-BE49-F238E27FC236}">
                <a16:creationId xmlns:a16="http://schemas.microsoft.com/office/drawing/2014/main" id="{3F8D8424-53BB-4846-BBCD-0D47B02A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25E37EB9-39A9-46B0-872A-3967F0CE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91E34-5CF3-44A7-B474-0D9AD34517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544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507F188B-1BCC-4ACD-9295-3147E398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>
            <a:extLst>
              <a:ext uri="{FF2B5EF4-FFF2-40B4-BE49-F238E27FC236}">
                <a16:creationId xmlns:a16="http://schemas.microsoft.com/office/drawing/2014/main" id="{2DA9D231-1819-412C-BA22-4EAAB8C0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08D67516-1EAA-47B4-B456-55727EA2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AE4AE-6E66-47EC-8395-5651A3AF26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068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9991F5E4-D2A9-432E-831C-05F1FD3A0465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id="{D3225EAB-93D1-4903-AFD3-5A0EE5C6796D}"/>
              </a:ext>
            </a:extLst>
          </p:cNvPr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D390F769-34B2-4ABB-82B5-6F195108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F1915D94-78DB-402F-838A-0E1993D00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0EE69A8E-33B7-4AB7-9F37-CF9CF4A7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5A9D6B-2F3E-4524-9284-9ED51D43E5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211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>
            <a:extLst>
              <a:ext uri="{FF2B5EF4-FFF2-40B4-BE49-F238E27FC236}">
                <a16:creationId xmlns:a16="http://schemas.microsoft.com/office/drawing/2014/main" id="{2DCD5C4F-D05B-45BA-8AEA-FA6761B33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>
            <a:extLst>
              <a:ext uri="{FF2B5EF4-FFF2-40B4-BE49-F238E27FC236}">
                <a16:creationId xmlns:a16="http://schemas.microsoft.com/office/drawing/2014/main" id="{7016378A-86D8-4695-B9C2-1DD1CCE9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F04F6457-C349-489C-88C2-AEDBE66F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5765D-4B10-4FDD-BEE3-574B5D732E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347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4">
            <a:extLst>
              <a:ext uri="{FF2B5EF4-FFF2-40B4-BE49-F238E27FC236}">
                <a16:creationId xmlns:a16="http://schemas.microsoft.com/office/drawing/2014/main" id="{6C022FD2-B14F-4627-924F-E0326120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>
            <a:extLst>
              <a:ext uri="{FF2B5EF4-FFF2-40B4-BE49-F238E27FC236}">
                <a16:creationId xmlns:a16="http://schemas.microsoft.com/office/drawing/2014/main" id="{8873707E-4B45-4395-8F26-1308B27F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9D127ADA-A699-4379-BB5D-01642B59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CFDDD-D83B-435C-9CB8-74520B938E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617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4">
            <a:extLst>
              <a:ext uri="{FF2B5EF4-FFF2-40B4-BE49-F238E27FC236}">
                <a16:creationId xmlns:a16="http://schemas.microsoft.com/office/drawing/2014/main" id="{244D0966-124F-475D-8B51-3E8E2192C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>
            <a:extLst>
              <a:ext uri="{FF2B5EF4-FFF2-40B4-BE49-F238E27FC236}">
                <a16:creationId xmlns:a16="http://schemas.microsoft.com/office/drawing/2014/main" id="{ECA93BA8-D9C4-49C1-8853-A3F10A3A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B2D4D6-8813-4076-A3FB-E59B7A0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29FF-A69B-48A5-AA0B-75D8C398BD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629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9">
            <a:extLst>
              <a:ext uri="{FF2B5EF4-FFF2-40B4-BE49-F238E27FC236}">
                <a16:creationId xmlns:a16="http://schemas.microsoft.com/office/drawing/2014/main" id="{250A2179-5132-482A-8872-575A5BFD9C14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Дата 1">
            <a:extLst>
              <a:ext uri="{FF2B5EF4-FFF2-40B4-BE49-F238E27FC236}">
                <a16:creationId xmlns:a16="http://schemas.microsoft.com/office/drawing/2014/main" id="{C8C85CDB-C5DD-40A6-AB8A-8981D60C9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3B25D65D-240A-43DE-9773-B259997C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630A74AA-00ED-4CEB-A6E0-748586AC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F98E62-8219-4B5A-94B1-5395E3D353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151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>
            <a:extLst>
              <a:ext uri="{FF2B5EF4-FFF2-40B4-BE49-F238E27FC236}">
                <a16:creationId xmlns:a16="http://schemas.microsoft.com/office/drawing/2014/main" id="{1226989B-E0A9-44D2-9C92-3DD9D072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>
            <a:extLst>
              <a:ext uri="{FF2B5EF4-FFF2-40B4-BE49-F238E27FC236}">
                <a16:creationId xmlns:a16="http://schemas.microsoft.com/office/drawing/2014/main" id="{14274F2E-63D5-41FE-9A15-5C00FFD5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57703A36-C9FF-40BD-A139-C9F7D96E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D28C2-5D49-4995-A2BF-6EE13FFB06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582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4092B8CB-4CA3-4084-B651-7F496EFAB65F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>
            <a:extLst>
              <a:ext uri="{FF2B5EF4-FFF2-40B4-BE49-F238E27FC236}">
                <a16:creationId xmlns:a16="http://schemas.microsoft.com/office/drawing/2014/main" id="{56880FBC-57FB-49DA-9E7E-EC33A9F862DC}"/>
              </a:ext>
            </a:extLst>
          </p:cNvPr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174B970C-3214-466A-B0F0-3560ABD6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E7206CE8-4BB3-4D85-BC2B-7AE696CC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3BDF35BE-14A3-4167-BF5C-A4593164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02C290-2067-4BB8-ACAB-A163B0B1CA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56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0A62C3-2B82-4F7A-9689-DD37B07D1C7A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657EBBC-D146-44AA-AF7B-54400F8950A8}"/>
              </a:ext>
            </a:extLst>
          </p:cNvPr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3D1DDD58-7F12-43A1-A914-A03B1441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1" name="Текст 3">
            <a:extLst>
              <a:ext uri="{FF2B5EF4-FFF2-40B4-BE49-F238E27FC236}">
                <a16:creationId xmlns:a16="http://schemas.microsoft.com/office/drawing/2014/main" id="{FC5207BA-A9D9-472B-B535-C001BCA130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5" name="Дата 24">
            <a:extLst>
              <a:ext uri="{FF2B5EF4-FFF2-40B4-BE49-F238E27FC236}">
                <a16:creationId xmlns:a16="http://schemas.microsoft.com/office/drawing/2014/main" id="{4DBABCF4-31CB-4ED4-87DB-45E5E48C4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E1C435D-8DFA-4F10-90CB-1323D411F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DADD9A-6A05-4345-8214-E861BEAAF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0999E"/>
                </a:solidFill>
              </a:defRPr>
            </a:lvl1pPr>
          </a:lstStyle>
          <a:p>
            <a:pPr>
              <a:defRPr/>
            </a:pPr>
            <a:fld id="{549B3752-307B-4488-90B3-09F0FDC3BC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63" r:id="rId2"/>
    <p:sldLayoutId id="2147484171" r:id="rId3"/>
    <p:sldLayoutId id="2147484164" r:id="rId4"/>
    <p:sldLayoutId id="2147484165" r:id="rId5"/>
    <p:sldLayoutId id="2147484166" r:id="rId6"/>
    <p:sldLayoutId id="2147484172" r:id="rId7"/>
    <p:sldLayoutId id="2147484167" r:id="rId8"/>
    <p:sldLayoutId id="2147484173" r:id="rId9"/>
    <p:sldLayoutId id="2147484168" r:id="rId10"/>
    <p:sldLayoutId id="21474841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0735D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0735D"/>
          </a:solidFill>
          <a:latin typeface="Times New Roman" panose="02020603050405020304" pitchFamily="18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FFFF0B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FFFF0B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8FD1D3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mr.r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mr.ru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mr.ru/" TargetMode="External"/><Relationship Id="rId2" Type="http://schemas.openxmlformats.org/officeDocument/2006/relationships/hyperlink" Target="http://www.edu.rosminzdrav.ru&#1089;-&#1089;&#1074;&#1085;&#1086;&#1089;&#1080;&#1090;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rdo.ru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.rosminzdrav.ru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mr.ru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cntd.ru/document/565551359#6500IL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dprofedu.ru/" TargetMode="External"/><Relationship Id="rId4" Type="http://schemas.openxmlformats.org/officeDocument/2006/relationships/hyperlink" Target="mailto:kedova.anna@gmail.co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>
            <a:extLst>
              <a:ext uri="{FF2B5EF4-FFF2-40B4-BE49-F238E27FC236}">
                <a16:creationId xmlns:a16="http://schemas.microsoft.com/office/drawing/2014/main" id="{3D394B94-94CA-439E-9147-C406EC5E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34475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2FDA40F1-C953-417D-B6A1-B30C38DC89C3}"/>
              </a:ext>
            </a:extLst>
          </p:cNvPr>
          <p:cNvSpPr txBox="1">
            <a:spLocks/>
          </p:cNvSpPr>
          <p:nvPr/>
        </p:nvSpPr>
        <p:spPr>
          <a:xfrm>
            <a:off x="325438" y="1652588"/>
            <a:ext cx="7594600" cy="1050925"/>
          </a:xfrm>
          <a:prstGeom prst="rect">
            <a:avLst/>
          </a:prstGeom>
        </p:spPr>
        <p:txBody>
          <a:bodyPr lIns="78203" tIns="123821" rIns="78203" bIns="39101">
            <a:normAutofit fontScale="550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r>
              <a:rPr lang="ru-RU" sz="5400" dirty="0">
                <a:solidFill>
                  <a:srgbClr val="660033"/>
                </a:solidFill>
              </a:rPr>
              <a:t>Кафедра клинической лабораторной диагностики и патологической анатомии</a:t>
            </a:r>
            <a:endParaRPr lang="ru-RU" altLang="ru-RU" sz="5656" b="1" dirty="0">
              <a:solidFill>
                <a:srgbClr val="231F2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7172" name="Рисунок 10">
            <a:extLst>
              <a:ext uri="{FF2B5EF4-FFF2-40B4-BE49-F238E27FC236}">
                <a16:creationId xmlns:a16="http://schemas.microsoft.com/office/drawing/2014/main" id="{882BC180-C63F-449D-90DE-5903EBB9F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325438" y="447675"/>
            <a:ext cx="46069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E188C406-58FD-4AB2-AF5C-241B3FB12176}"/>
              </a:ext>
            </a:extLst>
          </p:cNvPr>
          <p:cNvSpPr txBox="1"/>
          <p:nvPr/>
        </p:nvSpPr>
        <p:spPr>
          <a:xfrm>
            <a:off x="968375" y="6161088"/>
            <a:ext cx="2609850" cy="631460"/>
          </a:xfrm>
          <a:prstGeom prst="rect">
            <a:avLst/>
          </a:prstGeom>
        </p:spPr>
        <p:txBody>
          <a:bodyPr lIns="0" tIns="5974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43"/>
              </a:spcBef>
              <a:defRPr/>
            </a:pPr>
            <a:r>
              <a:rPr lang="ru-RU" altLang="ru-RU" sz="205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сентябрь  2023г., </a:t>
            </a:r>
            <a:r>
              <a:rPr lang="ru-RU" altLang="ru-RU" sz="2052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г.Москва</a:t>
            </a:r>
            <a:r>
              <a:rPr lang="ru-RU" altLang="ru-RU" sz="205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8B2C33AA-DF3E-4FB5-9C81-7BB28E610775}"/>
              </a:ext>
            </a:extLst>
          </p:cNvPr>
          <p:cNvSpPr txBox="1">
            <a:spLocks/>
          </p:cNvSpPr>
          <p:nvPr/>
        </p:nvSpPr>
        <p:spPr>
          <a:xfrm>
            <a:off x="325438" y="3071813"/>
            <a:ext cx="7594600" cy="2444750"/>
          </a:xfrm>
          <a:prstGeom prst="rect">
            <a:avLst/>
          </a:prstGeom>
        </p:spPr>
        <p:txBody>
          <a:bodyPr lIns="78203" tIns="123821" rIns="78203" bIns="39101">
            <a:normAutofit fontScale="625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r>
              <a:rPr lang="ru-RU" altLang="ru-RU" sz="3763" b="1" dirty="0">
                <a:solidFill>
                  <a:srgbClr val="006FB8"/>
                </a:solidFill>
                <a:cs typeface="Times New Roman" pitchFamily="18" charset="0"/>
              </a:rPr>
              <a:t>Актуальные вопросы аккредитации специалистов клинической лабораторной диагностики с 1 января 2023г. –  изучаем, обсуждаем, внедряем…</a:t>
            </a:r>
          </a:p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endParaRPr lang="ru-RU" altLang="ru-RU" sz="3763" b="1" dirty="0">
              <a:solidFill>
                <a:srgbClr val="006FB8"/>
              </a:solidFill>
              <a:ea typeface="+mn-ea"/>
              <a:cs typeface="Times New Roman" pitchFamily="18" charset="0"/>
            </a:endParaRPr>
          </a:p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r>
              <a:rPr lang="ru-RU" altLang="ru-RU" sz="2600" b="1" i="1" dirty="0">
                <a:solidFill>
                  <a:srgbClr val="006FB8"/>
                </a:solidFill>
                <a:ea typeface="+mn-ea"/>
                <a:cs typeface="Times New Roman" pitchFamily="18" charset="0"/>
              </a:rPr>
              <a:t>Денисова Ольга Владимировна, зав. кафедрой КЛД и ПА, врач КЛД высшей квалификации, к.м.н., доцент</a:t>
            </a:r>
            <a:endParaRPr lang="ru-RU" altLang="ru-RU" sz="2600" b="1" i="1" dirty="0">
              <a:solidFill>
                <a:srgbClr val="231F20"/>
              </a:solidFill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9ACE9-63CC-4480-9391-57CEFF41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797152"/>
            <a:ext cx="8183880" cy="172819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200" dirty="0">
                <a:effectLst/>
              </a:rPr>
              <a:t>Новый приказ Министерства здравоохранения Российской Федерации от 28 октября 2022 г. № 709н «Об утверждении Положения об аккредитации специалистов», зарегистрирован Минюстом России 30 ноября 2022 года. Приказ вступил в силу с 1 января 2023 года и действует до 1 января 2029 г</a:t>
            </a:r>
            <a:r>
              <a:rPr lang="ru-RU" dirty="0">
                <a:effectLst/>
              </a:rPr>
              <a:t>. 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D89C22-44D9-4C3F-87E4-D5E841BEA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530224"/>
            <a:ext cx="5328591" cy="4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3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9209D-3C84-4E1F-BAD9-9E05CB6C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115212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effectLst/>
              </a:rPr>
              <a:t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5DA2AF-30D2-4757-962D-6B544F93E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40270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для биологов </a:t>
            </a:r>
            <a:r>
              <a:rPr lang="ru-RU" sz="2400" b="1" dirty="0"/>
              <a:t>- специалисты с высшим немедицинским образованием</a:t>
            </a:r>
            <a:r>
              <a:rPr lang="ru-RU" sz="2400" dirty="0"/>
              <a:t>, </a:t>
            </a:r>
            <a:r>
              <a:rPr lang="ru-RU" sz="2400" b="1" dirty="0"/>
              <a:t>имеющие стаж на должностях медработников не менее пяти лет,</a:t>
            </a:r>
            <a:r>
              <a:rPr lang="ru-RU" sz="2400" dirty="0"/>
              <a:t> получили право на допуск к работе через процедуру </a:t>
            </a:r>
            <a:r>
              <a:rPr lang="ru-RU" sz="2400" b="1" dirty="0"/>
              <a:t>периодической аккредитации, а не первичной специализированной аккредитации ! </a:t>
            </a:r>
            <a:r>
              <a:rPr lang="ru-RU" sz="2000" b="1" dirty="0">
                <a:solidFill>
                  <a:srgbClr val="C00000"/>
                </a:solidFill>
              </a:rPr>
              <a:t>Но необходимо иметь</a:t>
            </a:r>
            <a:r>
              <a:rPr lang="ru-RU" sz="2000" dirty="0">
                <a:solidFill>
                  <a:srgbClr val="C00000"/>
                </a:solidFill>
              </a:rPr>
              <a:t>:</a:t>
            </a:r>
            <a:r>
              <a:rPr lang="ru-RU" sz="2000" dirty="0"/>
              <a:t> запись в трудовой книжке  - </a:t>
            </a:r>
            <a:r>
              <a:rPr lang="ru-RU" sz="2000" b="1" dirty="0">
                <a:solidFill>
                  <a:srgbClr val="C00000"/>
                </a:solidFill>
              </a:rPr>
              <a:t>биолог КЛД, врач-лаборант, </a:t>
            </a:r>
            <a:r>
              <a:rPr lang="ru-RU" sz="2000" b="1" dirty="0">
                <a:solidFill>
                  <a:srgbClr val="0070C0"/>
                </a:solidFill>
              </a:rPr>
              <a:t>врач КЛД (для не медиков –это некорректная запись) </a:t>
            </a:r>
            <a:r>
              <a:rPr lang="ru-RU" sz="2000" dirty="0"/>
              <a:t>с непрерывным стажем не менее 5 лет и быть на портале ФРМР (единая база медицинских работников). </a:t>
            </a:r>
            <a:r>
              <a:rPr lang="ru-RU" sz="2400" b="1" dirty="0"/>
              <a:t>Каждому специалисту </a:t>
            </a:r>
            <a:r>
              <a:rPr lang="ru-RU" sz="2400" b="1" dirty="0">
                <a:solidFill>
                  <a:srgbClr val="C00000"/>
                </a:solidFill>
              </a:rPr>
              <a:t>с немедицинским образованием надо</a:t>
            </a:r>
            <a:r>
              <a:rPr lang="ru-RU" sz="2400" b="1" dirty="0"/>
              <a:t> провести ревизию записи в трудовой книжке и наличия себя на портале ФРМР (отдел кадров ЛПУ)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940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9209D-3C84-4E1F-BAD9-9E05CB6C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37" y="4941168"/>
            <a:ext cx="8183880" cy="151216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effectLst/>
              </a:rPr>
              <a:t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5DA2AF-30D2-4757-962D-6B544F93E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40270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СОВСЕМ НОВОЕ и очень полезное!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dirty="0"/>
              <a:t>Лицам с категориями (врачи КЛД и биологи КЛД, СМП) -  специалисты, аттестованные на квалификационную категорию в текущем году или году, </a:t>
            </a:r>
            <a:r>
              <a:rPr lang="ru-RU" sz="2400" b="1" dirty="0">
                <a:solidFill>
                  <a:srgbClr val="C00000"/>
                </a:solidFill>
              </a:rPr>
              <a:t>предшествующем </a:t>
            </a:r>
            <a:r>
              <a:rPr lang="ru-RU" sz="2400" dirty="0"/>
              <a:t>подаче документов на периодическую аккредитацию, </a:t>
            </a:r>
            <a:r>
              <a:rPr lang="ru-RU" sz="2400" b="1" dirty="0">
                <a:solidFill>
                  <a:srgbClr val="C00000"/>
                </a:solidFill>
              </a:rPr>
              <a:t>смогут пройти её без формирования профессиональной части портфолио – отчета </a:t>
            </a:r>
            <a:r>
              <a:rPr lang="ru-RU" sz="2400" b="1" dirty="0"/>
              <a:t>(описание трудовых функций)</a:t>
            </a:r>
            <a:r>
              <a:rPr lang="ru-RU" sz="2400" dirty="0"/>
              <a:t> — достаточно будет только образовательной части (сведений об обучении)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8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3168F0-9246-4F4A-B54D-F03A18410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22784"/>
          </a:xfrm>
        </p:spPr>
        <p:txBody>
          <a:bodyPr/>
          <a:lstStyle/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СОВСЕМ НОВОЕ и очень полезное! </a:t>
            </a:r>
          </a:p>
          <a:p>
            <a:pPr marL="0" indent="0">
              <a:buNone/>
            </a:pPr>
            <a:r>
              <a:rPr lang="ru-RU" b="1" dirty="0"/>
              <a:t>Для педагогических и научных работников</a:t>
            </a:r>
            <a:r>
              <a:rPr lang="ru-RU" dirty="0"/>
              <a:t> предусмотрена возможность согласовывать отчет о профессиональной деятельности по специальности </a:t>
            </a:r>
            <a:r>
              <a:rPr lang="ru-RU" b="1" dirty="0">
                <a:solidFill>
                  <a:srgbClr val="C00000"/>
                </a:solidFill>
              </a:rPr>
              <a:t>в учебном заведении</a:t>
            </a:r>
            <a:r>
              <a:rPr lang="ru-RU" dirty="0"/>
              <a:t>, где они осуществляют свою профессиональную деятельность (например, преподаватели кафедр, не работающие в ЛПУ).</a:t>
            </a:r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FECB841-CF57-46B3-B4BC-96C42795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effectLst/>
              </a:rPr>
              <a:t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5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3168F0-9246-4F4A-B54D-F03A18410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2278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Особенности прохождения аккредитации для получивших образование в иностранных учебных заведениях:</a:t>
            </a:r>
          </a:p>
          <a:p>
            <a:pPr marL="0" indent="0">
              <a:buNone/>
            </a:pPr>
            <a:r>
              <a:rPr lang="ru-RU" dirty="0"/>
              <a:t>приказом впервые закрепляется механизм допуска к профессиональной деятельности специалистов, получивших медицинское, фармацевтическое или иное образование в иностранных вузах.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FECB841-CF57-46B3-B4BC-96C42795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effectLst/>
              </a:rPr>
              <a:t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50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3168F0-9246-4F4A-B54D-F03A18410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2278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Особенности прохождения аккредитации для получивших образование в иностранных учебных заведениях:</a:t>
            </a:r>
          </a:p>
          <a:p>
            <a:pPr marL="0" indent="0">
              <a:buNone/>
            </a:pPr>
            <a:r>
              <a:rPr lang="ru-RU" dirty="0"/>
              <a:t>приказом впервые закрепляется механизм допуска к профессиональной деятельности специалистов, получивших медицинское, фармацевтическое или иное образование в иностранных вузах.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FECB841-CF57-46B3-B4BC-96C42795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effectLst/>
              </a:rPr>
              <a:t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13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7A5B6-2BC9-4950-8AB5-87271DFD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17232"/>
            <a:ext cx="8183880" cy="93610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Требования к образованию остались прежними:</a:t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C2DBD-6D7A-4560-A42C-A64E4DB7F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46720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>Периодическая аккредитация</a:t>
            </a:r>
            <a:r>
              <a:rPr lang="ru-RU" sz="2000" b="1" dirty="0"/>
              <a:t> </a:t>
            </a:r>
            <a:r>
              <a:rPr lang="ru-RU" sz="2000" dirty="0"/>
              <a:t>— </a:t>
            </a:r>
            <a:r>
              <a:rPr lang="ru-RU" sz="2000" b="1" dirty="0">
                <a:solidFill>
                  <a:srgbClr val="C00000"/>
                </a:solidFill>
              </a:rPr>
              <a:t>требования к обучению  </a:t>
            </a:r>
            <a:r>
              <a:rPr lang="ru-RU" sz="2000" dirty="0"/>
              <a:t>- сохранены основные принципы, действующие сегодня:</a:t>
            </a:r>
          </a:p>
          <a:p>
            <a:pPr marL="0" indent="0">
              <a:buNone/>
            </a:pPr>
            <a:r>
              <a:rPr lang="ru-RU" sz="2000" dirty="0"/>
              <a:t>- по-прежнему сохраняются 144 часа за 5лет в любом варианте набора часов –</a:t>
            </a:r>
          </a:p>
          <a:p>
            <a:pPr marL="0" indent="0">
              <a:buNone/>
            </a:pPr>
            <a:r>
              <a:rPr lang="ru-RU" sz="2000" dirty="0"/>
              <a:t>а) </a:t>
            </a:r>
            <a:r>
              <a:rPr lang="ru-RU" sz="2000" b="1" dirty="0"/>
              <a:t>сразу ПК 144 часа</a:t>
            </a:r>
            <a:r>
              <a:rPr lang="ru-RU" sz="2000" dirty="0"/>
              <a:t> (классическое повышение квалификации по  КЛД),</a:t>
            </a:r>
          </a:p>
          <a:p>
            <a:pPr marL="0" indent="0">
              <a:buNone/>
            </a:pPr>
            <a:r>
              <a:rPr lang="ru-RU" sz="2000" dirty="0"/>
              <a:t>б) </a:t>
            </a:r>
            <a:r>
              <a:rPr lang="ru-RU" sz="2000" b="1" dirty="0"/>
              <a:t>ПК 72 часа</a:t>
            </a:r>
            <a:r>
              <a:rPr lang="ru-RU" sz="2000" dirty="0"/>
              <a:t> («тематическое усовершенствование» - по разделам КЛД - </a:t>
            </a:r>
            <a:r>
              <a:rPr lang="ru-RU" sz="2000" dirty="0" err="1"/>
              <a:t>Иммуногематологии</a:t>
            </a:r>
            <a:r>
              <a:rPr lang="ru-RU" sz="2000" dirty="0"/>
              <a:t>, по ПЦР, по ИФА, по цитологии, по паразитологии и т д  плюс к этому </a:t>
            </a:r>
            <a:r>
              <a:rPr lang="ru-RU" sz="2000" b="1" dirty="0"/>
              <a:t>ДВА цикла ПК 36 часов</a:t>
            </a:r>
            <a:r>
              <a:rPr lang="ru-RU" sz="2000" dirty="0"/>
              <a:t>. В сумме имеем 144 часа. </a:t>
            </a:r>
            <a:r>
              <a:rPr lang="ru-RU" sz="2000" b="1" dirty="0">
                <a:solidFill>
                  <a:srgbClr val="FF0000"/>
                </a:solidFill>
              </a:rPr>
              <a:t>Предоставить  4 цикла по 36 часов по-прежнему, нельзя!</a:t>
            </a:r>
          </a:p>
          <a:p>
            <a:pPr marL="0" indent="0">
              <a:buNone/>
            </a:pPr>
            <a:r>
              <a:rPr lang="ru-RU" sz="2000" dirty="0"/>
              <a:t>При этом циклы  (все или избирательно) могут быть по системе НМО с набором часов и баллов.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Обязательного участия в циклах по системе по-прежнему НМО нет.</a:t>
            </a:r>
          </a:p>
        </p:txBody>
      </p:sp>
    </p:spTree>
    <p:extLst>
      <p:ext uri="{BB962C8B-B14F-4D97-AF65-F5344CB8AC3E}">
        <p14:creationId xmlns:p14="http://schemas.microsoft.com/office/powerpoint/2010/main" val="2148652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7A5B6-2BC9-4950-8AB5-87271DFD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17232"/>
            <a:ext cx="8183880" cy="93610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Подача документов на периодическую аккредитацию – только дистанционно!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C2DBD-6D7A-4560-A42C-A64E4DB7F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46720"/>
          </a:xfrm>
        </p:spPr>
        <p:txBody>
          <a:bodyPr/>
          <a:lstStyle/>
          <a:p>
            <a:r>
              <a:rPr lang="ru-RU" b="1" dirty="0"/>
              <a:t>через портал ФРМР (</a:t>
            </a:r>
            <a:r>
              <a:rPr lang="en-US" b="1" dirty="0">
                <a:hlinkClick r:id="rId2"/>
              </a:rPr>
              <a:t>www.frmr.ru</a:t>
            </a:r>
            <a:r>
              <a:rPr lang="en-US" b="1" dirty="0"/>
              <a:t>)  - </a:t>
            </a:r>
            <a:r>
              <a:rPr lang="ru-RU" dirty="0"/>
              <a:t>при этом само портфолио формируется с использованием ФРМР</a:t>
            </a:r>
            <a:r>
              <a:rPr lang="en-US" dirty="0"/>
              <a:t> </a:t>
            </a:r>
            <a:r>
              <a:rPr lang="ru-RU" dirty="0"/>
              <a:t>– все документы сотрудника заранее подгружаются в систему, </a:t>
            </a:r>
          </a:p>
          <a:p>
            <a:r>
              <a:rPr lang="ru-RU" dirty="0">
                <a:solidFill>
                  <a:srgbClr val="C00000"/>
                </a:solidFill>
              </a:rPr>
              <a:t>с 1 января 2021г все ЛПУ обязаны были внести медицинских сотрудников в систему.</a:t>
            </a:r>
          </a:p>
          <a:p>
            <a:r>
              <a:rPr lang="ru-RU" dirty="0"/>
              <a:t>главное – быть в системе ФРМР (контакт с отделом кадров).</a:t>
            </a:r>
          </a:p>
          <a:p>
            <a:r>
              <a:rPr lang="ru-RU" b="1" dirty="0">
                <a:solidFill>
                  <a:srgbClr val="C00000"/>
                </a:solidFill>
              </a:rPr>
              <a:t>Кто вносит портфолио для аккредитации :</a:t>
            </a:r>
          </a:p>
          <a:p>
            <a:pPr>
              <a:buFontTx/>
              <a:buChar char="-"/>
            </a:pPr>
            <a:r>
              <a:rPr lang="ru-RU" dirty="0"/>
              <a:t>работодатель – отдел кадров</a:t>
            </a:r>
          </a:p>
          <a:p>
            <a:pPr>
              <a:buFontTx/>
              <a:buChar char="-"/>
            </a:pPr>
            <a:r>
              <a:rPr lang="ru-RU" dirty="0"/>
              <a:t> сотрудник </a:t>
            </a: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68687-17F2-4D67-82BF-A4566285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7920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/>
              <a:t>Помощь в работе с порталом ФРМР – на сайте ФАЦ – </a:t>
            </a:r>
            <a:r>
              <a:rPr lang="en-US" sz="2800" dirty="0"/>
              <a:t>fca-rosminzdrav.ru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013C00D-EE89-4012-A57F-4D3F0B52C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530225"/>
            <a:ext cx="3312367" cy="49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7A5B6-2BC9-4950-8AB5-87271DFD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17232"/>
            <a:ext cx="8183880" cy="9361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Подача документов на периодическую аккредитацию –почтой – для не зарегистрированных в ФРМР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C2DBD-6D7A-4560-A42C-A64E4DB7F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46720"/>
          </a:xfrm>
        </p:spPr>
        <p:txBody>
          <a:bodyPr/>
          <a:lstStyle/>
          <a:p>
            <a:r>
              <a:rPr lang="ru-RU" b="1" dirty="0"/>
              <a:t>Планируется подача документов через портал Госуслуг , но и здесь </a:t>
            </a:r>
            <a:r>
              <a:rPr lang="ru-RU" dirty="0"/>
              <a:t>главное – быть в системе ФРМР (контакт с отделом кадров).</a:t>
            </a:r>
          </a:p>
          <a:p>
            <a:r>
              <a:rPr lang="ru-RU" b="1" dirty="0">
                <a:solidFill>
                  <a:srgbClr val="C00000"/>
                </a:solidFill>
              </a:rPr>
              <a:t>Для тех, кого нет в базе ФРМР</a:t>
            </a:r>
          </a:p>
          <a:p>
            <a:pPr>
              <a:buFontTx/>
              <a:buChar char="-"/>
            </a:pPr>
            <a:r>
              <a:rPr lang="ru-RU" dirty="0"/>
              <a:t>Подача документов почтовым отправлением с уведомлением (Почтой России)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Кто обычно эти специалисты?</a:t>
            </a:r>
          </a:p>
          <a:p>
            <a:pPr>
              <a:buFontTx/>
              <a:buChar char="-"/>
            </a:pPr>
            <a:r>
              <a:rPr lang="ru-RU" dirty="0"/>
              <a:t>лица с высшим немедицинским образованием (биологи и прочие)</a:t>
            </a:r>
          </a:p>
          <a:p>
            <a:pPr>
              <a:buFontTx/>
              <a:buChar char="-"/>
            </a:pPr>
            <a:endParaRPr lang="ru-RU" dirty="0"/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B978760-A2B7-4FAB-8D35-E21E9CB0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373688"/>
            <a:ext cx="8183562" cy="10795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Изменения в проведении периодической Аккредитации по КЛД на 1.01.2023</a:t>
            </a:r>
          </a:p>
        </p:txBody>
      </p:sp>
      <p:pic>
        <p:nvPicPr>
          <p:cNvPr id="8195" name="Рисунок 4">
            <a:extLst>
              <a:ext uri="{FF2B5EF4-FFF2-40B4-BE49-F238E27FC236}">
                <a16:creationId xmlns:a16="http://schemas.microsoft.com/office/drawing/2014/main" id="{32CF813B-1006-48A7-BA95-C432491D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20738"/>
            <a:ext cx="66675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13E6-C35D-4D38-BFBB-4206026F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6182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ФАЦ для лиц с высшим образованием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CF5237-CCD5-41BD-A431-216B70BE4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734" y="530225"/>
            <a:ext cx="5266569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3BFC2-232D-449D-802E-B772F4E9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10265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ФАЦ для лиц со средним медицинским  образованием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6CBBD5-E09A-4C45-A048-AEA5B3DB4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011" y="530225"/>
            <a:ext cx="5002016" cy="45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6854A-8A0A-4A07-A6B0-7BD02339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10081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Выгрузка протокола об аккредитации – через портал Госуслуги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25488AE-5C16-481A-ADAD-CF153C091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530225"/>
            <a:ext cx="3960440" cy="46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3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7F8A1-2BF7-4BF8-BCB8-926BE129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659236"/>
            <a:ext cx="8183880" cy="66182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93CDB7-3784-456D-BA41-84A59887A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530225"/>
            <a:ext cx="5184576" cy="49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4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7A5B6-2BC9-4950-8AB5-87271DFD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301208"/>
            <a:ext cx="8183880" cy="115212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Пример получения протокола о положительном прохождении аккредитации – через портал Госуслуг.  Протокол сдается в отдел кадров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52E794-C21D-420E-AAA7-A10093435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530225"/>
            <a:ext cx="5472608" cy="48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88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6F5F6-BCFE-4737-BE1E-759C2475F1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Новое в Положении об аккредитации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C406B-7BCE-40A0-ADB8-A622F6BF7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Аккредитационная комиссия по-прежнему одна – ФГБОУ ДПО РМАНПО МЗ РФ - ФАЦ – федеральный аккредитационный центр – рассмотрение дел дистанционно.</a:t>
            </a:r>
          </a:p>
          <a:p>
            <a:r>
              <a:rPr lang="ru-RU" b="1" dirty="0"/>
              <a:t>в регионах могут быть комиссии для лиц с перерывом стажа</a:t>
            </a:r>
            <a:r>
              <a:rPr lang="ru-RU" dirty="0"/>
              <a:t> </a:t>
            </a:r>
            <a:r>
              <a:rPr lang="ru-RU" b="1" dirty="0"/>
              <a:t>до 5 лет. </a:t>
            </a:r>
            <a:r>
              <a:rPr lang="ru-RU" dirty="0"/>
              <a:t>При подаче документов ФАЦ в таком случае документы могут быть ими переправлены в региональную комиссию. Аккредитуемого об этом оповещают.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699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6F5F6-BCFE-4737-BE1E-759C2475F1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Новое в Положении об аккредитации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C406B-7BCE-40A0-ADB8-A622F6BF7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Если у специалиста был перерыв в стаже </a:t>
            </a:r>
            <a:r>
              <a:rPr lang="ru-RU" b="1" dirty="0"/>
              <a:t>по специальности 5 лет</a:t>
            </a:r>
            <a:r>
              <a:rPr lang="ru-RU" dirty="0"/>
              <a:t> </a:t>
            </a:r>
            <a:r>
              <a:rPr lang="ru-RU" b="1" dirty="0"/>
              <a:t>и более</a:t>
            </a:r>
            <a:r>
              <a:rPr lang="ru-RU" dirty="0"/>
              <a:t> или </a:t>
            </a:r>
            <a:r>
              <a:rPr lang="ru-RU" b="1" dirty="0"/>
              <a:t>в должности</a:t>
            </a:r>
            <a:r>
              <a:rPr lang="ru-RU" dirty="0"/>
              <a:t>, то он снова должен проходить циклы профессиональной  переподготовки или повышения квалификации (для биологов) более 400 или 500 часов  </a:t>
            </a:r>
          </a:p>
          <a:p>
            <a:r>
              <a:rPr lang="ru-RU" dirty="0"/>
              <a:t>И затем проходит </a:t>
            </a:r>
            <a:r>
              <a:rPr lang="ru-RU" dirty="0">
                <a:solidFill>
                  <a:srgbClr val="C00000"/>
                </a:solidFill>
              </a:rPr>
              <a:t>Первичную специализированную аккредитацию (ПСА, как ординаторы и юные специалисты КЛД) </a:t>
            </a:r>
            <a:r>
              <a:rPr lang="ru-RU" dirty="0"/>
              <a:t>– тестирование и 5 </a:t>
            </a:r>
            <a:r>
              <a:rPr lang="ru-RU" dirty="0" err="1"/>
              <a:t>симуляционных</a:t>
            </a:r>
            <a:r>
              <a:rPr lang="ru-RU" dirty="0"/>
              <a:t> станций.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50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33927-5587-4362-A9EC-2E83E581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229200"/>
            <a:ext cx="8183562" cy="7921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      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Периодическая аккредитация - процедура</a:t>
            </a:r>
          </a:p>
        </p:txBody>
      </p:sp>
      <p:pic>
        <p:nvPicPr>
          <p:cNvPr id="16387" name="Объект 3">
            <a:extLst>
              <a:ext uri="{FF2B5EF4-FFF2-40B4-BE49-F238E27FC236}">
                <a16:creationId xmlns:a16="http://schemas.microsoft.com/office/drawing/2014/main" id="{F21A8706-887D-4FDD-8F4D-1CFEB8B9E8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2125" y="530225"/>
            <a:ext cx="5665788" cy="36195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930FC-D01B-4E44-896F-303BCBC6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718050"/>
            <a:ext cx="8183562" cy="13176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dirty="0"/>
              <a:t>Процедура периодической аккредитации</a:t>
            </a:r>
          </a:p>
        </p:txBody>
      </p:sp>
      <p:sp>
        <p:nvSpPr>
          <p:cNvPr id="21507" name="Объект 2">
            <a:extLst>
              <a:ext uri="{FF2B5EF4-FFF2-40B4-BE49-F238E27FC236}">
                <a16:creationId xmlns:a16="http://schemas.microsoft.com/office/drawing/2014/main" id="{F2C61971-6A1D-436B-B296-1717FFAA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>
              <a:defRPr/>
            </a:pPr>
            <a:r>
              <a:rPr lang="ru-RU" altLang="ru-RU" dirty="0">
                <a:solidFill>
                  <a:srgbClr val="C00000"/>
                </a:solidFill>
              </a:rPr>
              <a:t>Периодическая аккредитация специалистов -</a:t>
            </a:r>
            <a:r>
              <a:rPr lang="ru-RU" altLang="ru-RU" dirty="0"/>
              <a:t>– сбор документов и их заочная оценка аккредитационной комиссией: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altLang="ru-RU" dirty="0"/>
          </a:p>
          <a:p>
            <a:pPr marL="0" indent="0">
              <a:buNone/>
              <a:defRPr/>
            </a:pPr>
            <a:r>
              <a:rPr lang="ru-RU" altLang="ru-RU" dirty="0"/>
              <a:t>- формирование пакета документов  и</a:t>
            </a:r>
          </a:p>
          <a:p>
            <a:pPr marL="0" indent="0">
              <a:buNone/>
              <a:defRPr/>
            </a:pPr>
            <a:r>
              <a:rPr lang="ru-RU" altLang="ru-RU" dirty="0"/>
              <a:t>- отправка его на  экспертизу (валидацию) в ФАЦ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1F94A80-11D5-47BB-B4FF-EFCA0158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5589588"/>
            <a:ext cx="8183563" cy="863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/>
              <a:t>Периодическая аккредитация ВСЕМ - упрощенная – сбор документов (приложения к Приказу №1081н от 22.11.2021)</a:t>
            </a:r>
          </a:p>
        </p:txBody>
      </p:sp>
      <p:sp>
        <p:nvSpPr>
          <p:cNvPr id="41987" name="Объект 3">
            <a:extLst>
              <a:ext uri="{FF2B5EF4-FFF2-40B4-BE49-F238E27FC236}">
                <a16:creationId xmlns:a16="http://schemas.microsoft.com/office/drawing/2014/main" id="{FBD65894-E18D-4D59-8B62-F0C502AA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altLang="ru-RU" sz="2000" b="1" dirty="0">
                <a:solidFill>
                  <a:srgbClr val="C00000"/>
                </a:solidFill>
              </a:rPr>
              <a:t>Заявление</a:t>
            </a:r>
            <a:r>
              <a:rPr lang="ru-RU" altLang="ru-RU" sz="2000" dirty="0">
                <a:solidFill>
                  <a:srgbClr val="C00000"/>
                </a:solidFill>
              </a:rPr>
              <a:t> на периодическую аккредитацию ( 2 стр.)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C00000"/>
                </a:solidFill>
              </a:rPr>
              <a:t>Портфолио</a:t>
            </a:r>
            <a:r>
              <a:rPr lang="ru-RU" altLang="ru-RU" sz="2000" dirty="0">
                <a:solidFill>
                  <a:srgbClr val="C00000"/>
                </a:solidFill>
              </a:rPr>
              <a:t> (2 </a:t>
            </a:r>
            <a:r>
              <a:rPr lang="ru-RU" altLang="ru-RU" sz="2000" dirty="0" err="1">
                <a:solidFill>
                  <a:srgbClr val="C00000"/>
                </a:solidFill>
              </a:rPr>
              <a:t>стр</a:t>
            </a:r>
            <a:r>
              <a:rPr lang="ru-RU" altLang="ru-RU" sz="2000" dirty="0">
                <a:solidFill>
                  <a:srgbClr val="C00000"/>
                </a:solidFill>
              </a:rPr>
              <a:t>) – оно включает среди прочего -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altLang="ru-RU" sz="2000" dirty="0">
                <a:solidFill>
                  <a:srgbClr val="C00000"/>
                </a:solidFill>
              </a:rPr>
              <a:t> - сведения об освоении программ повышения квалификации</a:t>
            </a:r>
            <a:r>
              <a:rPr lang="ru-RU" altLang="ru-RU" sz="2000" dirty="0"/>
              <a:t> ПК 144 часа одномоментно или по совокупности (ПК два раза по 72 часа)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altLang="ru-RU" sz="2000" dirty="0">
                <a:solidFill>
                  <a:srgbClr val="C00000"/>
                </a:solidFill>
              </a:rPr>
              <a:t> - и (при наличии) - сведения об обучении на интернет-портале непрерывного медицинского и фармацевтического образования </a:t>
            </a:r>
            <a:r>
              <a:rPr lang="ru-RU" altLang="ru-RU" sz="2000" dirty="0"/>
              <a:t>на интернет-портале НМО-НМФО - </a:t>
            </a:r>
            <a:r>
              <a:rPr lang="ru-RU" altLang="ru-RU" sz="2000" dirty="0">
                <a:solidFill>
                  <a:srgbClr val="0070C0"/>
                </a:solidFill>
              </a:rPr>
              <a:t>edu.rosminzdrav.ru</a:t>
            </a:r>
            <a:r>
              <a:rPr lang="en-US" altLang="ru-RU" sz="2000" dirty="0">
                <a:solidFill>
                  <a:srgbClr val="0070C0"/>
                </a:solidFill>
              </a:rPr>
              <a:t> </a:t>
            </a:r>
            <a:r>
              <a:rPr lang="ru-RU" altLang="ru-RU" sz="2000" dirty="0"/>
              <a:t>– сведения об обучении на портале – </a:t>
            </a:r>
            <a:r>
              <a:rPr lang="ru-RU" altLang="ru-RU" sz="2000" b="1" i="1" dirty="0"/>
              <a:t>необязательно.</a:t>
            </a:r>
          </a:p>
          <a:p>
            <a:pPr>
              <a:defRPr/>
            </a:pPr>
            <a:endParaRPr lang="ru-RU" altLang="ru-RU" sz="20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altLang="ru-RU" sz="2000" b="1" dirty="0">
                <a:solidFill>
                  <a:srgbClr val="C00000"/>
                </a:solidFill>
              </a:rPr>
              <a:t>Отчет </a:t>
            </a:r>
            <a:r>
              <a:rPr lang="ru-RU" altLang="ru-RU" sz="2000" dirty="0">
                <a:solidFill>
                  <a:srgbClr val="C00000"/>
                </a:solidFill>
              </a:rPr>
              <a:t>о профессиональной деятельности ( 2 </a:t>
            </a:r>
            <a:r>
              <a:rPr lang="ru-RU" altLang="ru-RU" sz="2000" dirty="0" err="1">
                <a:solidFill>
                  <a:srgbClr val="C00000"/>
                </a:solidFill>
              </a:rPr>
              <a:t>стр</a:t>
            </a:r>
            <a:r>
              <a:rPr lang="ru-RU" altLang="ru-RU" sz="2000" dirty="0">
                <a:solidFill>
                  <a:srgbClr val="C00000"/>
                </a:solidFill>
              </a:rPr>
              <a:t>)</a:t>
            </a:r>
            <a:r>
              <a:rPr lang="ru-RU" altLang="ru-RU" sz="2000" dirty="0"/>
              <a:t>, содержащий </a:t>
            </a:r>
            <a:r>
              <a:rPr lang="ru-RU" altLang="ru-RU" sz="2000" b="1" i="1" dirty="0"/>
              <a:t>результаты работы в соответствии с выполняемой трудовой функцией; 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FF0000"/>
                </a:solidFill>
              </a:rPr>
              <a:t>Совокупное количество часов -  144 часа- это основное требование к прохождению аккредитации.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DBBAE-7528-4AA8-B400-29E10F6C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76673"/>
            <a:ext cx="8183562" cy="56166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r>
              <a:rPr lang="ru-RU" dirty="0">
                <a:solidFill>
                  <a:srgbClr val="0070C0"/>
                </a:solidFill>
              </a:rPr>
              <a:t>Вспомним:</a:t>
            </a:r>
            <a:br>
              <a:rPr lang="ru-RU" dirty="0"/>
            </a:br>
            <a:br>
              <a:rPr lang="ru-RU" dirty="0"/>
            </a:br>
            <a:r>
              <a:rPr lang="ru-RU" dirty="0"/>
              <a:t>- с 1 января 2020 года аккредитация пришла на смену сертификации – для молодых специалистов</a:t>
            </a:r>
            <a:br>
              <a:rPr lang="ru-RU" dirty="0"/>
            </a:br>
            <a:r>
              <a:rPr lang="ru-RU" dirty="0"/>
              <a:t>- с 1 января 2021 года – для специалистов со стажем</a:t>
            </a:r>
            <a:br>
              <a:rPr lang="ru-RU" dirty="0"/>
            </a:br>
            <a:r>
              <a:rPr lang="ru-RU" sz="2700" dirty="0">
                <a:solidFill>
                  <a:srgbClr val="0070C0"/>
                </a:solidFill>
              </a:rPr>
              <a:t>*</a:t>
            </a:r>
            <a:r>
              <a:rPr lang="ru-RU" sz="2700" i="1" dirty="0">
                <a:solidFill>
                  <a:srgbClr val="0070C0"/>
                </a:solidFill>
              </a:rPr>
              <a:t>сертификаты, выданные в 2020г действительны 5 лет</a:t>
            </a:r>
            <a:br>
              <a:rPr lang="ru-RU" sz="2700" i="1" dirty="0">
                <a:solidFill>
                  <a:srgbClr val="0070C0"/>
                </a:solidFill>
              </a:rPr>
            </a:br>
            <a:r>
              <a:rPr lang="ru-RU" sz="2700" i="1" dirty="0">
                <a:solidFill>
                  <a:srgbClr val="0070C0"/>
                </a:solidFill>
              </a:rPr>
              <a:t>* досрочное прохождение периодической аккредитации не предусмотрено, подача документов на аккредитацию не ранее, чем за 2-3- месяца до окончания сертификата</a:t>
            </a:r>
            <a:br>
              <a:rPr lang="ru-RU" sz="2700" i="1" dirty="0">
                <a:solidFill>
                  <a:srgbClr val="0070C0"/>
                </a:solidFill>
              </a:rPr>
            </a:br>
            <a:br>
              <a:rPr lang="ru-RU" sz="2700" i="1" dirty="0">
                <a:solidFill>
                  <a:srgbClr val="0070C0"/>
                </a:solidFill>
              </a:rPr>
            </a:br>
            <a:endParaRPr lang="ru-RU" sz="27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51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269D7-E099-4DC6-93D3-4168E148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229225"/>
            <a:ext cx="8183562" cy="1295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/>
              <a:t>Приложения к Приказу № 1081н от 22.11.2021:</a:t>
            </a:r>
            <a:br>
              <a:rPr lang="ru-RU" sz="2800" dirty="0"/>
            </a:br>
            <a:r>
              <a:rPr lang="ru-RU" sz="2800" dirty="0"/>
              <a:t> 1) Заявление на периодическую аккредитацию – </a:t>
            </a:r>
            <a:r>
              <a:rPr lang="ru-RU" sz="2800" dirty="0" err="1"/>
              <a:t>стр</a:t>
            </a:r>
            <a:r>
              <a:rPr lang="ru-RU" sz="2800" dirty="0"/>
              <a:t> 1</a:t>
            </a:r>
          </a:p>
        </p:txBody>
      </p:sp>
      <p:pic>
        <p:nvPicPr>
          <p:cNvPr id="24579" name="Объект 3">
            <a:extLst>
              <a:ext uri="{FF2B5EF4-FFF2-40B4-BE49-F238E27FC236}">
                <a16:creationId xmlns:a16="http://schemas.microsoft.com/office/drawing/2014/main" id="{63A870D0-A186-4438-87DA-F4D18831A5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530225"/>
            <a:ext cx="5040313" cy="455453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F9AAE-6332-47E6-B9B3-CCC246BC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661025"/>
            <a:ext cx="8183562" cy="7921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/>
              <a:t>Заявление на периодическую аккредитацию – </a:t>
            </a:r>
            <a:r>
              <a:rPr lang="ru-RU" sz="2800" dirty="0" err="1"/>
              <a:t>стр</a:t>
            </a:r>
            <a:r>
              <a:rPr lang="ru-RU" sz="2800" dirty="0"/>
              <a:t> 2</a:t>
            </a:r>
          </a:p>
        </p:txBody>
      </p:sp>
      <p:pic>
        <p:nvPicPr>
          <p:cNvPr id="25603" name="Объект 3">
            <a:extLst>
              <a:ext uri="{FF2B5EF4-FFF2-40B4-BE49-F238E27FC236}">
                <a16:creationId xmlns:a16="http://schemas.microsoft.com/office/drawing/2014/main" id="{E15F98F2-E9AF-494A-941B-E95D96C45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530225"/>
            <a:ext cx="4824413" cy="498633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92A54-C1DF-44BC-B8E5-E5F7EE3A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445125"/>
            <a:ext cx="8183562" cy="10080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dirty="0"/>
              <a:t>2). Форма Отчета для периодической  аккредитации -  1 </a:t>
            </a:r>
            <a:r>
              <a:rPr lang="ru-RU" sz="2800" dirty="0" err="1"/>
              <a:t>ая</a:t>
            </a:r>
            <a:r>
              <a:rPr lang="ru-RU" sz="2800" dirty="0"/>
              <a:t> страница</a:t>
            </a:r>
          </a:p>
        </p:txBody>
      </p:sp>
      <p:pic>
        <p:nvPicPr>
          <p:cNvPr id="26627" name="Объект 3">
            <a:extLst>
              <a:ext uri="{FF2B5EF4-FFF2-40B4-BE49-F238E27FC236}">
                <a16:creationId xmlns:a16="http://schemas.microsoft.com/office/drawing/2014/main" id="{2F5850DA-945A-490F-A76A-9F4C27D2DB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620713"/>
            <a:ext cx="6008688" cy="42672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1C2D-76F5-430E-A73D-2AEB0F23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589588"/>
            <a:ext cx="8183562" cy="863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Форма Отчета для периодической  аккредитации – 2-ая страница</a:t>
            </a:r>
          </a:p>
        </p:txBody>
      </p:sp>
      <p:pic>
        <p:nvPicPr>
          <p:cNvPr id="27651" name="Объект 4">
            <a:extLst>
              <a:ext uri="{FF2B5EF4-FFF2-40B4-BE49-F238E27FC236}">
                <a16:creationId xmlns:a16="http://schemas.microsoft.com/office/drawing/2014/main" id="{7774D87D-0CD8-48EC-A833-826EEB6A68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9" y="530224"/>
            <a:ext cx="6791498" cy="4987008"/>
          </a:xfrm>
        </p:spPr>
      </p:pic>
      <p:sp>
        <p:nvSpPr>
          <p:cNvPr id="3" name="Звезда: 5 точек 2">
            <a:extLst>
              <a:ext uri="{FF2B5EF4-FFF2-40B4-BE49-F238E27FC236}">
                <a16:creationId xmlns:a16="http://schemas.microsoft.com/office/drawing/2014/main" id="{E34374CA-3576-4A24-9D1B-CCFF7EC18A47}"/>
              </a:ext>
            </a:extLst>
          </p:cNvPr>
          <p:cNvSpPr/>
          <p:nvPr/>
        </p:nvSpPr>
        <p:spPr>
          <a:xfrm>
            <a:off x="3779912" y="2735932"/>
            <a:ext cx="576064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0F1E-B53A-400E-9CB8-09357742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589588"/>
            <a:ext cx="8183562" cy="863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3). Форма Портфолио для периодической  аккредитации – 1-ая страница</a:t>
            </a:r>
          </a:p>
        </p:txBody>
      </p:sp>
      <p:pic>
        <p:nvPicPr>
          <p:cNvPr id="28675" name="Объект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F6B8DDBE-F091-406F-88EA-048075A107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530225"/>
            <a:ext cx="6769100" cy="49149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1F0CB-3F3C-4ADF-ACFA-2C64F3AB2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589588"/>
            <a:ext cx="8183562" cy="863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Форма Портфолио для периодической  аккредитации – 2-ая страница</a:t>
            </a:r>
          </a:p>
        </p:txBody>
      </p:sp>
      <p:pic>
        <p:nvPicPr>
          <p:cNvPr id="29699" name="Объект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A495AF39-487D-4EE7-ABD5-F91D7745EC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530225"/>
            <a:ext cx="6842125" cy="48434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E72AD-A1DA-469B-B040-0EB9F601C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445124"/>
            <a:ext cx="8364537" cy="100821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dirty="0"/>
              <a:t>Особенности Отчета – правильное описание трудовой	 функции</a:t>
            </a:r>
          </a:p>
        </p:txBody>
      </p:sp>
      <p:sp>
        <p:nvSpPr>
          <p:cNvPr id="30723" name="Объект 2">
            <a:extLst>
              <a:ext uri="{FF2B5EF4-FFF2-40B4-BE49-F238E27FC236}">
                <a16:creationId xmlns:a16="http://schemas.microsoft.com/office/drawing/2014/main" id="{778BE81E-0E39-4E44-823F-439D76112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altLang="ru-RU" b="1" dirty="0">
                <a:solidFill>
                  <a:srgbClr val="C00000"/>
                </a:solidFill>
              </a:rPr>
              <a:t>Отчет о профессиональной деятельности</a:t>
            </a:r>
            <a:r>
              <a:rPr lang="ru-RU" altLang="ru-RU" dirty="0"/>
              <a:t> </a:t>
            </a:r>
            <a:r>
              <a:rPr lang="ru-RU" altLang="ru-RU" b="1" dirty="0">
                <a:solidFill>
                  <a:srgbClr val="C00000"/>
                </a:solidFill>
              </a:rPr>
              <a:t>формируется по последнему месту работы аккредитуемого</a:t>
            </a:r>
            <a:r>
              <a:rPr lang="ru-RU" altLang="ru-RU" dirty="0"/>
              <a:t>. </a:t>
            </a:r>
          </a:p>
          <a:p>
            <a:r>
              <a:rPr lang="ru-RU" altLang="ru-RU" dirty="0"/>
              <a:t>При этом в разделе </a:t>
            </a:r>
            <a:r>
              <a:rPr lang="ru-RU" altLang="ru-RU" b="1" dirty="0"/>
              <a:t>«описание выполняемой работы в соответствии с трудовой функцией» </a:t>
            </a:r>
            <a:r>
              <a:rPr lang="ru-RU" altLang="ru-RU" dirty="0"/>
              <a:t>рекомендуется описывать профессиональную деятельность в </a:t>
            </a:r>
            <a:r>
              <a:rPr lang="ru-RU" altLang="ru-RU" b="1" i="1" dirty="0"/>
              <a:t>соответствии с трудовой функцией, </a:t>
            </a:r>
            <a:r>
              <a:rPr lang="ru-RU" altLang="ru-RU" b="1" dirty="0">
                <a:solidFill>
                  <a:srgbClr val="C00000"/>
                </a:solidFill>
              </a:rPr>
              <a:t>в соответствии с Профессиональным стандартом Специалист КЛД (</a:t>
            </a:r>
            <a:r>
              <a:rPr lang="ru-RU" altLang="ru-RU" b="1" dirty="0" err="1">
                <a:solidFill>
                  <a:srgbClr val="C00000"/>
                </a:solidFill>
              </a:rPr>
              <a:t>Пр.МТи</a:t>
            </a:r>
            <a:r>
              <a:rPr lang="ru-RU" altLang="ru-RU" b="1" dirty="0">
                <a:solidFill>
                  <a:srgbClr val="C00000"/>
                </a:solidFill>
              </a:rPr>
              <a:t> СЗ № 145н от 14.03.2018г – для врачей и биологов КЛД) </a:t>
            </a:r>
            <a:endParaRPr lang="ru-RU" altLang="ru-RU" dirty="0"/>
          </a:p>
        </p:txBody>
      </p:sp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id="{4D892A3B-36E7-4DF9-B58E-A2CDA36BB671}"/>
              </a:ext>
            </a:extLst>
          </p:cNvPr>
          <p:cNvSpPr/>
          <p:nvPr/>
        </p:nvSpPr>
        <p:spPr>
          <a:xfrm>
            <a:off x="4595019" y="5949229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FC9CA-9435-4CBF-B47C-2D486552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300663"/>
            <a:ext cx="8183562" cy="11525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/>
              <a:t>Периодическая аккредитация среднего персонала – особенности Отчета </a:t>
            </a:r>
          </a:p>
        </p:txBody>
      </p:sp>
      <p:sp>
        <p:nvSpPr>
          <p:cNvPr id="31747" name="Объект 2">
            <a:extLst>
              <a:ext uri="{FF2B5EF4-FFF2-40B4-BE49-F238E27FC236}">
                <a16:creationId xmlns:a16="http://schemas.microsoft.com/office/drawing/2014/main" id="{BC16160E-0606-46A5-9D2E-7CC194979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530225"/>
            <a:ext cx="8496300" cy="4843463"/>
          </a:xfrm>
        </p:spPr>
        <p:txBody>
          <a:bodyPr/>
          <a:lstStyle/>
          <a:p>
            <a:endParaRPr lang="ru-RU" altLang="ru-RU" sz="2400" b="1" dirty="0">
              <a:solidFill>
                <a:srgbClr val="C00000"/>
              </a:solidFill>
            </a:endParaRPr>
          </a:p>
          <a:p>
            <a:r>
              <a:rPr lang="ru-RU" altLang="ru-RU" sz="2400" b="1" dirty="0">
                <a:solidFill>
                  <a:srgbClr val="C00000"/>
                </a:solidFill>
              </a:rPr>
              <a:t>для среднего медицинского персонала – </a:t>
            </a:r>
            <a:r>
              <a:rPr lang="ru-RU" altLang="ru-RU" sz="2400" b="1" dirty="0"/>
              <a:t>описание трудовой функции </a:t>
            </a:r>
            <a:r>
              <a:rPr lang="ru-RU" altLang="ru-RU" sz="2400" b="1" dirty="0">
                <a:solidFill>
                  <a:srgbClr val="C00000"/>
                </a:solidFill>
              </a:rPr>
              <a:t>в соответствии с </a:t>
            </a:r>
            <a:r>
              <a:rPr lang="ru-RU" altLang="ru-RU" sz="2400" b="1" dirty="0" err="1">
                <a:solidFill>
                  <a:srgbClr val="C00000"/>
                </a:solidFill>
              </a:rPr>
              <a:t>Профстандартом</a:t>
            </a:r>
            <a:r>
              <a:rPr lang="ru-RU" altLang="ru-RU" sz="2400" b="1" dirty="0">
                <a:solidFill>
                  <a:srgbClr val="C00000"/>
                </a:solidFill>
              </a:rPr>
              <a:t> - </a:t>
            </a:r>
            <a:r>
              <a:rPr lang="ru-RU" altLang="ru-RU" sz="2400" b="1" dirty="0"/>
              <a:t>Приказ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Министерства труда и социальной защиты РФ № 473н от 31.07.2020г. </a:t>
            </a:r>
          </a:p>
          <a:p>
            <a:pPr marL="0" indent="0">
              <a:buNone/>
            </a:pP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профессионального стандарта Специалист в области лабораторной диагностики со средним медицинским образованием».</a:t>
            </a:r>
            <a:endParaRPr lang="ru-RU" altLang="ru-RU" sz="2400" b="1" dirty="0"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altLang="ru-RU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altLang="ru-RU" b="1" dirty="0">
              <a:solidFill>
                <a:srgbClr val="C00000"/>
              </a:solidFill>
            </a:endParaRPr>
          </a:p>
        </p:txBody>
      </p:sp>
      <p:sp>
        <p:nvSpPr>
          <p:cNvPr id="3" name="Звезда: 5 точек 2">
            <a:extLst>
              <a:ext uri="{FF2B5EF4-FFF2-40B4-BE49-F238E27FC236}">
                <a16:creationId xmlns:a16="http://schemas.microsoft.com/office/drawing/2014/main" id="{ACA5FDC5-5A50-484A-935C-678C920B26A7}"/>
              </a:ext>
            </a:extLst>
          </p:cNvPr>
          <p:cNvSpPr/>
          <p:nvPr/>
        </p:nvSpPr>
        <p:spPr>
          <a:xfrm>
            <a:off x="6660232" y="5877272"/>
            <a:ext cx="576064" cy="5759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6CACB-D938-4CBF-ABA1-3337C25A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516563"/>
            <a:ext cx="8183562" cy="5191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Согласование Отчета</a:t>
            </a:r>
          </a:p>
        </p:txBody>
      </p:sp>
      <p:sp>
        <p:nvSpPr>
          <p:cNvPr id="32771" name="Объект 2">
            <a:extLst>
              <a:ext uri="{FF2B5EF4-FFF2-40B4-BE49-F238E27FC236}">
                <a16:creationId xmlns:a16="http://schemas.microsoft.com/office/drawing/2014/main" id="{7882321C-77A7-45C4-9252-E9D80327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ru-RU" altLang="ru-RU" sz="2400"/>
              <a:t>Отчет о профессиональной деятельности </a:t>
            </a:r>
            <a:r>
              <a:rPr lang="ru-RU" altLang="ru-RU" sz="2400">
                <a:solidFill>
                  <a:srgbClr val="C00000"/>
                </a:solidFill>
              </a:rPr>
              <a:t>согласовывает руководитель </a:t>
            </a:r>
            <a:r>
              <a:rPr lang="ru-RU" altLang="ru-RU" sz="2400"/>
              <a:t>(уполномоченный им заместитель) организации, в которой аккредитуемый осуществляет профессиональную деятельность. </a:t>
            </a:r>
          </a:p>
          <a:p>
            <a:r>
              <a:rPr lang="ru-RU" altLang="ru-RU" sz="2400">
                <a:solidFill>
                  <a:srgbClr val="C00000"/>
                </a:solidFill>
              </a:rPr>
              <a:t>В случае отказа руководителя </a:t>
            </a:r>
            <a:r>
              <a:rPr lang="ru-RU" altLang="ru-RU" sz="2400"/>
              <a:t>(уполномоченного им заместителя) в согласовании отчета о профессиональной деятельности </a:t>
            </a:r>
            <a:r>
              <a:rPr lang="ru-RU" altLang="ru-RU" sz="2400">
                <a:solidFill>
                  <a:srgbClr val="C00000"/>
                </a:solidFill>
              </a:rPr>
              <a:t>им представляется мотивированный отказ </a:t>
            </a:r>
            <a:r>
              <a:rPr lang="ru-RU" altLang="ru-RU" sz="2400"/>
              <a:t>в его согласовании, который также включается в портфолио аккредитуемого. </a:t>
            </a:r>
          </a:p>
          <a:p>
            <a:r>
              <a:rPr lang="ru-RU" altLang="ru-RU" sz="2400"/>
              <a:t>В указанном случае, а также, </a:t>
            </a:r>
            <a:r>
              <a:rPr lang="ru-RU" altLang="ru-RU" sz="2400" b="1" i="1">
                <a:solidFill>
                  <a:srgbClr val="C00000"/>
                </a:solidFill>
              </a:rPr>
              <a:t>если аккредитуемый является временно неработающим</a:t>
            </a:r>
            <a:r>
              <a:rPr lang="ru-RU" altLang="ru-RU" sz="2400"/>
              <a:t>, в портфолио прикладывается </a:t>
            </a:r>
            <a:r>
              <a:rPr lang="ru-RU" altLang="ru-RU" sz="2400" b="1">
                <a:solidFill>
                  <a:srgbClr val="C00000"/>
                </a:solidFill>
              </a:rPr>
              <a:t>отчет без подписи руководителя </a:t>
            </a:r>
            <a:r>
              <a:rPr lang="ru-RU" altLang="ru-RU" sz="2400"/>
              <a:t>(уполномоченного им заместителя).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15791-28D2-48FF-BEEA-FB73C162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949950"/>
            <a:ext cx="8183562" cy="5032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Отправка пакета документов - </a:t>
            </a:r>
            <a:r>
              <a:rPr lang="ru-RU" dirty="0" err="1"/>
              <a:t>электронно</a:t>
            </a:r>
            <a:endParaRPr lang="ru-RU" dirty="0"/>
          </a:p>
        </p:txBody>
      </p:sp>
      <p:sp>
        <p:nvSpPr>
          <p:cNvPr id="22531" name="Объект 2">
            <a:extLst>
              <a:ext uri="{FF2B5EF4-FFF2-40B4-BE49-F238E27FC236}">
                <a16:creationId xmlns:a16="http://schemas.microsoft.com/office/drawing/2014/main" id="{A3D15073-9536-4B1D-A8B2-9EB6800E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94175"/>
          </a:xfrm>
        </p:spPr>
        <p:txBody>
          <a:bodyPr/>
          <a:lstStyle/>
          <a:p>
            <a:pPr>
              <a:defRPr/>
            </a:pPr>
            <a:endParaRPr lang="ru-RU" altLang="ru-RU" sz="2400" dirty="0"/>
          </a:p>
          <a:p>
            <a:pPr>
              <a:defRPr/>
            </a:pPr>
            <a:endParaRPr lang="ru-RU" altLang="ru-RU" sz="2400" dirty="0"/>
          </a:p>
          <a:p>
            <a:pPr>
              <a:defRPr/>
            </a:pPr>
            <a:endParaRPr lang="ru-RU" altLang="ru-RU" sz="2400" dirty="0"/>
          </a:p>
          <a:p>
            <a:pPr>
              <a:defRPr/>
            </a:pPr>
            <a:endParaRPr lang="ru-RU" altLang="ru-RU" sz="2400" dirty="0"/>
          </a:p>
          <a:p>
            <a:pPr>
              <a:defRPr/>
            </a:pPr>
            <a:r>
              <a:rPr lang="ru-RU" altLang="ru-RU" sz="2400" dirty="0"/>
              <a:t>Сформированное портфолио и документы, предусмотренные пунктом 12 Особенностей, представляются в ФАЦ через  портал ФРМР </a:t>
            </a:r>
            <a:r>
              <a:rPr lang="ru-RU" altLang="ru-RU" sz="2400" dirty="0" err="1"/>
              <a:t>электронно</a:t>
            </a:r>
            <a:r>
              <a:rPr lang="ru-RU" altLang="ru-RU" sz="2400" dirty="0"/>
              <a:t> для тех, кто зарегистрирован в ФРМР (контакт с отделом кадров!)</a:t>
            </a:r>
          </a:p>
          <a:p>
            <a:pPr>
              <a:defRPr/>
            </a:pPr>
            <a:endParaRPr lang="ru-RU" alt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11D00-6BFC-40BD-B69A-A885B8DE1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5805488"/>
            <a:ext cx="8171185" cy="5762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br>
              <a:rPr lang="ru-RU" dirty="0"/>
            </a:br>
            <a:br>
              <a:rPr lang="ru-RU" dirty="0"/>
            </a:br>
            <a:r>
              <a:rPr lang="ru-RU" sz="3100" dirty="0"/>
              <a:t>Типы аккредитаций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F95FCB-5787-4E68-94BA-7B4031784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313" y="692150"/>
            <a:ext cx="7772400" cy="2449513"/>
          </a:xfrm>
        </p:spPr>
        <p:txBody>
          <a:bodyPr/>
          <a:lstStyle/>
          <a:p>
            <a:pPr algn="l">
              <a:defRPr/>
            </a:pPr>
            <a:r>
              <a:rPr lang="ru-RU" sz="3200" b="1" dirty="0">
                <a:solidFill>
                  <a:srgbClr val="FF0000"/>
                </a:solidFill>
              </a:rPr>
              <a:t>Виды аккредитаций в РФ:</a:t>
            </a:r>
          </a:p>
          <a:p>
            <a:pPr marL="493776" indent="-457200" algn="l">
              <a:buFont typeface="Wingdings 2" panose="05020102010507070707" pitchFamily="18" charset="2"/>
              <a:buAutoNum type="arabicParenR"/>
              <a:defRPr/>
            </a:pPr>
            <a:r>
              <a:rPr lang="ru-RU" sz="2400" b="1" dirty="0">
                <a:solidFill>
                  <a:srgbClr val="FF0000"/>
                </a:solidFill>
              </a:rPr>
              <a:t>Специалитет </a:t>
            </a:r>
            <a:r>
              <a:rPr lang="ru-RU" sz="2400" b="1" dirty="0">
                <a:solidFill>
                  <a:schemeClr val="tx1"/>
                </a:solidFill>
              </a:rPr>
              <a:t>(аккредитация – после окончания училища (СМП) или медицинского ВУЗа –</a:t>
            </a:r>
            <a:r>
              <a:rPr lang="ru-RU" sz="2400" b="1" dirty="0">
                <a:solidFill>
                  <a:srgbClr val="00B0F0"/>
                </a:solidFill>
              </a:rPr>
              <a:t>введена с 1 января 2020г.</a:t>
            </a:r>
          </a:p>
          <a:p>
            <a:pPr marL="493776" indent="-457200" algn="l">
              <a:buFont typeface="Wingdings 2" panose="05020102010507070707" pitchFamily="18" charset="2"/>
              <a:buAutoNum type="arabicParenR"/>
              <a:defRPr/>
            </a:pPr>
            <a:r>
              <a:rPr lang="ru-RU" sz="2400" b="1" dirty="0">
                <a:solidFill>
                  <a:srgbClr val="FF0000"/>
                </a:solidFill>
              </a:rPr>
              <a:t>Первичная специализированная аккредитация (ПСА) </a:t>
            </a:r>
            <a:r>
              <a:rPr lang="ru-RU" sz="2400" b="1" dirty="0">
                <a:solidFill>
                  <a:schemeClr val="tx1"/>
                </a:solidFill>
              </a:rPr>
              <a:t>– после окончания ординатуры по специальности (КЛД) или циклов профессиональной переподготовки врачей во врачи КЛД – </a:t>
            </a:r>
            <a:r>
              <a:rPr lang="ru-RU" sz="2400" b="1" dirty="0">
                <a:solidFill>
                  <a:srgbClr val="FF0000"/>
                </a:solidFill>
              </a:rPr>
              <a:t>это исходный допуск в профессию </a:t>
            </a:r>
            <a:r>
              <a:rPr lang="ru-RU" sz="2400" b="1" dirty="0">
                <a:solidFill>
                  <a:srgbClr val="C00000"/>
                </a:solidFill>
              </a:rPr>
              <a:t>– </a:t>
            </a:r>
            <a:r>
              <a:rPr lang="ru-RU" sz="2400" b="1" dirty="0">
                <a:solidFill>
                  <a:srgbClr val="00B0F0"/>
                </a:solidFill>
              </a:rPr>
              <a:t>введена с 1 января 2020г.</a:t>
            </a:r>
          </a:p>
          <a:p>
            <a:pPr marL="493776" indent="-457200" algn="l">
              <a:buFont typeface="Wingdings 2" panose="05020102010507070707" pitchFamily="18" charset="2"/>
              <a:buAutoNum type="arabicParenR"/>
              <a:defRPr/>
            </a:pPr>
            <a:r>
              <a:rPr lang="ru-RU" sz="2400" b="1" dirty="0">
                <a:solidFill>
                  <a:srgbClr val="FF0000"/>
                </a:solidFill>
              </a:rPr>
              <a:t>Периодическая аккредитация  </a:t>
            </a:r>
            <a:r>
              <a:rPr lang="ru-RU" sz="2400" b="1" dirty="0">
                <a:solidFill>
                  <a:schemeClr val="tx1"/>
                </a:solidFill>
              </a:rPr>
              <a:t>- для давно работающих врачей и среднего персонала со стажем – </a:t>
            </a:r>
            <a:r>
              <a:rPr lang="ru-RU" sz="2400" b="1" dirty="0">
                <a:solidFill>
                  <a:srgbClr val="C00000"/>
                </a:solidFill>
              </a:rPr>
              <a:t>замена сертификации – </a:t>
            </a:r>
            <a:r>
              <a:rPr lang="ru-RU" sz="2400" b="1" dirty="0">
                <a:solidFill>
                  <a:srgbClr val="00B050"/>
                </a:solidFill>
              </a:rPr>
              <a:t>введена с 1 января 2021г.</a:t>
            </a:r>
          </a:p>
          <a:p>
            <a:pPr marL="493776" indent="-457200" algn="l">
              <a:buFont typeface="Wingdings 2" panose="05020102010507070707" pitchFamily="18" charset="2"/>
              <a:buAutoNum type="arabicParenR"/>
              <a:defRPr/>
            </a:pP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A35BF-8910-4E88-9E66-AC636AFE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949950"/>
            <a:ext cx="8183562" cy="5746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/>
              <a:t>Оценка  ( валидация) пакета </a:t>
            </a:r>
            <a:r>
              <a:rPr lang="ru-RU" sz="2800" dirty="0" err="1"/>
              <a:t>докумнтов</a:t>
            </a:r>
            <a:r>
              <a:rPr lang="ru-RU" sz="2800" dirty="0"/>
              <a:t> - заочно</a:t>
            </a:r>
          </a:p>
        </p:txBody>
      </p:sp>
      <p:sp>
        <p:nvSpPr>
          <p:cNvPr id="34819" name="Объект 2">
            <a:extLst>
              <a:ext uri="{FF2B5EF4-FFF2-40B4-BE49-F238E27FC236}">
                <a16:creationId xmlns:a16="http://schemas.microsoft.com/office/drawing/2014/main" id="{6C37909E-238B-4329-B17B-2F608DBB4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316912" cy="5059363"/>
          </a:xfrm>
        </p:spPr>
        <p:txBody>
          <a:bodyPr/>
          <a:lstStyle/>
          <a:p>
            <a:r>
              <a:rPr lang="ru-RU" altLang="ru-RU" sz="2400" b="1">
                <a:solidFill>
                  <a:srgbClr val="C00000"/>
                </a:solidFill>
              </a:rPr>
              <a:t>Федеральный аккредитационный центр </a:t>
            </a:r>
            <a:r>
              <a:rPr lang="ru-RU" altLang="ru-RU" sz="2400"/>
              <a:t>проверяет комплектность документов и достоверность сведений об освоении программ повышения квалификации и об обучении </a:t>
            </a:r>
            <a:r>
              <a:rPr lang="ru-RU" altLang="ru-RU" sz="2400" b="1"/>
              <a:t>на различных интернет-порталах</a:t>
            </a:r>
            <a:r>
              <a:rPr lang="ru-RU" altLang="ru-RU" sz="2400"/>
              <a:t>.</a:t>
            </a:r>
          </a:p>
          <a:p>
            <a:r>
              <a:rPr lang="ru-RU" altLang="ru-RU" sz="2400"/>
              <a:t> В случае выявления некомплектности документов или недостоверности сведений об освоении программ повышения квалификации и/или об обучении на интернет-портале федеральный аккредитационный центр направляет аккредитуемому </a:t>
            </a:r>
            <a:r>
              <a:rPr lang="ru-RU" altLang="ru-RU" sz="2400" b="1">
                <a:solidFill>
                  <a:srgbClr val="C00000"/>
                </a:solidFill>
              </a:rPr>
              <a:t>уведомление об отказе </a:t>
            </a:r>
            <a:r>
              <a:rPr lang="ru-RU" altLang="ru-RU" sz="2400"/>
              <a:t>в их приеме с разъяснением причины отказа по адресу (адресам) электронной почты или контактному номеру телефона.</a:t>
            </a:r>
          </a:p>
          <a:p>
            <a:r>
              <a:rPr lang="ru-RU" altLang="ru-RU" sz="2400" b="1">
                <a:solidFill>
                  <a:srgbClr val="C00000"/>
                </a:solidFill>
              </a:rPr>
              <a:t>Региональные центры </a:t>
            </a:r>
            <a:r>
              <a:rPr lang="ru-RU" altLang="ru-RU" sz="2400"/>
              <a:t>– предполагаются для временно неработающих специалистов со сроком перерыва стажа не более 5-ти лет)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628AE-899D-46F2-9D44-0C8EF138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301208"/>
            <a:ext cx="8183562" cy="10081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Вся справочная информация – на портале ФАЦ – </a:t>
            </a:r>
            <a:r>
              <a:rPr lang="en-US" dirty="0"/>
              <a:t>fca-rosminzdrav.ru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F762F-9E8D-4778-B2F6-8A26CEFA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249" y="548680"/>
            <a:ext cx="3667502" cy="443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83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9CE9C-BC52-4871-88EB-D78320E7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157192"/>
            <a:ext cx="8183562" cy="131053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/>
              <a:t>Свидетельства об аккредитации на руки пока НЕ выдаются. Работодатель все будет видеть в цифровых реестрах </a:t>
            </a:r>
            <a:r>
              <a:rPr lang="en-US" sz="2800" dirty="0">
                <a:hlinkClick r:id="rId2"/>
              </a:rPr>
              <a:t>www.frmr.ru</a:t>
            </a:r>
            <a:r>
              <a:rPr lang="ru-RU" sz="2800" dirty="0"/>
              <a:t> и ЕГИЗ</a:t>
            </a:r>
          </a:p>
        </p:txBody>
      </p:sp>
      <p:sp>
        <p:nvSpPr>
          <p:cNvPr id="36867" name="Объект 2">
            <a:extLst>
              <a:ext uri="{FF2B5EF4-FFF2-40B4-BE49-F238E27FC236}">
                <a16:creationId xmlns:a16="http://schemas.microsoft.com/office/drawing/2014/main" id="{5A4C7925-48C1-4F4C-BC58-902EFAE13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482951"/>
          </a:xfrm>
        </p:spPr>
        <p:txBody>
          <a:bodyPr/>
          <a:lstStyle/>
          <a:p>
            <a:r>
              <a:rPr lang="ru-RU" altLang="ru-RU" dirty="0"/>
              <a:t>Протоколы заседаний центральной аккредитационной комиссии и аккредитационной комиссии, содержащие решения о признании аккредитуемого прошедшим или не прошедшим аккредитацию специалиста, размещаются на официальном сайте федерального аккредитационного центра в информационно-телекоммуникационной сети «Интернет» по адресу: </a:t>
            </a:r>
            <a:r>
              <a:rPr lang="ru-RU" altLang="ru-RU" b="1" dirty="0">
                <a:solidFill>
                  <a:srgbClr val="00B0F0"/>
                </a:solidFill>
              </a:rPr>
              <a:t>fca-rosminzdrav.ru. И выгружаются через Госуслуги.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80657-C329-412D-A056-152D376D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72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/>
              <a:t>Изменения в ФЗ-323  -  электронный документ допуска к работе сразу после аккредитации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9EC0BF-146C-4D46-B981-7BDED431A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805" y="530225"/>
            <a:ext cx="4522428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25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E0186-0484-4329-88DF-19602C87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661248"/>
            <a:ext cx="8183562" cy="72050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/>
              <a:t>Полезные интернет порталы  - базы данных медработников</a:t>
            </a:r>
          </a:p>
        </p:txBody>
      </p:sp>
      <p:sp>
        <p:nvSpPr>
          <p:cNvPr id="13315" name="Прямоугольник 2">
            <a:extLst>
              <a:ext uri="{FF2B5EF4-FFF2-40B4-BE49-F238E27FC236}">
                <a16:creationId xmlns:a16="http://schemas.microsoft.com/office/drawing/2014/main" id="{2D00F88B-1F15-4C0B-B460-7E079BA57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692150"/>
            <a:ext cx="7848600" cy="6062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C00000"/>
                </a:solidFill>
              </a:rPr>
              <a:t>Сайт обучения по системе НМО (НМФО</a:t>
            </a:r>
            <a:r>
              <a:rPr lang="en-US" altLang="ru-RU" sz="2000" dirty="0"/>
              <a:t>)</a:t>
            </a:r>
            <a:r>
              <a:rPr lang="ru-RU" altLang="ru-RU" sz="2000" dirty="0"/>
              <a:t> </a:t>
            </a:r>
            <a:r>
              <a:rPr lang="ru-RU" altLang="ru-RU" sz="2000" dirty="0">
                <a:solidFill>
                  <a:srgbClr val="0070C0"/>
                </a:solidFill>
              </a:rPr>
              <a:t>– </a:t>
            </a:r>
            <a:r>
              <a:rPr lang="en-US" altLang="ru-RU" sz="2000" dirty="0">
                <a:solidFill>
                  <a:srgbClr val="0070C0"/>
                </a:solidFill>
                <a:hlinkClick r:id="rId2"/>
              </a:rPr>
              <a:t>www.edu.rosminzdrav.ru</a:t>
            </a:r>
            <a:r>
              <a:rPr lang="ru-RU" altLang="ru-RU" sz="2000" dirty="0">
                <a:solidFill>
                  <a:srgbClr val="0070C0"/>
                </a:solidFill>
                <a:hlinkClick r:id="rId2"/>
              </a:rPr>
              <a:t> – </a:t>
            </a:r>
            <a:r>
              <a:rPr lang="ru-RU" altLang="ru-RU" sz="2000" dirty="0">
                <a:solidFill>
                  <a:srgbClr val="0070C0"/>
                </a:solidFill>
              </a:rPr>
              <a:t>ваш личный кабинет, </a:t>
            </a:r>
            <a:r>
              <a:rPr lang="ru-RU" altLang="ru-RU" sz="2000" dirty="0"/>
              <a:t>обучающая организация вносит данные об успешном обучении на портале НМО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altLang="ru-RU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C00000"/>
                </a:solidFill>
              </a:rPr>
              <a:t>Реестр всех медицинских работников </a:t>
            </a:r>
            <a:r>
              <a:rPr lang="ru-RU" altLang="ru-RU" sz="2000" dirty="0">
                <a:solidFill>
                  <a:srgbClr val="0070C0"/>
                </a:solidFill>
              </a:rPr>
              <a:t>-  </a:t>
            </a:r>
            <a:r>
              <a:rPr lang="en-US" altLang="ru-RU" sz="2000" dirty="0">
                <a:solidFill>
                  <a:srgbClr val="0070C0"/>
                </a:solidFill>
                <a:hlinkClick r:id="rId3"/>
              </a:rPr>
              <a:t>www.frmr.ru</a:t>
            </a:r>
            <a:r>
              <a:rPr lang="ru-RU" altLang="ru-RU" sz="2000" dirty="0">
                <a:solidFill>
                  <a:srgbClr val="0070C0"/>
                </a:solidFill>
              </a:rPr>
              <a:t> –</a:t>
            </a:r>
            <a:r>
              <a:rPr lang="ru-RU" altLang="ru-RU" sz="2000" b="1" dirty="0">
                <a:solidFill>
                  <a:srgbClr val="0070C0"/>
                </a:solidFill>
              </a:rPr>
              <a:t>данные вносит работодатель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ru-RU" sz="20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C00000"/>
                </a:solidFill>
              </a:rPr>
              <a:t>Реестр всех типов повышения квалификации</a:t>
            </a:r>
            <a:r>
              <a:rPr lang="ru-RU" altLang="ru-RU" sz="2000" dirty="0">
                <a:solidFill>
                  <a:srgbClr val="0070C0"/>
                </a:solidFill>
              </a:rPr>
              <a:t> – </a:t>
            </a:r>
            <a:r>
              <a:rPr lang="ru-RU" altLang="ru-RU" sz="2000" dirty="0"/>
              <a:t>данные</a:t>
            </a:r>
            <a:r>
              <a:rPr lang="ru-RU" altLang="ru-RU" sz="2000" dirty="0">
                <a:solidFill>
                  <a:srgbClr val="0070C0"/>
                </a:solidFill>
              </a:rPr>
              <a:t> </a:t>
            </a:r>
            <a:r>
              <a:rPr lang="ru-RU" altLang="ru-RU" sz="2000" b="1" dirty="0">
                <a:solidFill>
                  <a:srgbClr val="0070C0"/>
                </a:solidFill>
              </a:rPr>
              <a:t>вносит обучающая организация - </a:t>
            </a:r>
            <a:r>
              <a:rPr lang="ru-RU" altLang="ru-RU" sz="2000" dirty="0"/>
              <a:t> </a:t>
            </a:r>
            <a:r>
              <a:rPr lang="ru-RU" altLang="ru-RU" sz="2000" b="1" dirty="0">
                <a:solidFill>
                  <a:srgbClr val="C00000"/>
                </a:solidFill>
              </a:rPr>
              <a:t>единый реестр дополнительного образования </a:t>
            </a:r>
            <a:r>
              <a:rPr lang="ru-RU" altLang="ru-RU" sz="2000" dirty="0"/>
              <a:t> – </a:t>
            </a:r>
            <a:r>
              <a:rPr lang="en-US" altLang="ru-RU" sz="2000" dirty="0">
                <a:hlinkClick r:id="rId4"/>
              </a:rPr>
              <a:t>www.frdo.ru</a:t>
            </a:r>
            <a:endParaRPr lang="ru-RU" altLang="ru-RU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altLang="ru-RU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C00000"/>
                </a:solidFill>
              </a:rPr>
              <a:t>Сведения по успешному прохождению аккредитации </a:t>
            </a:r>
            <a:r>
              <a:rPr lang="ru-RU" altLang="ru-RU" sz="2000" b="1" dirty="0">
                <a:solidFill>
                  <a:srgbClr val="0070C0"/>
                </a:solidFill>
              </a:rPr>
              <a:t>– единая гос. информационная система в сфере здравоохранения – ЕГИЗ (биологи тоже включены)  и  портал федерального центра аккредитации </a:t>
            </a:r>
            <a:r>
              <a:rPr lang="ru-RU" altLang="ru-RU" sz="2000" b="1" dirty="0">
                <a:solidFill>
                  <a:srgbClr val="00B0F0"/>
                </a:solidFill>
              </a:rPr>
              <a:t>fca-rosminzdrav.ru.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altLang="ru-RU" sz="20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altLang="ru-RU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995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79C7A9A-205A-4D86-BF7B-7C2E889B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373688"/>
            <a:ext cx="8183562" cy="10795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Нужно ли нам обучение на портале НМО (НМФО) ?</a:t>
            </a:r>
          </a:p>
        </p:txBody>
      </p:sp>
      <p:pic>
        <p:nvPicPr>
          <p:cNvPr id="37891" name="Рисунок 4">
            <a:extLst>
              <a:ext uri="{FF2B5EF4-FFF2-40B4-BE49-F238E27FC236}">
                <a16:creationId xmlns:a16="http://schemas.microsoft.com/office/drawing/2014/main" id="{45D6711C-928C-4E24-AD06-94284171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820738"/>
            <a:ext cx="48974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62604-D67F-49DE-942C-2452A89B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700213"/>
            <a:ext cx="8075612" cy="40322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- Обучение на портале НМО (НМФО) – можно активнее подключить для последующих аккредитаций</a:t>
            </a:r>
            <a:br>
              <a:rPr lang="ru-RU" dirty="0"/>
            </a:br>
            <a:r>
              <a:rPr lang="ru-RU" dirty="0"/>
              <a:t>-оно по-прежнему необязательно, но</a:t>
            </a:r>
            <a:br>
              <a:rPr lang="ru-RU" dirty="0"/>
            </a:br>
            <a:r>
              <a:rPr lang="ru-RU" dirty="0"/>
              <a:t>-  «лишним не будет»…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8915" name="Объект 2">
            <a:extLst>
              <a:ext uri="{FF2B5EF4-FFF2-40B4-BE49-F238E27FC236}">
                <a16:creationId xmlns:a16="http://schemas.microsoft.com/office/drawing/2014/main" id="{BC5C9C5E-CFCB-44AC-9326-A20C8994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161925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ru-RU" altLang="ru-RU" b="1" i="1"/>
              <a:t>Для тех кто еще думает: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BA72B-D129-415D-A3AF-8BD42AD2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805488"/>
            <a:ext cx="8183562" cy="5222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/>
              <a:t>Сбор необходимого количества 144 часов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A44DE-412C-4DB9-9B65-560408C58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2022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400" dirty="0"/>
              <a:t>Портал НМО-НМФО – </a:t>
            </a:r>
            <a:r>
              <a:rPr lang="en-US" sz="2400" dirty="0">
                <a:hlinkClick r:id="rId2"/>
              </a:rPr>
              <a:t>www.edu.rosminzdrav.ru</a:t>
            </a:r>
            <a:endParaRPr lang="en-US" sz="2400" dirty="0"/>
          </a:p>
          <a:p>
            <a:pPr>
              <a:defRPr/>
            </a:pPr>
            <a:r>
              <a:rPr lang="ru-RU" sz="2400" b="1" dirty="0"/>
              <a:t>это 144 часа на ПК </a:t>
            </a:r>
            <a:r>
              <a:rPr lang="ru-RU" sz="2400" dirty="0"/>
              <a:t>(повышение квалификации)  –</a:t>
            </a:r>
          </a:p>
          <a:p>
            <a:pPr>
              <a:defRPr/>
            </a:pPr>
            <a:r>
              <a:rPr lang="ru-RU" sz="2400" b="1" dirty="0"/>
              <a:t>или два раза по 72 часа (два ПК) </a:t>
            </a:r>
            <a:r>
              <a:rPr lang="ru-RU" sz="2400" dirty="0"/>
              <a:t>, </a:t>
            </a:r>
          </a:p>
          <a:p>
            <a:pPr>
              <a:defRPr/>
            </a:pPr>
            <a:r>
              <a:rPr lang="ru-RU" sz="2400" b="1" dirty="0"/>
              <a:t>или ПК 72 часа+36 часов+36часов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400" dirty="0"/>
              <a:t>- НО! Повышение квалификации разово </a:t>
            </a:r>
            <a:r>
              <a:rPr lang="ru-RU" sz="2400" b="1" dirty="0"/>
              <a:t>не менее 72 часов </a:t>
            </a:r>
            <a:r>
              <a:rPr lang="ru-RU" sz="2400" dirty="0"/>
              <a:t>должно быть обязательно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400" dirty="0"/>
              <a:t>- Также допускается - 36 часов могут быть набраны любым способом – повышение квалификации или набор часов на конференциях и прочих мероприятиях НМО (НМФО).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EE26B3E-585C-4983-AA9A-ECEE6A09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9275"/>
            <a:ext cx="6746875" cy="5762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Вид титула портала НМО (НМФО)</a:t>
            </a:r>
          </a:p>
        </p:txBody>
      </p:sp>
      <p:pic>
        <p:nvPicPr>
          <p:cNvPr id="40963" name="Объект 8">
            <a:extLst>
              <a:ext uri="{FF2B5EF4-FFF2-40B4-BE49-F238E27FC236}">
                <a16:creationId xmlns:a16="http://schemas.microsoft.com/office/drawing/2014/main" id="{F3071C89-E036-4828-B48D-19D20A98B6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268413"/>
            <a:ext cx="4752975" cy="4681537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64E76-B9A9-4CB9-BD28-02A7595E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300663"/>
            <a:ext cx="8183562" cy="10080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Образец Заявки на обучение с портала НМО (НМФО) (на примере врача)</a:t>
            </a:r>
          </a:p>
        </p:txBody>
      </p:sp>
      <p:pic>
        <p:nvPicPr>
          <p:cNvPr id="41987" name="Объект 3">
            <a:extLst>
              <a:ext uri="{FF2B5EF4-FFF2-40B4-BE49-F238E27FC236}">
                <a16:creationId xmlns:a16="http://schemas.microsoft.com/office/drawing/2014/main" id="{13D68D6C-5928-4351-A835-E9079D05BC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6688" y="476250"/>
            <a:ext cx="3897312" cy="46815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C75ABC6-3667-4CD3-B929-91255C68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732463"/>
            <a:ext cx="8183562" cy="5762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Введение аккредитации</a:t>
            </a:r>
          </a:p>
        </p:txBody>
      </p:sp>
      <p:sp>
        <p:nvSpPr>
          <p:cNvPr id="12291" name="Прямоугольник 3">
            <a:extLst>
              <a:ext uri="{FF2B5EF4-FFF2-40B4-BE49-F238E27FC236}">
                <a16:creationId xmlns:a16="http://schemas.microsoft.com/office/drawing/2014/main" id="{EDAC3345-933C-45B0-A6B6-ED2ED5E00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981075"/>
            <a:ext cx="7058025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2000" dirty="0"/>
              <a:t>Таким образом, с 01.01.2020 г. </a:t>
            </a:r>
          </a:p>
          <a:p>
            <a:pPr>
              <a:buFontTx/>
              <a:buChar char="-"/>
              <a:defRPr/>
            </a:pPr>
            <a:r>
              <a:rPr lang="ru-RU" altLang="ru-RU" sz="2000" dirty="0"/>
              <a:t>после окончания ординатуры, </a:t>
            </a:r>
          </a:p>
          <a:p>
            <a:pPr>
              <a:buFontTx/>
              <a:buChar char="-"/>
              <a:defRPr/>
            </a:pPr>
            <a:r>
              <a:rPr lang="ru-RU" altLang="ru-RU" sz="2000" dirty="0"/>
              <a:t>циклов профессиональной переподготовки врачей,</a:t>
            </a:r>
          </a:p>
          <a:p>
            <a:pPr>
              <a:buFontTx/>
              <a:buChar char="-"/>
              <a:defRPr/>
            </a:pPr>
            <a:r>
              <a:rPr lang="ru-RU" altLang="ru-RU" sz="2000" dirty="0"/>
              <a:t> циклов повышения квалификации врачей и биологов и среднего медицинского персонала</a:t>
            </a:r>
          </a:p>
          <a:p>
            <a:pPr marL="0" indent="0">
              <a:defRPr/>
            </a:pPr>
            <a:r>
              <a:rPr lang="ru-RU" altLang="ru-RU" sz="2000" dirty="0"/>
              <a:t>выдаются только Дипломы, Удостоверения, но не выдаются Сертификаты специалистов.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0070C0"/>
                </a:solidFill>
              </a:rPr>
              <a:t>Выдача сертификатов специалиста с 01.01.2021 г. не производится никому</a:t>
            </a:r>
            <a:r>
              <a:rPr lang="ru-RU" altLang="ru-RU" sz="2000" dirty="0">
                <a:solidFill>
                  <a:srgbClr val="0070C0"/>
                </a:solidFill>
              </a:rPr>
              <a:t>. </a:t>
            </a:r>
          </a:p>
          <a:p>
            <a:pPr marL="0" indent="0">
              <a:defRPr/>
            </a:pPr>
            <a:endParaRPr lang="ru-RU" altLang="ru-RU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0000"/>
                </a:solidFill>
              </a:rPr>
              <a:t>*Лицо, желающее пройти аккредитацию специалиста, по окончании обучения  </a:t>
            </a:r>
            <a:r>
              <a:rPr lang="ru-RU" altLang="ru-RU" sz="2000" b="1" dirty="0"/>
              <a:t>самостоятельно</a:t>
            </a:r>
            <a:r>
              <a:rPr lang="ru-RU" altLang="ru-RU" sz="2000" b="1" dirty="0">
                <a:solidFill>
                  <a:srgbClr val="FF0000"/>
                </a:solidFill>
              </a:rPr>
              <a:t> оформляет пакет документов и отправляет их в Аккредитационный центр. </a:t>
            </a:r>
            <a:r>
              <a:rPr lang="ru-RU" altLang="ru-RU" sz="2000" b="1" i="1" dirty="0"/>
              <a:t>Позже сделаем ремарку на текущую ситуацию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37F9E-F416-44BF-832B-B5E0424F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516563"/>
            <a:ext cx="8183562" cy="81121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dirty="0"/>
              <a:t>Биологи и врачи-лаборанты и НМО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A4B5D-5097-4116-8EBE-958998E7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>
              <a:defRPr/>
            </a:pPr>
            <a:r>
              <a:rPr lang="ru-RU" sz="2000" dirty="0"/>
              <a:t>Лица с высшим немедицинским образованием могут найти возможность зарегистрироваться на портале НМО (НМФО) и пройти обучение по системе НМО –на портале внесены изменения</a:t>
            </a:r>
          </a:p>
          <a:p>
            <a:pPr>
              <a:defRPr/>
            </a:pPr>
            <a:r>
              <a:rPr lang="ru-RU" sz="2000" dirty="0"/>
              <a:t>Для этого надо в своем личном кабинете выбрать пометку </a:t>
            </a:r>
            <a:r>
              <a:rPr lang="ru-RU" sz="2000" b="1" dirty="0"/>
              <a:t>«обучение, как с высшим медицинским образованием</a:t>
            </a:r>
            <a:r>
              <a:rPr lang="ru-RU" sz="2000" dirty="0"/>
              <a:t>» и тогда открываются  все обучающие программы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Тем не менее вопросы остаются – все ли биологи занесены на портал медицинских работников </a:t>
            </a:r>
            <a:r>
              <a:rPr lang="en-US" sz="2000" b="1" i="1" dirty="0">
                <a:solidFill>
                  <a:srgbClr val="FF0000"/>
                </a:solidFill>
                <a:hlinkClick r:id="rId2"/>
              </a:rPr>
              <a:t>www.frmr.ru</a:t>
            </a:r>
            <a:r>
              <a:rPr lang="ru-RU" sz="2000" b="1" i="1" dirty="0">
                <a:solidFill>
                  <a:srgbClr val="FF0000"/>
                </a:solidFill>
              </a:rPr>
              <a:t> ?</a:t>
            </a:r>
          </a:p>
          <a:p>
            <a:pPr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Отсюда вытекает второй вопрос – смогут ли обучающие организации (например, наша Академия) вносить результаты обучения </a:t>
            </a:r>
            <a:r>
              <a:rPr lang="ru-RU" sz="2000" b="1" i="1" dirty="0" err="1">
                <a:solidFill>
                  <a:srgbClr val="FF0000"/>
                </a:solidFill>
              </a:rPr>
              <a:t>биологв</a:t>
            </a:r>
            <a:r>
              <a:rPr lang="ru-RU" sz="2000" b="1" i="1" dirty="0">
                <a:solidFill>
                  <a:srgbClr val="FF0000"/>
                </a:solidFill>
              </a:rPr>
              <a:t> в базы данных (Удостоверение и баллы) ?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sz="2000" b="1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dirty="0"/>
              <a:t>Ответы мы получаем в процессе...</a:t>
            </a:r>
          </a:p>
          <a:p>
            <a:pPr>
              <a:defRPr/>
            </a:pPr>
            <a:endParaRPr lang="ru-RU" sz="2400" b="1" i="1" dirty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9469B-07F0-4810-A97E-D06B9C57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6BA514-CF2F-4DA8-8BE6-E8C86B00E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2 часть</a:t>
            </a:r>
          </a:p>
        </p:txBody>
      </p:sp>
    </p:spTree>
    <p:extLst>
      <p:ext uri="{BB962C8B-B14F-4D97-AF65-F5344CB8AC3E}">
        <p14:creationId xmlns:p14="http://schemas.microsoft.com/office/powerpoint/2010/main" val="4102610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FA47-7420-4E3E-8C13-14C10367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Связь периодической аккредитации и с </a:t>
            </a:r>
            <a:r>
              <a:rPr lang="ru-RU" dirty="0" err="1">
                <a:solidFill>
                  <a:srgbClr val="FF0000"/>
                </a:solidFill>
              </a:rPr>
              <a:t>Профстандартами</a:t>
            </a:r>
            <a:r>
              <a:rPr lang="ru-RU" dirty="0">
                <a:solidFill>
                  <a:srgbClr val="FF0000"/>
                </a:solidFill>
              </a:rPr>
              <a:t> рассмотрим в следующей лекции .</a:t>
            </a:r>
          </a:p>
        </p:txBody>
      </p:sp>
      <p:sp>
        <p:nvSpPr>
          <p:cNvPr id="45059" name="Объект 2">
            <a:extLst>
              <a:ext uri="{FF2B5EF4-FFF2-40B4-BE49-F238E27FC236}">
                <a16:creationId xmlns:a16="http://schemas.microsoft.com/office/drawing/2014/main" id="{1AE74D6D-C66A-49F4-A202-585493661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40AD8-A7A7-409A-BD10-FE63F947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084763"/>
            <a:ext cx="8256587" cy="143033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</a:rPr>
              <a:t>Приказ Министерства здравоохранения РФ от 18 мая 2021 г. № 464н "Об утверждении Правил проведения лабораторных исследований"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DC5343-BAB6-4641-B366-CD1FE1773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692150"/>
            <a:ext cx="7959725" cy="38893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endParaRPr lang="ru-RU" b="1" dirty="0">
              <a:latin typeface="+mj-lt"/>
            </a:endParaRPr>
          </a:p>
          <a:p>
            <a:pPr>
              <a:defRPr/>
            </a:pPr>
            <a:r>
              <a:rPr lang="ru-RU" b="1" dirty="0">
                <a:latin typeface="+mj-lt"/>
              </a:rPr>
              <a:t>Почему мы вдруг стали ориентироваться на </a:t>
            </a:r>
            <a:r>
              <a:rPr lang="ru-RU" b="1" dirty="0" err="1">
                <a:latin typeface="+mj-lt"/>
              </a:rPr>
              <a:t>Профстандарты</a:t>
            </a:r>
            <a:r>
              <a:rPr lang="ru-RU" b="1" dirty="0">
                <a:latin typeface="+mj-lt"/>
              </a:rPr>
              <a:t>? </a:t>
            </a:r>
          </a:p>
          <a:p>
            <a:pPr>
              <a:defRPr/>
            </a:pPr>
            <a:endParaRPr lang="ru-RU" b="1" dirty="0">
              <a:latin typeface="+mj-lt"/>
            </a:endParaRPr>
          </a:p>
          <a:p>
            <a:pPr>
              <a:defRPr/>
            </a:pPr>
            <a:r>
              <a:rPr lang="ru-RU" b="1" dirty="0">
                <a:latin typeface="+mj-lt"/>
              </a:rPr>
              <a:t>Потому что с 01.09 2021 мы должны пересмотреть алгоритмы организации работы КДЛ в соответствии с новым Приказом</a:t>
            </a:r>
          </a:p>
        </p:txBody>
      </p:sp>
      <p:sp>
        <p:nvSpPr>
          <p:cNvPr id="76804" name="AutoShape 4">
            <a:extLst>
              <a:ext uri="{FF2B5EF4-FFF2-40B4-BE49-F238E27FC236}">
                <a16:creationId xmlns:a16="http://schemas.microsoft.com/office/drawing/2014/main" id="{DE3EF1A3-DF59-42B1-BA15-C7E25A0511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258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DD55CF9-79B8-4B37-ACF8-91CB0724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006975"/>
            <a:ext cx="8183562" cy="10985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000" b="0" dirty="0">
                <a:solidFill>
                  <a:srgbClr val="FF0000"/>
                </a:solidFill>
                <a:effectLst/>
              </a:rPr>
              <a:t>«Правила проведения лабораторных исследований»  с 1.09.2021г. – изучаем, обсуждаем, внедряем…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5DED94-C72D-415A-8666-B6DF4AFA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endParaRPr lang="ru-RU" sz="13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ru-RU" sz="1800" dirty="0">
                <a:solidFill>
                  <a:srgbClr val="000000"/>
                </a:solidFill>
                <a:latin typeface="+mj-lt"/>
              </a:rPr>
              <a:t> Зарегистрировано в Минюсте РФ 1 июня 2021 г. </a:t>
            </a:r>
          </a:p>
          <a:p>
            <a:pPr>
              <a:defRPr/>
            </a:pPr>
            <a:r>
              <a:rPr lang="ru-RU" sz="1800" dirty="0">
                <a:solidFill>
                  <a:srgbClr val="000000"/>
                </a:solidFill>
                <a:latin typeface="+mj-lt"/>
              </a:rPr>
              <a:t>Регистрационный № 63737 </a:t>
            </a:r>
          </a:p>
          <a:p>
            <a:pPr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</a:rPr>
              <a:t>Приказ Министерства здравоохранения РФ от 18 мая 2021 г. № 464н "Об утверждении Правил проведения лабораторных исследований" </a:t>
            </a:r>
            <a:endParaRPr lang="ru-RU" sz="24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ru-RU" sz="1800" dirty="0">
                <a:solidFill>
                  <a:srgbClr val="000000"/>
                </a:solidFill>
                <a:latin typeface="+mj-lt"/>
              </a:rPr>
              <a:t>В соответствии с частью 2 статьи 14 Федерального закона от 21 ноября 2011 г. № 323-ФЗ "Об основах охраны здоровья граждан в Российской Федерации" (Собрание законодательства Российской Федерации, 2011, № 48, ст. 6724; 2019, № 52, ст. 7770) приказываю: </a:t>
            </a:r>
          </a:p>
          <a:p>
            <a:pPr>
              <a:defRPr/>
            </a:pPr>
            <a:r>
              <a:rPr lang="ru-RU" sz="1800" dirty="0">
                <a:solidFill>
                  <a:srgbClr val="000000"/>
                </a:solidFill>
                <a:latin typeface="+mj-lt"/>
              </a:rPr>
              <a:t>1. Утвердить прилагаемые Правила проведения лабораторных исследований. </a:t>
            </a:r>
          </a:p>
          <a:p>
            <a:pPr>
              <a:defRPr/>
            </a:pPr>
            <a:r>
              <a:rPr lang="ru-RU" sz="1800" dirty="0">
                <a:solidFill>
                  <a:srgbClr val="000000"/>
                </a:solidFill>
                <a:latin typeface="+mj-lt"/>
              </a:rPr>
              <a:t>2. Настоящий приказ вступает в силу с 1 сентября 2021 года и действует до 1 сентября 2027 года. Министр 	М.А. Мурашко 	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66FA89-A443-4AC0-8171-8A0C95F26E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776663" y="6327775"/>
            <a:ext cx="2286000" cy="1492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94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D3B98-5193-4422-B469-C0664635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445125"/>
            <a:ext cx="8183562" cy="5905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Рассмотрим подробнее </a:t>
            </a:r>
            <a:r>
              <a:rPr lang="ru-RU" dirty="0" err="1"/>
              <a:t>Профстандарты</a:t>
            </a:r>
            <a:endParaRPr lang="ru-RU" dirty="0"/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9E9E1BC8-A45C-4232-81FD-D407775A51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813" y="1357313"/>
            <a:ext cx="3810000" cy="2533650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2557D-142D-43A7-B3D7-CD75AAF3D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661025"/>
            <a:ext cx="6445250" cy="7921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Перечень клинических лабораторных исследований в </a:t>
            </a:r>
            <a:r>
              <a:rPr lang="ru-RU" sz="2800"/>
              <a:t>рамках КДЛ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B16AC-90B6-4906-BFA8-6FFE89469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059015"/>
          </a:xfrm>
        </p:spPr>
        <p:txBody>
          <a:bodyPr/>
          <a:lstStyle/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Выполнение клинических лабораторных исследований </a:t>
            </a:r>
            <a:r>
              <a:rPr lang="ru-RU" sz="16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разной категории сложности (исходя из должности в КДЛ)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химико-технологические,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гематологические, 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цитологических,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биохимических,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коагулологических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иммунологических,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иммуногематологических,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химико-токсикологических, для проведения  терапевтического лекарственного мониторинга,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молекулярно-биологических, генетических,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микробиологических, в том числе, бактериологических, паразитологических  и вирусологических исследований ( если эти отделы находятся в рамках общей КДЛ).</a:t>
            </a:r>
            <a:endParaRPr lang="ru-RU" sz="1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41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34943-0F72-4C58-9A05-9CDAE0F6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113213"/>
            <a:ext cx="8147050" cy="2195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b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труда и социальной защиты РФ от 14 марта 2018 г. № 145н “Об утверждении профессионального стандарта “Специалист в области клинической лабораторной диагностики”</a:t>
            </a:r>
            <a:b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002C030-720D-4FCA-AFC5-99900054B6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100" y="822325"/>
            <a:ext cx="6724650" cy="904875"/>
          </a:xfrm>
          <a:solidFill>
            <a:srgbClr val="FFFFFF"/>
          </a:solidFill>
        </p:spPr>
        <p:txBody>
          <a:bodyPr lIns="0" tIns="0" rIns="0" bIns="80937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685800"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ru-RU" altLang="ru-RU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Российской Федерации</a:t>
            </a:r>
            <a:br>
              <a:rPr lang="ru-RU" altLang="ru-RU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от 14 марта 2018 г. № 145н</a:t>
            </a:r>
            <a:endParaRPr lang="ru-RU" altLang="ru-RU" sz="2000" b="1" dirty="0">
              <a:solidFill>
                <a:srgbClr val="333333"/>
              </a:solidFill>
              <a:latin typeface="+mj-lt"/>
              <a:cs typeface="Arial" panose="020B0604020202020204" pitchFamily="34" charset="0"/>
            </a:endParaRPr>
          </a:p>
          <a:p>
            <a:pPr marL="0" indent="0" defTabSz="685800">
              <a:buClrTx/>
              <a:buSzTx/>
              <a:buFont typeface="Wingdings 2" panose="05020102010507070707" pitchFamily="18" charset="2"/>
              <a:buNone/>
              <a:defRPr/>
            </a:pPr>
            <a:endParaRPr lang="ru-RU" altLang="ru-RU" sz="135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5385E3-5E59-4B91-BA50-DFEA33E8D5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EA467F0-67F1-4FFB-84D6-E0366AF5D58F}" type="datetime1">
              <a:rPr lang="ru-RU" smtClean="0"/>
              <a:pPr>
                <a:defRPr/>
              </a:pPr>
              <a:t>05.09.2023</a:t>
            </a:fld>
            <a:endParaRPr lang="en-US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3EAFB45-B85E-423F-87EB-7A276CC32338}"/>
              </a:ext>
            </a:extLst>
          </p:cNvPr>
          <p:cNvGraphicFramePr/>
          <p:nvPr/>
        </p:nvGraphicFramePr>
        <p:xfrm>
          <a:off x="800100" y="2032000"/>
          <a:ext cx="7272338" cy="1744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3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46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Профессиональный стандарт</a:t>
                      </a:r>
                      <a:b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Специалист в области клинической лабораторной диагностики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76" marR="68576" marT="34251" marB="34251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76" marR="68576" marT="34251" marB="342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A1A6C-66E7-47AF-A668-37E73FBA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805488"/>
            <a:ext cx="8183562" cy="5222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Что такое Профессиональный стандарт</a:t>
            </a:r>
          </a:p>
        </p:txBody>
      </p:sp>
      <p:sp>
        <p:nvSpPr>
          <p:cNvPr id="48131" name="Объект 2">
            <a:extLst>
              <a:ext uri="{FF2B5EF4-FFF2-40B4-BE49-F238E27FC236}">
                <a16:creationId xmlns:a16="http://schemas.microsoft.com/office/drawing/2014/main" id="{0336C28E-8866-4981-8C59-6B9A9D90D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>
              <a:spcAft>
                <a:spcPts val="688"/>
              </a:spcAft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Это </a:t>
            </a:r>
            <a:r>
              <a:rPr lang="ru-RU" alt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свод квалификационных характеристик для допуска работника к осуществлению определенного вида профессиональной деятельности. </a:t>
            </a:r>
          </a:p>
          <a:p>
            <a:pPr>
              <a:spcAft>
                <a:spcPts val="688"/>
              </a:spcAft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Профессиональный стандарт необходим как работнику, так и работодателю.  </a:t>
            </a:r>
          </a:p>
          <a:p>
            <a:pPr>
              <a:spcAft>
                <a:spcPts val="688"/>
              </a:spcAft>
            </a:pPr>
            <a:r>
              <a:rPr lang="ru-RU" alt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Необходимые умения и знания</a:t>
            </a: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, отраженные в профессиональном стандарте  </a:t>
            </a:r>
            <a:r>
              <a:rPr lang="ru-RU" alt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входят в учебные планы профессиональных образовательных программ  обучения </a:t>
            </a: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и повышения квалификации специалистов в  области лабораторной диагностики. </a:t>
            </a:r>
          </a:p>
          <a:p>
            <a:pPr>
              <a:spcAft>
                <a:spcPts val="688"/>
              </a:spcAft>
            </a:pPr>
            <a:r>
              <a:rPr lang="ru-RU" alt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На основании профессиональных стандартов разрабатываются должностные инструкции</a:t>
            </a: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строится работа в учреждениях </a:t>
            </a: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здравоохранения и научно-исследовательских институтах. </a:t>
            </a:r>
          </a:p>
          <a:p>
            <a:pPr>
              <a:spcAft>
                <a:spcPts val="688"/>
              </a:spcAft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Приняты для лиц с высшим образованием по специальности КЛД</a:t>
            </a:r>
          </a:p>
          <a:p>
            <a:pPr>
              <a:spcAft>
                <a:spcPts val="688"/>
              </a:spcAft>
            </a:pP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И для лиц со средним образованием – Лабораторная диагностика</a:t>
            </a:r>
            <a:endParaRPr lang="ru-RU" altLang="ru-RU" sz="2000">
              <a:cs typeface="Times New Roman" panose="02020603050405020304" pitchFamily="18" charset="0"/>
            </a:endParaRPr>
          </a:p>
          <a:p>
            <a:endParaRPr lang="ru-RU" alt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16473-E84E-4062-9FAE-A32F8FD1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661025"/>
            <a:ext cx="8185150" cy="5175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Профессиональные стандарты - понятия</a:t>
            </a:r>
          </a:p>
        </p:txBody>
      </p:sp>
      <p:sp>
        <p:nvSpPr>
          <p:cNvPr id="49155" name="Содержимое 2">
            <a:extLst>
              <a:ext uri="{FF2B5EF4-FFF2-40B4-BE49-F238E27FC236}">
                <a16:creationId xmlns:a16="http://schemas.microsoft.com/office/drawing/2014/main" id="{60BFD0FA-A80F-4490-83EB-2495D17CE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br>
              <a:rPr lang="ru-RU" altLang="ru-RU" sz="2000"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rgbClr val="C00000"/>
                </a:solidFill>
                <a:cs typeface="Times New Roman" panose="02020603050405020304" pitchFamily="18" charset="0"/>
              </a:rPr>
              <a:t>Профессиональный стандарт </a:t>
            </a:r>
            <a:r>
              <a:rPr lang="ru-RU" altLang="ru-RU" sz="2000">
                <a:solidFill>
                  <a:srgbClr val="C00000"/>
                </a:solidFill>
                <a:cs typeface="Times New Roman" panose="02020603050405020304" pitchFamily="18" charset="0"/>
              </a:rPr>
              <a:t>– </a:t>
            </a:r>
            <a:r>
              <a:rPr lang="ru-RU" altLang="ru-RU" sz="2000">
                <a:cs typeface="Times New Roman" panose="02020603050405020304" pitchFamily="18" charset="0"/>
              </a:rPr>
              <a:t>характеристика квалификации, </a:t>
            </a:r>
            <a:br>
              <a:rPr lang="ru-RU" altLang="ru-RU" sz="2000">
                <a:cs typeface="Times New Roman" panose="02020603050405020304" pitchFamily="18" charset="0"/>
              </a:rPr>
            </a:br>
            <a:r>
              <a:rPr lang="ru-RU" altLang="ru-RU" sz="2000">
                <a:cs typeface="Times New Roman" panose="02020603050405020304" pitchFamily="18" charset="0"/>
              </a:rPr>
              <a:t>необходимой работнику для осуществления определенного вида </a:t>
            </a:r>
            <a:br>
              <a:rPr lang="ru-RU" altLang="ru-RU" sz="2000">
                <a:cs typeface="Times New Roman" panose="02020603050405020304" pitchFamily="18" charset="0"/>
              </a:rPr>
            </a:br>
            <a:r>
              <a:rPr lang="ru-RU" altLang="ru-RU" sz="2000">
                <a:cs typeface="Times New Roman" panose="02020603050405020304" pitchFamily="18" charset="0"/>
              </a:rPr>
              <a:t>профессиональной деятельности , в том числе выполнения определенной  трудовой функции (ст. 195.1 Трудового кодекса Российской Федерации (далее – Кодекс));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b="1">
                <a:cs typeface="Times New Roman" panose="02020603050405020304" pitchFamily="18" charset="0"/>
              </a:rPr>
              <a:t>     </a:t>
            </a:r>
            <a:r>
              <a:rPr lang="ru-RU" altLang="ru-RU" sz="2000" b="1">
                <a:solidFill>
                  <a:srgbClr val="C00000"/>
                </a:solidFill>
                <a:cs typeface="Times New Roman" panose="02020603050405020304" pitchFamily="18" charset="0"/>
              </a:rPr>
              <a:t>Квалификация</a:t>
            </a:r>
            <a:r>
              <a:rPr lang="ru-RU" altLang="ru-RU" sz="200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000">
                <a:cs typeface="Times New Roman" panose="02020603050405020304" pitchFamily="18" charset="0"/>
              </a:rPr>
              <a:t>– уровень знаний, умений, профессиональных навыков и опыта работы работника (ст. 195.1 Кодекса);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b="1">
                <a:cs typeface="Times New Roman" panose="02020603050405020304" pitchFamily="18" charset="0"/>
              </a:rPr>
              <a:t>     </a:t>
            </a:r>
            <a:r>
              <a:rPr lang="ru-RU" altLang="ru-RU" sz="2000" b="1">
                <a:solidFill>
                  <a:srgbClr val="C00000"/>
                </a:solidFill>
                <a:cs typeface="Times New Roman" panose="02020603050405020304" pitchFamily="18" charset="0"/>
              </a:rPr>
              <a:t>Вид профессиональной деятельности </a:t>
            </a:r>
            <a:r>
              <a:rPr lang="ru-RU" altLang="ru-RU" sz="2000">
                <a:cs typeface="Times New Roman" panose="02020603050405020304" pitchFamily="18" charset="0"/>
              </a:rPr>
              <a:t>– совокупность </a:t>
            </a:r>
            <a:r>
              <a:rPr lang="ru-RU" altLang="ru-RU" sz="2000" u="sng">
                <a:cs typeface="Times New Roman" panose="02020603050405020304" pitchFamily="18" charset="0"/>
              </a:rPr>
              <a:t>обобщенных  трудовых функций</a:t>
            </a:r>
            <a:r>
              <a:rPr lang="ru-RU" altLang="ru-RU" sz="2000">
                <a:cs typeface="Times New Roman" panose="02020603050405020304" pitchFamily="18" charset="0"/>
              </a:rPr>
              <a:t>, имеющих близкий характер, результаты и условия труда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>
                <a:cs typeface="Times New Roman" panose="02020603050405020304" pitchFamily="18" charset="0"/>
              </a:rPr>
              <a:t>     </a:t>
            </a:r>
            <a:r>
              <a:rPr lang="ru-RU" altLang="ru-RU" sz="2000" b="1">
                <a:solidFill>
                  <a:srgbClr val="C00000"/>
                </a:solidFill>
                <a:cs typeface="Times New Roman" panose="02020603050405020304" pitchFamily="18" charset="0"/>
              </a:rPr>
              <a:t>Обобщенная трудовая функция </a:t>
            </a:r>
            <a:r>
              <a:rPr lang="ru-RU" altLang="ru-RU" sz="2000" b="1">
                <a:cs typeface="Times New Roman" panose="02020603050405020304" pitchFamily="18" charset="0"/>
              </a:rPr>
              <a:t>- </a:t>
            </a:r>
            <a:r>
              <a:rPr lang="ru-RU" altLang="ru-RU" sz="2000">
                <a:cs typeface="Times New Roman" panose="02020603050405020304" pitchFamily="18" charset="0"/>
              </a:rPr>
              <a:t>совокупность</a:t>
            </a:r>
            <a:r>
              <a:rPr lang="ru-RU" altLang="ru-RU" sz="2000" b="1">
                <a:cs typeface="Times New Roman" panose="02020603050405020304" pitchFamily="18" charset="0"/>
              </a:rPr>
              <a:t> </a:t>
            </a:r>
            <a:r>
              <a:rPr lang="ru-RU" altLang="ru-RU" sz="2000">
                <a:cs typeface="Times New Roman" panose="02020603050405020304" pitchFamily="18" charset="0"/>
              </a:rPr>
              <a:t>связанных между собой отдельных трудовых функций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200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2A426-4236-41C3-945A-E0A193AF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789040"/>
            <a:ext cx="8183562" cy="26642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/>
              <a:t>«Положение об аккредитации» - Пр. МЗ №1081н от 22.11.2021 – общее для всех видов аккредитаций –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ввело аккредитацию для биологов,</a:t>
            </a:r>
            <a:r>
              <a:rPr lang="ru-RU" sz="2800" dirty="0"/>
              <a:t> действовало с 1.03.2022 до 1.03.2023, вызвало большой резонанс в сообществе  - было изменено!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87CD84-57FC-4507-B5ED-23BA4F7FA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195" y="530225"/>
            <a:ext cx="4031648" cy="304279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67BFDD7C-1845-4EBF-8EFA-35AC8ED02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949950"/>
            <a:ext cx="7597775" cy="5032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Кого касаются </a:t>
            </a:r>
            <a:r>
              <a:rPr lang="ru-RU" dirty="0" err="1"/>
              <a:t>Профстандарты</a:t>
            </a:r>
            <a:r>
              <a:rPr lang="ru-RU" dirty="0"/>
              <a:t> в КДЛ?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9FB00DA-DDF4-4E0F-8853-1E823CFD6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748087" cy="119380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ru-RU" sz="2000" dirty="0" err="1"/>
              <a:t>Профстандарт</a:t>
            </a:r>
            <a:r>
              <a:rPr lang="ru-RU" sz="2000" dirty="0"/>
              <a:t> для лиц с высшим образованием по специальности «Клиническая лабораторная диагностика»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3F60F81-D437-42DF-83CD-D98D14FAF75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52963" y="579438"/>
            <a:ext cx="3930650" cy="1193800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ru-RU" sz="2000" dirty="0" err="1"/>
              <a:t>Профстандарт</a:t>
            </a:r>
            <a:r>
              <a:rPr lang="ru-RU" sz="2000" dirty="0"/>
              <a:t> для лиц со средним медицинским образованием «Лабораторная диагностика»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DF2E0C7C-C737-4873-B325-E24A52F839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8013" y="1916113"/>
            <a:ext cx="3930650" cy="39608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000" b="1" dirty="0"/>
              <a:t>Зав. КЛД  </a:t>
            </a:r>
            <a:r>
              <a:rPr lang="ru-RU" sz="2000" dirty="0"/>
              <a:t>- код С, уровень квалификации -  8,  тесты 4-ой категории сложности</a:t>
            </a:r>
          </a:p>
          <a:p>
            <a:pPr>
              <a:defRPr/>
            </a:pPr>
            <a:r>
              <a:rPr lang="ru-RU" sz="2000" b="1" dirty="0"/>
              <a:t>Врач клинической лабораторной диагностики </a:t>
            </a:r>
            <a:r>
              <a:rPr lang="ru-RU" sz="2000" dirty="0"/>
              <a:t>– код В, уровень квалификации - 8, тесты 4-ой категории сложности </a:t>
            </a:r>
          </a:p>
          <a:p>
            <a:pPr>
              <a:defRPr/>
            </a:pPr>
            <a:r>
              <a:rPr lang="ru-RU" sz="2000" b="1" dirty="0"/>
              <a:t>Биолог КЛД </a:t>
            </a:r>
            <a:r>
              <a:rPr lang="ru-RU" sz="2000" dirty="0"/>
              <a:t>(врач-лаборант в должности до 1.10.1999) –код А, уровень квалификации -  7, тесты 3 категории сложности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F7C61395-FD58-4C65-A8EF-4F0D7BCC4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2963" y="1916113"/>
            <a:ext cx="3930650" cy="39608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000" b="1" dirty="0"/>
              <a:t>Медицинский технолог </a:t>
            </a:r>
            <a:r>
              <a:rPr lang="ru-RU" sz="2000" dirty="0"/>
              <a:t>-  код В, уровень квалификации – 6, тесты 2-ой категории сложности, отдельные этапы 3 и 4  категории сложности</a:t>
            </a:r>
          </a:p>
          <a:p>
            <a:pPr>
              <a:defRPr/>
            </a:pPr>
            <a:r>
              <a:rPr lang="ru-RU" sz="2000" b="1" dirty="0"/>
              <a:t>Медицинских техник (фельдшер-лаборант) </a:t>
            </a:r>
            <a:r>
              <a:rPr lang="ru-RU" sz="2000" dirty="0"/>
              <a:t>– код А, уровень квалификации - 5, тесты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000" dirty="0"/>
              <a:t>1- 2 категории сложности, отдельные этапы 3 категории сложности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2DB9F-3F7E-41A2-879A-5DA8C93B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92150"/>
            <a:ext cx="7681912" cy="2160588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br>
              <a:rPr lang="ru-RU" alt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anose="02020603050405020304" pitchFamily="18" charset="0"/>
                <a:cs typeface="Times New Roman" panose="02020603050405020304" pitchFamily="18" charset="0"/>
              </a:rPr>
              <a:t>Клинические лабораторные исследования подразделяются на следующие категории сложности </a:t>
            </a:r>
            <a:br>
              <a:rPr lang="ru-RU" altLang="ru-R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tx1"/>
                </a:solidFill>
                <a:effectLst/>
                <a:latin typeface="Times New Roman CYR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dirty="0" err="1">
                <a:solidFill>
                  <a:schemeClr val="tx1"/>
                </a:solidFill>
                <a:effectLst/>
                <a:latin typeface="Times New Roman CYR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altLang="ru-RU" sz="2400" dirty="0">
                <a:solidFill>
                  <a:schemeClr val="tx1"/>
                </a:solidFill>
                <a:effectLst/>
                <a:latin typeface="Times New Roman CYR" panose="02020603050405020304" pitchFamily="18" charset="0"/>
                <a:cs typeface="Times New Roman" panose="02020603050405020304" pitchFamily="18" charset="0"/>
              </a:rPr>
              <a:t> МЗ № 464н от 18 мая 2021г</a:t>
            </a:r>
            <a:r>
              <a:rPr lang="ru-RU" altLang="ru-RU" sz="2200" dirty="0">
                <a:solidFill>
                  <a:schemeClr val="tx1"/>
                </a:solidFill>
                <a:effectLst/>
              </a:rPr>
              <a:t> «Об утверждении правил проведения лабораторных исследований»</a:t>
            </a:r>
            <a:r>
              <a:rPr lang="ru-RU" altLang="ru-RU" sz="2400" dirty="0">
                <a:solidFill>
                  <a:schemeClr val="tx1"/>
                </a:solidFill>
                <a:effectLst/>
                <a:latin typeface="Times New Roman CYR" panose="02020603050405020304" pitchFamily="18" charset="0"/>
                <a:cs typeface="Times New Roman" panose="02020603050405020304" pitchFamily="18" charset="0"/>
              </a:rPr>
              <a:t>):</a:t>
            </a:r>
            <a:br>
              <a:rPr lang="ru-RU" altLang="ru-RU" sz="2400" dirty="0">
                <a:solidFill>
                  <a:schemeClr val="tx1"/>
                </a:solidFill>
                <a:effectLst/>
                <a:latin typeface="Times New Roman CYR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dirty="0">
              <a:solidFill>
                <a:schemeClr val="tx1"/>
              </a:solidFill>
              <a:effectLst/>
            </a:endParaRPr>
          </a:p>
        </p:txBody>
      </p:sp>
      <p:pic>
        <p:nvPicPr>
          <p:cNvPr id="51203" name="Объект 2">
            <a:extLst>
              <a:ext uri="{FF2B5EF4-FFF2-40B4-BE49-F238E27FC236}">
                <a16:creationId xmlns:a16="http://schemas.microsoft.com/office/drawing/2014/main" id="{C985E941-1407-4D5F-97BE-967890388C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2997200"/>
            <a:ext cx="4167187" cy="2663825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7EE6E-CED3-403D-9285-EB5852C9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6165850"/>
            <a:ext cx="3924300" cy="2873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/>
              <a:t>Категории сложности</a:t>
            </a:r>
          </a:p>
        </p:txBody>
      </p:sp>
      <p:sp>
        <p:nvSpPr>
          <p:cNvPr id="52227" name="Объект 2">
            <a:extLst>
              <a:ext uri="{FF2B5EF4-FFF2-40B4-BE49-F238E27FC236}">
                <a16:creationId xmlns:a16="http://schemas.microsoft.com/office/drawing/2014/main" id="{4EFEAF65-C36E-409D-9EB4-1A381BD92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530225"/>
            <a:ext cx="8435975" cy="5346700"/>
          </a:xfrm>
        </p:spPr>
        <p:txBody>
          <a:bodyPr/>
          <a:lstStyle/>
          <a:p>
            <a:pPr indent="342900" algn="just">
              <a:buClr>
                <a:srgbClr val="D16349"/>
              </a:buClr>
            </a:pP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первой категории 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сложности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(базовые или простые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), к которым относятся исследования по обнаружению и (или) измерению количества аналита в биологических образцах, оценке физико-химических свойств биологических жидкостей с помощью ручных методов, исследования при помощи тест-полосок и/или проведение исследований по месту оказания медицинской помощи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(лаборант, медицинский техник)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342900" algn="just">
              <a:buClr>
                <a:srgbClr val="D16349"/>
              </a:buClr>
            </a:pP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второй категории 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сложности (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технологичные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), к которым относятся исследования, выполняемые с использованием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полуавтоматических и автоматических анализаторов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, автоматизированных систем анализа, результаты которых проходят первичную оценку при сопоставлении полученных данных с референтными интервалами и пороговыми значениями; при наличии отклонений результаты дополнительно валидируются сотрудником лаборатории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(лаборант, медицинский техник, медицинский лабораторный технолог) 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342900" algn="just">
              <a:buClr>
                <a:srgbClr val="D16349"/>
              </a:buClr>
            </a:pPr>
            <a:endParaRPr lang="ru-RU" altLang="ru-RU" sz="1400">
              <a:solidFill>
                <a:srgbClr val="000000"/>
              </a:solidFill>
              <a:latin typeface="Times New Roman CYR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buClr>
                <a:srgbClr val="D16349"/>
              </a:buClr>
            </a:pP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третьей категории 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сложности (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аналитические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), к которым относятся исследования на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полуавтоматических и автоматических анализаторах, в том числе высокотехнологичных, автоматизированных системах анализа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морфологические исследования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, которые требуют дополнительной валидации результатов при отклонении от референтного интервала и (или) лабораторного заключения с описанием выявленных патологических процессов (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биологи КЛД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342900" algn="just">
              <a:buClr>
                <a:srgbClr val="D16349"/>
              </a:buClr>
            </a:pP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четвертой категории 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сложности (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клинико-аналитические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), к которым относятся исследования на полуавтоматических и автоматических анализаторах, в том числе высокотехнологичных, автоматизированных системах анализа,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для валидации результатов которых требуется анализ клинической ситуации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, знание патофизиологических процессов и (или) формирование клинико-лабораторного заключения, консультирование лечащих врачей с рекомендациями по дальнейшему лабораторному обследованию пациентов </a:t>
            </a:r>
            <a:r>
              <a:rPr lang="ru-RU" altLang="ru-RU" sz="1400" b="1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(врач КЛД, заведующий КЛД</a:t>
            </a:r>
            <a:r>
              <a:rPr lang="ru-RU" altLang="ru-RU" sz="1400">
                <a:solidFill>
                  <a:srgbClr val="0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D5831-DE9B-4F62-BA0E-83C5E7BB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373688"/>
            <a:ext cx="8185150" cy="10795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Допуск к должности врача КЛД, код -  В, уровень квалификации - 8 </a:t>
            </a:r>
          </a:p>
        </p:txBody>
      </p:sp>
      <p:sp>
        <p:nvSpPr>
          <p:cNvPr id="53251" name="Содержимое 2">
            <a:extLst>
              <a:ext uri="{FF2B5EF4-FFF2-40B4-BE49-F238E27FC236}">
                <a16:creationId xmlns:a16="http://schemas.microsoft.com/office/drawing/2014/main" id="{0368E7B0-69F8-4DAA-A629-8EE98222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530225"/>
            <a:ext cx="8569325" cy="46990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2000" b="1">
                <a:cs typeface="Times New Roman" panose="02020603050405020304" pitchFamily="18" charset="0"/>
              </a:rPr>
              <a:t>Допуск – требования к образованию и обучению: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>
                <a:cs typeface="Times New Roman" panose="02020603050405020304" pitchFamily="18" charset="0"/>
              </a:rPr>
              <a:t>врачи с высшим медицинским образованием (специалитет)  по одной из специальностей – «Лечебное дело», «Педиатрия», «Стоматология», «Медико-профилактическое дело», «Медицинская биохимия», «Фармация»  и подготовку в </a:t>
            </a: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 интернатуре и/или ординатуре по одной из основных специальностей или специальности, требующей дополнительной подготовки; </a:t>
            </a:r>
            <a:r>
              <a:rPr lang="ru-RU" altLang="ru-RU" sz="2000">
                <a:cs typeface="Times New Roman" panose="02020603050405020304" pitchFamily="18" charset="0"/>
              </a:rPr>
              <a:t>врачи с высшим образованием – специалитет по специальности «Медицинская биохимия» для специалистов, завершивших обучение с 2017года, </a:t>
            </a:r>
            <a:r>
              <a:rPr lang="ru-RU" altLang="ru-RU" sz="2000">
                <a:solidFill>
                  <a:srgbClr val="000000"/>
                </a:solidFill>
                <a:cs typeface="Times New Roman" panose="02020603050405020304" pitchFamily="18" charset="0"/>
              </a:rPr>
              <a:t>указанных в квалификационных требованиях к медицинским работникам с высшим </a:t>
            </a:r>
            <a:r>
              <a:rPr lang="ru-RU" altLang="ru-RU" sz="2000">
                <a:cs typeface="Times New Roman" panose="02020603050405020304" pitchFamily="18" charset="0"/>
              </a:rPr>
              <a:t>образованием по специальности «Клиническая лабораторная диагностика»;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b="1">
                <a:cs typeface="Times New Roman" panose="02020603050405020304" pitchFamily="18" charset="0"/>
              </a:rPr>
              <a:t>Особые условия допуска</a:t>
            </a:r>
            <a:r>
              <a:rPr lang="ru-RU" altLang="ru-RU" sz="2000">
                <a:cs typeface="Times New Roman" panose="02020603050405020304" pitchFamily="18" charset="0"/>
              </a:rPr>
              <a:t>: сертификат специалиста и(или) свидетельство об  аккредитации, свидетельство об аккредитации «Врач-биохимик» (выпускники МБФ).</a:t>
            </a:r>
            <a:endParaRPr lang="ru-RU" altLang="ru-RU" sz="20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ru-RU" altLang="ru-RU" sz="2000"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>
                <a:cs typeface="Times New Roman" panose="02020603050405020304" pitchFamily="18" charset="0"/>
              </a:rPr>
              <a:t> - -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D07A8-35F9-45BB-8713-5966989D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661025"/>
            <a:ext cx="8185150" cy="5175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Обобщенная трудовая функция врача КЛД</a:t>
            </a:r>
          </a:p>
        </p:txBody>
      </p:sp>
      <p:sp>
        <p:nvSpPr>
          <p:cNvPr id="54275" name="Содержимое 2">
            <a:extLst>
              <a:ext uri="{FF2B5EF4-FFF2-40B4-BE49-F238E27FC236}">
                <a16:creationId xmlns:a16="http://schemas.microsoft.com/office/drawing/2014/main" id="{3CA174EB-B547-46FF-9A7A-4760E2F02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149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3200" b="1">
                <a:solidFill>
                  <a:srgbClr val="C00000"/>
                </a:solidFill>
                <a:cs typeface="Times New Roman" panose="02020603050405020304" pitchFamily="18" charset="0"/>
              </a:rPr>
              <a:t>Обобщенная трудовая функция </a:t>
            </a:r>
            <a:r>
              <a:rPr lang="ru-RU" altLang="ru-RU" sz="3200" b="1">
                <a:cs typeface="Times New Roman" panose="02020603050405020304" pitchFamily="18" charset="0"/>
              </a:rPr>
              <a:t>- </a:t>
            </a:r>
            <a:r>
              <a:rPr lang="ru-RU" altLang="ru-RU" sz="3200">
                <a:cs typeface="Times New Roman" panose="02020603050405020304" pitchFamily="18" charset="0"/>
              </a:rPr>
              <a:t>совокупность</a:t>
            </a:r>
            <a:r>
              <a:rPr lang="ru-RU" altLang="ru-RU" sz="3200" b="1">
                <a:cs typeface="Times New Roman" panose="02020603050405020304" pitchFamily="18" charset="0"/>
              </a:rPr>
              <a:t> </a:t>
            </a:r>
            <a:r>
              <a:rPr lang="ru-RU" altLang="ru-RU" sz="3200">
                <a:cs typeface="Times New Roman" panose="02020603050405020304" pitchFamily="18" charset="0"/>
              </a:rPr>
              <a:t>связанных между собой трудовых функций. Это  :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3200" b="1">
                <a:cs typeface="Times New Roman" panose="02020603050405020304" pitchFamily="18" charset="0"/>
              </a:rPr>
              <a:t>Выполнение, организация и аналитическое обеспечение клинических лабораторных исследований четвертой категории сложности, консультирование медицинских работников и пациентов.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89630-3D6F-4ABA-B0CD-95A4B5DD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661025"/>
            <a:ext cx="8461375" cy="6667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Врач КЛД – трудовые функции, входящие в </a:t>
            </a:r>
            <a:r>
              <a:rPr lang="ru-RU" sz="2800" dirty="0" err="1"/>
              <a:t>ОбТрФ</a:t>
            </a:r>
            <a:r>
              <a:rPr lang="ru-RU" sz="2800" dirty="0"/>
              <a:t> </a:t>
            </a:r>
          </a:p>
        </p:txBody>
      </p:sp>
      <p:sp>
        <p:nvSpPr>
          <p:cNvPr id="55299" name="Объект 2">
            <a:extLst>
              <a:ext uri="{FF2B5EF4-FFF2-40B4-BE49-F238E27FC236}">
                <a16:creationId xmlns:a16="http://schemas.microsoft.com/office/drawing/2014/main" id="{A1AD44F3-8155-4786-894C-AABFB79FC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</p:spPr>
        <p:txBody>
          <a:bodyPr/>
          <a:lstStyle/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В/01.8 Консультирование медицинских работников и пациентов</a:t>
            </a:r>
            <a:endParaRPr lang="ru-RU" altLang="ru-RU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В/02.8 Организационно методическое обеспечение лабораторного процесса</a:t>
            </a:r>
            <a:endParaRPr lang="ru-RU" altLang="ru-RU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В/03.8 Выполнение клинических лабораторных исследований четвертой категории сложности</a:t>
            </a:r>
            <a:r>
              <a:rPr lang="ru-RU" altLang="ru-RU" sz="200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В/04.8 Формулирование заключения по результатам клинических лабораторных исследований четвертой категории сложности</a:t>
            </a:r>
            <a:r>
              <a:rPr lang="ru-RU" altLang="ru-RU" sz="200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В/05.8 Организация деятельности находящегося в распоряжении медицинского персонала лаборатории и ведение медицинской документации</a:t>
            </a:r>
            <a:r>
              <a:rPr lang="ru-RU" altLang="ru-RU" sz="200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В/06.8 Оказание медицинской помощи пациентам в экстренной форме</a:t>
            </a:r>
            <a:r>
              <a:rPr lang="ru-RU" altLang="ru-RU" sz="18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/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58537-B304-48CA-BC60-7C8F72C3A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16563"/>
            <a:ext cx="7343775" cy="8112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Врач КЛД – трудовые действия </a:t>
            </a:r>
            <a:br>
              <a:rPr lang="ru-RU" sz="2800" dirty="0"/>
            </a:br>
            <a:r>
              <a:rPr lang="ru-RU" sz="2800" dirty="0"/>
              <a:t>в трудовой функции В/01.8 </a:t>
            </a:r>
          </a:p>
        </p:txBody>
      </p:sp>
      <p:sp>
        <p:nvSpPr>
          <p:cNvPr id="56323" name="Объект 2">
            <a:extLst>
              <a:ext uri="{FF2B5EF4-FFF2-40B4-BE49-F238E27FC236}">
                <a16:creationId xmlns:a16="http://schemas.microsoft.com/office/drawing/2014/main" id="{926B5630-02D4-4431-8529-6C581496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r>
              <a:rPr lang="ru-RU" altLang="ru-RU" sz="20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В/01.8 Консультирование медицинских работников и пациентов – </a:t>
            </a:r>
            <a:r>
              <a:rPr lang="ru-RU" altLang="ru-RU" sz="2000" b="1" i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трудовые действия: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Консультирование врачей-специалистов на этапе назначения клинических лабораторных исследований (КЛИ)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Консультирование медицинских работников и пациентов по особенностям взятия, транспортировки и хранения биологического материала.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Консультирование медицинских работников и пациентов   и методам проведения исследований при выполнении КЛИ по месту взятия биологического материала (по месту лечения)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Анализ результатов КЛИ, клиническая верификация результатов</a:t>
            </a:r>
            <a:endParaRPr lang="ru-RU" altLang="ru-RU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Font typeface="Wingdings 2" panose="05020102010507070707" pitchFamily="18" charset="2"/>
              <a:buNone/>
            </a:pPr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Font typeface="Wingdings 2" panose="05020102010507070707" pitchFamily="18" charset="2"/>
              <a:buNone/>
            </a:pPr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960E6-59C2-4476-92B9-83A73F28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445125"/>
            <a:ext cx="7308850" cy="8826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Врач КЛД – трудовая функция В/01.8 - трудовые действия </a:t>
            </a:r>
          </a:p>
        </p:txBody>
      </p:sp>
      <p:sp>
        <p:nvSpPr>
          <p:cNvPr id="57347" name="Объект 2">
            <a:extLst>
              <a:ext uri="{FF2B5EF4-FFF2-40B4-BE49-F238E27FC236}">
                <a16:creationId xmlns:a16="http://schemas.microsoft.com/office/drawing/2014/main" id="{37155D4D-8C58-44D5-87F4-DAC27A4A2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r>
              <a:rPr lang="ru-RU" altLang="ru-RU" sz="20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В/01.8 Консультирование медицинских работников и пациентов – трудовые действия: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клинико-лабораторного заключения  по комплексу результатов КЛИ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Консультирование врача-клинициста на этапе интерпретации результатов КЛИ</a:t>
            </a:r>
          </a:p>
          <a:p>
            <a:pPr indent="0"/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BCBF-28CB-4D34-AA07-E28A39D4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661025"/>
            <a:ext cx="7597775" cy="6667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Врач КЛД – трудовая функция В/02.8 –</a:t>
            </a:r>
            <a:br>
              <a:rPr lang="ru-RU" sz="2800" dirty="0"/>
            </a:br>
            <a:r>
              <a:rPr lang="ru-RU" sz="2800" dirty="0"/>
              <a:t> трудовые действия </a:t>
            </a:r>
          </a:p>
        </p:txBody>
      </p:sp>
      <p:sp>
        <p:nvSpPr>
          <p:cNvPr id="58371" name="Объект 2">
            <a:extLst>
              <a:ext uri="{FF2B5EF4-FFF2-40B4-BE49-F238E27FC236}">
                <a16:creationId xmlns:a16="http://schemas.microsoft.com/office/drawing/2014/main" id="{F9C44B5E-B6CD-4ECC-A39B-C53AC013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r>
              <a:rPr lang="ru-RU" altLang="ru-RU" sz="20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В/02.8 Организационно методическое обеспечение лабораторного процесса :</a:t>
            </a:r>
          </a:p>
          <a:p>
            <a:pPr indent="0"/>
            <a:r>
              <a:rPr lang="ru-RU" altLang="ru-RU" sz="2400"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применение СОП по этапам КЛИ</a:t>
            </a:r>
          </a:p>
          <a:p>
            <a:pPr indent="0"/>
            <a:r>
              <a:rPr lang="ru-RU" altLang="ru-RU" sz="2400">
                <a:ea typeface="Calibri" panose="020F0502020204030204" pitchFamily="34" charset="0"/>
                <a:cs typeface="Times New Roman" panose="02020603050405020304" pitchFamily="18" charset="0"/>
              </a:rPr>
              <a:t>Составление рекомендаций по правилам сбора, доставки, и хранения биологического материала</a:t>
            </a:r>
          </a:p>
          <a:p>
            <a:pPr indent="0"/>
            <a:r>
              <a:rPr lang="ru-RU" altLang="ru-RU" sz="2400"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применение алгоритма извещения лечащих врачей при критических значениях лабораторных показателей у пациентов</a:t>
            </a:r>
          </a:p>
          <a:p>
            <a:pPr indent="0"/>
            <a:r>
              <a:rPr lang="ru-RU" altLang="ru-RU" sz="2400"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применение алгоритма по выдаче результатов КЛИ</a:t>
            </a:r>
          </a:p>
          <a:p>
            <a:pPr indent="0"/>
            <a:r>
              <a:rPr lang="ru-RU" altLang="ru-RU" sz="2400"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периодических отчетов  о своей работе, работе лаборатории, по внутрилабораторному контролю качества и внешней оценке качества исследований.</a:t>
            </a:r>
          </a:p>
          <a:p>
            <a:pPr indent="0"/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/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2557D-142D-43A7-B3D7-CD75AAF3D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661025"/>
            <a:ext cx="6445250" cy="7921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Врач КЛД – трудовая функция В/03.8 – </a:t>
            </a:r>
            <a:br>
              <a:rPr lang="ru-RU" sz="2800" dirty="0"/>
            </a:br>
            <a:r>
              <a:rPr lang="ru-RU" sz="2800" dirty="0"/>
              <a:t>трудовые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B16AC-90B6-4906-BFA8-6FFE89469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r>
              <a:rPr lang="ru-RU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В/03.8 Выполнение клинических лабораторных исследований четвертой категории сложности: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Выполнение клинических лабораторных исследований четвертой категории сложности, требующих специальной подготовки  (повышение квалификации), и составление клинико-лабораторного заключения по профилю мед. организации (экспертные КЛИ): химико-технологические, гематологические,  цитологических, биохимических, </a:t>
            </a:r>
            <a:r>
              <a:rPr lang="ru-RU" sz="2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коагулологических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иммунологических, иммуногематологических, химико-токсикологических, для проведения  терапевтического лекарственного мониторинга, молекулярно-биологических, генетических, микробиологических, в том числе, бактериологических, паразитологических  и вирусологических исследований.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5FC56-2387-4043-86DB-3ABB2156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509121"/>
            <a:ext cx="8183562" cy="194406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dirty="0"/>
              <a:t>Еще один актуальный документ - Приказ МЗ</a:t>
            </a:r>
            <a:br>
              <a:rPr lang="ru-RU" sz="2800" dirty="0"/>
            </a:br>
            <a:r>
              <a:rPr lang="ru-RU" sz="2800" dirty="0"/>
              <a:t> № 464н от 18 мая 2021г. «Об утверждении правил проведения лабораторных исследований». </a:t>
            </a:r>
            <a:r>
              <a:rPr lang="ru-RU" sz="2800" dirty="0">
                <a:solidFill>
                  <a:srgbClr val="0070C0"/>
                </a:solidFill>
              </a:rPr>
              <a:t>Видим противоречия </a:t>
            </a:r>
          </a:p>
        </p:txBody>
      </p:sp>
      <p:pic>
        <p:nvPicPr>
          <p:cNvPr id="13315" name="Объект 3">
            <a:extLst>
              <a:ext uri="{FF2B5EF4-FFF2-40B4-BE49-F238E27FC236}">
                <a16:creationId xmlns:a16="http://schemas.microsoft.com/office/drawing/2014/main" id="{B18434DD-DB65-4E8B-B9FF-4D0D5322D2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549275"/>
            <a:ext cx="5040313" cy="3671813"/>
          </a:xfrm>
        </p:spPr>
      </p:pic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BE65B3ED-4711-4DBE-BE8E-C57C59133AA7}"/>
              </a:ext>
            </a:extLst>
          </p:cNvPr>
          <p:cNvSpPr/>
          <p:nvPr/>
        </p:nvSpPr>
        <p:spPr>
          <a:xfrm>
            <a:off x="7668344" y="5661248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AEC9D-7999-4F10-A7FE-91775738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516563"/>
            <a:ext cx="7956550" cy="8112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Врач КЛД – трудовая функция В/03.8 – трудовые действия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CB569-900D-4928-9EC9-E9C350E1D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r>
              <a:rPr lang="ru-RU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В/03.8 Выполнение клинических лабораторных исследований четвертой категории сложности: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Выполнение процедур контроля качества методов КЛИ четвертой категории сложности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применение СОП по КЛИ четвертой категории сложности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Подготовка отчетов по результатам  </a:t>
            </a:r>
            <a:r>
              <a:rPr 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КЛИ четвертой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категории сложности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F33E5-663F-48F1-A66D-4FC1C42A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373688"/>
            <a:ext cx="8029575" cy="95408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dirty="0"/>
              <a:t> Врач КЛД – трудовая функция В/04.8 – трудовые действия</a:t>
            </a:r>
          </a:p>
        </p:txBody>
      </p:sp>
      <p:sp>
        <p:nvSpPr>
          <p:cNvPr id="61443" name="Объект 2">
            <a:extLst>
              <a:ext uri="{FF2B5EF4-FFF2-40B4-BE49-F238E27FC236}">
                <a16:creationId xmlns:a16="http://schemas.microsoft.com/office/drawing/2014/main" id="{FC4FBCD8-008A-40F7-A36A-07B79155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98633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В/04.8 Формулирование заключения по результатам клинических лабораторных исследований четвертой категории сложности: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Оценка патофизиологических процессов в организме  пациента на основании результатов КЛИ четвертой категории сложности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Формулирование и оформление заключения по результатам  КЛИ четвертой категории сложности</a:t>
            </a:r>
            <a:endParaRPr lang="ru-RU" altLang="ru-RU" sz="24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endParaRPr lang="ru-RU" altLang="ru-RU" sz="20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endParaRPr lang="ru-RU" altLang="ru-RU" sz="20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0A311-BE5F-4FD0-B355-D639DF2A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732463"/>
            <a:ext cx="8064500" cy="7207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Врач КЛД – трудовая функция В/05.8 – трудовые действия </a:t>
            </a:r>
          </a:p>
        </p:txBody>
      </p:sp>
      <p:sp>
        <p:nvSpPr>
          <p:cNvPr id="62467" name="Объект 2">
            <a:extLst>
              <a:ext uri="{FF2B5EF4-FFF2-40B4-BE49-F238E27FC236}">
                <a16:creationId xmlns:a16="http://schemas.microsoft.com/office/drawing/2014/main" id="{391EC3FB-0D7B-4C81-8898-D136746C5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530225"/>
            <a:ext cx="8424862" cy="5059363"/>
          </a:xfrm>
        </p:spPr>
        <p:txBody>
          <a:bodyPr/>
          <a:lstStyle/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В/05.8 Организация деятельности находящегося в распоряжении медицинского персонала лаборатории и ведение медицинской документации:</a:t>
            </a:r>
            <a:endParaRPr lang="ru-RU" altLang="ru-RU" sz="24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находящегося в распоряжении медицинского персонала лаборатории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Контроль выполнения должностных обязанностей находящегося в распоряжении медицинского персонала лаборатории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Контроль выполнения находящимся в распоряжении медицинского персонала лаборатории требований охраны труда и санитарно-эпидемиологического режима.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Ведение медицинской документации в том числе в электронном виде.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endParaRPr lang="ru-RU" altLang="ru-RU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endParaRPr lang="ru-RU" altLang="ru-RU" sz="20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endParaRPr lang="ru-RU" altLang="ru-RU" sz="20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1909-6D6C-44DA-84CA-90EE4D9A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589588"/>
            <a:ext cx="7310438" cy="7381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Врач КЛД – трудовая функция В/06.8-трудовые действия</a:t>
            </a:r>
          </a:p>
        </p:txBody>
      </p:sp>
      <p:sp>
        <p:nvSpPr>
          <p:cNvPr id="63491" name="Объект 2">
            <a:extLst>
              <a:ext uri="{FF2B5EF4-FFF2-40B4-BE49-F238E27FC236}">
                <a16:creationId xmlns:a16="http://schemas.microsoft.com/office/drawing/2014/main" id="{446DBF60-AD05-4867-A7F0-FC9B76E3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404813"/>
            <a:ext cx="8496300" cy="4679950"/>
          </a:xfrm>
        </p:spPr>
        <p:txBody>
          <a:bodyPr/>
          <a:lstStyle/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В/06.8 Оказание медицинской помощи пациентам в экстренной форме: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состояния пациента, требующего оказания медицинской 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помощи в экстренной форме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Распознавание состояний, представляющих угрозу жизни пациентов, включая состояние клинической смерти (остановка жизненно важных функций организма человека (кровообращения и/или дыхания) требующих оказания медицинской помощи в экстренной форме.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медицинской помощи в экстренной форме пациентам при состояниях, представляющих угрозу жизни пациентов, в том числе клинической смерти (остановка жизненно важных функций организма человека (кровообращения и/или дыхания)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лекарственных препаратов и медицинских изделий при медицинской помощи в экстренной форме.  </a:t>
            </a:r>
            <a:endParaRPr lang="ru-RU" altLang="ru-RU" sz="20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</a:pPr>
            <a:endParaRPr lang="ru-RU" altLang="ru-RU" sz="20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6B1D2-FDF9-4860-B90C-D891C35A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08EF46-BB6B-48B6-B11A-2A4744B1B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                   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3 часть</a:t>
            </a:r>
          </a:p>
        </p:txBody>
      </p:sp>
    </p:spTree>
    <p:extLst>
      <p:ext uri="{BB962C8B-B14F-4D97-AF65-F5344CB8AC3E}">
        <p14:creationId xmlns:p14="http://schemas.microsoft.com/office/powerpoint/2010/main" val="17793957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0689-7A94-4408-ABE7-6FD78510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589588"/>
            <a:ext cx="7993062" cy="7191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Заведующий КЛД –  код С, уровень квалификации - 8</a:t>
            </a:r>
          </a:p>
        </p:txBody>
      </p:sp>
      <p:sp>
        <p:nvSpPr>
          <p:cNvPr id="64515" name="Объект 2">
            <a:extLst>
              <a:ext uri="{FF2B5EF4-FFF2-40B4-BE49-F238E27FC236}">
                <a16:creationId xmlns:a16="http://schemas.microsoft.com/office/drawing/2014/main" id="{E568DB17-A4C8-4B2F-B6D8-BAC056E2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33375"/>
            <a:ext cx="8183562" cy="4049713"/>
          </a:xfrm>
        </p:spPr>
        <p:txBody>
          <a:bodyPr/>
          <a:lstStyle/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>
                <a:solidFill>
                  <a:srgbClr val="FF0000"/>
                </a:solidFill>
              </a:rPr>
              <a:t>Обобщенная трудовая функция  - </a:t>
            </a:r>
            <a:r>
              <a:rPr lang="ru-RU" altLang="ru-RU" sz="2400" b="1"/>
              <a:t>организация работы и управление лабораторией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>
                <a:solidFill>
                  <a:srgbClr val="FF0000"/>
                </a:solidFill>
              </a:rPr>
              <a:t>Требования к образованию и обучению </a:t>
            </a:r>
            <a:r>
              <a:rPr lang="ru-RU" altLang="ru-RU" sz="2400" b="1"/>
              <a:t>– те же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>
                <a:solidFill>
                  <a:srgbClr val="FF0000"/>
                </a:solidFill>
              </a:rPr>
              <a:t>Требования к опыту практической работы </a:t>
            </a:r>
            <a:r>
              <a:rPr lang="ru-RU" altLang="ru-RU" sz="2400" b="1"/>
              <a:t>– не менее трех лет практической работы в области КЛД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>
                <a:solidFill>
                  <a:srgbClr val="FF0000"/>
                </a:solidFill>
              </a:rPr>
              <a:t>Особые условия допуска к работе </a:t>
            </a:r>
            <a:r>
              <a:rPr lang="ru-RU" altLang="ru-RU" sz="2400" b="1"/>
              <a:t>– </a:t>
            </a:r>
            <a:r>
              <a:rPr lang="ru-RU" altLang="ru-RU" sz="2400"/>
              <a:t>Сертификат специалиста и(или)</a:t>
            </a:r>
            <a:r>
              <a:rPr lang="ru-RU" altLang="ru-RU" sz="2400">
                <a:cs typeface="Times New Roman" panose="02020603050405020304" pitchFamily="18" charset="0"/>
              </a:rPr>
              <a:t> свидетельство об  аккредитации</a:t>
            </a:r>
            <a:r>
              <a:rPr lang="ru-RU" altLang="ru-RU" sz="2400"/>
              <a:t> по основной специальности,</a:t>
            </a:r>
            <a:r>
              <a:rPr lang="ru-RU" altLang="ru-RU" sz="2400" b="1"/>
              <a:t> повышение квалификации по специальности </a:t>
            </a:r>
            <a:r>
              <a:rPr lang="ru-RU" altLang="ru-RU" sz="2400" b="1">
                <a:solidFill>
                  <a:srgbClr val="FF0000"/>
                </a:solidFill>
              </a:rPr>
              <a:t>    «Организация здравоохранения и общественное   здоровье».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22726-689F-4047-B367-910A0E6C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732463"/>
            <a:ext cx="7416800" cy="7921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Заведующий КЛД – трудовые функции </a:t>
            </a:r>
            <a:br>
              <a:rPr lang="ru-RU" sz="2800" dirty="0"/>
            </a:br>
            <a:r>
              <a:rPr lang="ru-RU" sz="2800" dirty="0"/>
              <a:t> код С, уровень квалификации  - 8</a:t>
            </a:r>
          </a:p>
        </p:txBody>
      </p:sp>
      <p:sp>
        <p:nvSpPr>
          <p:cNvPr id="65539" name="Объект 2">
            <a:extLst>
              <a:ext uri="{FF2B5EF4-FFF2-40B4-BE49-F238E27FC236}">
                <a16:creationId xmlns:a16="http://schemas.microsoft.com/office/drawing/2014/main" id="{EA13A150-83AA-468E-BB7E-896E6E24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33375"/>
            <a:ext cx="8183562" cy="863600"/>
          </a:xfrm>
        </p:spPr>
        <p:txBody>
          <a:bodyPr/>
          <a:lstStyle/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b="1"/>
              <a:t>С/01.8 – Анализ и оценка показателей деятельности лаборатории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b="1"/>
              <a:t>С/02.8 – Управление материально-техническими, информационными и кадровыми ресурсами лаборатории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b="1"/>
              <a:t>С/03.8 -  Взаимодействие с руководством медицинской организации и структурными подразделениями медицинской организации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37794-FFFD-467C-8420-532A5580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373688"/>
            <a:ext cx="7848600" cy="863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Заведующий КЛД – трудовые функции </a:t>
            </a:r>
            <a:br>
              <a:rPr lang="ru-RU" sz="2800" dirty="0"/>
            </a:br>
            <a:r>
              <a:rPr lang="ru-RU" sz="2800" dirty="0"/>
              <a:t> код С, уровень квалификации  - 8</a:t>
            </a:r>
          </a:p>
        </p:txBody>
      </p:sp>
      <p:sp>
        <p:nvSpPr>
          <p:cNvPr id="64515" name="Объект 2">
            <a:extLst>
              <a:ext uri="{FF2B5EF4-FFF2-40B4-BE49-F238E27FC236}">
                <a16:creationId xmlns:a16="http://schemas.microsoft.com/office/drawing/2014/main" id="{89604E80-1BDA-4F06-B2BB-55FDE8A7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33375"/>
            <a:ext cx="8183562" cy="863600"/>
          </a:xfrm>
        </p:spPr>
        <p:txBody>
          <a:bodyPr/>
          <a:lstStyle/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b="1" dirty="0"/>
              <a:t>С/04.8 – Управление системой  качества организации и выполнения КЛИ в лаборатории.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b="1" dirty="0"/>
              <a:t>С/05.8 – Планирование, организация и контроль  деятельности лаборатории и ведение медицинской документации.</a:t>
            </a:r>
          </a:p>
          <a:p>
            <a:pPr marL="608013" indent="-3429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b="1" dirty="0"/>
              <a:t>С/06.8 – Оказание медицинской помощи в экстренной форме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altLang="ru-RU" sz="24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9DB31-A5D3-419B-A211-DA7E11E9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365625"/>
            <a:ext cx="8183562" cy="1295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dirty="0"/>
              <a:t>Биолог КЛД  – обобщенная трудовая функция </a:t>
            </a:r>
            <a:br>
              <a:rPr lang="ru-RU" sz="2800" dirty="0"/>
            </a:br>
            <a:r>
              <a:rPr lang="ru-RU" sz="2800" dirty="0"/>
              <a:t> код А, уровень квалификации - 7</a:t>
            </a:r>
          </a:p>
        </p:txBody>
      </p:sp>
      <p:sp>
        <p:nvSpPr>
          <p:cNvPr id="65539" name="Объект 2">
            <a:extLst>
              <a:ext uri="{FF2B5EF4-FFF2-40B4-BE49-F238E27FC236}">
                <a16:creationId xmlns:a16="http://schemas.microsoft.com/office/drawing/2014/main" id="{00606515-062C-4A16-826A-8A8A75D22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981075"/>
            <a:ext cx="6481762" cy="208756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r>
              <a:rPr lang="ru-RU" altLang="ru-RU" b="1" dirty="0"/>
              <a:t>Выполнение, организация и аналитическое обеспечение КЛИ </a:t>
            </a:r>
            <a:r>
              <a:rPr lang="ru-RU" altLang="ru-RU" b="1" dirty="0">
                <a:solidFill>
                  <a:srgbClr val="FF0000"/>
                </a:solidFill>
              </a:rPr>
              <a:t>третьей</a:t>
            </a:r>
            <a:r>
              <a:rPr lang="ru-RU" altLang="ru-RU" b="1" dirty="0"/>
              <a:t> категории сложности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6D0B5-9161-4911-A103-41E827D0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445125"/>
            <a:ext cx="8183562" cy="10080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Биолог КЛД  – требования к образованию </a:t>
            </a:r>
          </a:p>
        </p:txBody>
      </p:sp>
      <p:pic>
        <p:nvPicPr>
          <p:cNvPr id="68611" name="Объект 3">
            <a:extLst>
              <a:ext uri="{FF2B5EF4-FFF2-40B4-BE49-F238E27FC236}">
                <a16:creationId xmlns:a16="http://schemas.microsoft.com/office/drawing/2014/main" id="{C90A6233-DA5D-4D86-955B-B3C7A639C4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238" y="979488"/>
            <a:ext cx="8183562" cy="40036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40172-F92E-4D7F-BF67-9AD093CB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373688"/>
            <a:ext cx="8183562" cy="10795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Допуск к работе в КЛД: врач – сертификат или аккредитация, биолог – учеба по ДПО.</a:t>
            </a:r>
          </a:p>
        </p:txBody>
      </p:sp>
      <p:pic>
        <p:nvPicPr>
          <p:cNvPr id="14339" name="Объект 4" descr="Изображение выглядит как текст, газет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DC30030-D1C0-4CB0-9C6D-4C98491090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530225"/>
            <a:ext cx="4608512" cy="4627563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F7CBD-FC1D-4046-8138-2B55BB6A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722938"/>
            <a:ext cx="7272337" cy="7921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Биолог КЛД  –трудовые функции </a:t>
            </a:r>
            <a:br>
              <a:rPr lang="ru-RU" sz="2800" dirty="0"/>
            </a:br>
            <a:r>
              <a:rPr lang="ru-RU" sz="2800" dirty="0"/>
              <a:t> код А, уровень квалификации  - 7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D9FFF-0F2F-440D-B4F3-4966F60E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342900"/>
            <a:ext cx="7559675" cy="4957763"/>
          </a:xfrm>
        </p:spPr>
        <p:txBody>
          <a:bodyPr/>
          <a:lstStyle/>
          <a:p>
            <a:pPr marL="722313" indent="-4572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 dirty="0"/>
              <a:t>А/01.7 – Организация контроля качества КЛИ третьей категории сложности на </a:t>
            </a:r>
            <a:r>
              <a:rPr lang="ru-RU" b="1" dirty="0" err="1"/>
              <a:t>преаналитическом</a:t>
            </a:r>
            <a:r>
              <a:rPr lang="ru-RU" b="1" dirty="0"/>
              <a:t>, аналитическом и </a:t>
            </a:r>
            <a:r>
              <a:rPr lang="ru-RU" b="1" dirty="0" err="1"/>
              <a:t>постаналитическом</a:t>
            </a:r>
            <a:r>
              <a:rPr lang="ru-RU" b="1" dirty="0"/>
              <a:t> этапах исследований</a:t>
            </a:r>
          </a:p>
          <a:p>
            <a:pPr marL="722313" indent="-4572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 dirty="0"/>
              <a:t>А/02.7 – Освоение и внедрение новых методов КЛИ и медицинских изделий для диагностики </a:t>
            </a:r>
            <a:r>
              <a:rPr lang="en-US" b="1" dirty="0"/>
              <a:t>in vitro</a:t>
            </a:r>
            <a:endParaRPr lang="ru-RU" b="1" dirty="0"/>
          </a:p>
          <a:p>
            <a:pPr marL="722313" indent="-4572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 dirty="0"/>
              <a:t>А/03.7 – Выполнение КЛИ третьей категории сложности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b="1" dirty="0"/>
          </a:p>
        </p:txBody>
      </p:sp>
      <p:sp>
        <p:nvSpPr>
          <p:cNvPr id="69636" name="AutoShape 4">
            <a:extLst>
              <a:ext uri="{FF2B5EF4-FFF2-40B4-BE49-F238E27FC236}">
                <a16:creationId xmlns:a16="http://schemas.microsoft.com/office/drawing/2014/main" id="{5B74403A-34F3-475D-82EC-0B9F498539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7C1D9-6A73-46F1-A282-3EF14310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373688"/>
            <a:ext cx="7848600" cy="7921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Биолог КЛД  –трудовые функции </a:t>
            </a:r>
            <a:br>
              <a:rPr lang="ru-RU" sz="2800" dirty="0"/>
            </a:br>
            <a:r>
              <a:rPr lang="ru-RU" sz="2800" dirty="0"/>
              <a:t> код А, уровень квалификации  - 7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BEAE8C-E25C-4BC9-9B2B-4873D9CC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342900"/>
            <a:ext cx="7559675" cy="4957763"/>
          </a:xfrm>
        </p:spPr>
        <p:txBody>
          <a:bodyPr/>
          <a:lstStyle/>
          <a:p>
            <a:pPr marL="722313" indent="-4572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 dirty="0"/>
              <a:t>А/04.7 – </a:t>
            </a:r>
            <a:r>
              <a:rPr lang="ru-RU" b="1" dirty="0" err="1"/>
              <a:t>Внутрилабораторная</a:t>
            </a:r>
            <a:r>
              <a:rPr lang="ru-RU" b="1" dirty="0"/>
              <a:t> валидация результатов КЛИ третьей категории сложности</a:t>
            </a:r>
          </a:p>
          <a:p>
            <a:pPr marL="722313" indent="-4572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 dirty="0"/>
              <a:t>А/05.7 – Организация деятельности находящегося в распоряжении медицинского персонала лаборатории и ведение медицинской документации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b="1" dirty="0"/>
          </a:p>
          <a:p>
            <a:pPr indent="0" algn="just">
              <a:lnSpc>
                <a:spcPct val="115000"/>
              </a:lnSpc>
              <a:spcAft>
                <a:spcPts val="1000"/>
              </a:spcAft>
              <a:buFont typeface="Wingdings 2" panose="05020102010507070707" pitchFamily="18" charset="2"/>
              <a:buNone/>
              <a:defRPr/>
            </a:pPr>
            <a:endParaRPr lang="ru-RU" b="1" dirty="0"/>
          </a:p>
        </p:txBody>
      </p:sp>
      <p:sp>
        <p:nvSpPr>
          <p:cNvPr id="70660" name="AutoShape 4">
            <a:extLst>
              <a:ext uri="{FF2B5EF4-FFF2-40B4-BE49-F238E27FC236}">
                <a16:creationId xmlns:a16="http://schemas.microsoft.com/office/drawing/2014/main" id="{8ABCA077-E91A-4DB8-8A74-641319E20F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66BC2-E80C-4672-8DA1-3ECB01BC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394A1C-ABB6-4F8E-9086-EC27085EF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6087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C6AA8-A9D5-491D-A979-DB089527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445125"/>
            <a:ext cx="8207375" cy="10699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 Средний медицинский персонал КЛД  -  лаборант, медицинский лабораторный техник (фельдшер-лаборант), медицинский технолог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6C867-637D-42DB-8A2D-A1FCF5397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342900"/>
            <a:ext cx="7559675" cy="488632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  <a:t>МИНИСТЕРСТВО ТРУДА И СОЦИАЛЬНОЙ ЗАЩИТЫ РОССИЙСКОЙ ФЕДЕРАЦИИ</a:t>
            </a:r>
            <a:b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</a:br>
            <a:endParaRPr lang="ru-RU" sz="24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  <a:t>ПРИКАЗ</a:t>
            </a:r>
            <a:b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</a:br>
            <a:endParaRPr lang="ru-RU" sz="24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  <a:t>от 31 июля 2020 года N 473н</a:t>
            </a:r>
            <a:b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</a:br>
            <a:b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</a:br>
            <a:endParaRPr lang="ru-RU" sz="24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</a:rPr>
              <a:t>Об утверждении </a:t>
            </a:r>
            <a:r>
              <a:rPr lang="ru-RU" sz="2400" b="1" u="sng" dirty="0">
                <a:solidFill>
                  <a:srgbClr val="3451A0"/>
                </a:solidFill>
                <a:latin typeface="Arial" panose="020B0604020202020204" pitchFamily="34" charset="0"/>
                <a:hlinkClick r:id="rId2"/>
              </a:rPr>
              <a:t>профессионального стандарта "Специалист в области лабораторной диагностики со средним медицинским образованием"</a:t>
            </a:r>
            <a:endParaRPr lang="ru-RU" sz="24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b="1" dirty="0"/>
          </a:p>
        </p:txBody>
      </p:sp>
      <p:sp>
        <p:nvSpPr>
          <p:cNvPr id="71684" name="AutoShape 4">
            <a:extLst>
              <a:ext uri="{FF2B5EF4-FFF2-40B4-BE49-F238E27FC236}">
                <a16:creationId xmlns:a16="http://schemas.microsoft.com/office/drawing/2014/main" id="{C6A26451-FD79-4E0A-8826-297DF1F538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2DD14-2CA6-4F7A-BC95-ED639B35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722938"/>
            <a:ext cx="8256587" cy="7921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Лаборант, медицинский лабораторный техник  -  </a:t>
            </a:r>
            <a:br>
              <a:rPr lang="ru-RU" sz="2800" dirty="0"/>
            </a:br>
            <a:r>
              <a:rPr lang="ru-RU" sz="2800" dirty="0"/>
              <a:t> код А, уровень квалификации  – 5</a:t>
            </a:r>
          </a:p>
        </p:txBody>
      </p:sp>
      <p:sp>
        <p:nvSpPr>
          <p:cNvPr id="72707" name="Объект 2">
            <a:extLst>
              <a:ext uri="{FF2B5EF4-FFF2-40B4-BE49-F238E27FC236}">
                <a16:creationId xmlns:a16="http://schemas.microsoft.com/office/drawing/2014/main" id="{F54EBE51-40F7-4DFD-8EDB-97DB96B7C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342900"/>
            <a:ext cx="7559675" cy="4957763"/>
          </a:xfrm>
        </p:spPr>
        <p:txBody>
          <a:bodyPr/>
          <a:lstStyle/>
          <a:p>
            <a:r>
              <a:rPr lang="ru-RU" altLang="ru-RU" sz="2000" b="1">
                <a:solidFill>
                  <a:srgbClr val="FF0000"/>
                </a:solidFill>
              </a:rPr>
              <a:t>ДОЛЖНОСТИ - </a:t>
            </a:r>
            <a:r>
              <a:rPr lang="ru-RU" altLang="ru-RU" sz="2000" b="1"/>
              <a:t>Лаборант </a:t>
            </a:r>
          </a:p>
          <a:p>
            <a:r>
              <a:rPr lang="ru-RU" altLang="ru-RU" sz="2000" b="1"/>
              <a:t>Медицинский лабораторный техник (фельдшер- лаборант)</a:t>
            </a:r>
          </a:p>
          <a:p>
            <a:r>
              <a:rPr lang="ru-RU" altLang="ru-RU" sz="2000">
                <a:solidFill>
                  <a:srgbClr val="FF0000"/>
                </a:solidFill>
              </a:rPr>
              <a:t>Требование к образованию </a:t>
            </a:r>
            <a:r>
              <a:rPr lang="ru-RU" altLang="ru-RU" sz="2000"/>
              <a:t>- </a:t>
            </a:r>
            <a:r>
              <a:rPr lang="ru-RU" altLang="ru-RU" sz="2000">
                <a:solidFill>
                  <a:srgbClr val="444444"/>
                </a:solidFill>
                <a:latin typeface="Arial" panose="020B0604020202020204" pitchFamily="34" charset="0"/>
              </a:rPr>
              <a:t>Среднее профессиональное образование - программы подготовки специалистов среднего звена по специальности "Лабораторная диагностика" (для лиц, завершивших образование до 2021 г.)</a:t>
            </a:r>
          </a:p>
          <a:p>
            <a:r>
              <a:rPr lang="ru-RU" altLang="ru-RU" sz="2000">
                <a:solidFill>
                  <a:srgbClr val="FF0000"/>
                </a:solidFill>
                <a:latin typeface="Arial" panose="020B0604020202020204" pitchFamily="34" charset="0"/>
              </a:rPr>
              <a:t>Обобщенная трудовая функция </a:t>
            </a:r>
            <a:r>
              <a:rPr lang="ru-RU" altLang="ru-RU" sz="2000">
                <a:solidFill>
                  <a:srgbClr val="444444"/>
                </a:solidFill>
                <a:latin typeface="Arial" panose="020B0604020202020204" pitchFamily="34" charset="0"/>
              </a:rPr>
              <a:t>– выполнение КЛИ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первой и второй </a:t>
            </a:r>
            <a:r>
              <a:rPr lang="ru-RU" altLang="ru-RU" sz="2000">
                <a:solidFill>
                  <a:srgbClr val="444444"/>
                </a:solidFill>
                <a:latin typeface="Arial" panose="020B0604020202020204" pitchFamily="34" charset="0"/>
              </a:rPr>
              <a:t>категории сложности и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отдельных этапов  лаб. исследований третьей категории </a:t>
            </a:r>
            <a:r>
              <a:rPr lang="ru-RU" altLang="ru-RU" sz="2000">
                <a:solidFill>
                  <a:srgbClr val="444444"/>
                </a:solidFill>
                <a:latin typeface="Arial" panose="020B0604020202020204" pitchFamily="34" charset="0"/>
              </a:rPr>
              <a:t>сложности – без оценки результатов, без формулирования заключения (см. перечень врача и биолога).</a:t>
            </a:r>
            <a:br>
              <a:rPr lang="ru-RU" altLang="ru-RU" sz="2000"/>
            </a:br>
            <a:endParaRPr lang="ru-RU" altLang="ru-RU" sz="2000" b="1"/>
          </a:p>
        </p:txBody>
      </p:sp>
      <p:sp>
        <p:nvSpPr>
          <p:cNvPr id="72708" name="AutoShape 4">
            <a:extLst>
              <a:ext uri="{FF2B5EF4-FFF2-40B4-BE49-F238E27FC236}">
                <a16:creationId xmlns:a16="http://schemas.microsoft.com/office/drawing/2014/main" id="{A5825559-05DA-4D48-905B-557685237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F56A6-96B3-4DC8-8DD9-2789F635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722938"/>
            <a:ext cx="8064500" cy="7921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Лаборант, медицинский лабораторный техник  - трудовые функции -  код А, уровень квалификации - 5</a:t>
            </a:r>
          </a:p>
        </p:txBody>
      </p:sp>
      <p:sp>
        <p:nvSpPr>
          <p:cNvPr id="73731" name="Объект 2">
            <a:extLst>
              <a:ext uri="{FF2B5EF4-FFF2-40B4-BE49-F238E27FC236}">
                <a16:creationId xmlns:a16="http://schemas.microsoft.com/office/drawing/2014/main" id="{8552EF43-F0BA-4A41-B754-94A7789FB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476250"/>
            <a:ext cx="7959725" cy="5113338"/>
          </a:xfrm>
        </p:spPr>
        <p:txBody>
          <a:bodyPr/>
          <a:lstStyle/>
          <a:p>
            <a:r>
              <a:rPr lang="ru-RU" altLang="ru-RU" sz="2400"/>
              <a:t>А/01.5 </a:t>
            </a:r>
            <a:r>
              <a:rPr lang="ru-RU" altLang="ru-RU" sz="2400" b="1"/>
              <a:t>- </a:t>
            </a:r>
            <a:r>
              <a:rPr lang="ru-RU" altLang="ru-RU" sz="2400">
                <a:solidFill>
                  <a:srgbClr val="444444"/>
                </a:solidFill>
                <a:latin typeface="Arial" panose="020B0604020202020204" pitchFamily="34" charset="0"/>
              </a:rPr>
              <a:t>Взятие, прием, предварительная оценка и обработка биологических материалов, приготовление проб и препаратов</a:t>
            </a:r>
          </a:p>
          <a:p>
            <a:r>
              <a:rPr lang="ru-RU" altLang="ru-RU" sz="2400">
                <a:solidFill>
                  <a:srgbClr val="444444"/>
                </a:solidFill>
                <a:latin typeface="Arial" panose="020B0604020202020204" pitchFamily="34" charset="0"/>
              </a:rPr>
              <a:t>А/02.5 - Выполнение клинических лабораторных исследований</a:t>
            </a:r>
          </a:p>
          <a:p>
            <a:r>
              <a:rPr lang="ru-RU" altLang="ru-RU" sz="2400">
                <a:solidFill>
                  <a:srgbClr val="444444"/>
                </a:solidFill>
                <a:latin typeface="Arial" panose="020B0604020202020204" pitchFamily="34" charset="0"/>
              </a:rPr>
              <a:t>А/03.5 - Обеспечение санитарно-противоэпидемического режима медицинской лаборатории</a:t>
            </a:r>
          </a:p>
          <a:p>
            <a:r>
              <a:rPr lang="ru-RU" altLang="ru-RU" sz="2400">
                <a:solidFill>
                  <a:srgbClr val="444444"/>
                </a:solidFill>
                <a:latin typeface="Arial" panose="020B0604020202020204" pitchFamily="34" charset="0"/>
              </a:rPr>
              <a:t>А/04.5 - Ведение медицинской документации, организация деятельности находящегося в распоряжении медицинского персонала</a:t>
            </a:r>
          </a:p>
          <a:p>
            <a:r>
              <a:rPr lang="ru-RU" altLang="ru-RU" sz="2400">
                <a:solidFill>
                  <a:srgbClr val="444444"/>
                </a:solidFill>
                <a:latin typeface="Arial" panose="020B0604020202020204" pitchFamily="34" charset="0"/>
              </a:rPr>
              <a:t>А/05.5 - Оказание медицинской помощи в экстренной форме</a:t>
            </a:r>
            <a:endParaRPr lang="ru-RU" altLang="ru-RU" sz="2400" b="1"/>
          </a:p>
        </p:txBody>
      </p:sp>
      <p:sp>
        <p:nvSpPr>
          <p:cNvPr id="73732" name="AutoShape 4">
            <a:extLst>
              <a:ext uri="{FF2B5EF4-FFF2-40B4-BE49-F238E27FC236}">
                <a16:creationId xmlns:a16="http://schemas.microsoft.com/office/drawing/2014/main" id="{7BB98241-EC98-41FF-B9C6-4A63A3FF4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83043-7C20-4A58-BF5F-2FF57EEE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589588"/>
            <a:ext cx="8256587" cy="925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Медицинский технолог -  код В, уровень квалификации - 6</a:t>
            </a:r>
          </a:p>
        </p:txBody>
      </p:sp>
      <p:sp>
        <p:nvSpPr>
          <p:cNvPr id="74755" name="Объект 2">
            <a:extLst>
              <a:ext uri="{FF2B5EF4-FFF2-40B4-BE49-F238E27FC236}">
                <a16:creationId xmlns:a16="http://schemas.microsoft.com/office/drawing/2014/main" id="{EB5EFC6C-CDA4-47E0-A176-647E3227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342900"/>
            <a:ext cx="7559675" cy="4957763"/>
          </a:xfrm>
        </p:spPr>
        <p:txBody>
          <a:bodyPr/>
          <a:lstStyle/>
          <a:p>
            <a:r>
              <a:rPr lang="ru-RU" altLang="ru-RU" b="1">
                <a:solidFill>
                  <a:srgbClr val="FF0000"/>
                </a:solidFill>
              </a:rPr>
              <a:t>ДОЛЖНОСТЬ – </a:t>
            </a:r>
            <a:r>
              <a:rPr lang="ru-RU" altLang="ru-RU" b="1"/>
              <a:t>Медицинский технолог </a:t>
            </a:r>
          </a:p>
          <a:p>
            <a:r>
              <a:rPr lang="ru-RU" altLang="ru-RU" b="1"/>
              <a:t> </a:t>
            </a:r>
            <a:r>
              <a:rPr lang="ru-RU" altLang="ru-RU">
                <a:solidFill>
                  <a:srgbClr val="FF0000"/>
                </a:solidFill>
              </a:rPr>
              <a:t>Требование к образованию </a:t>
            </a:r>
            <a:r>
              <a:rPr lang="ru-RU" altLang="ru-RU"/>
              <a:t>– </a:t>
            </a:r>
            <a:r>
              <a:rPr lang="ru-RU" altLang="ru-RU">
                <a:solidFill>
                  <a:srgbClr val="444444"/>
                </a:solidFill>
                <a:latin typeface="Arial" panose="020B0604020202020204" pitchFamily="34" charset="0"/>
              </a:rPr>
              <a:t>Среднее профессиональное образование - программы подготовки специалистов среднего звена по специальности "Лабораторная диагностика" (для лиц, завершивших образование до 2021 г.)</a:t>
            </a:r>
            <a:endParaRPr lang="ru-RU" altLang="ru-RU"/>
          </a:p>
          <a:p>
            <a:r>
              <a:rPr lang="ru-RU" altLang="ru-RU" b="1">
                <a:solidFill>
                  <a:srgbClr val="FF0000"/>
                </a:solidFill>
              </a:rPr>
              <a:t>Обобщенная трудовая функция</a:t>
            </a:r>
            <a:r>
              <a:rPr lang="ru-RU" altLang="ru-RU" b="1"/>
              <a:t> –</a:t>
            </a:r>
            <a:r>
              <a:rPr lang="ru-RU" altLang="ru-RU" sz="2400" b="1"/>
              <a:t>выполнение, организация и аналитическое обеспечение КЛИ </a:t>
            </a:r>
            <a:r>
              <a:rPr lang="ru-RU" altLang="ru-RU" sz="2400" b="1">
                <a:solidFill>
                  <a:srgbClr val="FF0000"/>
                </a:solidFill>
              </a:rPr>
              <a:t>второй категории </a:t>
            </a:r>
            <a:r>
              <a:rPr lang="ru-RU" altLang="ru-RU" sz="2400" b="1"/>
              <a:t>сложности , </a:t>
            </a:r>
            <a:r>
              <a:rPr lang="ru-RU" altLang="ru-RU" sz="2400" b="1">
                <a:solidFill>
                  <a:srgbClr val="FF0000"/>
                </a:solidFill>
              </a:rPr>
              <a:t>отдельные этапы 3 и 4 категории сложности </a:t>
            </a:r>
            <a:r>
              <a:rPr lang="ru-RU" altLang="ru-RU" sz="2400" b="1"/>
              <a:t>под руководством биолога или врача КЛД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8213BAAD-6337-463A-A13E-DE50AFAD9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2290B-AB66-4D8D-83CA-DD37ADF7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805488"/>
            <a:ext cx="7959725" cy="7096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/>
              <a:t>Медицинский технолог - код В, </a:t>
            </a:r>
            <a:br>
              <a:rPr lang="ru-RU" sz="2800" dirty="0"/>
            </a:br>
            <a:r>
              <a:rPr lang="ru-RU" sz="2800" dirty="0"/>
              <a:t>уровень квалификации - 6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B29E81-95F9-48DA-8017-14FE7190E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476250"/>
            <a:ext cx="7959725" cy="5113338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+mj-lt"/>
              </a:rPr>
              <a:t>В/01.6 </a:t>
            </a:r>
            <a:r>
              <a:rPr lang="ru-RU" b="1" dirty="0">
                <a:latin typeface="+mj-lt"/>
              </a:rPr>
              <a:t>- 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Выполнение клинических лабораторных исследований второй категории сложности</a:t>
            </a:r>
          </a:p>
          <a:p>
            <a:pPr>
              <a:defRPr/>
            </a:pPr>
            <a:r>
              <a:rPr lang="ru-RU" dirty="0">
                <a:solidFill>
                  <a:srgbClr val="444444"/>
                </a:solidFill>
                <a:latin typeface="+mj-lt"/>
              </a:rPr>
              <a:t>В/02.6 - Первичная интерпретация результатов клинических лабораторных исследований</a:t>
            </a:r>
          </a:p>
          <a:p>
            <a:pPr>
              <a:defRPr/>
            </a:pPr>
            <a:r>
              <a:rPr lang="ru-RU" dirty="0">
                <a:solidFill>
                  <a:srgbClr val="444444"/>
                </a:solidFill>
                <a:latin typeface="+mj-lt"/>
              </a:rPr>
              <a:t>В/03.6 - Проведение контроля качества клинических лабораторных исследований</a:t>
            </a:r>
          </a:p>
          <a:p>
            <a:pPr>
              <a:defRPr/>
            </a:pPr>
            <a:r>
              <a:rPr lang="ru-RU" dirty="0">
                <a:solidFill>
                  <a:srgbClr val="444444"/>
                </a:solidFill>
                <a:latin typeface="+mj-lt"/>
              </a:rPr>
              <a:t>В/04.6 -  Ведение медицинской документации, организация деятельности находящегося в распоряжении медицинского персонала</a:t>
            </a:r>
          </a:p>
          <a:p>
            <a:pPr>
              <a:defRPr/>
            </a:pPr>
            <a:r>
              <a:rPr lang="ru-RU" dirty="0">
                <a:solidFill>
                  <a:srgbClr val="444444"/>
                </a:solidFill>
                <a:latin typeface="+mj-lt"/>
              </a:rPr>
              <a:t>В/05.6 – Оказание медицинской помощи в экстренной форме</a:t>
            </a:r>
            <a:endParaRPr lang="ru-RU" b="1" dirty="0">
              <a:latin typeface="+mj-lt"/>
            </a:endParaRPr>
          </a:p>
        </p:txBody>
      </p:sp>
      <p:sp>
        <p:nvSpPr>
          <p:cNvPr id="75780" name="AutoShape 4">
            <a:extLst>
              <a:ext uri="{FF2B5EF4-FFF2-40B4-BE49-F238E27FC236}">
                <a16:creationId xmlns:a16="http://schemas.microsoft.com/office/drawing/2014/main" id="{9E4668D9-F2E1-4456-95CF-D3CE99C0F6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E728ED0-9F62-4591-AF2B-286A039B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013325"/>
            <a:ext cx="5148262" cy="10239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Успехов нам всем! Спасибо за внимание!  </a:t>
            </a:r>
          </a:p>
        </p:txBody>
      </p:sp>
      <p:pic>
        <p:nvPicPr>
          <p:cNvPr id="78851" name="Объект 3">
            <a:extLst>
              <a:ext uri="{FF2B5EF4-FFF2-40B4-BE49-F238E27FC236}">
                <a16:creationId xmlns:a16="http://schemas.microsoft.com/office/drawing/2014/main" id="{5AD2365C-6BCD-41B3-BC97-15E2FF405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81075"/>
            <a:ext cx="56657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11">
            <a:extLst>
              <a:ext uri="{FF2B5EF4-FFF2-40B4-BE49-F238E27FC236}">
                <a16:creationId xmlns:a16="http://schemas.microsoft.com/office/drawing/2014/main" id="{1BCBA137-657F-42CF-90BC-D8FF6E6C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98438"/>
            <a:ext cx="9134475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Рисунок 10">
            <a:extLst>
              <a:ext uri="{FF2B5EF4-FFF2-40B4-BE49-F238E27FC236}">
                <a16:creationId xmlns:a16="http://schemas.microsoft.com/office/drawing/2014/main" id="{E40DA6F3-E74F-408B-A54C-2E7A11AF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746125" y="1084263"/>
            <a:ext cx="46085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CF5FC6B-67C3-44DE-B464-28F82D92F4B1}"/>
              </a:ext>
            </a:extLst>
          </p:cNvPr>
          <p:cNvSpPr txBox="1"/>
          <p:nvPr/>
        </p:nvSpPr>
        <p:spPr>
          <a:xfrm>
            <a:off x="4467225" y="2205038"/>
            <a:ext cx="3862388" cy="879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10861" rIns="0" bIns="0">
            <a:spAutoFit/>
          </a:bodyPr>
          <a:lstStyle/>
          <a:p>
            <a:pPr marL="10861" eaLnBrk="1" fontAlgn="auto" hangingPunct="1">
              <a:spcBef>
                <a:spcPts val="86"/>
              </a:spcBef>
              <a:spcAft>
                <a:spcPts val="0"/>
              </a:spcAft>
              <a:defRPr/>
            </a:pPr>
            <a:r>
              <a:rPr lang="ru-RU" sz="1881" kern="0" spc="-128" dirty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Кафедра Клинической лабораторной диагностики и патологической анатомии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F20DF66-7E61-4BB4-B72B-2584641842F7}"/>
              </a:ext>
            </a:extLst>
          </p:cNvPr>
          <p:cNvSpPr txBox="1">
            <a:spLocks/>
          </p:cNvSpPr>
          <p:nvPr/>
        </p:nvSpPr>
        <p:spPr bwMode="auto">
          <a:xfrm>
            <a:off x="360363" y="2682875"/>
            <a:ext cx="3756025" cy="222250"/>
          </a:xfrm>
          <a:prstGeom prst="rect">
            <a:avLst/>
          </a:prstGeom>
          <a:noFill/>
          <a:ln>
            <a:noFill/>
          </a:ln>
        </p:spPr>
        <p:txBody>
          <a:bodyPr lIns="0" tIns="10861" rIns="0" bIns="0" anchor="b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17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0861" eaLnBrk="1" fontAlgn="auto" hangingPunct="1">
              <a:spcBef>
                <a:spcPts val="86"/>
              </a:spcBef>
              <a:spcAft>
                <a:spcPts val="0"/>
              </a:spcAft>
              <a:defRPr/>
            </a:pPr>
            <a:endParaRPr lang="ru-RU" sz="1368" kern="0" spc="-128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77830" name="object 4">
            <a:extLst>
              <a:ext uri="{FF2B5EF4-FFF2-40B4-BE49-F238E27FC236}">
                <a16:creationId xmlns:a16="http://schemas.microsoft.com/office/drawing/2014/main" id="{37C148D2-B84C-4290-A70E-CBC38584E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3275013"/>
            <a:ext cx="1779588" cy="1601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0" tIns="10861" rIns="0" bIns="0">
            <a:spAutoFit/>
          </a:bodyPr>
          <a:lstStyle>
            <a:lvl1pPr marL="17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88"/>
              </a:spcBef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Денисова</a:t>
            </a:r>
          </a:p>
          <a:p>
            <a:pPr>
              <a:spcBef>
                <a:spcPts val="88"/>
              </a:spcBef>
              <a:defRPr/>
            </a:pPr>
            <a:endParaRPr lang="ru-RU" altLang="ru-RU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88"/>
              </a:spcBef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Ольга</a:t>
            </a:r>
          </a:p>
          <a:p>
            <a:pPr>
              <a:spcBef>
                <a:spcPts val="88"/>
              </a:spcBef>
              <a:defRPr/>
            </a:pPr>
            <a:endParaRPr lang="ru-RU" altLang="ru-RU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88"/>
              </a:spcBef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Владимировна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879" name="object 5">
            <a:extLst>
              <a:ext uri="{FF2B5EF4-FFF2-40B4-BE49-F238E27FC236}">
                <a16:creationId xmlns:a16="http://schemas.microsoft.com/office/drawing/2014/main" id="{BA689B7C-04E9-4F05-B39A-F3B7A99B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75013"/>
            <a:ext cx="2382838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61" rIns="0" bIns="0">
            <a:spAutoFit/>
          </a:bodyPr>
          <a:lstStyle>
            <a:lvl1pPr marL="9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88"/>
              </a:spcBef>
            </a:pPr>
            <a:r>
              <a:rPr lang="ru-RU" altLang="ru-RU" sz="2000" b="1">
                <a:solidFill>
                  <a:srgbClr val="006FB8"/>
                </a:solidFill>
                <a:cs typeface="Calibri" panose="020F0502020204030204" pitchFamily="34" charset="0"/>
              </a:rPr>
              <a:t>Телефон +7-985-644-80-90 (в том числе вотсапп)</a:t>
            </a:r>
          </a:p>
          <a:p>
            <a:pPr eaLnBrk="1" hangingPunct="1">
              <a:spcBef>
                <a:spcPts val="88"/>
              </a:spcBef>
            </a:pPr>
            <a:endParaRPr lang="ru-RU" altLang="ru-RU" sz="1000"/>
          </a:p>
          <a:p>
            <a:pPr eaLnBrk="1" hangingPunct="1">
              <a:spcBef>
                <a:spcPts val="1600"/>
              </a:spcBef>
            </a:pPr>
            <a:r>
              <a:rPr lang="en-US" altLang="ru-RU" sz="2000" b="1">
                <a:solidFill>
                  <a:srgbClr val="006FB8"/>
                </a:solidFill>
                <a:cs typeface="Calibri" panose="020F0502020204030204" pitchFamily="34" charset="0"/>
                <a:hlinkClick r:id="rId4"/>
              </a:rPr>
              <a:t>email.com</a:t>
            </a:r>
            <a:r>
              <a:rPr lang="ru-RU" altLang="ru-RU" sz="2000" b="1">
                <a:solidFill>
                  <a:srgbClr val="006FB8"/>
                </a:solidFill>
                <a:cs typeface="Calibri" panose="020F0502020204030204" pitchFamily="34" charset="0"/>
              </a:rPr>
              <a:t> </a:t>
            </a:r>
            <a:r>
              <a:rPr lang="en-US" altLang="ru-RU" sz="2000" b="1">
                <a:solidFill>
                  <a:srgbClr val="006FB8"/>
                </a:solidFill>
                <a:cs typeface="Calibri" panose="020F0502020204030204" pitchFamily="34" charset="0"/>
              </a:rPr>
              <a:t>denisova_ov@inbox.ru</a:t>
            </a:r>
            <a:endParaRPr lang="ru-RU" altLang="ru-RU" sz="400" b="1">
              <a:solidFill>
                <a:srgbClr val="006FB8"/>
              </a:solidFill>
              <a:cs typeface="Calibri" panose="020F0502020204030204" pitchFamily="34" charset="0"/>
              <a:hlinkClick r:id="rId5"/>
            </a:endParaRPr>
          </a:p>
          <a:p>
            <a:pPr eaLnBrk="1" hangingPunct="1">
              <a:lnSpc>
                <a:spcPts val="1688"/>
              </a:lnSpc>
              <a:spcAft>
                <a:spcPts val="1025"/>
              </a:spcAft>
            </a:pPr>
            <a:endParaRPr lang="ru-RU" altLang="ru-RU" sz="200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DA34D-368B-4B99-B880-56751339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157192"/>
            <a:ext cx="8183562" cy="115153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dirty="0"/>
              <a:t>В этом документе не было обязательного требования к аккредитации  биологов - к биологам это пришло позже…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6D27078F-1248-463B-BF08-367468BB21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357313"/>
            <a:ext cx="4089400" cy="2719387"/>
          </a:xfr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7882</TotalTime>
  <Words>3852</Words>
  <Application>Microsoft Office PowerPoint</Application>
  <PresentationFormat>Экран (4:3)</PresentationFormat>
  <Paragraphs>334</Paragraphs>
  <Slides>89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6" baseType="lpstr">
      <vt:lpstr>Arial</vt:lpstr>
      <vt:lpstr>Calibri</vt:lpstr>
      <vt:lpstr>Times New Roman</vt:lpstr>
      <vt:lpstr>Times New Roman CYR</vt:lpstr>
      <vt:lpstr>Verdana</vt:lpstr>
      <vt:lpstr>Wingdings 2</vt:lpstr>
      <vt:lpstr>Аспект</vt:lpstr>
      <vt:lpstr>Презентация PowerPoint</vt:lpstr>
      <vt:lpstr>Изменения в проведении периодической Аккредитации по КЛД на 1.01.2023</vt:lpstr>
      <vt:lpstr>  Вспомним:  - с 1 января 2020 года аккредитация пришла на смену сертификации – для молодых специалистов - с 1 января 2021 года – для специалистов со стажем *сертификаты, выданные в 2020г действительны 5 лет * досрочное прохождение периодической аккредитации не предусмотрено, подача документов на аккредитацию не ранее, чем за 2-3- месяца до окончания сертификата  </vt:lpstr>
      <vt:lpstr>  Типы аккредитаций</vt:lpstr>
      <vt:lpstr>Введение аккредитации</vt:lpstr>
      <vt:lpstr>«Положение об аккредитации» - Пр. МЗ №1081н от 22.11.2021 – общее для всех видов аккредитаций – ввело аккредитацию для биологов, действовало с 1.03.2022 до 1.03.2023, вызвало большой резонанс в сообществе  - было изменено!</vt:lpstr>
      <vt:lpstr>Еще один актуальный документ - Приказ МЗ  № 464н от 18 мая 2021г. «Об утверждении правил проведения лабораторных исследований». Видим противоречия </vt:lpstr>
      <vt:lpstr>Допуск к работе в КЛД: врач – сертификат или аккредитация, биолог – учеба по ДПО.</vt:lpstr>
      <vt:lpstr>В этом документе не было обязательного требования к аккредитации  биологов - к биологам это пришло позже…</vt:lpstr>
      <vt:lpstr>Новый приказ Министерства здравоохранения Российской Федерации от 28 октября 2022 г. № 709н «Об утверждении Положения об аккредитации специалистов», зарегистрирован Минюстом России 30 ноября 2022 года. Приказ вступил в силу с 1 января 2023 года и действует до 1 января 2029 г. </vt:lpstr>
      <vt:lpstr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vt:lpstr>
      <vt:lpstr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vt:lpstr>
      <vt:lpstr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vt:lpstr>
      <vt:lpstr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vt:lpstr>
      <vt:lpstr>Пакет предложений, разработанных лабораторным сообществом, ФЛМ, кафедрами КЛД приняли во внимание! В Положение об аккредитации внесли существенные изменения:</vt:lpstr>
      <vt:lpstr>     Требования к образованию остались прежними: </vt:lpstr>
      <vt:lpstr>     Подача документов на периодическую аккредитацию – только дистанционно!</vt:lpstr>
      <vt:lpstr>Помощь в работе с порталом ФРМР – на сайте ФАЦ – fca-rosminzdrav.ru</vt:lpstr>
      <vt:lpstr>     Подача документов на периодическую аккредитацию –почтой – для не зарегистрированных в ФРМР</vt:lpstr>
      <vt:lpstr>ФАЦ для лиц с высшим образованием</vt:lpstr>
      <vt:lpstr>ФАЦ для лиц со средним медицинским  образованием</vt:lpstr>
      <vt:lpstr>Выгрузка протокола об аккредитации – через портал Госуслуги</vt:lpstr>
      <vt:lpstr>Презентация PowerPoint</vt:lpstr>
      <vt:lpstr>     Пример получения протокола о положительном прохождении аккредитации – через портал Госуслуг.  Протокол сдается в отдел кадров</vt:lpstr>
      <vt:lpstr>Новое в Положении об аккредитации</vt:lpstr>
      <vt:lpstr>Новое в Положении об аккредитации</vt:lpstr>
      <vt:lpstr>          Периодическая аккредитация - процедура</vt:lpstr>
      <vt:lpstr>Процедура периодической аккредитации</vt:lpstr>
      <vt:lpstr>Периодическая аккредитация ВСЕМ - упрощенная – сбор документов (приложения к Приказу №1081н от 22.11.2021)</vt:lpstr>
      <vt:lpstr>Приложения к Приказу № 1081н от 22.11.2021:  1) Заявление на периодическую аккредитацию – стр 1</vt:lpstr>
      <vt:lpstr>Заявление на периодическую аккредитацию – стр 2</vt:lpstr>
      <vt:lpstr>2). Форма Отчета для периодической  аккредитации -  1 ая страница</vt:lpstr>
      <vt:lpstr>Форма Отчета для периодической  аккредитации – 2-ая страница</vt:lpstr>
      <vt:lpstr>3). Форма Портфолио для периодической  аккредитации – 1-ая страница</vt:lpstr>
      <vt:lpstr>Форма Портфолио для периодической  аккредитации – 2-ая страница</vt:lpstr>
      <vt:lpstr>Особенности Отчета – правильное описание трудовой  функции</vt:lpstr>
      <vt:lpstr>Периодическая аккредитация среднего персонала – особенности Отчета </vt:lpstr>
      <vt:lpstr>Согласование Отчета</vt:lpstr>
      <vt:lpstr>Отправка пакета документов - электронно</vt:lpstr>
      <vt:lpstr>Оценка  ( валидация) пакета докумнтов - заочно</vt:lpstr>
      <vt:lpstr>Вся справочная информация – на портале ФАЦ – fca-rosminzdrav.ru</vt:lpstr>
      <vt:lpstr>Свидетельства об аккредитации на руки пока НЕ выдаются. Работодатель все будет видеть в цифровых реестрах www.frmr.ru и ЕГИЗ</vt:lpstr>
      <vt:lpstr>Изменения в ФЗ-323  -  электронный документ допуска к работе сразу после аккредитации</vt:lpstr>
      <vt:lpstr>Полезные интернет порталы  - базы данных медработников</vt:lpstr>
      <vt:lpstr>Нужно ли нам обучение на портале НМО (НМФО) ?</vt:lpstr>
      <vt:lpstr>            - Обучение на портале НМО (НМФО) – можно активнее подключить для последующих аккредитаций -оно по-прежнему необязательно, но -  «лишним не будет»…   </vt:lpstr>
      <vt:lpstr>Сбор необходимого количества 144 часов  </vt:lpstr>
      <vt:lpstr>Вид титула портала НМО (НМФО)</vt:lpstr>
      <vt:lpstr>Образец Заявки на обучение с портала НМО (НМФО) (на примере врача)</vt:lpstr>
      <vt:lpstr>Биологи и врачи-лаборанты и НМО</vt:lpstr>
      <vt:lpstr>Презентация PowerPoint</vt:lpstr>
      <vt:lpstr>Связь периодической аккредитации и с Профстандартами рассмотрим в следующей лекции .</vt:lpstr>
      <vt:lpstr>Приказ Министерства здравоохранения РФ от 18 мая 2021 г. № 464н "Об утверждении Правил проведения лабораторных исследований" </vt:lpstr>
      <vt:lpstr>«Правила проведения лабораторных исследований»  с 1.09.2021г. – изучаем, обсуждаем, внедряем…</vt:lpstr>
      <vt:lpstr>Рассмотрим подробнее Профстандарты</vt:lpstr>
      <vt:lpstr>Перечень клинических лабораторных исследований в рамках КДЛ</vt:lpstr>
      <vt:lpstr>  Приказ Министерства труда и социальной защиты РФ от 14 марта 2018 г. № 145н “Об утверждении профессионального стандарта “Специалист в области клинической лабораторной диагностики” </vt:lpstr>
      <vt:lpstr>Что такое Профессиональный стандарт</vt:lpstr>
      <vt:lpstr>Профессиональные стандарты - понятия</vt:lpstr>
      <vt:lpstr>Кого касаются Профстандарты в КДЛ?</vt:lpstr>
      <vt:lpstr>    Клинические лабораторные исследования подразделяются на следующие категории сложности  (Пр МЗ № 464н от 18 мая 2021г «Об утверждении правил проведения лабораторных исследований»): </vt:lpstr>
      <vt:lpstr>Категории сложности</vt:lpstr>
      <vt:lpstr>Допуск к должности врача КЛД, код -  В, уровень квалификации - 8 </vt:lpstr>
      <vt:lpstr>Обобщенная трудовая функция врача КЛД</vt:lpstr>
      <vt:lpstr>Врач КЛД – трудовые функции, входящие в ОбТрФ </vt:lpstr>
      <vt:lpstr> Врач КЛД – трудовые действия  в трудовой функции В/01.8 </vt:lpstr>
      <vt:lpstr> Врач КЛД – трудовая функция В/01.8 - трудовые действия </vt:lpstr>
      <vt:lpstr> Врач КЛД – трудовая функция В/02.8 –  трудовые действия </vt:lpstr>
      <vt:lpstr> Врач КЛД – трудовая функция В/03.8 –  трудовые действия</vt:lpstr>
      <vt:lpstr> Врач КЛД – трудовая функция В/03.8 – трудовые действия </vt:lpstr>
      <vt:lpstr> Врач КЛД – трудовая функция В/04.8 – трудовые действия</vt:lpstr>
      <vt:lpstr> Врач КЛД – трудовая функция В/05.8 – трудовые действия </vt:lpstr>
      <vt:lpstr> Врач КЛД – трудовая функция В/06.8-трудовые действия</vt:lpstr>
      <vt:lpstr>Презентация PowerPoint</vt:lpstr>
      <vt:lpstr>Заведующий КЛД –  код С, уровень квалификации - 8</vt:lpstr>
      <vt:lpstr>Заведующий КЛД – трудовые функции   код С, уровень квалификации  - 8</vt:lpstr>
      <vt:lpstr>Заведующий КЛД – трудовые функции   код С, уровень квалификации  - 8</vt:lpstr>
      <vt:lpstr>Биолог КЛД  – обобщенная трудовая функция   код А, уровень квалификации - 7</vt:lpstr>
      <vt:lpstr>Биолог КЛД  – требования к образованию </vt:lpstr>
      <vt:lpstr>Биолог КЛД  –трудовые функции   код А, уровень квалификации  - 7</vt:lpstr>
      <vt:lpstr>Биолог КЛД  –трудовые функции   код А, уровень квалификации  - 7</vt:lpstr>
      <vt:lpstr>Презентация PowerPoint</vt:lpstr>
      <vt:lpstr> Средний медицинский персонал КЛД  -  лаборант, медицинский лабораторный техник (фельдшер-лаборант), медицинский технолог</vt:lpstr>
      <vt:lpstr>Лаборант, медицинский лабораторный техник  -    код А, уровень квалификации  – 5</vt:lpstr>
      <vt:lpstr>Лаборант, медицинский лабораторный техник  - трудовые функции -  код А, уровень квалификации - 5</vt:lpstr>
      <vt:lpstr>Медицинский технолог -  код В, уровень квалификации - 6</vt:lpstr>
      <vt:lpstr>Медицинский технолог - код В,  уровень квалификации - 6</vt:lpstr>
      <vt:lpstr>Успехов нам всем! Спасибо за внимание!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gENRI</dc:creator>
  <cp:lastModifiedBy>Ольга Денисова</cp:lastModifiedBy>
  <cp:revision>421</cp:revision>
  <dcterms:created xsi:type="dcterms:W3CDTF">2003-01-03T07:12:31Z</dcterms:created>
  <dcterms:modified xsi:type="dcterms:W3CDTF">2023-09-05T09:34:57Z</dcterms:modified>
</cp:coreProperties>
</file>