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3" r:id="rId5"/>
    <p:sldId id="348" r:id="rId6"/>
    <p:sldId id="346" r:id="rId7"/>
    <p:sldId id="347" r:id="rId8"/>
    <p:sldId id="350" r:id="rId9"/>
    <p:sldId id="351" r:id="rId10"/>
    <p:sldId id="352" r:id="rId11"/>
    <p:sldId id="353" r:id="rId12"/>
    <p:sldId id="354" r:id="rId13"/>
    <p:sldId id="357" r:id="rId14"/>
    <p:sldId id="358" r:id="rId15"/>
    <p:sldId id="359" r:id="rId16"/>
    <p:sldId id="360" r:id="rId17"/>
    <p:sldId id="362" r:id="rId18"/>
    <p:sldId id="363" r:id="rId19"/>
    <p:sldId id="355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34" r:id="rId29"/>
    <p:sldId id="365" r:id="rId30"/>
    <p:sldId id="386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7" r:id="rId65"/>
    <p:sldId id="328" r:id="rId66"/>
    <p:sldId id="329" r:id="rId67"/>
    <p:sldId id="330" r:id="rId68"/>
    <p:sldId id="331" r:id="rId69"/>
    <p:sldId id="385" r:id="rId70"/>
    <p:sldId id="260" r:id="rId7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C8588-F07B-4EB4-8DF6-783A7F9B77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C3B32D-592B-4272-A02F-22A55079387D}">
      <dgm:prSet phldrT="[Text]"/>
      <dgm:spPr/>
      <dgm:t>
        <a:bodyPr/>
        <a:lstStyle/>
        <a:p>
          <a:r>
            <a:rPr lang="ru-RU" dirty="0" err="1"/>
            <a:t>тропность</a:t>
          </a:r>
          <a:r>
            <a:rPr lang="ru-RU" dirty="0"/>
            <a:t> ко многим тканям, включая </a:t>
          </a:r>
          <a:r>
            <a:rPr lang="ru-RU" dirty="0" err="1"/>
            <a:t>нейротропизм</a:t>
          </a:r>
          <a:r>
            <a:rPr lang="ru-RU" dirty="0"/>
            <a:t> </a:t>
          </a:r>
          <a:endParaRPr lang="en-US" dirty="0"/>
        </a:p>
      </dgm:t>
    </dgm:pt>
    <dgm:pt modelId="{E9CCCCF5-371D-4437-8923-3843610CFFA2}" type="parTrans" cxnId="{5084121F-FD67-4381-A195-3E748327547A}">
      <dgm:prSet/>
      <dgm:spPr/>
      <dgm:t>
        <a:bodyPr/>
        <a:lstStyle/>
        <a:p>
          <a:endParaRPr lang="en-US"/>
        </a:p>
      </dgm:t>
    </dgm:pt>
    <dgm:pt modelId="{CAFEF4F4-E68B-4354-B671-5B613AB992F5}" type="sibTrans" cxnId="{5084121F-FD67-4381-A195-3E748327547A}">
      <dgm:prSet/>
      <dgm:spPr/>
      <dgm:t>
        <a:bodyPr/>
        <a:lstStyle/>
        <a:p>
          <a:endParaRPr lang="en-US"/>
        </a:p>
      </dgm:t>
    </dgm:pt>
    <dgm:pt modelId="{F72D15E5-3A27-44E0-A6FE-11640E8BCF79}">
      <dgm:prSet phldrT="[Text]"/>
      <dgm:spPr/>
      <dgm:t>
        <a:bodyPr/>
        <a:lstStyle/>
        <a:p>
          <a:r>
            <a:rPr lang="ru-RU" dirty="0"/>
            <a:t>воспаление низкой интенсивности, </a:t>
          </a:r>
          <a:r>
            <a:rPr lang="ru-RU" dirty="0" err="1"/>
            <a:t>оксидативный</a:t>
          </a:r>
          <a:r>
            <a:rPr lang="ru-RU" dirty="0"/>
            <a:t> статус </a:t>
          </a:r>
          <a:endParaRPr lang="en-US" dirty="0"/>
        </a:p>
      </dgm:t>
    </dgm:pt>
    <dgm:pt modelId="{FD9EDE33-A8E6-41B2-BBE4-0EDE666BD3A2}" type="parTrans" cxnId="{D0297D03-F68E-4D33-956D-E118DF73FDDE}">
      <dgm:prSet/>
      <dgm:spPr/>
      <dgm:t>
        <a:bodyPr/>
        <a:lstStyle/>
        <a:p>
          <a:endParaRPr lang="en-US"/>
        </a:p>
      </dgm:t>
    </dgm:pt>
    <dgm:pt modelId="{E8CF3699-94AA-44B6-9A65-F12DBE9EB48B}" type="sibTrans" cxnId="{D0297D03-F68E-4D33-956D-E118DF73FDDE}">
      <dgm:prSet/>
      <dgm:spPr/>
      <dgm:t>
        <a:bodyPr/>
        <a:lstStyle/>
        <a:p>
          <a:endParaRPr lang="en-US"/>
        </a:p>
      </dgm:t>
    </dgm:pt>
    <dgm:pt modelId="{3F4617E3-3584-44BE-9A51-1DF1483D9E82}">
      <dgm:prSet phldrT="[Text]"/>
      <dgm:spPr/>
      <dgm:t>
        <a:bodyPr/>
        <a:lstStyle/>
        <a:p>
          <a:r>
            <a:rPr lang="ru-RU" dirty="0"/>
            <a:t>Сниженный потенциал к адаптации (</a:t>
          </a:r>
          <a:r>
            <a:rPr lang="en-US" dirty="0"/>
            <a:t>resilience)</a:t>
          </a:r>
          <a:r>
            <a:rPr lang="ru-RU" dirty="0"/>
            <a:t> и внешние стрессы</a:t>
          </a:r>
          <a:endParaRPr lang="en-US" dirty="0"/>
        </a:p>
      </dgm:t>
    </dgm:pt>
    <dgm:pt modelId="{A6E51998-41E0-42F9-8FBE-DF2146035265}" type="parTrans" cxnId="{191B0DA8-9EB6-4AB0-88C7-970B2D99F958}">
      <dgm:prSet/>
      <dgm:spPr/>
      <dgm:t>
        <a:bodyPr/>
        <a:lstStyle/>
        <a:p>
          <a:endParaRPr lang="en-US"/>
        </a:p>
      </dgm:t>
    </dgm:pt>
    <dgm:pt modelId="{6E32AF91-6FB1-46C7-865A-B1E7D98400EC}" type="sibTrans" cxnId="{191B0DA8-9EB6-4AB0-88C7-970B2D99F958}">
      <dgm:prSet/>
      <dgm:spPr/>
      <dgm:t>
        <a:bodyPr/>
        <a:lstStyle/>
        <a:p>
          <a:endParaRPr lang="en-US"/>
        </a:p>
      </dgm:t>
    </dgm:pt>
    <dgm:pt modelId="{2C4D0AF2-B92B-4459-98EA-3A98892B0CE1}" type="pres">
      <dgm:prSet presAssocID="{605C8588-F07B-4EB4-8DF6-783A7F9B7750}" presName="linear" presStyleCnt="0">
        <dgm:presLayoutVars>
          <dgm:dir/>
          <dgm:animLvl val="lvl"/>
          <dgm:resizeHandles val="exact"/>
        </dgm:presLayoutVars>
      </dgm:prSet>
      <dgm:spPr/>
    </dgm:pt>
    <dgm:pt modelId="{0BD7F512-7D3F-4625-AF8D-65924016DCC1}" type="pres">
      <dgm:prSet presAssocID="{50C3B32D-592B-4272-A02F-22A55079387D}" presName="parentLin" presStyleCnt="0"/>
      <dgm:spPr/>
    </dgm:pt>
    <dgm:pt modelId="{8743CD20-673A-4DB8-8000-8076123E531A}" type="pres">
      <dgm:prSet presAssocID="{50C3B32D-592B-4272-A02F-22A55079387D}" presName="parentLeftMargin" presStyleLbl="node1" presStyleIdx="0" presStyleCnt="3"/>
      <dgm:spPr/>
    </dgm:pt>
    <dgm:pt modelId="{17550881-3505-4ADD-958F-0F32C8185A7B}" type="pres">
      <dgm:prSet presAssocID="{50C3B32D-592B-4272-A02F-22A5507938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ABA8B9-9797-4376-863F-49236F6D8B59}" type="pres">
      <dgm:prSet presAssocID="{50C3B32D-592B-4272-A02F-22A55079387D}" presName="negativeSpace" presStyleCnt="0"/>
      <dgm:spPr/>
    </dgm:pt>
    <dgm:pt modelId="{802D62DA-791B-44A5-BE9A-77357A127170}" type="pres">
      <dgm:prSet presAssocID="{50C3B32D-592B-4272-A02F-22A55079387D}" presName="childText" presStyleLbl="conFgAcc1" presStyleIdx="0" presStyleCnt="3">
        <dgm:presLayoutVars>
          <dgm:bulletEnabled val="1"/>
        </dgm:presLayoutVars>
      </dgm:prSet>
      <dgm:spPr/>
    </dgm:pt>
    <dgm:pt modelId="{195AE4BE-B114-4D81-BF59-64B32FE3FEF9}" type="pres">
      <dgm:prSet presAssocID="{CAFEF4F4-E68B-4354-B671-5B613AB992F5}" presName="spaceBetweenRectangles" presStyleCnt="0"/>
      <dgm:spPr/>
    </dgm:pt>
    <dgm:pt modelId="{33223A78-58F5-4AAE-9057-127229E268C9}" type="pres">
      <dgm:prSet presAssocID="{F72D15E5-3A27-44E0-A6FE-11640E8BCF79}" presName="parentLin" presStyleCnt="0"/>
      <dgm:spPr/>
    </dgm:pt>
    <dgm:pt modelId="{C71A2BB8-6CEF-40F9-9B56-B1974B16990F}" type="pres">
      <dgm:prSet presAssocID="{F72D15E5-3A27-44E0-A6FE-11640E8BCF79}" presName="parentLeftMargin" presStyleLbl="node1" presStyleIdx="0" presStyleCnt="3"/>
      <dgm:spPr/>
    </dgm:pt>
    <dgm:pt modelId="{5053F6EC-0B77-4434-8E13-6644E190F67C}" type="pres">
      <dgm:prSet presAssocID="{F72D15E5-3A27-44E0-A6FE-11640E8BCF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492AA42-4000-41B3-B02A-5ABEBEF21487}" type="pres">
      <dgm:prSet presAssocID="{F72D15E5-3A27-44E0-A6FE-11640E8BCF79}" presName="negativeSpace" presStyleCnt="0"/>
      <dgm:spPr/>
    </dgm:pt>
    <dgm:pt modelId="{B89DFB43-09BA-4E6B-9BF2-DE4801159FF0}" type="pres">
      <dgm:prSet presAssocID="{F72D15E5-3A27-44E0-A6FE-11640E8BCF79}" presName="childText" presStyleLbl="conFgAcc1" presStyleIdx="1" presStyleCnt="3">
        <dgm:presLayoutVars>
          <dgm:bulletEnabled val="1"/>
        </dgm:presLayoutVars>
      </dgm:prSet>
      <dgm:spPr/>
    </dgm:pt>
    <dgm:pt modelId="{9FE4A45D-710C-4644-A32B-638FD4033E1C}" type="pres">
      <dgm:prSet presAssocID="{E8CF3699-94AA-44B6-9A65-F12DBE9EB48B}" presName="spaceBetweenRectangles" presStyleCnt="0"/>
      <dgm:spPr/>
    </dgm:pt>
    <dgm:pt modelId="{5CCD1314-5B3D-4090-8931-A0923A5038B0}" type="pres">
      <dgm:prSet presAssocID="{3F4617E3-3584-44BE-9A51-1DF1483D9E82}" presName="parentLin" presStyleCnt="0"/>
      <dgm:spPr/>
    </dgm:pt>
    <dgm:pt modelId="{C0352ADB-F7E8-41E8-991B-547CABFA1E99}" type="pres">
      <dgm:prSet presAssocID="{3F4617E3-3584-44BE-9A51-1DF1483D9E82}" presName="parentLeftMargin" presStyleLbl="node1" presStyleIdx="1" presStyleCnt="3"/>
      <dgm:spPr/>
    </dgm:pt>
    <dgm:pt modelId="{E4FA28C3-A9C3-42D9-896E-66932DC7B574}" type="pres">
      <dgm:prSet presAssocID="{3F4617E3-3584-44BE-9A51-1DF1483D9E8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A3C4A32-6DA5-4332-B11B-650384FA6671}" type="pres">
      <dgm:prSet presAssocID="{3F4617E3-3584-44BE-9A51-1DF1483D9E82}" presName="negativeSpace" presStyleCnt="0"/>
      <dgm:spPr/>
    </dgm:pt>
    <dgm:pt modelId="{2937994D-B174-47DF-A6F2-8A1EA0E177B3}" type="pres">
      <dgm:prSet presAssocID="{3F4617E3-3584-44BE-9A51-1DF1483D9E8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297D03-F68E-4D33-956D-E118DF73FDDE}" srcId="{605C8588-F07B-4EB4-8DF6-783A7F9B7750}" destId="{F72D15E5-3A27-44E0-A6FE-11640E8BCF79}" srcOrd="1" destOrd="0" parTransId="{FD9EDE33-A8E6-41B2-BBE4-0EDE666BD3A2}" sibTransId="{E8CF3699-94AA-44B6-9A65-F12DBE9EB48B}"/>
    <dgm:cxn modelId="{5084121F-FD67-4381-A195-3E748327547A}" srcId="{605C8588-F07B-4EB4-8DF6-783A7F9B7750}" destId="{50C3B32D-592B-4272-A02F-22A55079387D}" srcOrd="0" destOrd="0" parTransId="{E9CCCCF5-371D-4437-8923-3843610CFFA2}" sibTransId="{CAFEF4F4-E68B-4354-B671-5B613AB992F5}"/>
    <dgm:cxn modelId="{5703BA36-B999-4718-A314-8846AD10EB0E}" type="presOf" srcId="{3F4617E3-3584-44BE-9A51-1DF1483D9E82}" destId="{E4FA28C3-A9C3-42D9-896E-66932DC7B574}" srcOrd="1" destOrd="0" presId="urn:microsoft.com/office/officeart/2005/8/layout/list1"/>
    <dgm:cxn modelId="{A0B2A347-4359-4522-B1E0-3B977219F049}" type="presOf" srcId="{605C8588-F07B-4EB4-8DF6-783A7F9B7750}" destId="{2C4D0AF2-B92B-4459-98EA-3A98892B0CE1}" srcOrd="0" destOrd="0" presId="urn:microsoft.com/office/officeart/2005/8/layout/list1"/>
    <dgm:cxn modelId="{D2F3A168-D120-4175-9436-DFAFD95D1E4A}" type="presOf" srcId="{F72D15E5-3A27-44E0-A6FE-11640E8BCF79}" destId="{5053F6EC-0B77-4434-8E13-6644E190F67C}" srcOrd="1" destOrd="0" presId="urn:microsoft.com/office/officeart/2005/8/layout/list1"/>
    <dgm:cxn modelId="{191B0DA8-9EB6-4AB0-88C7-970B2D99F958}" srcId="{605C8588-F07B-4EB4-8DF6-783A7F9B7750}" destId="{3F4617E3-3584-44BE-9A51-1DF1483D9E82}" srcOrd="2" destOrd="0" parTransId="{A6E51998-41E0-42F9-8FBE-DF2146035265}" sibTransId="{6E32AF91-6FB1-46C7-865A-B1E7D98400EC}"/>
    <dgm:cxn modelId="{DD1A06B1-7EF7-493D-AEA2-359CC4DC35C1}" type="presOf" srcId="{F72D15E5-3A27-44E0-A6FE-11640E8BCF79}" destId="{C71A2BB8-6CEF-40F9-9B56-B1974B16990F}" srcOrd="0" destOrd="0" presId="urn:microsoft.com/office/officeart/2005/8/layout/list1"/>
    <dgm:cxn modelId="{07E699B2-AAEE-4823-BB44-AAE662AFE973}" type="presOf" srcId="{50C3B32D-592B-4272-A02F-22A55079387D}" destId="{8743CD20-673A-4DB8-8000-8076123E531A}" srcOrd="0" destOrd="0" presId="urn:microsoft.com/office/officeart/2005/8/layout/list1"/>
    <dgm:cxn modelId="{A8FE1FB9-A972-43DF-B4B0-5B3D1EF7293C}" type="presOf" srcId="{3F4617E3-3584-44BE-9A51-1DF1483D9E82}" destId="{C0352ADB-F7E8-41E8-991B-547CABFA1E99}" srcOrd="0" destOrd="0" presId="urn:microsoft.com/office/officeart/2005/8/layout/list1"/>
    <dgm:cxn modelId="{37777FFE-80DC-4FCF-82DA-5EFCD51156AF}" type="presOf" srcId="{50C3B32D-592B-4272-A02F-22A55079387D}" destId="{17550881-3505-4ADD-958F-0F32C8185A7B}" srcOrd="1" destOrd="0" presId="urn:microsoft.com/office/officeart/2005/8/layout/list1"/>
    <dgm:cxn modelId="{2C404B21-7837-43CC-82BE-8B0A5492DEBD}" type="presParOf" srcId="{2C4D0AF2-B92B-4459-98EA-3A98892B0CE1}" destId="{0BD7F512-7D3F-4625-AF8D-65924016DCC1}" srcOrd="0" destOrd="0" presId="urn:microsoft.com/office/officeart/2005/8/layout/list1"/>
    <dgm:cxn modelId="{5A96005C-2071-40A7-867F-B6C7025DDB1F}" type="presParOf" srcId="{0BD7F512-7D3F-4625-AF8D-65924016DCC1}" destId="{8743CD20-673A-4DB8-8000-8076123E531A}" srcOrd="0" destOrd="0" presId="urn:microsoft.com/office/officeart/2005/8/layout/list1"/>
    <dgm:cxn modelId="{6856C154-3F58-4871-82D6-E1F3C79FB532}" type="presParOf" srcId="{0BD7F512-7D3F-4625-AF8D-65924016DCC1}" destId="{17550881-3505-4ADD-958F-0F32C8185A7B}" srcOrd="1" destOrd="0" presId="urn:microsoft.com/office/officeart/2005/8/layout/list1"/>
    <dgm:cxn modelId="{B6DFE1BF-709A-4A84-8F78-8D52B1B4DE68}" type="presParOf" srcId="{2C4D0AF2-B92B-4459-98EA-3A98892B0CE1}" destId="{D4ABA8B9-9797-4376-863F-49236F6D8B59}" srcOrd="1" destOrd="0" presId="urn:microsoft.com/office/officeart/2005/8/layout/list1"/>
    <dgm:cxn modelId="{975A9460-27B3-4784-B2FF-D915B190B6F5}" type="presParOf" srcId="{2C4D0AF2-B92B-4459-98EA-3A98892B0CE1}" destId="{802D62DA-791B-44A5-BE9A-77357A127170}" srcOrd="2" destOrd="0" presId="urn:microsoft.com/office/officeart/2005/8/layout/list1"/>
    <dgm:cxn modelId="{85F149E9-C7FF-4C03-9496-3B42F360F1DE}" type="presParOf" srcId="{2C4D0AF2-B92B-4459-98EA-3A98892B0CE1}" destId="{195AE4BE-B114-4D81-BF59-64B32FE3FEF9}" srcOrd="3" destOrd="0" presId="urn:microsoft.com/office/officeart/2005/8/layout/list1"/>
    <dgm:cxn modelId="{8319A2AD-01C9-4C72-9351-732EE6805519}" type="presParOf" srcId="{2C4D0AF2-B92B-4459-98EA-3A98892B0CE1}" destId="{33223A78-58F5-4AAE-9057-127229E268C9}" srcOrd="4" destOrd="0" presId="urn:microsoft.com/office/officeart/2005/8/layout/list1"/>
    <dgm:cxn modelId="{0D56F33D-82C4-4AD1-BCFE-99F893A5FAD8}" type="presParOf" srcId="{33223A78-58F5-4AAE-9057-127229E268C9}" destId="{C71A2BB8-6CEF-40F9-9B56-B1974B16990F}" srcOrd="0" destOrd="0" presId="urn:microsoft.com/office/officeart/2005/8/layout/list1"/>
    <dgm:cxn modelId="{BCEBA7A7-9B03-4B68-8AE5-B543F26FB08E}" type="presParOf" srcId="{33223A78-58F5-4AAE-9057-127229E268C9}" destId="{5053F6EC-0B77-4434-8E13-6644E190F67C}" srcOrd="1" destOrd="0" presId="urn:microsoft.com/office/officeart/2005/8/layout/list1"/>
    <dgm:cxn modelId="{9CEF81ED-5D9F-4ED8-A0D1-248CCE8131C2}" type="presParOf" srcId="{2C4D0AF2-B92B-4459-98EA-3A98892B0CE1}" destId="{8492AA42-4000-41B3-B02A-5ABEBEF21487}" srcOrd="5" destOrd="0" presId="urn:microsoft.com/office/officeart/2005/8/layout/list1"/>
    <dgm:cxn modelId="{D4B51067-937E-477A-A5AC-9A6A35A756D0}" type="presParOf" srcId="{2C4D0AF2-B92B-4459-98EA-3A98892B0CE1}" destId="{B89DFB43-09BA-4E6B-9BF2-DE4801159FF0}" srcOrd="6" destOrd="0" presId="urn:microsoft.com/office/officeart/2005/8/layout/list1"/>
    <dgm:cxn modelId="{6D8E9D93-CBE6-413B-88F6-ACC4409D060C}" type="presParOf" srcId="{2C4D0AF2-B92B-4459-98EA-3A98892B0CE1}" destId="{9FE4A45D-710C-4644-A32B-638FD4033E1C}" srcOrd="7" destOrd="0" presId="urn:microsoft.com/office/officeart/2005/8/layout/list1"/>
    <dgm:cxn modelId="{43B0CCDE-E908-4258-B8DA-D3D32806F0BA}" type="presParOf" srcId="{2C4D0AF2-B92B-4459-98EA-3A98892B0CE1}" destId="{5CCD1314-5B3D-4090-8931-A0923A5038B0}" srcOrd="8" destOrd="0" presId="urn:microsoft.com/office/officeart/2005/8/layout/list1"/>
    <dgm:cxn modelId="{6761E001-2435-4F86-B9EF-4E7FF1675DCA}" type="presParOf" srcId="{5CCD1314-5B3D-4090-8931-A0923A5038B0}" destId="{C0352ADB-F7E8-41E8-991B-547CABFA1E99}" srcOrd="0" destOrd="0" presId="urn:microsoft.com/office/officeart/2005/8/layout/list1"/>
    <dgm:cxn modelId="{5371B75F-BAF0-4447-A564-95E012A9CB27}" type="presParOf" srcId="{5CCD1314-5B3D-4090-8931-A0923A5038B0}" destId="{E4FA28C3-A9C3-42D9-896E-66932DC7B574}" srcOrd="1" destOrd="0" presId="urn:microsoft.com/office/officeart/2005/8/layout/list1"/>
    <dgm:cxn modelId="{A1EBDFBF-4833-439F-B1DF-7FCA6848DE54}" type="presParOf" srcId="{2C4D0AF2-B92B-4459-98EA-3A98892B0CE1}" destId="{DA3C4A32-6DA5-4332-B11B-650384FA6671}" srcOrd="9" destOrd="0" presId="urn:microsoft.com/office/officeart/2005/8/layout/list1"/>
    <dgm:cxn modelId="{05EA8467-124D-4517-AA6E-3070F88E99C7}" type="presParOf" srcId="{2C4D0AF2-B92B-4459-98EA-3A98892B0CE1}" destId="{2937994D-B174-47DF-A6F2-8A1EA0E177B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D62DA-791B-44A5-BE9A-77357A127170}">
      <dsp:nvSpPr>
        <dsp:cNvPr id="0" name=""/>
        <dsp:cNvSpPr/>
      </dsp:nvSpPr>
      <dsp:spPr>
        <a:xfrm>
          <a:off x="0" y="1265229"/>
          <a:ext cx="1051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50881-3505-4ADD-958F-0F32C8185A7B}">
      <dsp:nvSpPr>
        <dsp:cNvPr id="0" name=""/>
        <dsp:cNvSpPr/>
      </dsp:nvSpPr>
      <dsp:spPr>
        <a:xfrm>
          <a:off x="525780" y="999549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тропность</a:t>
          </a:r>
          <a:r>
            <a:rPr lang="ru-RU" sz="1800" kern="1200" dirty="0"/>
            <a:t> ко многим тканям, включая </a:t>
          </a:r>
          <a:r>
            <a:rPr lang="ru-RU" sz="1800" kern="1200" dirty="0" err="1"/>
            <a:t>нейротропизм</a:t>
          </a:r>
          <a:r>
            <a:rPr lang="ru-RU" sz="1800" kern="1200" dirty="0"/>
            <a:t> </a:t>
          </a:r>
          <a:endParaRPr lang="en-US" sz="1800" kern="1200" dirty="0"/>
        </a:p>
      </dsp:txBody>
      <dsp:txXfrm>
        <a:off x="551719" y="1025488"/>
        <a:ext cx="7309042" cy="479482"/>
      </dsp:txXfrm>
    </dsp:sp>
    <dsp:sp modelId="{B89DFB43-09BA-4E6B-9BF2-DE4801159FF0}">
      <dsp:nvSpPr>
        <dsp:cNvPr id="0" name=""/>
        <dsp:cNvSpPr/>
      </dsp:nvSpPr>
      <dsp:spPr>
        <a:xfrm>
          <a:off x="0" y="2081709"/>
          <a:ext cx="1051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3F6EC-0B77-4434-8E13-6644E190F67C}">
      <dsp:nvSpPr>
        <dsp:cNvPr id="0" name=""/>
        <dsp:cNvSpPr/>
      </dsp:nvSpPr>
      <dsp:spPr>
        <a:xfrm>
          <a:off x="525780" y="1816029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воспаление низкой интенсивности, </a:t>
          </a:r>
          <a:r>
            <a:rPr lang="ru-RU" sz="1800" kern="1200" dirty="0" err="1"/>
            <a:t>оксидативный</a:t>
          </a:r>
          <a:r>
            <a:rPr lang="ru-RU" sz="1800" kern="1200" dirty="0"/>
            <a:t> статус </a:t>
          </a:r>
          <a:endParaRPr lang="en-US" sz="1800" kern="1200" dirty="0"/>
        </a:p>
      </dsp:txBody>
      <dsp:txXfrm>
        <a:off x="551719" y="1841968"/>
        <a:ext cx="7309042" cy="479482"/>
      </dsp:txXfrm>
    </dsp:sp>
    <dsp:sp modelId="{2937994D-B174-47DF-A6F2-8A1EA0E177B3}">
      <dsp:nvSpPr>
        <dsp:cNvPr id="0" name=""/>
        <dsp:cNvSpPr/>
      </dsp:nvSpPr>
      <dsp:spPr>
        <a:xfrm>
          <a:off x="0" y="2898189"/>
          <a:ext cx="1051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A28C3-A9C3-42D9-896E-66932DC7B574}">
      <dsp:nvSpPr>
        <dsp:cNvPr id="0" name=""/>
        <dsp:cNvSpPr/>
      </dsp:nvSpPr>
      <dsp:spPr>
        <a:xfrm>
          <a:off x="525780" y="2632509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Сниженный потенциал к адаптации (</a:t>
          </a:r>
          <a:r>
            <a:rPr lang="en-US" sz="1800" kern="1200" dirty="0"/>
            <a:t>resilience)</a:t>
          </a:r>
          <a:r>
            <a:rPr lang="ru-RU" sz="1800" kern="1200" dirty="0"/>
            <a:t> и внешние стрессы</a:t>
          </a:r>
          <a:endParaRPr lang="en-US" sz="1800" kern="1200" dirty="0"/>
        </a:p>
      </dsp:txBody>
      <dsp:txXfrm>
        <a:off x="551719" y="2658448"/>
        <a:ext cx="730904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3BF-86D9-4519-A03D-2FF402C2A376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7448-6857-4B46-9F35-5B38F224C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48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3BF-86D9-4519-A03D-2FF402C2A376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7448-6857-4B46-9F35-5B38F224C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2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3BF-86D9-4519-A03D-2FF402C2A376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7448-6857-4B46-9F35-5B38F224C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6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3BF-86D9-4519-A03D-2FF402C2A376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7448-6857-4B46-9F35-5B38F224C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4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3BF-86D9-4519-A03D-2FF402C2A376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7448-6857-4B46-9F35-5B38F224C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2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3BF-86D9-4519-A03D-2FF402C2A376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7448-6857-4B46-9F35-5B38F224C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1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3BF-86D9-4519-A03D-2FF402C2A376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7448-6857-4B46-9F35-5B38F224C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5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3BF-86D9-4519-A03D-2FF402C2A376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7448-6857-4B46-9F35-5B38F224C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7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3BF-86D9-4519-A03D-2FF402C2A376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7448-6857-4B46-9F35-5B38F224C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8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3BF-86D9-4519-A03D-2FF402C2A376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7448-6857-4B46-9F35-5B38F224C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3BF-86D9-4519-A03D-2FF402C2A376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7448-6857-4B46-9F35-5B38F224C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4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553BF-86D9-4519-A03D-2FF402C2A376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7448-6857-4B46-9F35-5B38F224C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1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800" b="1" dirty="0">
                <a:solidFill>
                  <a:srgbClr val="00B050"/>
                </a:solidFill>
                <a:latin typeface="+mn-lt"/>
              </a:rPr>
              <a:t>ДЛИТЕЛЬНЫЙ КОВИД </a:t>
            </a:r>
            <a:br>
              <a:rPr lang="ru-RU" sz="3800" b="1" dirty="0">
                <a:solidFill>
                  <a:srgbClr val="00B050"/>
                </a:solidFill>
                <a:latin typeface="+mn-lt"/>
              </a:rPr>
            </a:br>
            <a:r>
              <a:rPr lang="ru-RU" sz="3800" b="1" dirty="0">
                <a:solidFill>
                  <a:srgbClr val="00B050"/>
                </a:solidFill>
                <a:latin typeface="+mn-lt"/>
              </a:rPr>
              <a:t>И ПОСТКОВИДНЫЙ СИНДРОМ: РЕАБИЛИТАЦИЯ И ПИТАНИЕ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28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проф. А.Н</a:t>
            </a:r>
            <a:r>
              <a:rPr lang="ru-RU"/>
              <a:t>.Ильницкий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46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Кашель и синдром хронической усталости после </a:t>
            </a:r>
            <a:r>
              <a:rPr lang="ru-RU" b="1" dirty="0" err="1">
                <a:solidFill>
                  <a:schemeClr val="accent6"/>
                </a:solidFill>
              </a:rPr>
              <a:t>ковида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генерализованная</a:t>
            </a:r>
            <a:r>
              <a:rPr lang="ru-RU" dirty="0"/>
              <a:t> гиперчувствительность;</a:t>
            </a:r>
          </a:p>
          <a:p>
            <a:r>
              <a:rPr lang="ru-RU" dirty="0"/>
              <a:t>идиопатический хронический кашель - синдром гиперчувствительности к кашлю;</a:t>
            </a:r>
          </a:p>
          <a:p>
            <a:r>
              <a:rPr lang="ru-RU" dirty="0"/>
              <a:t>синдром хронической усталости (</a:t>
            </a:r>
            <a:r>
              <a:rPr lang="ru-RU" dirty="0" err="1"/>
              <a:t>миалгический</a:t>
            </a:r>
            <a:r>
              <a:rPr lang="ru-RU" dirty="0"/>
              <a:t> </a:t>
            </a:r>
            <a:r>
              <a:rPr lang="ru-RU" dirty="0" err="1"/>
              <a:t>энцефаломиелит</a:t>
            </a:r>
            <a:r>
              <a:rPr lang="ru-RU" dirty="0"/>
              <a:t>) и </a:t>
            </a:r>
            <a:r>
              <a:rPr lang="ru-RU" dirty="0" err="1"/>
              <a:t>фибромиалгия</a:t>
            </a:r>
            <a:r>
              <a:rPr lang="ru-RU" dirty="0"/>
              <a:t>, при которых пациенты жалуются на усталость и боль в опорно-двигательном аппарате, связаны с изменениями восприятия боли и сенсорной обработки как в периферической, так и в центральной нейрогенной сенсибилизации;</a:t>
            </a:r>
          </a:p>
          <a:p>
            <a:r>
              <a:rPr lang="ru-RU" dirty="0"/>
              <a:t>островковая и поясная коры являются ключевыми областями в </a:t>
            </a:r>
            <a:r>
              <a:rPr lang="ru-RU" dirty="0" err="1"/>
              <a:t>ноцицептивной</a:t>
            </a:r>
            <a:r>
              <a:rPr lang="ru-RU" dirty="0"/>
              <a:t> обработке одышки, которые являются теми же областями, активируемыми болью и кашлем;</a:t>
            </a:r>
          </a:p>
          <a:p>
            <a:r>
              <a:rPr lang="ru-RU" dirty="0"/>
              <a:t>МРТ головного мозга пациентов с неврологическими осложнениями COVID-19 показала нарушения корковых сигналов и </a:t>
            </a:r>
            <a:r>
              <a:rPr lang="ru-RU" dirty="0" err="1"/>
              <a:t>нейровоспалительные</a:t>
            </a:r>
            <a:r>
              <a:rPr lang="ru-RU" dirty="0"/>
              <a:t> особенности, </a:t>
            </a:r>
            <a:r>
              <a:rPr lang="ru-RU" dirty="0" err="1"/>
              <a:t>гипометаболизм</a:t>
            </a:r>
            <a:r>
              <a:rPr lang="ru-RU" dirty="0"/>
              <a:t> в обонятельной извилине и связанных </a:t>
            </a:r>
            <a:r>
              <a:rPr lang="ru-RU" dirty="0" err="1"/>
              <a:t>лимбических</a:t>
            </a:r>
            <a:r>
              <a:rPr lang="ru-RU" dirty="0"/>
              <a:t> и </a:t>
            </a:r>
            <a:r>
              <a:rPr lang="ru-RU" dirty="0" err="1"/>
              <a:t>паралимбических</a:t>
            </a:r>
            <a:r>
              <a:rPr lang="ru-RU" dirty="0"/>
              <a:t> областях, распространяющийся на ствол мозга и мозжечок у пациентов с длительным COVID-19.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35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Другие причины и последствия кашля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 err="1"/>
              <a:t>гастроэзофагеальная</a:t>
            </a:r>
            <a:r>
              <a:rPr lang="ru-RU" dirty="0"/>
              <a:t> </a:t>
            </a:r>
            <a:r>
              <a:rPr lang="ru-RU" dirty="0" err="1"/>
              <a:t>рефлюксная</a:t>
            </a:r>
            <a:r>
              <a:rPr lang="ru-RU" dirty="0"/>
              <a:t> болезнь;</a:t>
            </a:r>
          </a:p>
          <a:p>
            <a:r>
              <a:rPr lang="ru-RU" dirty="0"/>
              <a:t>терапия ингибиторами АПФ;</a:t>
            </a:r>
          </a:p>
          <a:p>
            <a:r>
              <a:rPr lang="ru-RU" dirty="0"/>
              <a:t>фиброз легких;</a:t>
            </a:r>
          </a:p>
          <a:p>
            <a:r>
              <a:rPr lang="ru-RU" dirty="0"/>
              <a:t>патология с воспалением дыхательных путей;</a:t>
            </a:r>
          </a:p>
          <a:p>
            <a:r>
              <a:rPr lang="ru-RU" dirty="0"/>
              <a:t>кашель не только беспокоит пациентов, но и увеличивает риск передачи инфекции через дыхательные пути;</a:t>
            </a:r>
          </a:p>
          <a:p>
            <a:r>
              <a:rPr lang="ru-RU" dirty="0"/>
              <a:t>может произойти стигматизация пациентов с кашлем.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852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Неврологические 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и психиатрические последствия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04" y="1690688"/>
            <a:ext cx="7443215" cy="5048440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390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Засыпание и циклы сна: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нарушения при </a:t>
            </a:r>
            <a:r>
              <a:rPr lang="ru-RU" b="1" dirty="0" err="1">
                <a:solidFill>
                  <a:srgbClr val="00B050"/>
                </a:solidFill>
              </a:rPr>
              <a:t>ковидной</a:t>
            </a:r>
            <a:r>
              <a:rPr lang="ru-RU" b="1" dirty="0">
                <a:solidFill>
                  <a:srgbClr val="00B050"/>
                </a:solidFill>
              </a:rPr>
              <a:t> инфекции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засыпание;</a:t>
            </a:r>
          </a:p>
          <a:p>
            <a:r>
              <a:rPr lang="ru-RU" dirty="0"/>
              <a:t>медленный сон;</a:t>
            </a:r>
          </a:p>
          <a:p>
            <a:r>
              <a:rPr lang="ru-RU" dirty="0"/>
              <a:t>быстрый сон.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943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Засыпание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снижение уровня сознания;</a:t>
            </a:r>
          </a:p>
          <a:p>
            <a:r>
              <a:rPr lang="ru-RU" dirty="0"/>
              <a:t>зевота;</a:t>
            </a:r>
          </a:p>
          <a:p>
            <a:r>
              <a:rPr lang="ru-RU" dirty="0"/>
              <a:t>снижение общей чувствительности;</a:t>
            </a:r>
          </a:p>
          <a:p>
            <a:r>
              <a:rPr lang="ru-RU" dirty="0"/>
              <a:t>урежение частоты сердечных сокращений, снижение артериального давления,  снижение секреторной активности желез, например, слезных, в результате развивается жжение глаз и происходит слипание век.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9426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Медленный сон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первая стадия</a:t>
            </a:r>
            <a:r>
              <a:rPr lang="ru-RU" dirty="0"/>
              <a:t>.  Дремота с полусонными мечтаниями,  гипногогические галлюцинации, снижение мышечной активности, частоты дыхания и пульса, понижение температуры, глаза могут совершать медленные движения;</a:t>
            </a:r>
          </a:p>
          <a:p>
            <a:r>
              <a:rPr lang="ru-RU" i="1" dirty="0"/>
              <a:t>вторая стадия</a:t>
            </a:r>
            <a:r>
              <a:rPr lang="ru-RU" dirty="0"/>
              <a:t>. Сон неглубокий или лёгкий. Происходит дальнейшее снижение тонической мышечной активности. Занимает в целом около 45-55 % общего времени сна. Первый эпизод второй стадии длится около 20 минут. В ЭЭГ доминируют </a:t>
            </a:r>
            <a:r>
              <a:rPr lang="ru-RU" dirty="0" err="1"/>
              <a:t>тета-волны</a:t>
            </a:r>
            <a:r>
              <a:rPr lang="ru-RU" dirty="0"/>
              <a:t>, появляются так называемые «сонные веретёна» (сигма-ритм).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53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Медленный сон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третья стадия</a:t>
            </a:r>
            <a:r>
              <a:rPr lang="ru-RU" dirty="0"/>
              <a:t>. Медленный сон. Характерны так называемые дельта-колебания на электроэнцефалограмме, которые занимают менее 50 %;</a:t>
            </a:r>
          </a:p>
          <a:p>
            <a:r>
              <a:rPr lang="ru-RU" i="1" dirty="0"/>
              <a:t>четвёртая стадия</a:t>
            </a:r>
            <a:r>
              <a:rPr lang="ru-RU" dirty="0"/>
              <a:t>. Самый глубокий медленный дельта-сон, когда преобладают дельта-колебания (2 Гц). </a:t>
            </a:r>
          </a:p>
          <a:p>
            <a:pPr>
              <a:buNone/>
            </a:pPr>
            <a:r>
              <a:rPr lang="ru-RU" dirty="0"/>
              <a:t>    Третья и четвёртая стадии сна часто объединяют под названием </a:t>
            </a:r>
            <a:r>
              <a:rPr lang="ru-RU" i="1" dirty="0"/>
              <a:t>дельта-сон, в</a:t>
            </a:r>
            <a:r>
              <a:rPr lang="ru-RU" dirty="0"/>
              <a:t> это время человека разбудить очень сложно, на этой стадии возможны эпизоды снохождения, ночные сновидения с ужасом, разговоры во сне, </a:t>
            </a:r>
            <a:r>
              <a:rPr lang="ru-RU" dirty="0" err="1"/>
              <a:t>энурез</a:t>
            </a:r>
            <a:r>
              <a:rPr lang="ru-RU" dirty="0"/>
              <a:t> у детей, которые после пробуждения забываются. 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3751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Быстрый сон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пятая стадия сна, которая следует за медленным сном;</a:t>
            </a:r>
          </a:p>
          <a:p>
            <a:r>
              <a:rPr lang="ru-RU" dirty="0"/>
              <a:t>электрическая активность мозга сходна с состоянием бодрствования, но человек находится в полной неподвижности вследствие резкого падения мышечного тонуса;</a:t>
            </a:r>
          </a:p>
          <a:p>
            <a:r>
              <a:rPr lang="ru-RU" dirty="0"/>
              <a:t>глазные яблоки очень часто и периодически совершают быстрые движения под сомкнутыми веками;</a:t>
            </a:r>
          </a:p>
          <a:p>
            <a:r>
              <a:rPr lang="ru-RU" dirty="0"/>
              <a:t>В 90% снятся сны;</a:t>
            </a:r>
          </a:p>
          <a:p>
            <a:r>
              <a:rPr lang="ru-RU" dirty="0"/>
              <a:t>первый эпизод быстрого сна наступает через 70 - 90 минут от момента засыпания, длится 5-10 минут. 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3627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Циклы сна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 поверхностного к глубокому сну;</a:t>
            </a:r>
          </a:p>
          <a:p>
            <a:r>
              <a:rPr lang="ru-RU" dirty="0"/>
              <a:t>за ночь от 4 до 6 циклов;</a:t>
            </a:r>
          </a:p>
          <a:p>
            <a:r>
              <a:rPr lang="ru-RU" dirty="0"/>
              <a:t>продолжительность одного цикла составляет около 1,5 часов;</a:t>
            </a:r>
          </a:p>
          <a:p>
            <a:r>
              <a:rPr lang="ru-RU" dirty="0"/>
              <a:t>в первой половине ночи – медленный сон, во второй половине обычно снятся сновидения.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3311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Фенотипы постковидного синдрома – единая болезнь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1890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630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Актуальность проблемы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высокая распространенность, в том числе при легком течении заболевания;</a:t>
            </a:r>
          </a:p>
          <a:p>
            <a:r>
              <a:rPr lang="ru-RU" dirty="0"/>
              <a:t> сочетание эндогенных патологических изменений с посттравматическим стрессовым расстройством;</a:t>
            </a:r>
          </a:p>
          <a:p>
            <a:r>
              <a:rPr lang="ru-RU" dirty="0"/>
              <a:t>сочетание с имеющимися хроническими заболеваниями, течение которых ухудшается;</a:t>
            </a:r>
          </a:p>
          <a:p>
            <a:r>
              <a:rPr lang="ru-RU" dirty="0"/>
              <a:t>обострение «скрытой» патологии, например, манифестация артериальной гипертензии;</a:t>
            </a:r>
          </a:p>
          <a:p>
            <a:r>
              <a:rPr lang="ru-RU" dirty="0"/>
              <a:t>снижение качества жизни. 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775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Постковидный синдром в пожилом возрасте: подострый функциональный дефицит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Подострый функциональный дефицит (англ. deconditioning) является собирательным понятием, обозначающее обратимое ухудшение профиля старения под влиянием вынужденной иммобилизации или утрате социальных связей.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4506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Причины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1) недостаточный объем физической реабилитации после перенесенного заболевания, что связано с недостаточно разработанными схемами ввиду новой инфекции, а также в связи с дефицитом ресурсов здравоохранения. На госпитальном этапе при поступлении большого количества пациентов первоочередное внимание уделяется вновь прибывшим тяжелым больным, в то время как на тех, кто проходит долечивание и готовится к выписке не хватает «сил и рук»; 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5294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Причины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2) впервые в новейшей истории стал применяться локдаун как основная мера первичной профилактика передачи коронавирусной инфекции, который в ряде стран и регионов носил жесткий характер и предполагал длительное нахождение дома с резким ограничением объема физической активности, бытовых и социальных контактов, что приводило к обострению имеющихся хронических заболеваний и ухудшению гериатрического статуса в виде депрессии, одиночества, физической детренированности, динапении, падениям и пр.; 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058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Причины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3) после перенесенных легких форм заболевания подострый функциональный дефицит возникал у пациентов в связи с посттравматическим стрессовым расстройством, поскольку возникала боязнь выхода на улицу, сквозняка, получить повторное инфицирование другими воздушно-капельными вирусами, склонность проводить время в лежачем положении.    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646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Патогенез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нарушение баланса между парасимпатической и симпатической нервной системами, что снижает качество регуляции деятельности сердечно-сосудистой системы: нарушения регуляции сердечного ритма, обусловленные срывом компенсации при преодолении физических изменений объема крови</a:t>
            </a:r>
          </a:p>
          <a:p>
            <a:pPr fontAlgn="base"/>
            <a:r>
              <a:rPr lang="ru-RU" dirty="0"/>
              <a:t>иммуноэндокринные нарушения: при одиночестве снижается уровень мотивации пожилого человека, в том числе в отношении приема и приготовления качественной пищи, что в сочетании с сопутствующей гиподинамией приводит к провоспалительной активации, активирует imflammaging, способствуя развитию тревоги и депрессии, динапении, саркопенического ожирения, что клинически проявляется в виде каскада гериатрических синдромов от недостаточности питания до падений и синдрома старческой астении.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0080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Классификация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с преобладанием физических проявлений уязвимости (ограничение объема движений, трудности при выполнении привычной бытовой деятельности, падения, сложности при подъеме по лестнице, потребность в посторонней помощи при прогулках, снижение степени переносимости медикаментозной терапии и пр.),</a:t>
            </a:r>
          </a:p>
          <a:p>
            <a:pPr fontAlgn="base"/>
            <a:r>
              <a:rPr lang="ru-RU" dirty="0"/>
              <a:t>с преобладанием когнитивных и психологических проявлений уязвимости (снижение оперативной памяти, затруднения при концентрации внимания, тревога, депрессия, ощущение одиночества, снижение уровня возрастной жизнеспособности при стрессах и нагрузках и пр.),</a:t>
            </a:r>
          </a:p>
          <a:p>
            <a:pPr fontAlgn="base"/>
            <a:r>
              <a:rPr lang="ru-RU" dirty="0"/>
              <a:t>смешанные формы с сочетанием физических и </a:t>
            </a:r>
            <a:r>
              <a:rPr lang="ru-RU" dirty="0" err="1"/>
              <a:t>когнитивно</a:t>
            </a:r>
            <a:r>
              <a:rPr lang="ru-RU" dirty="0"/>
              <a:t>-психологических проявлений уязвимости.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0510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Клинические проявления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гериатрические: постепенное ухудшение гериатрического статуса и разворачивание соматических (гипомобильность, саркопения, мальнутриция), психических (когнитивный дефицит, тревога, депрессия, снижение уровня возрастной жизнеспособности) и социальных (одиночество, потребность в постоянном сопровождении) синдромов.</a:t>
            </a:r>
          </a:p>
          <a:p>
            <a:pPr fontAlgn="base"/>
            <a:r>
              <a:rPr lang="ru-RU" dirty="0"/>
              <a:t>общесоматические: развитие синдрома постуральной ортостатической тахикардии, который традиционно в литературе связывается с детренированностью и расценивается как ведущее ее последствие в пожилом и старческом возрасте</a:t>
            </a:r>
          </a:p>
          <a:p>
            <a:pPr fontAlgn="base"/>
            <a:r>
              <a:rPr lang="ru-RU" dirty="0"/>
              <a:t>увеличение частоты сердечных сокращений более 30 в минуту для взрослых любого возраста на протяжении 10 минут с момента перемещения тела из положения лежа в </a:t>
            </a:r>
            <a:r>
              <a:rPr lang="ru-RU" dirty="0" err="1"/>
              <a:t>в</a:t>
            </a:r>
            <a:r>
              <a:rPr lang="ru-RU" dirty="0"/>
              <a:t> положение стоя при нормальном/скоррегированном уровне артериального давления в сочетании со слабостью, головокружением, нарушением сна, которые обусловлены повторяющимися эпизодами церебральной гипоперфузии. 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9316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Диагностика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Экспресс-оценка гериатрического статуса:</a:t>
            </a:r>
          </a:p>
          <a:p>
            <a:r>
              <a:rPr lang="ru-RU" dirty="0"/>
              <a:t> скрининг синдрома старческой астении (</a:t>
            </a:r>
            <a:r>
              <a:rPr lang="en-US" dirty="0"/>
              <a:t>the Simple “FRAIL” Questionnaire Screening Tool)</a:t>
            </a:r>
            <a:r>
              <a:rPr lang="ru-RU" dirty="0"/>
              <a:t>;</a:t>
            </a:r>
            <a:endParaRPr lang="en-US" dirty="0"/>
          </a:p>
          <a:p>
            <a:r>
              <a:rPr lang="ru-RU" dirty="0" err="1"/>
              <a:t>с</a:t>
            </a:r>
            <a:r>
              <a:rPr lang="en-US" dirty="0" err="1"/>
              <a:t>крининг</a:t>
            </a:r>
            <a:r>
              <a:rPr lang="en-US" dirty="0"/>
              <a:t> саркопении (SARC-F Screen for </a:t>
            </a:r>
            <a:r>
              <a:rPr lang="en-US" dirty="0" err="1"/>
              <a:t>Sarcopenia</a:t>
            </a:r>
            <a:r>
              <a:rPr lang="en-US" dirty="0"/>
              <a:t>)</a:t>
            </a:r>
            <a:r>
              <a:rPr lang="ru-RU" dirty="0"/>
              <a:t>;</a:t>
            </a:r>
            <a:endParaRPr lang="en-US" dirty="0"/>
          </a:p>
          <a:p>
            <a:r>
              <a:rPr lang="ru-RU" dirty="0"/>
              <a:t>скрининг статуса питания (</a:t>
            </a:r>
            <a:r>
              <a:rPr lang="en-US" dirty="0"/>
              <a:t>SNAQ, Simplified Nutritional Assessment Questionnaire)</a:t>
            </a:r>
            <a:r>
              <a:rPr lang="ru-RU" dirty="0"/>
              <a:t>;</a:t>
            </a:r>
            <a:endParaRPr lang="en-US" dirty="0"/>
          </a:p>
          <a:p>
            <a:r>
              <a:rPr lang="ru-RU" dirty="0"/>
              <a:t>экспресс-оценка когнитивных способностей (</a:t>
            </a:r>
            <a:r>
              <a:rPr lang="ru-RU" dirty="0" err="1"/>
              <a:t>Rapid</a:t>
            </a:r>
            <a:r>
              <a:rPr lang="ru-RU" dirty="0"/>
              <a:t> </a:t>
            </a:r>
            <a:r>
              <a:rPr lang="ru-RU" dirty="0" err="1"/>
              <a:t>Cognitive</a:t>
            </a:r>
            <a:r>
              <a:rPr lang="ru-RU" dirty="0"/>
              <a:t> </a:t>
            </a:r>
            <a:r>
              <a:rPr lang="ru-RU" dirty="0" err="1"/>
              <a:t>Screen</a:t>
            </a:r>
            <a:r>
              <a:rPr lang="ru-RU" dirty="0"/>
              <a:t>, RCS).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0687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Постковидные изменения у детей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 3 до 7 лет;</a:t>
            </a:r>
          </a:p>
          <a:p>
            <a:r>
              <a:rPr lang="ru-RU" dirty="0"/>
              <a:t>продолжительность симптоматики до 12 дней;</a:t>
            </a:r>
          </a:p>
          <a:p>
            <a:r>
              <a:rPr lang="ru-RU" dirty="0"/>
              <a:t>течение средней степени тяжести – 92%;</a:t>
            </a:r>
          </a:p>
          <a:p>
            <a:r>
              <a:rPr lang="ru-RU" dirty="0"/>
              <a:t>потребность в госпитализации была обусловлена необходимостью динамического наблюдения для принятия мер при возможном ухудшении состояния;  </a:t>
            </a:r>
          </a:p>
          <a:p>
            <a:r>
              <a:rPr lang="ru-RU" dirty="0"/>
              <a:t>последствия: длительный персистирующий кашель (50%), слабость (25%), сочетание слабости и кашля (8%), патология, ассоциированная с воспалением (17%).   </a:t>
            </a:r>
          </a:p>
        </p:txBody>
      </p:sp>
    </p:spTree>
    <p:extLst>
      <p:ext uri="{BB962C8B-B14F-4D97-AF65-F5344CB8AC3E}">
        <p14:creationId xmlns:p14="http://schemas.microsoft.com/office/powerpoint/2010/main" val="796680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Питание в реабилитации после </a:t>
            </a:r>
            <a:r>
              <a:rPr lang="ru-RU" b="1" dirty="0" err="1">
                <a:solidFill>
                  <a:schemeClr val="accent6"/>
                </a:solidFill>
              </a:rPr>
              <a:t>ковида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резилиенс-диете с потреблением калорий не менее 2500 ккал в сутки, причем с повышением содержания белка до 1,0 – 1,2 г/кг массы тела;</a:t>
            </a:r>
          </a:p>
          <a:p>
            <a:r>
              <a:rPr lang="ru-RU" dirty="0"/>
              <a:t>включение в рациона продуктов антивоспалительной направленности;</a:t>
            </a:r>
          </a:p>
          <a:p>
            <a:r>
              <a:rPr lang="ru-RU" dirty="0"/>
              <a:t> соблюдение принципов </a:t>
            </a:r>
            <a:r>
              <a:rPr lang="ru-RU" dirty="0" err="1"/>
              <a:t>хронопитания</a:t>
            </a:r>
            <a:r>
              <a:rPr lang="ru-RU" dirty="0"/>
              <a:t>;</a:t>
            </a:r>
          </a:p>
          <a:p>
            <a:r>
              <a:rPr lang="ru-RU" dirty="0" err="1"/>
              <a:t>нутритивная</a:t>
            </a:r>
            <a:r>
              <a:rPr lang="ru-RU" dirty="0"/>
              <a:t> реабилитация с применением нутрицевтиков группы клеточные хроноблокаторы. </a:t>
            </a:r>
          </a:p>
        </p:txBody>
      </p:sp>
    </p:spTree>
    <p:extLst>
      <p:ext uri="{BB962C8B-B14F-4D97-AF65-F5344CB8AC3E}">
        <p14:creationId xmlns:p14="http://schemas.microsoft.com/office/powerpoint/2010/main" val="139782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500" b="1" dirty="0">
                <a:solidFill>
                  <a:schemeClr val="accent6"/>
                </a:solidFill>
              </a:rPr>
              <a:t>Терминология</a:t>
            </a:r>
            <a:br>
              <a:rPr lang="ru-RU" sz="3500" b="1" dirty="0">
                <a:solidFill>
                  <a:schemeClr val="accent6"/>
                </a:solidFill>
              </a:rPr>
            </a:br>
            <a:r>
              <a:rPr lang="ru-RU" sz="3500" b="1" dirty="0">
                <a:solidFill>
                  <a:schemeClr val="accent6"/>
                </a:solidFill>
              </a:rPr>
              <a:t>Классификация течения </a:t>
            </a:r>
            <a:r>
              <a:rPr lang="en-US" sz="3500" b="1" dirty="0">
                <a:solidFill>
                  <a:schemeClr val="accent6"/>
                </a:solidFill>
              </a:rPr>
              <a:t>COVID-19</a:t>
            </a:r>
            <a:r>
              <a:rPr lang="ru-RU" sz="3500" b="1" dirty="0">
                <a:solidFill>
                  <a:schemeClr val="accent6"/>
                </a:solidFill>
              </a:rPr>
              <a:t> (</a:t>
            </a:r>
            <a:r>
              <a:rPr lang="en-US" sz="3500" b="1" dirty="0">
                <a:solidFill>
                  <a:schemeClr val="accent6"/>
                </a:solidFill>
              </a:rPr>
              <a:t>NICE)</a:t>
            </a:r>
            <a:r>
              <a:rPr lang="ru-RU" sz="3500" b="1" dirty="0">
                <a:solidFill>
                  <a:schemeClr val="accent6"/>
                </a:solidFill>
              </a:rPr>
              <a:t> </a:t>
            </a:r>
            <a:br>
              <a:rPr lang="ru-RU" sz="3500" b="1" dirty="0">
                <a:solidFill>
                  <a:schemeClr val="accent6"/>
                </a:solidFill>
              </a:rPr>
            </a:br>
            <a:r>
              <a:rPr lang="ru-RU" sz="3500" b="1" dirty="0">
                <a:solidFill>
                  <a:schemeClr val="accent6"/>
                </a:solidFill>
              </a:rPr>
              <a:t>с точки зрения реабилитации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острый период – симптоматика до 4 недель;</a:t>
            </a:r>
          </a:p>
          <a:p>
            <a:r>
              <a:rPr lang="ru-RU" dirty="0"/>
              <a:t>длительный </a:t>
            </a:r>
            <a:r>
              <a:rPr lang="ru-RU" dirty="0" err="1"/>
              <a:t>ковид</a:t>
            </a:r>
            <a:r>
              <a:rPr lang="ru-RU" dirty="0"/>
              <a:t> – симптомы от 4 до 12 недель;</a:t>
            </a:r>
          </a:p>
          <a:p>
            <a:r>
              <a:rPr lang="ru-RU" dirty="0" err="1"/>
              <a:t>постковидный</a:t>
            </a:r>
            <a:r>
              <a:rPr lang="ru-RU" dirty="0"/>
              <a:t> синдром – симптомы, возникшие во время или после инфекционного заболевания и сохраняющиеся на протяжении более 12 недель;</a:t>
            </a:r>
          </a:p>
          <a:p>
            <a:r>
              <a:rPr lang="ru-RU" dirty="0"/>
              <a:t>«дальнобойщики» (</a:t>
            </a:r>
            <a:r>
              <a:rPr lang="en-US" dirty="0"/>
              <a:t>post-</a:t>
            </a:r>
            <a:r>
              <a:rPr lang="en-US" dirty="0" err="1"/>
              <a:t>covid</a:t>
            </a:r>
            <a:r>
              <a:rPr lang="en-US" dirty="0"/>
              <a:t> long hauler) </a:t>
            </a:r>
            <a:r>
              <a:rPr lang="ru-RU" dirty="0"/>
              <a:t>– пациенты, которые не возвратились к исходному уровню здоровья через 6 месяцев после перенесенного заболевания. 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900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accent6"/>
                </a:solidFill>
              </a:rPr>
              <a:t>Антивоспалительное</a:t>
            </a:r>
            <a:r>
              <a:rPr lang="ru-RU" b="1" dirty="0">
                <a:solidFill>
                  <a:schemeClr val="accent6"/>
                </a:solidFill>
              </a:rPr>
              <a:t> питание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88" y="1755648"/>
            <a:ext cx="8567928" cy="4882896"/>
          </a:xfrm>
        </p:spPr>
      </p:pic>
    </p:spTree>
    <p:extLst>
      <p:ext uri="{BB962C8B-B14F-4D97-AF65-F5344CB8AC3E}">
        <p14:creationId xmlns:p14="http://schemas.microsoft.com/office/powerpoint/2010/main" val="882246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Направления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err="1">
                <a:solidFill>
                  <a:srgbClr val="00B050"/>
                </a:solidFill>
              </a:rPr>
              <a:t>нутритивной</a:t>
            </a:r>
            <a:r>
              <a:rPr lang="ru-RU" b="1" dirty="0">
                <a:solidFill>
                  <a:srgbClr val="00B050"/>
                </a:solidFill>
              </a:rPr>
              <a:t> реабилитации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гемопротекция</a:t>
            </a:r>
            <a:r>
              <a:rPr lang="ru-RU" dirty="0"/>
              <a:t>, </a:t>
            </a:r>
          </a:p>
          <a:p>
            <a:r>
              <a:rPr lang="ru-RU" dirty="0"/>
              <a:t>респираторная реабилитация,</a:t>
            </a:r>
          </a:p>
          <a:p>
            <a:r>
              <a:rPr lang="ru-RU" dirty="0" err="1"/>
              <a:t>миокардиопротекция</a:t>
            </a:r>
            <a:r>
              <a:rPr lang="ru-RU" dirty="0"/>
              <a:t>, </a:t>
            </a:r>
          </a:p>
          <a:p>
            <a:r>
              <a:rPr lang="ru-RU" dirty="0"/>
              <a:t>вегетативная защита, </a:t>
            </a:r>
          </a:p>
          <a:p>
            <a:r>
              <a:rPr lang="ru-RU" dirty="0" err="1"/>
              <a:t>иммунореабилитация</a:t>
            </a:r>
            <a:r>
              <a:rPr lang="ru-RU" dirty="0"/>
              <a:t>,</a:t>
            </a:r>
          </a:p>
          <a:p>
            <a:r>
              <a:rPr lang="ru-RU" dirty="0"/>
              <a:t>реабилитация при посттравматическом стрессовом расстройстве. 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1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Гемопротекция 1 (медь)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необходима для процессов гемоглобинообразования;</a:t>
            </a:r>
          </a:p>
          <a:p>
            <a:r>
              <a:rPr lang="ru-RU" dirty="0"/>
              <a:t> в процессе формирования эритроцитов является незаменимой;</a:t>
            </a:r>
          </a:p>
          <a:p>
            <a:r>
              <a:rPr lang="ru-RU" dirty="0"/>
              <a:t>стимулирует созревание ретикулоцитов и превращение их в эритроциты;</a:t>
            </a:r>
          </a:p>
          <a:p>
            <a:r>
              <a:rPr lang="ru-RU" dirty="0"/>
              <a:t>входит в состав окислительных ферментов, участвуя в тканевом дыхании.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3873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Гемопротекция 2 (цинк)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 фоне дефицита цинка формируются нарушения со стороны иммунной, костно-мышечной, нервной, пищеварительной систем;</a:t>
            </a:r>
          </a:p>
          <a:p>
            <a:r>
              <a:rPr lang="ru-RU" dirty="0"/>
              <a:t>необходим для роста и восстановления тканей, так как входит в состав белков и нуклеиновых кислот, стабилизирует клеточные мембраны, участвует в синтезе ферментов, гормонов, протеинов, РНК;</a:t>
            </a:r>
          </a:p>
          <a:p>
            <a:r>
              <a:rPr lang="ru-RU" dirty="0"/>
              <a:t>дефицит цинка проявляется разнообразными симптомами: снижением иммунитета, нарушением заживления ран, задержкой роста и умственного развития, анемией, снижением зрения, гормональными сбоями.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5568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Гемопротекция 3 (МСМ)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поддерживает гибкость и проницаемость клеточных мембран, способствуя эффективному обмену веществ;</a:t>
            </a:r>
          </a:p>
          <a:p>
            <a:r>
              <a:rPr lang="ru-RU" dirty="0"/>
              <a:t>обеспечивает удовлетворительное состояние соединительной ткани и формирование коллагена;</a:t>
            </a:r>
          </a:p>
          <a:p>
            <a:r>
              <a:rPr lang="ru-RU" dirty="0"/>
              <a:t>компонент инсулина, является предпосылкой для нормального углеводного обмена;</a:t>
            </a:r>
          </a:p>
          <a:p>
            <a:r>
              <a:rPr lang="ru-RU" dirty="0"/>
              <a:t>имеет важное значение в поддержании кислотно-щелочного (рН) баланса в организме;</a:t>
            </a:r>
          </a:p>
          <a:p>
            <a:r>
              <a:rPr lang="ru-RU" dirty="0"/>
              <a:t>активатор тиамина, витамина С, биотина и пантотеновой кислоты.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445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Icy;&amp;ncy;&amp;fcy;&amp;ocy;&amp;gcy;&amp;rcy;&amp;acy;&amp;fcy;&amp;icy;&amp;kcy;&amp;acy; &amp;pcy;&amp;rcy;&amp;icy;&amp;mcy;&amp;iecy;&amp;ncy;&amp;iecy;&amp;ncy;&amp;icy;&amp;yacy; m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285729"/>
            <a:ext cx="8286808" cy="5929355"/>
          </a:xfrm>
          <a:prstGeom prst="rect">
            <a:avLst/>
          </a:prstGeom>
          <a:noFill/>
        </p:spPr>
      </p:pic>
      <p:pic>
        <p:nvPicPr>
          <p:cNvPr id="7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2699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Нутритивная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гемопротекция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855640" y="1844825"/>
          <a:ext cx="6477000" cy="3969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321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Ц2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L</a:t>
                      </a:r>
                      <a:r>
                        <a:rPr lang="ru-RU" sz="1800" b="1" dirty="0">
                          <a:effectLst/>
                        </a:rPr>
                        <a:t>-</a:t>
                      </a:r>
                      <a:r>
                        <a:rPr lang="ru-RU" sz="1800" b="1" dirty="0" err="1">
                          <a:effectLst/>
                        </a:rPr>
                        <a:t>цитрулин</a:t>
                      </a:r>
                      <a:r>
                        <a:rPr lang="ru-RU" sz="1800" b="1" dirty="0">
                          <a:effectLst/>
                        </a:rPr>
                        <a:t> (205 мг), цинк (4 мг)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 капсула 2 раза в день 1 месяц, 3 раза в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21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 err="1">
                          <a:effectLst/>
                        </a:rPr>
                        <a:t>Продермо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Медь (2,7 мг)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 капсула 1 раз в день 1 месяц, 3 раза в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21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МСМ (</a:t>
                      </a:r>
                      <a:r>
                        <a:rPr lang="ru-RU" sz="1800" b="1" dirty="0" err="1">
                          <a:effectLst/>
                        </a:rPr>
                        <a:t>метилсольфонилметан</a:t>
                      </a:r>
                      <a:r>
                        <a:rPr lang="ru-RU" sz="1800" b="1" dirty="0">
                          <a:effectLst/>
                        </a:rPr>
                        <a:t>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МСМ (450 мг)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 капсула 3 раза в день 1 месяц, 3 раза в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148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Респираторная реабилитация 1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</a:rPr>
              <a:t>L-</a:t>
            </a:r>
            <a:r>
              <a:rPr lang="ru-RU" b="1" dirty="0">
                <a:solidFill>
                  <a:srgbClr val="00B050"/>
                </a:solidFill>
              </a:rPr>
              <a:t>аргинин)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селективное улучшение </a:t>
            </a:r>
            <a:r>
              <a:rPr lang="ru-RU" dirty="0" err="1"/>
              <a:t>эндотелийзависимой</a:t>
            </a:r>
            <a:r>
              <a:rPr lang="ru-RU" dirty="0"/>
              <a:t> </a:t>
            </a:r>
            <a:r>
              <a:rPr lang="ru-RU" dirty="0" err="1"/>
              <a:t>вазодилатации</a:t>
            </a:r>
            <a:r>
              <a:rPr lang="ru-RU" dirty="0"/>
              <a:t>, снижает агрегацию тромбоцитов и уменьшает эндотелиальную адгезию моноцитов.;</a:t>
            </a:r>
          </a:p>
          <a:p>
            <a:r>
              <a:rPr lang="ru-RU" dirty="0"/>
              <a:t>стимуляция секреции инсулина, </a:t>
            </a:r>
            <a:r>
              <a:rPr lang="ru-RU" dirty="0" err="1"/>
              <a:t>соматостатина</a:t>
            </a:r>
            <a:r>
              <a:rPr lang="ru-RU" dirty="0"/>
              <a:t>);</a:t>
            </a:r>
          </a:p>
          <a:p>
            <a:r>
              <a:rPr lang="ru-RU" dirty="0"/>
              <a:t>применение L- аргинина имеет значение в профилактике и терапии сердечно-сосудистых нарушений, восстановлении альвеолярного кровотока;</a:t>
            </a:r>
          </a:p>
          <a:p>
            <a:r>
              <a:rPr lang="ru-RU" dirty="0"/>
              <a:t>эффективен при - стенокардия, атеросклероз, ИБС, ХСН, перемежающаяся хромота/заболевания периферических сосудов;</a:t>
            </a:r>
          </a:p>
          <a:p>
            <a:r>
              <a:rPr lang="ru-RU" dirty="0"/>
              <a:t>улучшает функцию эндотелия легочных сосудов у здоровых людей пожилого возраста и курильщиков молодого возраста. 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2261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Респираторная реабилитация 2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(янтарная кислота)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регулирует клеточное дыхание, способствует быстрому перемещению и всасыванию аминокислот, витаминов, минералов, что обеспечивает укрепление и нормальное функционирование тканей организма;</a:t>
            </a:r>
          </a:p>
          <a:p>
            <a:r>
              <a:rPr lang="ru-RU" dirty="0"/>
              <a:t>укрепляет защитный резерв организма, помогает противостоять вирусным заболеваниям, нервным расстройствам;</a:t>
            </a:r>
          </a:p>
          <a:p>
            <a:r>
              <a:rPr lang="ru-RU" dirty="0"/>
              <a:t>регуляция водно-солевого обмена;</a:t>
            </a:r>
          </a:p>
          <a:p>
            <a:r>
              <a:rPr lang="ru-RU" dirty="0"/>
              <a:t>улучшает кровообращение в поперечно-полосатых мышцах, в том числе обеспечивающих акт дыхания.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0530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Респираторная реабилитация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855640" y="2348881"/>
          <a:ext cx="6477000" cy="2375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891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 err="1">
                          <a:effectLst/>
                        </a:rPr>
                        <a:t>Кардиотон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 err="1">
                          <a:effectLst/>
                        </a:rPr>
                        <a:t>Селенометионин</a:t>
                      </a:r>
                      <a:r>
                        <a:rPr lang="ru-RU" sz="1800" b="1" dirty="0">
                          <a:effectLst/>
                        </a:rPr>
                        <a:t> (25 мкг), </a:t>
                      </a:r>
                      <a:r>
                        <a:rPr lang="en-US" sz="1800" b="1" dirty="0">
                          <a:effectLst/>
                        </a:rPr>
                        <a:t>L</a:t>
                      </a:r>
                      <a:r>
                        <a:rPr lang="ru-RU" sz="1800" b="1" dirty="0">
                          <a:effectLst/>
                        </a:rPr>
                        <a:t>-</a:t>
                      </a:r>
                      <a:r>
                        <a:rPr lang="ru-RU" sz="1800" b="1" dirty="0" err="1">
                          <a:effectLst/>
                        </a:rPr>
                        <a:t>арнитин</a:t>
                      </a:r>
                      <a:r>
                        <a:rPr lang="ru-RU" sz="1800" b="1" dirty="0">
                          <a:effectLst/>
                        </a:rPr>
                        <a:t> (450 мг)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 капсула 2 раза в день 1 месяц, 3 раза в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13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>
                          <a:effectLst/>
                        </a:rPr>
                        <a:t>Энерготон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Янтарная кислота (550 мг)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 капсула 2 раза в день 1 месяц, 3 раза в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160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Основные проявления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/>
                </a:solidFill>
              </a:rPr>
              <a:t>астенический синдром</a:t>
            </a:r>
            <a:r>
              <a:rPr lang="ru-RU" dirty="0"/>
              <a:t>;</a:t>
            </a:r>
          </a:p>
          <a:p>
            <a:r>
              <a:rPr lang="ru-RU" dirty="0"/>
              <a:t>проблемы с желудочно-кишечным трактом, </a:t>
            </a:r>
            <a:r>
              <a:rPr lang="ru-RU" dirty="0">
                <a:solidFill>
                  <a:schemeClr val="accent6"/>
                </a:solidFill>
              </a:rPr>
              <a:t>дисфагия</a:t>
            </a:r>
            <a:r>
              <a:rPr lang="ru-RU" dirty="0"/>
              <a:t>;</a:t>
            </a:r>
          </a:p>
          <a:p>
            <a:r>
              <a:rPr lang="ru-RU" dirty="0">
                <a:solidFill>
                  <a:schemeClr val="accent6"/>
                </a:solidFill>
              </a:rPr>
              <a:t>нарушения сна</a:t>
            </a:r>
            <a:r>
              <a:rPr lang="ru-RU" dirty="0"/>
              <a:t>;</a:t>
            </a:r>
          </a:p>
          <a:p>
            <a:r>
              <a:rPr lang="ru-RU" dirty="0">
                <a:solidFill>
                  <a:schemeClr val="accent6"/>
                </a:solidFill>
              </a:rPr>
              <a:t>когнитивные нарушения</a:t>
            </a:r>
            <a:r>
              <a:rPr lang="ru-RU" dirty="0"/>
              <a:t>;</a:t>
            </a:r>
          </a:p>
          <a:p>
            <a:r>
              <a:rPr lang="ru-RU" dirty="0">
                <a:solidFill>
                  <a:schemeClr val="accent6"/>
                </a:solidFill>
              </a:rPr>
              <a:t>снижение обоняния и вкуса</a:t>
            </a:r>
            <a:r>
              <a:rPr lang="ru-RU" dirty="0"/>
              <a:t>;</a:t>
            </a:r>
          </a:p>
          <a:p>
            <a:r>
              <a:rPr lang="ru-RU" dirty="0"/>
              <a:t>обострение или манифестное течение имеющихся хронических заболеваний;</a:t>
            </a:r>
          </a:p>
          <a:p>
            <a:r>
              <a:rPr lang="ru-RU" dirty="0"/>
              <a:t>хронический кашель, одышка, стеснение в груди.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7870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Миокардиопротекция</a:t>
            </a:r>
            <a:r>
              <a:rPr lang="ru-RU" b="1" dirty="0">
                <a:solidFill>
                  <a:srgbClr val="00B050"/>
                </a:solidFill>
              </a:rPr>
              <a:t> 1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  </a:t>
            </a:r>
            <a:r>
              <a:rPr lang="ru-RU" dirty="0" err="1"/>
              <a:t>Миокардиальная</a:t>
            </a:r>
            <a:r>
              <a:rPr lang="ru-RU" dirty="0"/>
              <a:t> поддержка за счет:</a:t>
            </a:r>
          </a:p>
          <a:p>
            <a:pPr marL="514350" indent="-514350">
              <a:buAutoNum type="arabicParenR"/>
            </a:pPr>
            <a:r>
              <a:rPr lang="ru-RU" dirty="0"/>
              <a:t>аргинина, </a:t>
            </a:r>
          </a:p>
          <a:p>
            <a:pPr marL="514350" indent="-514350">
              <a:buAutoNum type="arabicParenR"/>
            </a:pPr>
            <a:r>
              <a:rPr lang="ru-RU" dirty="0"/>
              <a:t>комплекса ингибиторов </a:t>
            </a:r>
            <a:r>
              <a:rPr lang="ru-RU" dirty="0" err="1"/>
              <a:t>оксидативного</a:t>
            </a:r>
            <a:r>
              <a:rPr lang="ru-RU" dirty="0"/>
              <a:t> стресса,</a:t>
            </a:r>
          </a:p>
          <a:p>
            <a:pPr marL="514350" indent="-514350">
              <a:buAutoNum type="arabicParenR"/>
            </a:pPr>
            <a:r>
              <a:rPr lang="ru-RU" dirty="0"/>
              <a:t>цинк-опосредованная модуляция локального иммунного ответа.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5925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КАРДИОТОН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(источник </a:t>
            </a:r>
            <a:r>
              <a:rPr lang="en-US" b="1" dirty="0">
                <a:solidFill>
                  <a:srgbClr val="00B050"/>
                </a:solidFill>
              </a:rPr>
              <a:t>L-</a:t>
            </a:r>
            <a:r>
              <a:rPr lang="ru-RU" b="1" dirty="0">
                <a:solidFill>
                  <a:srgbClr val="00B050"/>
                </a:solidFill>
              </a:rPr>
              <a:t>аргинина, янтарной кислоты и </a:t>
            </a:r>
            <a:r>
              <a:rPr lang="ru-RU" b="1" dirty="0" err="1">
                <a:solidFill>
                  <a:srgbClr val="00B050"/>
                </a:solidFill>
              </a:rPr>
              <a:t>селенометионина</a:t>
            </a:r>
            <a:r>
              <a:rPr lang="ru-RU" b="1" dirty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30722" name="Picture 2" descr="http://ifoch.bas-net.by/upload/cardio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"/>
            <a:ext cx="2071670" cy="3500436"/>
          </a:xfrm>
          <a:prstGeom prst="rect">
            <a:avLst/>
          </a:prstGeom>
          <a:noFill/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23937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L-</a:t>
            </a:r>
            <a:r>
              <a:rPr lang="ru-RU" sz="3000" b="1" dirty="0">
                <a:solidFill>
                  <a:srgbClr val="00B050"/>
                </a:solidFill>
              </a:rPr>
              <a:t>аргинин – источник оксида азота (расширение сосудов и снижение артериального давления) </a:t>
            </a:r>
          </a:p>
        </p:txBody>
      </p:sp>
      <p:pic>
        <p:nvPicPr>
          <p:cNvPr id="4" name="Содержимое 3" descr="oksid-azota-v-organizme-cheloveka-02-768x4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274" y="1600201"/>
            <a:ext cx="7137453" cy="4525963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9395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Стимулятор гормона роста</a:t>
            </a:r>
          </a:p>
        </p:txBody>
      </p:sp>
      <p:pic>
        <p:nvPicPr>
          <p:cNvPr id="4" name="Содержимое 3" descr="gormon-rosta-1-768x29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857364"/>
            <a:ext cx="7315200" cy="3500462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3511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Селен как антиоксидант</a:t>
            </a:r>
          </a:p>
        </p:txBody>
      </p:sp>
      <p:pic>
        <p:nvPicPr>
          <p:cNvPr id="4" name="Содержимое 3" descr="1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57365"/>
            <a:ext cx="8229600" cy="3420775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8286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Нутритивная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миокардиопротекция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857500" y="1700807"/>
          <a:ext cx="6477000" cy="3001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80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Ц2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L</a:t>
                      </a:r>
                      <a:r>
                        <a:rPr lang="ru-RU" sz="1800" b="1" dirty="0">
                          <a:effectLst/>
                        </a:rPr>
                        <a:t>-</a:t>
                      </a:r>
                      <a:r>
                        <a:rPr lang="ru-RU" sz="1800" b="1" dirty="0" err="1">
                          <a:effectLst/>
                        </a:rPr>
                        <a:t>цитрулин</a:t>
                      </a:r>
                      <a:r>
                        <a:rPr lang="ru-RU" sz="1800" b="1" dirty="0">
                          <a:effectLst/>
                        </a:rPr>
                        <a:t> (205 мг), цинк (4 мг)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 капсула 2 раза в день 1 месяц, 3 раза в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80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 err="1">
                          <a:effectLst/>
                        </a:rPr>
                        <a:t>Кардиотон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 err="1">
                          <a:effectLst/>
                        </a:rPr>
                        <a:t>Селенометионин</a:t>
                      </a:r>
                      <a:r>
                        <a:rPr lang="ru-RU" sz="1800" b="1" dirty="0">
                          <a:effectLst/>
                        </a:rPr>
                        <a:t> (25 мкг), </a:t>
                      </a:r>
                      <a:r>
                        <a:rPr lang="en-US" sz="1800" b="1" dirty="0">
                          <a:effectLst/>
                        </a:rPr>
                        <a:t>L</a:t>
                      </a:r>
                      <a:r>
                        <a:rPr lang="ru-RU" sz="1800" b="1" dirty="0">
                          <a:effectLst/>
                        </a:rPr>
                        <a:t>-</a:t>
                      </a:r>
                      <a:r>
                        <a:rPr lang="ru-RU" sz="1800" b="1" dirty="0" err="1">
                          <a:effectLst/>
                        </a:rPr>
                        <a:t>арнитин</a:t>
                      </a:r>
                      <a:r>
                        <a:rPr lang="ru-RU" sz="1800" b="1" dirty="0">
                          <a:effectLst/>
                        </a:rPr>
                        <a:t> (450 мг)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 капсула 2 раза в день 1 месяц, 3 раза в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70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 err="1">
                          <a:effectLst/>
                        </a:rPr>
                        <a:t>Мемотон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Альфа-</a:t>
                      </a:r>
                      <a:r>
                        <a:rPr lang="ru-RU" sz="1800" b="1" dirty="0" err="1">
                          <a:effectLst/>
                        </a:rPr>
                        <a:t>липоевая</a:t>
                      </a:r>
                      <a:r>
                        <a:rPr lang="ru-RU" sz="1800" b="1" dirty="0">
                          <a:effectLst/>
                        </a:rPr>
                        <a:t> кислота (50 мг), </a:t>
                      </a:r>
                      <a:r>
                        <a:rPr lang="ru-RU" sz="1800" b="1" dirty="0" err="1">
                          <a:effectLst/>
                        </a:rPr>
                        <a:t>коэнзим</a:t>
                      </a:r>
                      <a:r>
                        <a:rPr lang="en-US" sz="1800" b="1" dirty="0">
                          <a:effectLst/>
                        </a:rPr>
                        <a:t>Q</a:t>
                      </a:r>
                      <a:r>
                        <a:rPr lang="ru-RU" sz="1800" b="1" dirty="0">
                          <a:effectLst/>
                        </a:rPr>
                        <a:t>10 (50 мг), </a:t>
                      </a:r>
                      <a:r>
                        <a:rPr lang="en-US" sz="1800" b="1" dirty="0">
                          <a:effectLst/>
                        </a:rPr>
                        <a:t>L</a:t>
                      </a:r>
                      <a:r>
                        <a:rPr lang="ru-RU" sz="1800" b="1" dirty="0">
                          <a:effectLst/>
                        </a:rPr>
                        <a:t>-карнитин (450мг)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 капсула 2 раза в день 1 месяц, 3 раза в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35852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Вегетативная защита 1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(бета-</a:t>
            </a:r>
            <a:r>
              <a:rPr lang="ru-RU" b="1" dirty="0" err="1">
                <a:solidFill>
                  <a:srgbClr val="00B050"/>
                </a:solidFill>
              </a:rPr>
              <a:t>аланин</a:t>
            </a:r>
            <a:r>
              <a:rPr lang="ru-RU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dirty="0"/>
              <a:t>натуральная бета-аминокислота, которая управляет вегетативной функцией, воздействует на глицериновые рецепторы гипоталамуса и участвует в синтезе </a:t>
            </a:r>
            <a:r>
              <a:rPr lang="ru-RU" dirty="0" err="1"/>
              <a:t>карнозина</a:t>
            </a:r>
            <a:r>
              <a:rPr lang="ru-RU" dirty="0"/>
              <a:t> и пантотеновой кислоты;</a:t>
            </a:r>
          </a:p>
          <a:p>
            <a:pPr fontAlgn="base"/>
            <a:r>
              <a:rPr lang="ru-RU" dirty="0"/>
              <a:t>быстрый эффект выражается в снижении возбудимости нервной системы и повышении работоспособности;</a:t>
            </a:r>
          </a:p>
          <a:p>
            <a:pPr fontAlgn="base"/>
            <a:r>
              <a:rPr lang="ru-RU" dirty="0"/>
              <a:t>медленный эффект отображается  в укреплении стенок сосудов и мышечных тканей, нормализации обменных процессов, укреплении иммунитета, снижении действия свободных радикалов, что позволяет поддерживать уровень физического здоровья и предотвращать развитие синдрома преждевременное старение.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623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Вегетативная защита 2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(бета-</a:t>
            </a:r>
            <a:r>
              <a:rPr lang="ru-RU" b="1" dirty="0" err="1">
                <a:solidFill>
                  <a:srgbClr val="00B050"/>
                </a:solidFill>
              </a:rPr>
              <a:t>аланин</a:t>
            </a:r>
            <a:r>
              <a:rPr lang="ru-RU" b="1" dirty="0">
                <a:solidFill>
                  <a:srgbClr val="00B050"/>
                </a:solidFill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/>
              <a:t>препятствует появлению отечности, способствуя выведению из организма лишней жидкости;</a:t>
            </a:r>
          </a:p>
          <a:p>
            <a:pPr fontAlgn="base"/>
            <a:r>
              <a:rPr lang="ru-RU" dirty="0"/>
              <a:t>устраняет сонливость;</a:t>
            </a:r>
          </a:p>
          <a:p>
            <a:pPr fontAlgn="base"/>
            <a:r>
              <a:rPr lang="ru-RU" dirty="0"/>
              <a:t>выводит из состояния апатии;</a:t>
            </a:r>
          </a:p>
          <a:p>
            <a:pPr fontAlgn="base"/>
            <a:r>
              <a:rPr lang="ru-RU" dirty="0"/>
              <a:t>снимает головную боль;</a:t>
            </a:r>
          </a:p>
          <a:p>
            <a:pPr fontAlgn="base"/>
            <a:r>
              <a:rPr lang="ru-RU" dirty="0"/>
              <a:t>нормализует метаболизм и помогает бороться с лишним весом;</a:t>
            </a:r>
          </a:p>
          <a:p>
            <a:pPr fontAlgn="base"/>
            <a:r>
              <a:rPr lang="ru-RU" dirty="0"/>
              <a:t>повышает устойчивость организма к стрессам;</a:t>
            </a:r>
          </a:p>
          <a:p>
            <a:pPr fontAlgn="base"/>
            <a:r>
              <a:rPr lang="ru-RU" dirty="0"/>
              <a:t>стабилизирует психоэмоциональное состояние, и у женщины перестает быстро меняться настроение;</a:t>
            </a:r>
          </a:p>
          <a:p>
            <a:pPr fontAlgn="base"/>
            <a:r>
              <a:rPr lang="ru-RU" dirty="0"/>
              <a:t>в небольшой степени замедляет старение кожи;</a:t>
            </a:r>
          </a:p>
          <a:p>
            <a:pPr fontAlgn="base"/>
            <a:r>
              <a:rPr lang="ru-RU" dirty="0"/>
              <a:t>повышает иммунитет.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45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rgbClr val="00B050"/>
                </a:solidFill>
              </a:rPr>
              <a:t>Бета-</a:t>
            </a:r>
            <a:r>
              <a:rPr lang="ru-RU" sz="3800" b="1" dirty="0" err="1">
                <a:solidFill>
                  <a:srgbClr val="00B050"/>
                </a:solidFill>
              </a:rPr>
              <a:t>аланин</a:t>
            </a:r>
            <a:r>
              <a:rPr lang="ru-RU" sz="3800" b="1" dirty="0">
                <a:solidFill>
                  <a:srgbClr val="00B050"/>
                </a:solidFill>
              </a:rPr>
              <a:t> как один из регуляторов продукции </a:t>
            </a:r>
            <a:r>
              <a:rPr lang="ru-RU" sz="3800" b="1" dirty="0" err="1">
                <a:solidFill>
                  <a:srgbClr val="00B050"/>
                </a:solidFill>
              </a:rPr>
              <a:t>нейротрансмиттеров</a:t>
            </a:r>
            <a:r>
              <a:rPr lang="ru-RU" sz="38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эндогенные вещества, которые передают импульсы от нейрона к нейрону через синапсы;</a:t>
            </a:r>
          </a:p>
          <a:p>
            <a:r>
              <a:rPr lang="ru-RU" dirty="0"/>
              <a:t>вырабатываются в </a:t>
            </a:r>
            <a:r>
              <a:rPr lang="ru-RU" dirty="0" err="1"/>
              <a:t>синаптических</a:t>
            </a:r>
            <a:r>
              <a:rPr lang="ru-RU" dirty="0"/>
              <a:t> везикулах и проходят через </a:t>
            </a:r>
            <a:r>
              <a:rPr lang="ru-RU" dirty="0" err="1"/>
              <a:t>синаптическую</a:t>
            </a:r>
            <a:r>
              <a:rPr lang="ru-RU" dirty="0"/>
              <a:t> щель, после чего их принимают рецепторы других синапсов;</a:t>
            </a:r>
          </a:p>
          <a:p>
            <a:r>
              <a:rPr lang="ru-RU" dirty="0"/>
              <a:t>синтезируются из множества простейших </a:t>
            </a:r>
            <a:r>
              <a:rPr lang="ru-RU" dirty="0" err="1"/>
              <a:t>прекурсоров</a:t>
            </a:r>
            <a:r>
              <a:rPr lang="ru-RU" dirty="0"/>
              <a:t>, например, из аминокислот, достаточное количество которых поступает с пищей и усваивается посредством небольшого количества биосинтетических процессов;</a:t>
            </a:r>
          </a:p>
          <a:p>
            <a:r>
              <a:rPr lang="ru-RU" dirty="0"/>
              <a:t>описано более ста </a:t>
            </a:r>
            <a:r>
              <a:rPr lang="ru-RU" dirty="0" err="1"/>
              <a:t>нейротрансмиттеров</a:t>
            </a:r>
            <a:r>
              <a:rPr lang="ru-RU" dirty="0"/>
              <a:t>.</a:t>
            </a:r>
          </a:p>
        </p:txBody>
      </p:sp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031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Классификация </a:t>
            </a:r>
            <a:r>
              <a:rPr lang="ru-RU" b="1" dirty="0" err="1">
                <a:solidFill>
                  <a:srgbClr val="00B050"/>
                </a:solidFill>
              </a:rPr>
              <a:t>нейротрансмиттеров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аминокислоты: </a:t>
            </a:r>
            <a:r>
              <a:rPr lang="ru-RU" dirty="0" err="1"/>
              <a:t>глутамат</a:t>
            </a:r>
            <a:r>
              <a:rPr lang="ru-RU" dirty="0"/>
              <a:t>, </a:t>
            </a:r>
            <a:r>
              <a:rPr lang="ru-RU" dirty="0" err="1"/>
              <a:t>аспартат</a:t>
            </a:r>
            <a:r>
              <a:rPr lang="ru-RU" dirty="0"/>
              <a:t>, глицин, </a:t>
            </a:r>
            <a:r>
              <a:rPr lang="en-US" dirty="0"/>
              <a:t>D-</a:t>
            </a:r>
            <a:r>
              <a:rPr lang="ru-RU" dirty="0" err="1"/>
              <a:t>серин</a:t>
            </a:r>
            <a:r>
              <a:rPr lang="ru-RU" dirty="0"/>
              <a:t>, </a:t>
            </a:r>
            <a:r>
              <a:rPr lang="el-GR" dirty="0"/>
              <a:t>γ-</a:t>
            </a:r>
            <a:r>
              <a:rPr lang="ru-RU" dirty="0" err="1"/>
              <a:t>аминобутановая</a:t>
            </a:r>
            <a:r>
              <a:rPr lang="ru-RU" dirty="0"/>
              <a:t> кислота;</a:t>
            </a:r>
          </a:p>
          <a:p>
            <a:r>
              <a:rPr lang="ru-RU" dirty="0"/>
              <a:t>моноамины: дофамин, норадреналин, </a:t>
            </a:r>
            <a:r>
              <a:rPr lang="ru-RU" dirty="0" err="1"/>
              <a:t>эпинефрин</a:t>
            </a:r>
            <a:r>
              <a:rPr lang="ru-RU" dirty="0"/>
              <a:t> (адреналин), гистамин, </a:t>
            </a:r>
            <a:r>
              <a:rPr lang="ru-RU" dirty="0" err="1"/>
              <a:t>серотонин</a:t>
            </a:r>
            <a:r>
              <a:rPr lang="ru-RU" dirty="0"/>
              <a:t>;</a:t>
            </a:r>
          </a:p>
          <a:p>
            <a:r>
              <a:rPr lang="ru-RU" dirty="0"/>
              <a:t>Биогенные амины: </a:t>
            </a:r>
            <a:r>
              <a:rPr lang="ru-RU" dirty="0" err="1"/>
              <a:t>фенетиламин</a:t>
            </a:r>
            <a:r>
              <a:rPr lang="ru-RU" dirty="0"/>
              <a:t>, </a:t>
            </a:r>
            <a:r>
              <a:rPr lang="en-US" dirty="0"/>
              <a:t>N-</a:t>
            </a:r>
            <a:r>
              <a:rPr lang="ru-RU" dirty="0" err="1"/>
              <a:t>метилфенетиламин</a:t>
            </a:r>
            <a:r>
              <a:rPr lang="ru-RU" dirty="0"/>
              <a:t>, </a:t>
            </a:r>
            <a:r>
              <a:rPr lang="ru-RU" dirty="0" err="1"/>
              <a:t>тирамин</a:t>
            </a:r>
            <a:r>
              <a:rPr lang="ru-RU" dirty="0"/>
              <a:t>, 3-йодотиронамин, </a:t>
            </a:r>
            <a:r>
              <a:rPr lang="ru-RU" dirty="0" err="1"/>
              <a:t>октопамин</a:t>
            </a:r>
            <a:r>
              <a:rPr lang="ru-RU" dirty="0"/>
              <a:t>, </a:t>
            </a:r>
            <a:r>
              <a:rPr lang="ru-RU" dirty="0" err="1"/>
              <a:t>триптамин</a:t>
            </a:r>
            <a:r>
              <a:rPr lang="ru-RU" dirty="0"/>
              <a:t> и т.д.</a:t>
            </a:r>
          </a:p>
          <a:p>
            <a:r>
              <a:rPr lang="ru-RU" dirty="0"/>
              <a:t>пептиды: </a:t>
            </a:r>
            <a:r>
              <a:rPr lang="ru-RU" dirty="0" err="1"/>
              <a:t>соматостатин</a:t>
            </a:r>
            <a:r>
              <a:rPr lang="ru-RU" dirty="0"/>
              <a:t>, вещество Р, нормализованная матрица кокаина и </a:t>
            </a:r>
            <a:r>
              <a:rPr lang="ru-RU" dirty="0" err="1"/>
              <a:t>амфетамина</a:t>
            </a:r>
            <a:r>
              <a:rPr lang="ru-RU" dirty="0"/>
              <a:t>, </a:t>
            </a:r>
            <a:r>
              <a:rPr lang="ru-RU" dirty="0" err="1"/>
              <a:t>опиоидные</a:t>
            </a:r>
            <a:r>
              <a:rPr lang="ru-RU" dirty="0"/>
              <a:t> пептиды</a:t>
            </a:r>
          </a:p>
          <a:p>
            <a:r>
              <a:rPr lang="ru-RU" dirty="0" err="1"/>
              <a:t>газотрансмиттеры</a:t>
            </a:r>
            <a:r>
              <a:rPr lang="ru-RU" dirty="0"/>
              <a:t>: окись азота, угарный газ, сульфид водорода</a:t>
            </a:r>
          </a:p>
          <a:p>
            <a:r>
              <a:rPr lang="ru-RU" dirty="0"/>
              <a:t>другие: ацетилхолин, </a:t>
            </a:r>
            <a:r>
              <a:rPr lang="ru-RU" dirty="0" err="1"/>
              <a:t>аденозин</a:t>
            </a:r>
            <a:r>
              <a:rPr lang="ru-RU" dirty="0"/>
              <a:t>, </a:t>
            </a:r>
            <a:r>
              <a:rPr lang="ru-RU" dirty="0" err="1"/>
              <a:t>анандамид</a:t>
            </a:r>
            <a:r>
              <a:rPr lang="ru-RU" dirty="0"/>
              <a:t> и пр.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311900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5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sz="3500" b="1" dirty="0">
                <a:solidFill>
                  <a:schemeClr val="accent6"/>
                </a:solidFill>
              </a:rPr>
              <a:t>ДИНАМИКА ФУНКЦИИ ДЫХАНИЯ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78645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Нутритивная</a:t>
            </a:r>
            <a:r>
              <a:rPr lang="ru-RU" b="1" dirty="0">
                <a:solidFill>
                  <a:srgbClr val="00B050"/>
                </a:solidFill>
              </a:rPr>
              <a:t> вегетативная защита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857500" y="1628801"/>
          <a:ext cx="6477000" cy="3960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78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 err="1">
                          <a:effectLst/>
                        </a:rPr>
                        <a:t>Энерготон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Янтарная кислота (550 мг)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 капсула 2 раза в день 1 месяц, 3 раза в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8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Бета-</a:t>
                      </a:r>
                      <a:r>
                        <a:rPr lang="ru-RU" sz="1800" b="1" dirty="0" err="1">
                          <a:effectLst/>
                        </a:rPr>
                        <a:t>аланин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Бета-</a:t>
                      </a:r>
                      <a:r>
                        <a:rPr lang="ru-RU" sz="1800" b="1" dirty="0" err="1">
                          <a:effectLst/>
                        </a:rPr>
                        <a:t>аланин</a:t>
                      </a:r>
                      <a:r>
                        <a:rPr lang="ru-RU" sz="1800" b="1" dirty="0">
                          <a:effectLst/>
                        </a:rPr>
                        <a:t> (500 мг)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 капсула 2 раза в день 1 месяц, 3 раза в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70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 err="1">
                          <a:effectLst/>
                        </a:rPr>
                        <a:t>Мемотон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Альфа-</a:t>
                      </a:r>
                      <a:r>
                        <a:rPr lang="ru-RU" sz="1800" b="1" dirty="0" err="1">
                          <a:effectLst/>
                        </a:rPr>
                        <a:t>липоевая</a:t>
                      </a:r>
                      <a:r>
                        <a:rPr lang="ru-RU" sz="1800" b="1" dirty="0">
                          <a:effectLst/>
                        </a:rPr>
                        <a:t> кислота (50 мг), </a:t>
                      </a:r>
                      <a:r>
                        <a:rPr lang="ru-RU" sz="1800" b="1" dirty="0" err="1">
                          <a:effectLst/>
                        </a:rPr>
                        <a:t>коэнзим</a:t>
                      </a:r>
                      <a:r>
                        <a:rPr lang="en-US" sz="1800" b="1" dirty="0">
                          <a:effectLst/>
                        </a:rPr>
                        <a:t>Q</a:t>
                      </a:r>
                      <a:r>
                        <a:rPr lang="ru-RU" sz="1800" b="1" dirty="0">
                          <a:effectLst/>
                        </a:rPr>
                        <a:t>10 (50 мг), </a:t>
                      </a:r>
                      <a:r>
                        <a:rPr lang="en-US" sz="1800" b="1" dirty="0">
                          <a:effectLst/>
                        </a:rPr>
                        <a:t>L</a:t>
                      </a:r>
                      <a:r>
                        <a:rPr lang="ru-RU" sz="1800" b="1" dirty="0">
                          <a:effectLst/>
                        </a:rPr>
                        <a:t>-карнитин (450мг)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 капсула 2 раза в день 1 месяц, 3 раза в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4032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Иммунореабилитация 1 (цинк)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активно участвует в регуляции работы нервной системы, улучшает память, купирует депрессию, способствует концентрации внимания, регулирует работу мозжечка;</a:t>
            </a:r>
          </a:p>
          <a:p>
            <a:r>
              <a:rPr lang="ru-RU" dirty="0"/>
              <a:t>цинк повышает иммунитет, увеличивает содержание </a:t>
            </a:r>
            <a:r>
              <a:rPr lang="ru-RU" dirty="0" err="1"/>
              <a:t>тимозина</a:t>
            </a:r>
            <a:r>
              <a:rPr lang="ru-RU" dirty="0"/>
              <a:t> и </a:t>
            </a:r>
            <a:r>
              <a:rPr lang="ru-RU" dirty="0" err="1"/>
              <a:t>тимина</a:t>
            </a:r>
            <a:r>
              <a:rPr lang="ru-RU" dirty="0"/>
              <a:t>, активирует нейтрофилы и макрофаги, стимулирует продуцирование антител;</a:t>
            </a:r>
          </a:p>
          <a:p>
            <a:r>
              <a:rPr lang="ru-RU" dirty="0"/>
              <a:t>способен регулировать работу половых желез, способен регулировать </a:t>
            </a:r>
            <a:r>
              <a:rPr lang="ru-RU" dirty="0" err="1"/>
              <a:t>эстрогензависимые</a:t>
            </a:r>
            <a:r>
              <a:rPr lang="ru-RU" dirty="0"/>
              <a:t> процессы;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81286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Иммунореабилитация 2 (цинк)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нормализация процесса липидного и углеводного обмена;</a:t>
            </a:r>
          </a:p>
          <a:p>
            <a:r>
              <a:rPr lang="ru-RU" dirty="0"/>
              <a:t>вступает в реакцию с </a:t>
            </a:r>
            <a:r>
              <a:rPr lang="ru-RU" dirty="0" err="1"/>
              <a:t>ретинолом</a:t>
            </a:r>
            <a:r>
              <a:rPr lang="ru-RU" dirty="0"/>
              <a:t>, способствуя улучшению зрения, обоняния и вкуса; </a:t>
            </a:r>
          </a:p>
          <a:p>
            <a:r>
              <a:rPr lang="ru-RU" dirty="0"/>
              <a:t>при непосредственном участии цинка происходит заживление ран, рост волос и ногтей; </a:t>
            </a:r>
          </a:p>
          <a:p>
            <a:r>
              <a:rPr lang="ru-RU" dirty="0"/>
              <a:t>стимулирует выработку ферментов, является важным компонентом в процессе синтеза РНК и ДНК; </a:t>
            </a:r>
          </a:p>
          <a:p>
            <a:r>
              <a:rPr lang="ru-RU" dirty="0"/>
              <a:t>усиливает действие антиоксидантов; </a:t>
            </a:r>
          </a:p>
          <a:p>
            <a:r>
              <a:rPr lang="ru-RU" dirty="0"/>
              <a:t>при активном участии цинка происходят процессы кроветворения.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6350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Нутритивная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иммунореабилитация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857500" y="1772813"/>
          <a:ext cx="6477000" cy="3024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21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Ц2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L</a:t>
                      </a:r>
                      <a:r>
                        <a:rPr lang="ru-RU" sz="1800" b="1" dirty="0">
                          <a:effectLst/>
                        </a:rPr>
                        <a:t>-</a:t>
                      </a:r>
                      <a:r>
                        <a:rPr lang="ru-RU" sz="1800" b="1" dirty="0" err="1">
                          <a:effectLst/>
                        </a:rPr>
                        <a:t>цитрулин</a:t>
                      </a:r>
                      <a:r>
                        <a:rPr lang="ru-RU" sz="1800" b="1" dirty="0">
                          <a:effectLst/>
                        </a:rPr>
                        <a:t> (205 мг), цинк (4 мг)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 капсула 2 раза в день 1 месяц, 3 раза в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1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 err="1">
                          <a:effectLst/>
                        </a:rPr>
                        <a:t>Энерготон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Янтарная кислота (550 мг)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 капсула 2 раза в день 1 месяц, 3 раза в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24873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ЦЕРЕБРОСТИМ КАК ОСНОВА НУТРИТИВНОЙ РЕАБИЛИТАЦИИ ПРИ ПОСТТРАВМАТИЧЕСКОМ СТРЕССОВОМ РАССТРОЙСТВЕ 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(источник </a:t>
            </a:r>
            <a:r>
              <a:rPr lang="ru-RU" b="1" dirty="0" err="1">
                <a:solidFill>
                  <a:srgbClr val="00B050"/>
                </a:solidFill>
              </a:rPr>
              <a:t>таурина</a:t>
            </a:r>
            <a:r>
              <a:rPr lang="ru-RU" b="1" dirty="0">
                <a:solidFill>
                  <a:srgbClr val="00B050"/>
                </a:solidFill>
              </a:rPr>
              <a:t> и </a:t>
            </a:r>
            <a:r>
              <a:rPr lang="ru-RU" b="1" dirty="0" err="1">
                <a:solidFill>
                  <a:srgbClr val="00B050"/>
                </a:solidFill>
              </a:rPr>
              <a:t>гуараны</a:t>
            </a:r>
            <a:r>
              <a:rPr lang="ru-RU" b="1" dirty="0">
                <a:solidFill>
                  <a:srgbClr val="00B050"/>
                </a:solidFill>
              </a:rPr>
              <a:t>) </a:t>
            </a:r>
          </a:p>
        </p:txBody>
      </p:sp>
      <p:pic>
        <p:nvPicPr>
          <p:cNvPr id="65540" name="Picture 4" descr="http://ifoch.bas-net.by/upload/cerebrost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2500298" cy="3071810"/>
          </a:xfrm>
          <a:prstGeom prst="rect">
            <a:avLst/>
          </a:prstGeom>
          <a:noFill/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1234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Таурин</a:t>
            </a:r>
            <a:r>
              <a:rPr lang="ru-RU" b="1" dirty="0">
                <a:solidFill>
                  <a:srgbClr val="00B050"/>
                </a:solidFill>
              </a:rPr>
              <a:t>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образуется в организме человека из аминокислоты цистеина;</a:t>
            </a:r>
          </a:p>
          <a:p>
            <a:r>
              <a:rPr lang="ru-RU" dirty="0"/>
              <a:t>в наибольшем количестве содержится в печени и головном мозге;</a:t>
            </a:r>
          </a:p>
          <a:p>
            <a:r>
              <a:rPr lang="ru-RU" dirty="0"/>
              <a:t>в головном мозге является </a:t>
            </a:r>
            <a:r>
              <a:rPr lang="ru-RU" dirty="0" err="1"/>
              <a:t>нейромедиаторной</a:t>
            </a:r>
            <a:r>
              <a:rPr lang="ru-RU" dirty="0"/>
              <a:t> аминокислотой, которая тормозит </a:t>
            </a:r>
            <a:r>
              <a:rPr lang="ru-RU" dirty="0" err="1"/>
              <a:t>синаптическую</a:t>
            </a:r>
            <a:r>
              <a:rPr lang="ru-RU" dirty="0"/>
              <a:t> передачу, в связи с чем </a:t>
            </a:r>
            <a:r>
              <a:rPr lang="ru-RU" dirty="0" err="1"/>
              <a:t>таурин</a:t>
            </a:r>
            <a:r>
              <a:rPr lang="ru-RU" dirty="0"/>
              <a:t> обладает противосудорожной активностью, улучшает энергетические процессы в головном мозге, улучшает метаболизм тканей глазного яблока и сетчатки.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95205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Таурин</a:t>
            </a:r>
            <a:r>
              <a:rPr lang="ru-RU" b="1" dirty="0">
                <a:solidFill>
                  <a:srgbClr val="00B050"/>
                </a:solidFill>
              </a:rPr>
              <a:t>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 </a:t>
            </a:r>
            <a:r>
              <a:rPr lang="ru-RU" dirty="0" err="1"/>
              <a:t>субконьюнктивальном</a:t>
            </a:r>
            <a:r>
              <a:rPr lang="ru-RU" dirty="0"/>
              <a:t> введении - </a:t>
            </a:r>
            <a:r>
              <a:rPr lang="ru-RU" dirty="0" err="1"/>
              <a:t>ретинопротектор</a:t>
            </a:r>
            <a:r>
              <a:rPr lang="ru-RU" dirty="0"/>
              <a:t>, </a:t>
            </a:r>
            <a:r>
              <a:rPr lang="ru-RU" dirty="0" err="1"/>
              <a:t>противокатарактное</a:t>
            </a:r>
            <a:r>
              <a:rPr lang="ru-RU" dirty="0"/>
              <a:t> действие, улучшение местного метаболизма глаза;</a:t>
            </a:r>
          </a:p>
          <a:p>
            <a:r>
              <a:rPr lang="ru-RU" dirty="0"/>
              <a:t>метаболическое, </a:t>
            </a:r>
            <a:r>
              <a:rPr lang="ru-RU" dirty="0" err="1"/>
              <a:t>кардиопротекторное</a:t>
            </a:r>
            <a:r>
              <a:rPr lang="ru-RU" dirty="0"/>
              <a:t>, </a:t>
            </a:r>
            <a:r>
              <a:rPr lang="ru-RU" dirty="0" err="1"/>
              <a:t>гепатопротекторное</a:t>
            </a:r>
            <a:r>
              <a:rPr lang="ru-RU" dirty="0"/>
              <a:t>, гипотензивное действие;</a:t>
            </a:r>
          </a:p>
          <a:p>
            <a:r>
              <a:rPr lang="ru-RU" dirty="0"/>
              <a:t>в </a:t>
            </a:r>
            <a:r>
              <a:rPr lang="ru-RU" dirty="0" err="1"/>
              <a:t>гиппокампе</a:t>
            </a:r>
            <a:r>
              <a:rPr lang="ru-RU" dirty="0"/>
              <a:t> </a:t>
            </a:r>
            <a:r>
              <a:rPr lang="ru-RU" dirty="0" err="1"/>
              <a:t>таурин</a:t>
            </a:r>
            <a:r>
              <a:rPr lang="ru-RU" dirty="0"/>
              <a:t> способствует </a:t>
            </a:r>
            <a:r>
              <a:rPr lang="ru-RU" dirty="0" err="1"/>
              <a:t>нейроногенезу</a:t>
            </a:r>
            <a:r>
              <a:rPr lang="ru-RU" dirty="0"/>
              <a:t>, что улучшает память и другие когнитивные способности;</a:t>
            </a:r>
          </a:p>
          <a:p>
            <a:r>
              <a:rPr lang="ru-RU" dirty="0"/>
              <a:t>доказаны </a:t>
            </a:r>
            <a:r>
              <a:rPr lang="ru-RU" dirty="0" err="1"/>
              <a:t>радиопротекторные</a:t>
            </a:r>
            <a:r>
              <a:rPr lang="ru-RU" dirty="0"/>
              <a:t> свойства </a:t>
            </a:r>
            <a:r>
              <a:rPr lang="ru-RU" dirty="0" err="1"/>
              <a:t>таурина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2092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500" b="1" dirty="0">
                <a:solidFill>
                  <a:srgbClr val="00B050"/>
                </a:solidFill>
              </a:rPr>
              <a:t>Пост и </a:t>
            </a:r>
            <a:r>
              <a:rPr lang="ru-RU" sz="3500" b="1" dirty="0" err="1">
                <a:solidFill>
                  <a:srgbClr val="00B050"/>
                </a:solidFill>
              </a:rPr>
              <a:t>рестриктивная</a:t>
            </a:r>
            <a:r>
              <a:rPr lang="ru-RU" sz="3500" b="1" dirty="0">
                <a:solidFill>
                  <a:srgbClr val="00B050"/>
                </a:solidFill>
              </a:rPr>
              <a:t> диета: поступление </a:t>
            </a:r>
            <a:r>
              <a:rPr lang="ru-RU" sz="3500" b="1" dirty="0" err="1">
                <a:solidFill>
                  <a:srgbClr val="00B050"/>
                </a:solidFill>
              </a:rPr>
              <a:t>таурина</a:t>
            </a:r>
            <a:r>
              <a:rPr lang="ru-RU" sz="3500" b="1" dirty="0">
                <a:solidFill>
                  <a:srgbClr val="00B050"/>
                </a:solidFill>
              </a:rPr>
              <a:t> сокращается на 1/3</a:t>
            </a:r>
          </a:p>
        </p:txBody>
      </p:sp>
      <p:pic>
        <p:nvPicPr>
          <p:cNvPr id="4" name="Содержимое 3" descr="Velikiy-po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05781"/>
            <a:ext cx="8229600" cy="4114800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7774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0B050"/>
                </a:solidFill>
              </a:rPr>
              <a:t>Терапия ожирения: увеличение содержания гормона </a:t>
            </a:r>
            <a:r>
              <a:rPr lang="ru-RU" sz="2200" b="1" dirty="0" err="1">
                <a:solidFill>
                  <a:srgbClr val="00B050"/>
                </a:solidFill>
              </a:rPr>
              <a:t>адипонектин</a:t>
            </a:r>
            <a:r>
              <a:rPr lang="ru-RU" sz="2200" b="1" dirty="0">
                <a:solidFill>
                  <a:srgbClr val="00B050"/>
                </a:solidFill>
              </a:rPr>
              <a:t> на 12%, снижение содержания </a:t>
            </a:r>
            <a:r>
              <a:rPr lang="ru-RU" sz="2200" b="1" dirty="0" err="1">
                <a:solidFill>
                  <a:srgbClr val="00B050"/>
                </a:solidFill>
              </a:rPr>
              <a:t>С-реактивного</a:t>
            </a:r>
            <a:r>
              <a:rPr lang="ru-RU" sz="2200" b="1" dirty="0">
                <a:solidFill>
                  <a:srgbClr val="00B050"/>
                </a:solidFill>
              </a:rPr>
              <a:t> белка на 25%, улучшение профиля </a:t>
            </a:r>
            <a:r>
              <a:rPr lang="ru-RU" sz="2200" b="1" dirty="0" err="1">
                <a:solidFill>
                  <a:srgbClr val="00B050"/>
                </a:solidFill>
              </a:rPr>
              <a:t>оксидативного</a:t>
            </a:r>
            <a:r>
              <a:rPr lang="ru-RU" sz="2200" b="1" dirty="0">
                <a:solidFill>
                  <a:srgbClr val="00B050"/>
                </a:solidFill>
              </a:rPr>
              <a:t> стресса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577f9c61022f0_14679808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405" y="1785927"/>
            <a:ext cx="6793190" cy="4340237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09383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Профилактика ИБС при повышенном содержании липопротеинов низкой плотности</a:t>
            </a:r>
          </a:p>
        </p:txBody>
      </p:sp>
      <p:pic>
        <p:nvPicPr>
          <p:cNvPr id="4" name="Содержимое 3" descr="holesteri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6976" y="1928803"/>
            <a:ext cx="6715172" cy="4071965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30652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988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Динамика показателей легочной функции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1" y="1690688"/>
            <a:ext cx="6217920" cy="4920424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60349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При подготовке к операции: </a:t>
            </a:r>
            <a:r>
              <a:rPr lang="ru-RU" b="1" dirty="0" err="1">
                <a:solidFill>
                  <a:srgbClr val="00B050"/>
                </a:solidFill>
              </a:rPr>
              <a:t>таурин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>
                <a:solidFill>
                  <a:srgbClr val="00B050"/>
                </a:solidFill>
              </a:rPr>
              <a:t>глутамин</a:t>
            </a:r>
            <a:r>
              <a:rPr lang="ru-RU" b="1" dirty="0">
                <a:solidFill>
                  <a:srgbClr val="00B050"/>
                </a:solidFill>
              </a:rPr>
              <a:t>, аргинин</a:t>
            </a:r>
          </a:p>
        </p:txBody>
      </p:sp>
      <p:pic>
        <p:nvPicPr>
          <p:cNvPr id="4" name="Содержимое 3" descr="3b10e681796588c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224" y="1600201"/>
            <a:ext cx="6785552" cy="4525963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03254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00B050"/>
                </a:solidFill>
              </a:rPr>
              <a:t>Повышает мышечную силу и выносливость, физическую работоспособность</a:t>
            </a:r>
          </a:p>
        </p:txBody>
      </p:sp>
      <p:pic>
        <p:nvPicPr>
          <p:cNvPr id="4" name="Содержимое 3" descr="u_8728326a6496a7598309343e31ee49fa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405" y="1600201"/>
            <a:ext cx="6793190" cy="4525963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12615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Гуарана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вьющаяся лиана, которая в природе встречается преимущественно в амазонской части Бразилии и Парагвая;</a:t>
            </a:r>
          </a:p>
          <a:p>
            <a:r>
              <a:rPr lang="ru-RU" dirty="0"/>
              <a:t>содержимое плодов является мощным стимулятором центральной нервной деятельности, так как содержит в два раза больше кофеина, чем кофейные зёрна;</a:t>
            </a:r>
          </a:p>
          <a:p>
            <a:r>
              <a:rPr lang="ru-RU" dirty="0"/>
              <a:t>плод </a:t>
            </a:r>
            <a:r>
              <a:rPr lang="ru-RU" dirty="0" err="1"/>
              <a:t>гуараны</a:t>
            </a:r>
            <a:r>
              <a:rPr lang="ru-RU" dirty="0"/>
              <a:t> являющееся источником смол, дубильных веществ, кофеина;</a:t>
            </a:r>
          </a:p>
          <a:p>
            <a:r>
              <a:rPr lang="ru-RU" dirty="0"/>
              <a:t>из семечек </a:t>
            </a:r>
            <a:r>
              <a:rPr lang="ru-RU" dirty="0" err="1"/>
              <a:t>гуараны</a:t>
            </a:r>
            <a:r>
              <a:rPr lang="ru-RU" dirty="0"/>
              <a:t> получают пасту, которая добавляется в шоколад и применяется для приготовления напитка, аналогичного кофе. 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39894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Плоды </a:t>
            </a:r>
            <a:r>
              <a:rPr lang="ru-RU" b="1" dirty="0" err="1">
                <a:solidFill>
                  <a:srgbClr val="00B050"/>
                </a:solidFill>
              </a:rPr>
              <a:t>гуараны</a:t>
            </a:r>
            <a:r>
              <a:rPr lang="ru-RU" b="1" dirty="0">
                <a:solidFill>
                  <a:srgbClr val="00B050"/>
                </a:solidFill>
              </a:rPr>
              <a:t> – источник сырья</a:t>
            </a:r>
          </a:p>
        </p:txBody>
      </p:sp>
      <p:pic>
        <p:nvPicPr>
          <p:cNvPr id="4" name="Содержимое 3" descr="guarana-nedir--1457220538-183277907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364" y="1600201"/>
            <a:ext cx="7543272" cy="4525963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5457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Показания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синдром хронического информационного истощения;</a:t>
            </a:r>
          </a:p>
          <a:p>
            <a:r>
              <a:rPr lang="ru-RU" dirty="0"/>
              <a:t>профилактика и лечение возрастно-ситуационной депрессии;</a:t>
            </a:r>
          </a:p>
          <a:p>
            <a:r>
              <a:rPr lang="ru-RU" dirty="0"/>
              <a:t>сопровождение напряженного физического и умственного труда;</a:t>
            </a:r>
          </a:p>
          <a:p>
            <a:r>
              <a:rPr lang="ru-RU" dirty="0"/>
              <a:t> профилактика ишемической болезни сердца при повышенном уровне липопротеинов низкой плотности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78739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Показания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подготовка к хирургическим операциям;</a:t>
            </a:r>
          </a:p>
          <a:p>
            <a:r>
              <a:rPr lang="ru-RU" dirty="0"/>
              <a:t>комплексное лечение ожирения;</a:t>
            </a:r>
          </a:p>
          <a:p>
            <a:r>
              <a:rPr lang="ru-RU" dirty="0"/>
              <a:t>применение как нутрицевтика при рестриктивных диетах, во время поста;</a:t>
            </a:r>
          </a:p>
          <a:p>
            <a:r>
              <a:rPr lang="ru-RU" dirty="0"/>
              <a:t>синдром хронической усталости;</a:t>
            </a:r>
          </a:p>
          <a:p>
            <a:r>
              <a:rPr lang="ru-RU" dirty="0"/>
              <a:t>люди пожилого и старческого возраста;</a:t>
            </a:r>
          </a:p>
          <a:p>
            <a:r>
              <a:rPr lang="ru-RU" dirty="0"/>
              <a:t>при хроническом психоэмоциональном напряжении.  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4360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Противопоказания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индивидуальная непереносимость компонентов;</a:t>
            </a:r>
          </a:p>
          <a:p>
            <a:r>
              <a:rPr lang="ru-RU" dirty="0"/>
              <a:t>беременность;</a:t>
            </a:r>
          </a:p>
          <a:p>
            <a:r>
              <a:rPr lang="ru-RU" dirty="0"/>
              <a:t>кормление грудью;</a:t>
            </a:r>
          </a:p>
          <a:p>
            <a:r>
              <a:rPr lang="ru-RU" dirty="0"/>
              <a:t>бессонница, некоррегируемая артериальная гипертензия с высокими цифрами артериального давления;</a:t>
            </a:r>
          </a:p>
          <a:p>
            <a:r>
              <a:rPr lang="ru-RU" dirty="0" err="1"/>
              <a:t>открытоугольная</a:t>
            </a:r>
            <a:r>
              <a:rPr lang="ru-RU" dirty="0"/>
              <a:t> глаукома;</a:t>
            </a:r>
          </a:p>
          <a:p>
            <a:r>
              <a:rPr lang="ru-RU" dirty="0"/>
              <a:t>возраст моложе 18 лет.  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307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Способ применения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 одной капсуле в день, не позднее 17.00, за полчаса до еды, не разжевывая, запивая водой, длительность приема один месяц, три – четыре курса в год;</a:t>
            </a:r>
          </a:p>
          <a:p>
            <a:r>
              <a:rPr lang="ru-RU" dirty="0"/>
              <a:t>в одной капсуле содержатся: </a:t>
            </a:r>
            <a:r>
              <a:rPr lang="ru-RU" dirty="0" err="1"/>
              <a:t>таурин</a:t>
            </a:r>
            <a:r>
              <a:rPr lang="ru-RU" dirty="0"/>
              <a:t> - 0,475 г, экстракт </a:t>
            </a:r>
            <a:r>
              <a:rPr lang="ru-RU" dirty="0" err="1"/>
              <a:t>гуараны</a:t>
            </a:r>
            <a:r>
              <a:rPr lang="ru-RU" dirty="0"/>
              <a:t> - 0,055 г, капсула желатиновая твердая (содержит краситель E129 0,12 мг);</a:t>
            </a:r>
          </a:p>
          <a:p>
            <a:r>
              <a:rPr lang="ru-RU" dirty="0"/>
              <a:t>пищевая ценность одной капсулы: белки - 0,084 г, углеводы - 0,055 г, жиры - отсутствуют, органические кислоты - 0,475 г;</a:t>
            </a:r>
          </a:p>
          <a:p>
            <a:r>
              <a:rPr lang="ru-RU" dirty="0"/>
              <a:t>энергетическая ценность одной капсулы: 8,3 кДж (2 ккал).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553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Нутритивная</a:t>
            </a:r>
            <a:r>
              <a:rPr lang="ru-RU" b="1" dirty="0">
                <a:solidFill>
                  <a:srgbClr val="00B050"/>
                </a:solidFill>
              </a:rPr>
              <a:t> реабилитация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при ПТСР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857500" y="1916833"/>
          <a:ext cx="6477000" cy="3312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39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 err="1">
                          <a:effectLst/>
                        </a:rPr>
                        <a:t>Церебростим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Таурин (0,475 </a:t>
                      </a:r>
                      <a:r>
                        <a:rPr lang="ru-RU" sz="1800" b="1" dirty="0" err="1">
                          <a:effectLst/>
                        </a:rPr>
                        <a:t>гр</a:t>
                      </a:r>
                      <a:r>
                        <a:rPr lang="ru-RU" sz="1800" b="1" dirty="0">
                          <a:effectLst/>
                        </a:rPr>
                        <a:t>), </a:t>
                      </a:r>
                      <a:r>
                        <a:rPr lang="ru-RU" sz="1800" b="1" dirty="0" err="1">
                          <a:effectLst/>
                        </a:rPr>
                        <a:t>гуарана</a:t>
                      </a:r>
                      <a:r>
                        <a:rPr lang="ru-RU" sz="1800" b="1" dirty="0">
                          <a:effectLst/>
                        </a:rPr>
                        <a:t> (0, 055 </a:t>
                      </a:r>
                      <a:r>
                        <a:rPr lang="ru-RU" sz="1800" b="1" dirty="0" err="1">
                          <a:effectLst/>
                        </a:rPr>
                        <a:t>гр</a:t>
                      </a:r>
                      <a:r>
                        <a:rPr lang="ru-RU" sz="1800" b="1" dirty="0">
                          <a:effectLst/>
                        </a:rPr>
                        <a:t>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2 капсулы 1 раз в день 1 месяц, 3 раза в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39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 err="1">
                          <a:effectLst/>
                        </a:rPr>
                        <a:t>Энерготон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Янтарная кислота (550 мг)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 капсула 2 раза в день 1 месяц, 3 раза в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958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 err="1">
                          <a:effectLst/>
                        </a:rPr>
                        <a:t>Мемотон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Альфа-</a:t>
                      </a:r>
                      <a:r>
                        <a:rPr lang="ru-RU" sz="1800" b="1" dirty="0" err="1">
                          <a:effectLst/>
                        </a:rPr>
                        <a:t>липоевая</a:t>
                      </a:r>
                      <a:r>
                        <a:rPr lang="ru-RU" sz="1800" b="1" dirty="0">
                          <a:effectLst/>
                        </a:rPr>
                        <a:t> кислота (50 мг), </a:t>
                      </a:r>
                      <a:r>
                        <a:rPr lang="ru-RU" sz="1800" b="1" dirty="0" err="1">
                          <a:effectLst/>
                        </a:rPr>
                        <a:t>коэнзим</a:t>
                      </a:r>
                      <a:r>
                        <a:rPr lang="en-US" sz="1800" b="1" dirty="0">
                          <a:effectLst/>
                        </a:rPr>
                        <a:t>Q</a:t>
                      </a:r>
                      <a:r>
                        <a:rPr lang="ru-RU" sz="1800" b="1" dirty="0">
                          <a:effectLst/>
                        </a:rPr>
                        <a:t>10 (50 мг), </a:t>
                      </a:r>
                      <a:r>
                        <a:rPr lang="en-US" sz="1800" b="1" dirty="0">
                          <a:effectLst/>
                        </a:rPr>
                        <a:t>L</a:t>
                      </a:r>
                      <a:r>
                        <a:rPr lang="ru-RU" sz="1800" b="1" dirty="0">
                          <a:effectLst/>
                        </a:rPr>
                        <a:t>-карнитин (450мг)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35109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 капсула 2 раза в день 1 месяц, 3 раза в год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45398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Ключевые позиции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длительный </a:t>
            </a:r>
            <a:r>
              <a:rPr lang="ru-RU" dirty="0" err="1"/>
              <a:t>ковид</a:t>
            </a:r>
            <a:r>
              <a:rPr lang="ru-RU" dirty="0"/>
              <a:t> и </a:t>
            </a:r>
            <a:r>
              <a:rPr lang="ru-RU" dirty="0" err="1"/>
              <a:t>постковидный</a:t>
            </a:r>
            <a:r>
              <a:rPr lang="ru-RU" dirty="0"/>
              <a:t> синдром – единое новое заболевание, имеющее разные фенотипы;</a:t>
            </a:r>
          </a:p>
          <a:p>
            <a:r>
              <a:rPr lang="ru-RU" dirty="0" err="1"/>
              <a:t>патогенетически</a:t>
            </a:r>
            <a:r>
              <a:rPr lang="ru-RU" dirty="0"/>
              <a:t> – единые механизмы </a:t>
            </a:r>
            <a:r>
              <a:rPr lang="ru-RU" dirty="0" err="1"/>
              <a:t>постковидных</a:t>
            </a:r>
            <a:r>
              <a:rPr lang="ru-RU" dirty="0"/>
              <a:t> расстройств;</a:t>
            </a:r>
          </a:p>
          <a:p>
            <a:r>
              <a:rPr lang="ru-RU" dirty="0"/>
              <a:t>воспаление низкой интенсивности, </a:t>
            </a:r>
            <a:r>
              <a:rPr lang="ru-RU" dirty="0" err="1"/>
              <a:t>тропность</a:t>
            </a:r>
            <a:r>
              <a:rPr lang="ru-RU" dirty="0"/>
              <a:t> вируса ко многим тканям;</a:t>
            </a:r>
          </a:p>
          <a:p>
            <a:r>
              <a:rPr lang="ru-RU" dirty="0"/>
              <a:t>последствия гипоксии, собственно лечения (при тяжелом течении заболевания);</a:t>
            </a:r>
          </a:p>
          <a:p>
            <a:r>
              <a:rPr lang="ru-RU" dirty="0"/>
              <a:t>вопросы реабилитации пока мало изучены;</a:t>
            </a:r>
          </a:p>
          <a:p>
            <a:r>
              <a:rPr lang="ru-RU" dirty="0"/>
              <a:t>важный компонент реабилитации – правильное питание и применение нутрицевтиков в зависимости от превалирующей симптоматики.  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79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Динамика показателей 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функциональных тестов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84" y="1825625"/>
            <a:ext cx="6611112" cy="4803776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843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5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35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3500" b="1" dirty="0">
                <a:solidFill>
                  <a:srgbClr val="00B050"/>
                </a:solidFill>
              </a:rPr>
              <a:t>СПАСИБО ЗА ВНИМАНИЕ!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720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Кашель после перенесенного заболевания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многоцентровом наблюдательном </a:t>
            </a:r>
            <a:r>
              <a:rPr lang="ru-RU" dirty="0" err="1"/>
              <a:t>когортном</a:t>
            </a:r>
            <a:r>
              <a:rPr lang="ru-RU" dirty="0"/>
              <a:t> исследовании, проведенном среди 1250 выживших после COVID-19 в Мичигане, США, 75 пациентов (15,4%) из тех, кто ответил на телефонный опрос, сообщили о новом или ухудшающемся кашле через 2 месяца после выписки;</a:t>
            </a:r>
          </a:p>
          <a:p>
            <a:r>
              <a:rPr lang="ru-RU" dirty="0"/>
              <a:t>постоянный кашель был зарегистрирован у пациентов с легким течением заболевания;</a:t>
            </a:r>
          </a:p>
          <a:p>
            <a:r>
              <a:rPr lang="ru-RU" dirty="0" err="1"/>
              <a:t>когортные</a:t>
            </a:r>
            <a:r>
              <a:rPr lang="ru-RU" dirty="0"/>
              <a:t> исследования в Норвегии и на Фарерских островах показали, что около 10% их пациентов, не госпитализированных, имели кашель через 4 месяца после появления симптомов;</a:t>
            </a:r>
          </a:p>
          <a:p>
            <a:r>
              <a:rPr lang="ru-RU" dirty="0"/>
              <a:t>распространенность постоянного кашля после заболевания составляет в среднем 18% (зависит от характеристик пациента, лечения, продолжительности наблюдения и метода определения результата).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30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Нейрональные механизмы кашля (</a:t>
            </a:r>
            <a:r>
              <a:rPr lang="ru-RU" b="1" dirty="0" err="1">
                <a:solidFill>
                  <a:schemeClr val="accent6"/>
                </a:solidFill>
              </a:rPr>
              <a:t>габапентин</a:t>
            </a:r>
            <a:r>
              <a:rPr lang="ru-RU" b="1" dirty="0">
                <a:solidFill>
                  <a:schemeClr val="accent6"/>
                </a:solidFill>
              </a:rPr>
              <a:t>, </a:t>
            </a:r>
            <a:r>
              <a:rPr lang="ru-RU" b="1" dirty="0" err="1">
                <a:solidFill>
                  <a:schemeClr val="accent6"/>
                </a:solidFill>
              </a:rPr>
              <a:t>прегабалин</a:t>
            </a:r>
            <a:r>
              <a:rPr lang="ru-RU" b="1" dirty="0">
                <a:solidFill>
                  <a:schemeClr val="accent6"/>
                </a:solidFill>
              </a:rPr>
              <a:t>, </a:t>
            </a:r>
            <a:r>
              <a:rPr lang="ru-RU" b="1" dirty="0" err="1">
                <a:solidFill>
                  <a:schemeClr val="accent6"/>
                </a:solidFill>
              </a:rPr>
              <a:t>тиотропин</a:t>
            </a:r>
            <a:r>
              <a:rPr lang="ru-RU" b="1" dirty="0">
                <a:solidFill>
                  <a:schemeClr val="accent6"/>
                </a:solidFill>
              </a:rPr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84" y="1856232"/>
            <a:ext cx="6446520" cy="4745736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127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3317</Words>
  <Application>Microsoft Macintosh PowerPoint</Application>
  <PresentationFormat>Широкоэкранный</PresentationFormat>
  <Paragraphs>366</Paragraphs>
  <Slides>70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Times New Roman</vt:lpstr>
      <vt:lpstr>Office Theme</vt:lpstr>
      <vt:lpstr>ДЛИТЕЛЬНЫЙ КОВИД  И ПОСТКОВИДНЫЙ СИНДРОМ: РЕАБИЛИТАЦИЯ И ПИТАНИЕ</vt:lpstr>
      <vt:lpstr>Актуальность проблемы</vt:lpstr>
      <vt:lpstr>Терминология Классификация течения COVID-19 (NICE)  с точки зрения реабилитации</vt:lpstr>
      <vt:lpstr>Основные проявления</vt:lpstr>
      <vt:lpstr>Презентация PowerPoint</vt:lpstr>
      <vt:lpstr>Динамика показателей легочной функции</vt:lpstr>
      <vt:lpstr>Динамика показателей  функциональных тестов</vt:lpstr>
      <vt:lpstr>Кашель после перенесенного заболевания</vt:lpstr>
      <vt:lpstr>Нейрональные механизмы кашля (габапентин, прегабалин, тиотропин)</vt:lpstr>
      <vt:lpstr>Кашель и синдром хронической усталости после ковида</vt:lpstr>
      <vt:lpstr>Другие причины и последствия кашля</vt:lpstr>
      <vt:lpstr>Неврологические  и психиатрические последствия</vt:lpstr>
      <vt:lpstr>Засыпание и циклы сна:  нарушения при ковидной инфекции</vt:lpstr>
      <vt:lpstr>Засыпание</vt:lpstr>
      <vt:lpstr>Медленный сон 1</vt:lpstr>
      <vt:lpstr>Медленный сон 2</vt:lpstr>
      <vt:lpstr>Быстрый сон</vt:lpstr>
      <vt:lpstr>Циклы сна</vt:lpstr>
      <vt:lpstr>Фенотипы постковидного синдрома – единая болезнь</vt:lpstr>
      <vt:lpstr>Постковидный синдром в пожилом возрасте: подострый функциональный дефицит</vt:lpstr>
      <vt:lpstr>Причины 1</vt:lpstr>
      <vt:lpstr>Причины 2</vt:lpstr>
      <vt:lpstr>Причины 3</vt:lpstr>
      <vt:lpstr>Патогенез</vt:lpstr>
      <vt:lpstr>Классификация</vt:lpstr>
      <vt:lpstr>Клинические проявления</vt:lpstr>
      <vt:lpstr>Диагностика</vt:lpstr>
      <vt:lpstr>Постковидные изменения у детей</vt:lpstr>
      <vt:lpstr>Питание в реабилитации после ковида</vt:lpstr>
      <vt:lpstr>Антивоспалительное питание</vt:lpstr>
      <vt:lpstr>Направления  нутритивной реабилитации</vt:lpstr>
      <vt:lpstr>Гемопротекция 1 (медь)</vt:lpstr>
      <vt:lpstr>Гемопротекция 2 (цинк)</vt:lpstr>
      <vt:lpstr>Гемопротекция 3 (МСМ)</vt:lpstr>
      <vt:lpstr>Презентация PowerPoint</vt:lpstr>
      <vt:lpstr>Нутритивная гемопротекция</vt:lpstr>
      <vt:lpstr>Респираторная реабилитация 1  (L-аргинин)</vt:lpstr>
      <vt:lpstr>Респираторная реабилитация 2  (янтарная кислота)</vt:lpstr>
      <vt:lpstr>Респираторная реабилитация</vt:lpstr>
      <vt:lpstr>Миокардиопротекция 1 </vt:lpstr>
      <vt:lpstr>Презентация PowerPoint</vt:lpstr>
      <vt:lpstr>L-аргинин – источник оксида азота (расширение сосудов и снижение артериального давления) </vt:lpstr>
      <vt:lpstr>Стимулятор гормона роста</vt:lpstr>
      <vt:lpstr>Селен как антиоксидант</vt:lpstr>
      <vt:lpstr>Нутритивная миокардиопротекция</vt:lpstr>
      <vt:lpstr>Вегетативная защита 1  (бета-аланин)</vt:lpstr>
      <vt:lpstr>Вегетативная защита 2  (бета-аланин)</vt:lpstr>
      <vt:lpstr>Бета-аланин как один из регуляторов продукции нейротрансмиттеров </vt:lpstr>
      <vt:lpstr>Классификация нейротрансмиттеров</vt:lpstr>
      <vt:lpstr>Нутритивная вегетативная защита</vt:lpstr>
      <vt:lpstr>Иммунореабилитация 1 (цинк)</vt:lpstr>
      <vt:lpstr>Иммунореабилитация 2 (цинк)</vt:lpstr>
      <vt:lpstr>Нутритивная иммунореабилитация</vt:lpstr>
      <vt:lpstr>Презентация PowerPoint</vt:lpstr>
      <vt:lpstr>Таурин 1</vt:lpstr>
      <vt:lpstr>Таурин 2</vt:lpstr>
      <vt:lpstr>Пост и рестриктивная диета: поступление таурина сокращается на 1/3</vt:lpstr>
      <vt:lpstr>Терапия ожирения: увеличение содержания гормона адипонектин на 12%, снижение содержания С-реактивного белка на 25%, улучшение профиля оксидативного стресса</vt:lpstr>
      <vt:lpstr>Профилактика ИБС при повышенном содержании липопротеинов низкой плотности</vt:lpstr>
      <vt:lpstr>При подготовке к операции: таурин, глутамин, аргинин</vt:lpstr>
      <vt:lpstr>Повышает мышечную силу и выносливость, физическую работоспособность</vt:lpstr>
      <vt:lpstr>Гуарана</vt:lpstr>
      <vt:lpstr>Плоды гуараны – источник сырья</vt:lpstr>
      <vt:lpstr>Показания 1</vt:lpstr>
      <vt:lpstr>Показания 2</vt:lpstr>
      <vt:lpstr>Противопоказания</vt:lpstr>
      <vt:lpstr>Способ применения</vt:lpstr>
      <vt:lpstr>Нутритивная реабилитация  при ПТСР</vt:lpstr>
      <vt:lpstr>Ключевые позиции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Биогеронтология в Декаду здорового старения: запросы практикующего гериатра</dc:title>
  <dc:creator>Пользователь</dc:creator>
  <cp:lastModifiedBy>Ирина Носкова</cp:lastModifiedBy>
  <cp:revision>45</cp:revision>
  <dcterms:created xsi:type="dcterms:W3CDTF">2021-05-18T10:10:42Z</dcterms:created>
  <dcterms:modified xsi:type="dcterms:W3CDTF">2024-04-07T17:32:32Z</dcterms:modified>
</cp:coreProperties>
</file>