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>
      <p:cViewPr varScale="1">
        <p:scale>
          <a:sx n="106" d="100"/>
          <a:sy n="106" d="100"/>
        </p:scale>
        <p:origin x="180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F144-160C-449E-A863-28EC2179F3C3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7953-9405-4E77-868B-FF0D3802CA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F144-160C-449E-A863-28EC2179F3C3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7953-9405-4E77-868B-FF0D3802CA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F144-160C-449E-A863-28EC2179F3C3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7953-9405-4E77-868B-FF0D3802CA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F144-160C-449E-A863-28EC2179F3C3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7953-9405-4E77-868B-FF0D3802CA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F144-160C-449E-A863-28EC2179F3C3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7953-9405-4E77-868B-FF0D3802CA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F144-160C-449E-A863-28EC2179F3C3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7953-9405-4E77-868B-FF0D3802CA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F144-160C-449E-A863-28EC2179F3C3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7953-9405-4E77-868B-FF0D3802CA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F144-160C-449E-A863-28EC2179F3C3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7953-9405-4E77-868B-FF0D3802CA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F144-160C-449E-A863-28EC2179F3C3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7953-9405-4E77-868B-FF0D3802CA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F144-160C-449E-A863-28EC2179F3C3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7953-9405-4E77-868B-FF0D3802CA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F144-160C-449E-A863-28EC2179F3C3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7953-9405-4E77-868B-FF0D3802CA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FF144-160C-449E-A863-28EC2179F3C3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D7953-9405-4E77-868B-FF0D3802CA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43051"/>
            <a:ext cx="7772400" cy="164307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Антитромботическая терапия у пациентов пожилого возраста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3314"/>
            <a:ext cx="6400800" cy="1995486"/>
          </a:xfrm>
        </p:spPr>
        <p:txBody>
          <a:bodyPr>
            <a:normAutofit/>
          </a:bodyPr>
          <a:lstStyle/>
          <a:p>
            <a:r>
              <a:rPr lang="ru-RU" dirty="0" err="1"/>
              <a:t>А.Н.Ильницкий</a:t>
            </a: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Печень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снижение кровотока на 30-50;</a:t>
            </a:r>
          </a:p>
          <a:p>
            <a:r>
              <a:rPr lang="ru-RU" dirty="0"/>
              <a:t>снижение функциональной массы </a:t>
            </a:r>
            <a:r>
              <a:rPr lang="ru-RU" dirty="0" err="1"/>
              <a:t>гепатоцитов</a:t>
            </a:r>
            <a:r>
              <a:rPr lang="ru-RU" dirty="0"/>
              <a:t> на 20-40%;</a:t>
            </a:r>
          </a:p>
          <a:p>
            <a:r>
              <a:rPr lang="ru-RU" dirty="0"/>
              <a:t>изменение архитектоники печени; </a:t>
            </a:r>
          </a:p>
          <a:p>
            <a:r>
              <a:rPr lang="ru-RU" i="1" dirty="0"/>
              <a:t>снижение эффекта 1-го прохождения через печень; </a:t>
            </a:r>
          </a:p>
          <a:p>
            <a:r>
              <a:rPr lang="ru-RU" i="1" dirty="0"/>
              <a:t>снижение активности ряда изоферментов </a:t>
            </a:r>
            <a:r>
              <a:rPr lang="ru-RU" i="1" dirty="0" err="1"/>
              <a:t>цитохрома</a:t>
            </a:r>
            <a:r>
              <a:rPr lang="ru-RU" i="1" dirty="0"/>
              <a:t> Р450.</a:t>
            </a:r>
            <a:r>
              <a:rPr lang="ru-RU" dirty="0"/>
              <a:t>	</a:t>
            </a:r>
          </a:p>
          <a:p>
            <a:pPr>
              <a:buNone/>
            </a:pPr>
            <a:r>
              <a:rPr lang="ru-RU" dirty="0"/>
              <a:t>	</a:t>
            </a:r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Почки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снижение почечного кровотока; </a:t>
            </a:r>
          </a:p>
          <a:p>
            <a:r>
              <a:rPr lang="ru-RU" dirty="0"/>
              <a:t>снижение скорости клубочковой фильтрации; </a:t>
            </a:r>
          </a:p>
          <a:p>
            <a:r>
              <a:rPr lang="ru-RU" dirty="0"/>
              <a:t>изменение морфологии нефрона;</a:t>
            </a:r>
          </a:p>
          <a:p>
            <a:r>
              <a:rPr lang="ru-RU" i="1" dirty="0"/>
              <a:t>снижение элиминации лекарственных средств</a:t>
            </a:r>
            <a:r>
              <a:rPr lang="ru-RU" dirty="0"/>
              <a:t>. 	</a:t>
            </a:r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Общие метаболические изменения, ассоциированные с возрастом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увеличение жира и уменьшение мышечной массы; </a:t>
            </a:r>
          </a:p>
          <a:p>
            <a:r>
              <a:rPr lang="ru-RU" dirty="0"/>
              <a:t>снижение объёма воды на 10-15%; </a:t>
            </a:r>
          </a:p>
          <a:p>
            <a:r>
              <a:rPr lang="ru-RU" dirty="0"/>
              <a:t>снижение сывороточного альбумина на ~10% ;</a:t>
            </a:r>
          </a:p>
          <a:p>
            <a:r>
              <a:rPr lang="ru-RU" dirty="0"/>
              <a:t>повышение уровня кислого </a:t>
            </a:r>
            <a:r>
              <a:rPr lang="el-GR" dirty="0"/>
              <a:t>α</a:t>
            </a:r>
            <a:r>
              <a:rPr lang="el-GR" baseline="30000" dirty="0"/>
              <a:t>1</a:t>
            </a:r>
            <a:r>
              <a:rPr lang="el-GR" dirty="0"/>
              <a:t>-</a:t>
            </a:r>
            <a:r>
              <a:rPr lang="ru-RU" dirty="0"/>
              <a:t>гликопротеина. 	</a:t>
            </a:r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Причины возраст-ассоциированного тромбоза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эндотелиальная дисфункция, хроническое воспаление, а также дисбаланс между </a:t>
            </a:r>
            <a:r>
              <a:rPr lang="ru-RU" dirty="0" err="1"/>
              <a:t>оксидативным</a:t>
            </a:r>
            <a:r>
              <a:rPr lang="ru-RU" dirty="0"/>
              <a:t> стрессом и </a:t>
            </a:r>
            <a:r>
              <a:rPr lang="ru-RU" dirty="0" err="1"/>
              <a:t>антиоксидантной</a:t>
            </a:r>
            <a:r>
              <a:rPr lang="ru-RU" dirty="0"/>
              <a:t> защитой;</a:t>
            </a:r>
          </a:p>
          <a:p>
            <a:r>
              <a:rPr lang="ru-RU" dirty="0"/>
              <a:t>присоединение </a:t>
            </a:r>
            <a:r>
              <a:rPr lang="ru-RU" dirty="0" err="1"/>
              <a:t>интеркуррентных</a:t>
            </a:r>
            <a:r>
              <a:rPr lang="ru-RU" dirty="0"/>
              <a:t> заболеваний (пневмония, декомпенсация хронической сердечной недостаточности и др.) на фоне хронического ухудшения почечной функции приводит к более выраженному и быстрому снижению клиренса </a:t>
            </a:r>
            <a:r>
              <a:rPr lang="ru-RU" dirty="0" err="1"/>
              <a:t>креатинина</a:t>
            </a:r>
            <a:r>
              <a:rPr lang="ru-RU" dirty="0"/>
              <a:t>, изменяет </a:t>
            </a:r>
            <a:r>
              <a:rPr lang="ru-RU" dirty="0" err="1"/>
              <a:t>фармакокинетику</a:t>
            </a:r>
            <a:r>
              <a:rPr lang="ru-RU" dirty="0"/>
              <a:t> </a:t>
            </a:r>
            <a:r>
              <a:rPr lang="ru-RU" dirty="0" err="1"/>
              <a:t>антитромботических</a:t>
            </a:r>
            <a:r>
              <a:rPr lang="ru-RU" dirty="0"/>
              <a:t> препаратов с почечным путем элиминации (низкомолекулярные гепарины (НМГ), </a:t>
            </a:r>
            <a:r>
              <a:rPr lang="ru-RU" dirty="0" err="1"/>
              <a:t>фондапаринукс</a:t>
            </a:r>
            <a:r>
              <a:rPr lang="ru-RU" dirty="0"/>
              <a:t>, </a:t>
            </a:r>
            <a:r>
              <a:rPr lang="ru-RU" dirty="0" err="1"/>
              <a:t>бивалирудин</a:t>
            </a:r>
            <a:r>
              <a:rPr lang="ru-RU" dirty="0"/>
              <a:t>, </a:t>
            </a:r>
            <a:r>
              <a:rPr lang="ru-RU" dirty="0" err="1"/>
              <a:t>эптифибатид</a:t>
            </a:r>
            <a:r>
              <a:rPr lang="ru-RU" dirty="0"/>
              <a:t>, </a:t>
            </a:r>
            <a:r>
              <a:rPr lang="ru-RU" dirty="0" err="1"/>
              <a:t>дабигатран</a:t>
            </a:r>
            <a:r>
              <a:rPr lang="ru-RU" dirty="0"/>
              <a:t>). 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>
                <a:solidFill>
                  <a:srgbClr val="00B050"/>
                </a:solidFill>
              </a:rPr>
              <a:t>Шкала HAS-BLED для стратификации риска кровотечений при фибрилляции предсердий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4000" dirty="0"/>
              <a:t>Артериальная гипертония (систолическое АД &gt;160 мм </a:t>
            </a:r>
            <a:r>
              <a:rPr lang="ru-RU" sz="4000" dirty="0" err="1"/>
              <a:t>рт</a:t>
            </a:r>
            <a:r>
              <a:rPr lang="ru-RU" sz="4000" dirty="0"/>
              <a:t>. ст.) 	</a:t>
            </a:r>
          </a:p>
          <a:p>
            <a:r>
              <a:rPr lang="ru-RU" sz="4000" dirty="0"/>
              <a:t>Нарушенная функция печени (тяжёлое хроническое заболевание печени, например, цирроз, или повышение билирубина &gt;2 раз от верхней границы нормы в сочетании с повышением АСТ/АЛТ/щелочной фосфатазы &gt;3 раз от верхней границы нормы)  	</a:t>
            </a:r>
          </a:p>
          <a:p>
            <a:r>
              <a:rPr lang="ru-RU" sz="4000" dirty="0"/>
              <a:t>Возраст &gt;65 лет 	</a:t>
            </a:r>
          </a:p>
          <a:p>
            <a:r>
              <a:rPr lang="ru-RU" sz="4000" dirty="0"/>
              <a:t>Нарушенная функция почек (диализ, трансплантация, сывороточный </a:t>
            </a:r>
            <a:r>
              <a:rPr lang="ru-RU" sz="4000" dirty="0" err="1"/>
              <a:t>креатинин</a:t>
            </a:r>
            <a:r>
              <a:rPr lang="ru-RU" sz="4000" dirty="0"/>
              <a:t> ≥200 </a:t>
            </a:r>
            <a:r>
              <a:rPr lang="ru-RU" sz="4000" dirty="0" err="1"/>
              <a:t>мкмоль</a:t>
            </a:r>
            <a:r>
              <a:rPr lang="ru-RU" sz="4000" dirty="0"/>
              <a:t>/л) 	</a:t>
            </a:r>
          </a:p>
          <a:p>
            <a:r>
              <a:rPr lang="ru-RU" sz="4000" dirty="0"/>
              <a:t>Инсульт  	</a:t>
            </a:r>
          </a:p>
          <a:p>
            <a:r>
              <a:rPr lang="ru-RU" sz="4000" dirty="0"/>
              <a:t>Кровотечение в анамнезе и/или предрасположенность к кровотечениям </a:t>
            </a:r>
          </a:p>
          <a:p>
            <a:r>
              <a:rPr lang="ru-RU" sz="4000" dirty="0"/>
              <a:t>(в т. ч. анемия)  	</a:t>
            </a:r>
          </a:p>
          <a:p>
            <a:r>
              <a:rPr lang="ru-RU" sz="4000" dirty="0"/>
              <a:t>Лабильное МНО (нестабильное/высокое или в терапевтическом диапазоне &lt;60% времени) 	</a:t>
            </a:r>
          </a:p>
          <a:p>
            <a:r>
              <a:rPr lang="ru-RU" sz="4000" dirty="0"/>
              <a:t>Злоупотребление алкоголем 	</a:t>
            </a:r>
          </a:p>
          <a:p>
            <a:r>
              <a:rPr lang="ru-RU" sz="4000" dirty="0"/>
              <a:t>Приём лекарств, повышающих риск кровотечения (НПВП, </a:t>
            </a:r>
            <a:r>
              <a:rPr lang="ru-RU" sz="4000" dirty="0" err="1"/>
              <a:t>антиагреганты</a:t>
            </a:r>
            <a:r>
              <a:rPr lang="ru-RU" sz="4000" dirty="0"/>
              <a:t>).</a:t>
            </a:r>
          </a:p>
          <a:p>
            <a:pPr>
              <a:buNone/>
            </a:pPr>
            <a:r>
              <a:rPr lang="ru-RU" sz="4000" dirty="0"/>
              <a:t> </a:t>
            </a:r>
            <a:r>
              <a:rPr lang="ru-RU" sz="2500" b="1" dirty="0"/>
              <a:t>Риск кровотечения оценивается по общему количеству баллов: 0-2 балла – низкий риск; ≥3 – высокий риск. </a:t>
            </a:r>
            <a:r>
              <a:rPr lang="ru-RU" sz="4000" dirty="0"/>
              <a:t>	</a:t>
            </a:r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Шкала CHA</a:t>
            </a:r>
            <a:r>
              <a:rPr lang="ru-RU" sz="3200" b="1" baseline="30000" dirty="0">
                <a:solidFill>
                  <a:srgbClr val="00B050"/>
                </a:solidFill>
              </a:rPr>
              <a:t>2</a:t>
            </a:r>
            <a:r>
              <a:rPr lang="ru-RU" sz="3200" b="1" dirty="0">
                <a:solidFill>
                  <a:srgbClr val="00B050"/>
                </a:solidFill>
              </a:rPr>
              <a:t>DS</a:t>
            </a:r>
            <a:r>
              <a:rPr lang="ru-RU" sz="3200" b="1" baseline="30000" dirty="0">
                <a:solidFill>
                  <a:srgbClr val="00B050"/>
                </a:solidFill>
              </a:rPr>
              <a:t>2</a:t>
            </a:r>
            <a:r>
              <a:rPr lang="ru-RU" sz="3200" b="1" dirty="0">
                <a:solidFill>
                  <a:srgbClr val="00B050"/>
                </a:solidFill>
              </a:rPr>
              <a:t>-VASc для стратификации риска тромбоэмболии при фибрилляции предсердий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Сердечная недостаточность; 	</a:t>
            </a:r>
          </a:p>
          <a:p>
            <a:r>
              <a:rPr lang="ru-RU" dirty="0"/>
              <a:t>Артериальная гипертония;</a:t>
            </a:r>
          </a:p>
          <a:p>
            <a:r>
              <a:rPr lang="ru-RU" dirty="0"/>
              <a:t>Возраст &gt;75 лет (2 балла); 	</a:t>
            </a:r>
          </a:p>
          <a:p>
            <a:r>
              <a:rPr lang="ru-RU" dirty="0"/>
              <a:t>Сахарный диабет; 	</a:t>
            </a:r>
          </a:p>
          <a:p>
            <a:r>
              <a:rPr lang="ru-RU" dirty="0"/>
              <a:t>Инсульт или ТИА в анамнезе (2 балла); 	</a:t>
            </a:r>
          </a:p>
          <a:p>
            <a:r>
              <a:rPr lang="ru-RU" dirty="0"/>
              <a:t>Сосудистое заболевание (перенесенный ИМ, периферический атеросклероз, атеросклеротические бляшки в аорте) 	</a:t>
            </a:r>
          </a:p>
          <a:p>
            <a:r>
              <a:rPr lang="ru-RU" dirty="0"/>
              <a:t>Возраст 65-74 года 	</a:t>
            </a:r>
          </a:p>
          <a:p>
            <a:r>
              <a:rPr lang="ru-RU" dirty="0"/>
              <a:t>Женский пол.</a:t>
            </a:r>
          </a:p>
          <a:p>
            <a:pPr>
              <a:buNone/>
            </a:pPr>
            <a:r>
              <a:rPr lang="ru-RU" dirty="0"/>
              <a:t>	</a:t>
            </a:r>
          </a:p>
          <a:p>
            <a:pPr>
              <a:buNone/>
            </a:pPr>
            <a:r>
              <a:rPr lang="ru-RU" dirty="0"/>
              <a:t>     </a:t>
            </a:r>
            <a:r>
              <a:rPr lang="ru-RU" b="1" dirty="0"/>
              <a:t>Риск тромбоэмболии оценивается по общему количеству баллов: 0 баллов – низкий риск; 1 балл – средний риск; ≥2 – высокий риск</a:t>
            </a:r>
            <a:r>
              <a:rPr lang="ru-RU" dirty="0"/>
              <a:t>. </a:t>
            </a:r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>
              <a:solidFill>
                <a:srgbClr val="00B050"/>
              </a:solidFill>
            </a:endParaRPr>
          </a:p>
          <a:p>
            <a:pPr algn="ctr">
              <a:buNone/>
            </a:pPr>
            <a:endParaRPr lang="ru-RU" b="1" dirty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b="1" dirty="0">
                <a:solidFill>
                  <a:srgbClr val="00B050"/>
                </a:solidFill>
              </a:rPr>
              <a:t>АНТИТРОМБОЦИТАРНЫЕ ПРЕПАРАТЫ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Ацетилсалициловая кислота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первичная и вторичная профилактика сердечно-сосудистых заболеваний;</a:t>
            </a:r>
          </a:p>
          <a:p>
            <a:r>
              <a:rPr lang="ru-RU" dirty="0"/>
              <a:t>необходимость приёма с целью вторичной профилактики сомнений не вызывает;</a:t>
            </a:r>
          </a:p>
          <a:p>
            <a:r>
              <a:rPr lang="ru-RU" dirty="0"/>
              <a:t>целесообразность применения низких доз для первичной профилактики сердечно-сосудистых осложнений у лиц с низким и средним риском до сих пор обсуждается. 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00B050"/>
                </a:solidFill>
              </a:rPr>
              <a:t>Тиенопиридины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пролекарства</a:t>
            </a:r>
            <a:r>
              <a:rPr lang="ru-RU" dirty="0"/>
              <a:t> с активными метаболитами;</a:t>
            </a:r>
          </a:p>
          <a:p>
            <a:r>
              <a:rPr lang="ru-RU" dirty="0"/>
              <a:t>необратимо связывают и ингибируют рецепторы P</a:t>
            </a:r>
            <a:r>
              <a:rPr lang="ru-RU" baseline="30000" dirty="0"/>
              <a:t>2</a:t>
            </a:r>
            <a:r>
              <a:rPr lang="ru-RU" dirty="0"/>
              <a:t>Y</a:t>
            </a:r>
            <a:r>
              <a:rPr lang="ru-RU" baseline="30000" dirty="0"/>
              <a:t>12 </a:t>
            </a:r>
            <a:r>
              <a:rPr lang="ru-RU" dirty="0"/>
              <a:t>на мембране тромбоцитов, что приводит к угнетению стимуляции </a:t>
            </a:r>
            <a:r>
              <a:rPr lang="ru-RU" dirty="0" err="1"/>
              <a:t>аденилатциклазного</a:t>
            </a:r>
            <a:r>
              <a:rPr lang="ru-RU" dirty="0"/>
              <a:t> механизма и блокированию связанного с ним сигнала, направленного на усиление агрегации тромбоцитов;</a:t>
            </a:r>
          </a:p>
          <a:p>
            <a:r>
              <a:rPr lang="ru-RU" dirty="0"/>
              <a:t>к </a:t>
            </a:r>
            <a:r>
              <a:rPr lang="ru-RU" dirty="0" err="1"/>
              <a:t>тиенопиридинам</a:t>
            </a:r>
            <a:r>
              <a:rPr lang="ru-RU" dirty="0"/>
              <a:t> относятся </a:t>
            </a:r>
            <a:r>
              <a:rPr lang="ru-RU" dirty="0" err="1"/>
              <a:t>тиклопидин</a:t>
            </a:r>
            <a:r>
              <a:rPr lang="ru-RU" dirty="0"/>
              <a:t>, </a:t>
            </a:r>
            <a:r>
              <a:rPr lang="ru-RU" dirty="0" err="1"/>
              <a:t>клопидогрел</a:t>
            </a:r>
            <a:r>
              <a:rPr lang="ru-RU" dirty="0"/>
              <a:t> и </a:t>
            </a:r>
            <a:r>
              <a:rPr lang="ru-RU" dirty="0" err="1"/>
              <a:t>прасугрел</a:t>
            </a:r>
            <a:r>
              <a:rPr lang="ru-RU" dirty="0"/>
              <a:t>. 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00B050"/>
                </a:solidFill>
              </a:rPr>
              <a:t>Клопидогрел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в комбинации с АСК </a:t>
            </a:r>
            <a:r>
              <a:rPr lang="ru-RU" dirty="0" err="1"/>
              <a:t>клопидогрел</a:t>
            </a:r>
            <a:r>
              <a:rPr lang="ru-RU" dirty="0"/>
              <a:t> рекомендован при остром коронарном синдроме (ОКС) с подъёмом (</a:t>
            </a:r>
            <a:r>
              <a:rPr lang="ru-RU" dirty="0" err="1"/>
              <a:t>ОКСпST</a:t>
            </a:r>
            <a:r>
              <a:rPr lang="ru-RU" dirty="0"/>
              <a:t>) и без подъёма (</a:t>
            </a:r>
            <a:r>
              <a:rPr lang="ru-RU" dirty="0" err="1"/>
              <a:t>ОКСбпST</a:t>
            </a:r>
            <a:r>
              <a:rPr lang="ru-RU" dirty="0"/>
              <a:t>) сегмента ST (в т. ч. на фоне </a:t>
            </a:r>
            <a:r>
              <a:rPr lang="ru-RU" dirty="0" err="1"/>
              <a:t>тромболизиса</a:t>
            </a:r>
            <a:r>
              <a:rPr lang="ru-RU" dirty="0"/>
              <a:t>) и/или после </a:t>
            </a:r>
            <a:r>
              <a:rPr lang="ru-RU" dirty="0" err="1"/>
              <a:t>чрескожного</a:t>
            </a:r>
            <a:r>
              <a:rPr lang="ru-RU" dirty="0"/>
              <a:t> коронарного вмешательства (ЧКВ) в течение 12 месяце;</a:t>
            </a:r>
          </a:p>
          <a:p>
            <a:r>
              <a:rPr lang="ru-RU" dirty="0"/>
              <a:t>при ЧКВ с имплантацией </a:t>
            </a:r>
            <a:r>
              <a:rPr lang="ru-RU" dirty="0" err="1"/>
              <a:t>голометаллического</a:t>
            </a:r>
            <a:r>
              <a:rPr lang="ru-RU" dirty="0"/>
              <a:t> </a:t>
            </a:r>
            <a:r>
              <a:rPr lang="ru-RU" dirty="0" err="1"/>
              <a:t>стента</a:t>
            </a:r>
            <a:r>
              <a:rPr lang="ru-RU" dirty="0"/>
              <a:t> длительность лечения </a:t>
            </a:r>
            <a:r>
              <a:rPr lang="ru-RU" dirty="0" err="1"/>
              <a:t>клопидогрелом</a:t>
            </a:r>
            <a:r>
              <a:rPr lang="ru-RU" dirty="0"/>
              <a:t> составляет 1 месяц; </a:t>
            </a:r>
            <a:r>
              <a:rPr lang="ru-RU" dirty="0" err="1"/>
              <a:t>стента</a:t>
            </a:r>
            <a:r>
              <a:rPr lang="ru-RU" dirty="0"/>
              <a:t> с лекарственным покрытием (</a:t>
            </a:r>
            <a:r>
              <a:rPr lang="ru-RU" dirty="0" err="1"/>
              <a:t>паклитаксел</a:t>
            </a:r>
            <a:r>
              <a:rPr lang="ru-RU" dirty="0"/>
              <a:t>, </a:t>
            </a:r>
            <a:r>
              <a:rPr lang="ru-RU" dirty="0" err="1"/>
              <a:t>сиролимус</a:t>
            </a:r>
            <a:r>
              <a:rPr lang="ru-RU" dirty="0"/>
              <a:t>, </a:t>
            </a:r>
            <a:r>
              <a:rPr lang="ru-RU" dirty="0" err="1"/>
              <a:t>эверолимус</a:t>
            </a:r>
            <a:r>
              <a:rPr lang="ru-RU" dirty="0"/>
              <a:t>) – 12 месяцев;</a:t>
            </a:r>
          </a:p>
          <a:p>
            <a:r>
              <a:rPr lang="ru-RU" dirty="0"/>
              <a:t>в качестве </a:t>
            </a:r>
            <a:r>
              <a:rPr lang="ru-RU" dirty="0" err="1"/>
              <a:t>монотерапии</a:t>
            </a:r>
            <a:r>
              <a:rPr lang="ru-RU" dirty="0"/>
              <a:t> </a:t>
            </a:r>
            <a:r>
              <a:rPr lang="ru-RU" dirty="0" err="1"/>
              <a:t>клопидогрел</a:t>
            </a:r>
            <a:r>
              <a:rPr lang="ru-RU" dirty="0"/>
              <a:t> используют у пациентов со стабильной ИБС при непереносимости или </a:t>
            </a:r>
            <a:r>
              <a:rPr lang="ru-RU" dirty="0" err="1"/>
              <a:t>резистентности</a:t>
            </a:r>
            <a:r>
              <a:rPr lang="ru-RU" dirty="0"/>
              <a:t> к АСК.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Актуальность проблемы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основная причина инвалидизации и смертности пожилых людей - артериальные (инфаркт миокарда, инсульт) и венозные (тромбоз глубоких вен, тромбоэмболия лёгочной артерии) тромбозы;</a:t>
            </a:r>
          </a:p>
          <a:p>
            <a:r>
              <a:rPr lang="ru-RU" dirty="0"/>
              <a:t>с возрастом риск тромбозов увеличивается, а у лиц старше 75 лет – удваивается. 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00B050"/>
                </a:solidFill>
              </a:rPr>
              <a:t>Прасугрел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представитель третьего поколения </a:t>
            </a:r>
            <a:r>
              <a:rPr lang="ru-RU" dirty="0" err="1"/>
              <a:t>тиенопиридинов</a:t>
            </a:r>
            <a:r>
              <a:rPr lang="ru-RU" dirty="0"/>
              <a:t>;</a:t>
            </a:r>
          </a:p>
          <a:p>
            <a:r>
              <a:rPr lang="ru-RU" dirty="0"/>
              <a:t>образует более высокую концентрацию активного метаболита в плазме крови; </a:t>
            </a:r>
          </a:p>
          <a:p>
            <a:r>
              <a:rPr lang="ru-RU" dirty="0"/>
              <a:t>ингибирует </a:t>
            </a:r>
            <a:r>
              <a:rPr lang="ru-RU" dirty="0" err="1"/>
              <a:t>АДФ-индуцируемую</a:t>
            </a:r>
            <a:r>
              <a:rPr lang="ru-RU" dirty="0"/>
              <a:t> агрегацию тромбоцитов быстрее, более стабильно (воспроизводимо) и в большей степени, чем стандартные и даже более высокие дозы </a:t>
            </a:r>
            <a:r>
              <a:rPr lang="ru-RU" dirty="0" err="1"/>
              <a:t>клопидогрела</a:t>
            </a:r>
            <a:r>
              <a:rPr lang="ru-RU" dirty="0"/>
              <a:t>, причём как у здоровых, так и у больных ИБС, включая тех, кто подвергается ЧКВ;</a:t>
            </a:r>
          </a:p>
          <a:p>
            <a:r>
              <a:rPr lang="ru-RU" dirty="0"/>
              <a:t>назначают при ОКС на фоне ЧКВ в составе ДАТТ (в комбинации с АСК) в течение 12 месяцев; при ОКС на фоне ТЛТ эффект не изучен. 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00B050"/>
                </a:solidFill>
              </a:rPr>
              <a:t>Тикагрелор</a:t>
            </a:r>
            <a:r>
              <a:rPr lang="ru-RU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/>
              <a:t>нетиенопиридиновый</a:t>
            </a:r>
            <a:r>
              <a:rPr lang="ru-RU" dirty="0"/>
              <a:t> обратимый ингибитор P</a:t>
            </a:r>
            <a:r>
              <a:rPr lang="ru-RU" baseline="30000" dirty="0"/>
              <a:t>2</a:t>
            </a:r>
            <a:r>
              <a:rPr lang="ru-RU" dirty="0"/>
              <a:t>Y</a:t>
            </a:r>
            <a:r>
              <a:rPr lang="ru-RU" baseline="30000" dirty="0"/>
              <a:t>12</a:t>
            </a:r>
            <a:r>
              <a:rPr lang="ru-RU" dirty="0"/>
              <a:t>-рецепторов на мембране тромбоцитов. В отличие от </a:t>
            </a:r>
            <a:r>
              <a:rPr lang="ru-RU" dirty="0" err="1"/>
              <a:t>тиенопиридинов</a:t>
            </a:r>
            <a:r>
              <a:rPr lang="ru-RU" dirty="0"/>
              <a:t>, </a:t>
            </a:r>
            <a:r>
              <a:rPr lang="ru-RU" dirty="0" err="1"/>
              <a:t>тикагрелор</a:t>
            </a:r>
            <a:r>
              <a:rPr lang="ru-RU" dirty="0"/>
              <a:t> не является </a:t>
            </a:r>
            <a:r>
              <a:rPr lang="ru-RU" dirty="0" err="1"/>
              <a:t>пролекарством</a:t>
            </a:r>
            <a:r>
              <a:rPr lang="ru-RU" dirty="0"/>
              <a:t>; он представляет собой активное вещество, которое </a:t>
            </a:r>
            <a:r>
              <a:rPr lang="ru-RU" dirty="0" err="1"/>
              <a:t>метаболизируется</a:t>
            </a:r>
            <a:r>
              <a:rPr lang="ru-RU" dirty="0"/>
              <a:t> посредством изофермента СУР3А4 с образованием активного метаболита; </a:t>
            </a:r>
          </a:p>
          <a:p>
            <a:r>
              <a:rPr lang="ru-RU" dirty="0"/>
              <a:t>период полувыведения составляет около 12 ч, в связи с чем препарат назначают дважды в сутки;</a:t>
            </a:r>
          </a:p>
          <a:p>
            <a:r>
              <a:rPr lang="ru-RU" dirty="0"/>
              <a:t>более быстрое начало действия и обеспечивает более выраженное и стойкое ингибирование агрегации тромбоцитов по сравнению с </a:t>
            </a:r>
            <a:r>
              <a:rPr lang="ru-RU" dirty="0" err="1"/>
              <a:t>клопидогрелом</a:t>
            </a:r>
            <a:r>
              <a:rPr lang="ru-RU" dirty="0"/>
              <a:t>. 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Ингибиторы рецепторов гликопротеина </a:t>
            </a:r>
            <a:r>
              <a:rPr lang="en-US" b="1" dirty="0" err="1">
                <a:solidFill>
                  <a:srgbClr val="00B050"/>
                </a:solidFill>
              </a:rPr>
              <a:t>IIb</a:t>
            </a:r>
            <a:r>
              <a:rPr lang="en-US" b="1" dirty="0">
                <a:solidFill>
                  <a:srgbClr val="00B050"/>
                </a:solidFill>
              </a:rPr>
              <a:t>/</a:t>
            </a:r>
            <a:r>
              <a:rPr lang="en-US" b="1" dirty="0" err="1">
                <a:solidFill>
                  <a:srgbClr val="00B050"/>
                </a:solidFill>
              </a:rPr>
              <a:t>IIIa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блокируют взаимодействие ГП </a:t>
            </a:r>
            <a:r>
              <a:rPr lang="ru-RU" dirty="0" err="1"/>
              <a:t>IIb</a:t>
            </a:r>
            <a:r>
              <a:rPr lang="ru-RU" dirty="0"/>
              <a:t>/</a:t>
            </a:r>
            <a:r>
              <a:rPr lang="ru-RU" dirty="0" err="1"/>
              <a:t>IIIa</a:t>
            </a:r>
            <a:r>
              <a:rPr lang="ru-RU" dirty="0"/>
              <a:t> с фибриногеном, фактором фон </a:t>
            </a:r>
            <a:r>
              <a:rPr lang="ru-RU" dirty="0" err="1"/>
              <a:t>Виллебранда</a:t>
            </a:r>
            <a:r>
              <a:rPr lang="ru-RU" dirty="0"/>
              <a:t> и другими </a:t>
            </a:r>
            <a:r>
              <a:rPr lang="ru-RU" dirty="0" err="1"/>
              <a:t>адгезивными</a:t>
            </a:r>
            <a:r>
              <a:rPr lang="ru-RU" dirty="0"/>
              <a:t> молекулами на поверхности тромбоцитов;</a:t>
            </a:r>
          </a:p>
          <a:p>
            <a:r>
              <a:rPr lang="ru-RU" dirty="0" err="1"/>
              <a:t>абциксимаб</a:t>
            </a:r>
            <a:r>
              <a:rPr lang="ru-RU" dirty="0"/>
              <a:t>, </a:t>
            </a:r>
            <a:r>
              <a:rPr lang="ru-RU" dirty="0" err="1"/>
              <a:t>эптифибатид</a:t>
            </a:r>
            <a:r>
              <a:rPr lang="ru-RU" dirty="0"/>
              <a:t>, </a:t>
            </a:r>
            <a:r>
              <a:rPr lang="ru-RU" dirty="0" err="1"/>
              <a:t>тирофибан</a:t>
            </a:r>
            <a:r>
              <a:rPr lang="ru-RU" dirty="0"/>
              <a:t> и </a:t>
            </a:r>
            <a:r>
              <a:rPr lang="ru-RU" dirty="0" err="1"/>
              <a:t>монафрам</a:t>
            </a:r>
            <a:r>
              <a:rPr lang="ru-RU" dirty="0"/>
              <a:t>;</a:t>
            </a:r>
          </a:p>
          <a:p>
            <a:r>
              <a:rPr lang="ru-RU" dirty="0" err="1"/>
              <a:t>абциксимаб</a:t>
            </a:r>
            <a:r>
              <a:rPr lang="ru-RU" dirty="0"/>
              <a:t> и </a:t>
            </a:r>
            <a:r>
              <a:rPr lang="ru-RU" dirty="0" err="1"/>
              <a:t>монофрам</a:t>
            </a:r>
            <a:r>
              <a:rPr lang="ru-RU" dirty="0"/>
              <a:t> представляют собой Fab-фрагменты </a:t>
            </a:r>
            <a:r>
              <a:rPr lang="ru-RU" dirty="0" err="1"/>
              <a:t>химерных</a:t>
            </a:r>
            <a:r>
              <a:rPr lang="ru-RU" dirty="0"/>
              <a:t> (</a:t>
            </a:r>
            <a:r>
              <a:rPr lang="ru-RU" dirty="0" err="1"/>
              <a:t>абциксимаб</a:t>
            </a:r>
            <a:r>
              <a:rPr lang="ru-RU" dirty="0"/>
              <a:t>) или мышиных (</a:t>
            </a:r>
            <a:r>
              <a:rPr lang="ru-RU" dirty="0" err="1"/>
              <a:t>монафрам</a:t>
            </a:r>
            <a:r>
              <a:rPr lang="ru-RU" dirty="0"/>
              <a:t>) </a:t>
            </a:r>
            <a:r>
              <a:rPr lang="ru-RU" dirty="0" err="1"/>
              <a:t>моноантител</a:t>
            </a:r>
            <a:r>
              <a:rPr lang="ru-RU" dirty="0"/>
              <a:t> к рецепторам тромбоцитов;</a:t>
            </a:r>
          </a:p>
          <a:p>
            <a:r>
              <a:rPr lang="ru-RU" dirty="0" err="1"/>
              <a:t>эптифибатид</a:t>
            </a:r>
            <a:r>
              <a:rPr lang="ru-RU" dirty="0"/>
              <a:t> является синтетическим циклическим </a:t>
            </a:r>
            <a:r>
              <a:rPr lang="ru-RU" dirty="0" err="1"/>
              <a:t>гептапептидом</a:t>
            </a:r>
            <a:r>
              <a:rPr lang="ru-RU" dirty="0"/>
              <a:t>;</a:t>
            </a:r>
          </a:p>
          <a:p>
            <a:r>
              <a:rPr lang="ru-RU" dirty="0" err="1"/>
              <a:t>тирофибан</a:t>
            </a:r>
            <a:r>
              <a:rPr lang="ru-RU" dirty="0"/>
              <a:t> – производное тирозина, </a:t>
            </a:r>
            <a:r>
              <a:rPr lang="ru-RU" dirty="0" err="1"/>
              <a:t>пептидомиметик</a:t>
            </a:r>
            <a:r>
              <a:rPr lang="ru-RU" dirty="0"/>
              <a:t> (RGD-подобная структура без пептидной связи). 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Сфера применения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препараты для внутривенного введения с быстрым началом действия и коротким периодом </a:t>
            </a:r>
            <a:r>
              <a:rPr lang="ru-RU" dirty="0" err="1"/>
              <a:t>полужизни</a:t>
            </a:r>
            <a:r>
              <a:rPr lang="ru-RU" dirty="0"/>
              <a:t>;</a:t>
            </a:r>
          </a:p>
          <a:p>
            <a:r>
              <a:rPr lang="ru-RU" dirty="0"/>
              <a:t>сфера их применения – </a:t>
            </a:r>
            <a:r>
              <a:rPr lang="ru-RU" dirty="0" err="1"/>
              <a:t>антитромботическая</a:t>
            </a:r>
            <a:r>
              <a:rPr lang="ru-RU" dirty="0"/>
              <a:t> поддержка ЧКВ;</a:t>
            </a:r>
          </a:p>
          <a:p>
            <a:r>
              <a:rPr lang="ru-RU" dirty="0"/>
              <a:t>показания к назначению: </a:t>
            </a:r>
            <a:r>
              <a:rPr lang="ru-RU" dirty="0" err="1"/>
              <a:t>ОКСпST</a:t>
            </a:r>
            <a:r>
              <a:rPr lang="ru-RU" dirty="0"/>
              <a:t> при ЧКВ; </a:t>
            </a:r>
            <a:r>
              <a:rPr lang="ru-RU" dirty="0" err="1"/>
              <a:t>ОКСбпST</a:t>
            </a:r>
            <a:r>
              <a:rPr lang="ru-RU" dirty="0"/>
              <a:t> при ЧКВ у больных высокого риска (по шкале GRACE); </a:t>
            </a:r>
            <a:r>
              <a:rPr lang="ru-RU" dirty="0" err="1"/>
              <a:t>ОКСбпST</a:t>
            </a:r>
            <a:r>
              <a:rPr lang="ru-RU" dirty="0"/>
              <a:t> при ЧКВ невысокого риска (по шкале GRACE; плановое ЧКВ у больных высокого риска, не получивших ДАТТ; неоптимальный ангиографический результат ЧКВ. 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Дипиридамол 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производное </a:t>
            </a:r>
            <a:r>
              <a:rPr lang="ru-RU" dirty="0" err="1"/>
              <a:t>пиримидо-пиримидина</a:t>
            </a:r>
            <a:r>
              <a:rPr lang="ru-RU" dirty="0"/>
              <a:t>; обладает </a:t>
            </a:r>
            <a:r>
              <a:rPr lang="ru-RU" dirty="0" err="1"/>
              <a:t>вазодилатирующим</a:t>
            </a:r>
            <a:r>
              <a:rPr lang="ru-RU" dirty="0"/>
              <a:t> и слабым </a:t>
            </a:r>
            <a:r>
              <a:rPr lang="ru-RU" dirty="0" err="1"/>
              <a:t>антитромбоцитарным</a:t>
            </a:r>
            <a:r>
              <a:rPr lang="ru-RU" dirty="0"/>
              <a:t> действием за счёт активации </a:t>
            </a:r>
            <a:r>
              <a:rPr lang="ru-RU" dirty="0" err="1"/>
              <a:t>аденилатциклазы</a:t>
            </a:r>
            <a:r>
              <a:rPr lang="ru-RU" dirty="0"/>
              <a:t> и ингибирования </a:t>
            </a:r>
            <a:r>
              <a:rPr lang="ru-RU" dirty="0" err="1"/>
              <a:t>фосфодиэстеразы</a:t>
            </a:r>
            <a:r>
              <a:rPr lang="ru-RU" dirty="0"/>
              <a:t> тромбоцитов;</a:t>
            </a:r>
          </a:p>
          <a:p>
            <a:r>
              <a:rPr lang="ru-RU" dirty="0"/>
              <a:t>системная </a:t>
            </a:r>
            <a:r>
              <a:rPr lang="ru-RU" dirty="0" err="1"/>
              <a:t>биодоступность</a:t>
            </a:r>
            <a:r>
              <a:rPr lang="ru-RU" dirty="0"/>
              <a:t> низкая, период </a:t>
            </a:r>
            <a:r>
              <a:rPr lang="ru-RU" dirty="0" err="1"/>
              <a:t>полужизни</a:t>
            </a:r>
            <a:r>
              <a:rPr lang="ru-RU" dirty="0"/>
              <a:t> составляет около 10 ч, вследствие чего его назначают дважды в день;</a:t>
            </a:r>
          </a:p>
          <a:p>
            <a:r>
              <a:rPr lang="ru-RU" dirty="0"/>
              <a:t>в последние годы создан препарат </a:t>
            </a:r>
            <a:r>
              <a:rPr lang="ru-RU" dirty="0" err="1"/>
              <a:t>дипиридамола</a:t>
            </a:r>
            <a:r>
              <a:rPr lang="ru-RU" dirty="0"/>
              <a:t> модифицированного высвобождения (с улучшенной </a:t>
            </a:r>
            <a:r>
              <a:rPr lang="ru-RU" dirty="0" err="1"/>
              <a:t>биодоступностью</a:t>
            </a:r>
            <a:r>
              <a:rPr lang="ru-RU" dirty="0"/>
              <a:t>) в сочетании с малыми дозами АСК;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Дипиридамол 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дипиридамол</a:t>
            </a:r>
            <a:r>
              <a:rPr lang="ru-RU" dirty="0"/>
              <a:t> в комбинации с АСК рекомендован только при </a:t>
            </a:r>
            <a:r>
              <a:rPr lang="ru-RU" dirty="0" err="1"/>
              <a:t>некардиоэмболическом</a:t>
            </a:r>
            <a:r>
              <a:rPr lang="ru-RU" dirty="0"/>
              <a:t> ишемическом инсульте;</a:t>
            </a:r>
          </a:p>
          <a:p>
            <a:r>
              <a:rPr lang="ru-RU" dirty="0"/>
              <a:t>в исследованиях по вторичной профилактике ССЗ у пациентов после ИМ, аортокоронарного шунтирования или ЧКВ  </a:t>
            </a:r>
            <a:r>
              <a:rPr lang="ru-RU" dirty="0" err="1"/>
              <a:t>дипиридамол</a:t>
            </a:r>
            <a:r>
              <a:rPr lang="ru-RU" dirty="0"/>
              <a:t> не продемонстрировал эффективности от назначения. </a:t>
            </a:r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Суммарные рекомендации: дозы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ацетилсалициловая кислота - 75-100 мг/</a:t>
            </a:r>
            <a:r>
              <a:rPr lang="ru-RU" dirty="0" err="1"/>
              <a:t>сут</a:t>
            </a:r>
            <a:r>
              <a:rPr lang="ru-RU" dirty="0"/>
              <a:t> (вторичная профилактика ССЗ); в первичной профилактике ССЗ преимущество пользы над риском не установлено;</a:t>
            </a:r>
          </a:p>
          <a:p>
            <a:r>
              <a:rPr lang="ru-RU" dirty="0" err="1"/>
              <a:t>клопидогрел</a:t>
            </a:r>
            <a:r>
              <a:rPr lang="ru-RU" dirty="0"/>
              <a:t> - 75 мг/</a:t>
            </a:r>
            <a:r>
              <a:rPr lang="ru-RU" dirty="0" err="1"/>
              <a:t>сут</a:t>
            </a:r>
            <a:r>
              <a:rPr lang="ru-RU" dirty="0"/>
              <a:t> (поддерживающая доза при ОКС, ЧКВ), для лиц старше 75 лет не назначается;</a:t>
            </a:r>
          </a:p>
          <a:p>
            <a:r>
              <a:rPr lang="ru-RU" dirty="0" err="1"/>
              <a:t>прасугрел</a:t>
            </a:r>
            <a:r>
              <a:rPr lang="ru-RU" dirty="0"/>
              <a:t> - 10 мг/</a:t>
            </a:r>
            <a:r>
              <a:rPr lang="ru-RU" dirty="0" err="1"/>
              <a:t>сут</a:t>
            </a:r>
            <a:r>
              <a:rPr lang="ru-RU" dirty="0"/>
              <a:t> (поддерживающая доза при ЧКВ у больных ОКС), старше 75 лет – 5 мг/</a:t>
            </a:r>
            <a:r>
              <a:rPr lang="ru-RU" dirty="0" err="1"/>
              <a:t>сут</a:t>
            </a:r>
            <a:r>
              <a:rPr lang="ru-RU" dirty="0"/>
              <a:t>;</a:t>
            </a:r>
          </a:p>
          <a:p>
            <a:r>
              <a:rPr lang="ru-RU" dirty="0" err="1"/>
              <a:t>тикагрелор</a:t>
            </a:r>
            <a:r>
              <a:rPr lang="ru-RU" dirty="0"/>
              <a:t> - 90 мг 2 раза в день (поддерживающая доза при ОКС); </a:t>
            </a:r>
            <a:r>
              <a:rPr lang="ru-RU" b="1" dirty="0"/>
              <a:t>	</a:t>
            </a:r>
          </a:p>
          <a:p>
            <a:r>
              <a:rPr lang="ru-RU" dirty="0" err="1"/>
              <a:t>дипиридамол</a:t>
            </a:r>
            <a:r>
              <a:rPr lang="ru-RU" dirty="0"/>
              <a:t> - 200 мг 2 раза в день в комбинации с АСК 25 мг 2 раза в день (вторичная профилактика после ишемического инсульта). </a:t>
            </a:r>
            <a:r>
              <a:rPr lang="ru-RU" b="1" dirty="0"/>
              <a:t>	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Суммарные рекомендации: принципы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для вторичной профилактики ССЗ у лиц пожилого возраста рекомендован длительный приём низких (75-100 мг/</a:t>
            </a:r>
            <a:r>
              <a:rPr lang="ru-RU" dirty="0" err="1"/>
              <a:t>сут</a:t>
            </a:r>
            <a:r>
              <a:rPr lang="ru-RU" dirty="0"/>
              <a:t>) доз АСК при отсутствии индивидуальной непереносимости, активного кровотечения или предшествующего внутричерепного кровоизлияния;</a:t>
            </a:r>
          </a:p>
          <a:p>
            <a:r>
              <a:rPr lang="ru-RU" dirty="0"/>
              <a:t>пи непереносимости АСК может быть рекомендована </a:t>
            </a:r>
            <a:r>
              <a:rPr lang="ru-RU" dirty="0" err="1"/>
              <a:t>монотерапия</a:t>
            </a:r>
            <a:r>
              <a:rPr lang="ru-RU" dirty="0"/>
              <a:t> </a:t>
            </a:r>
            <a:r>
              <a:rPr lang="ru-RU" dirty="0" err="1"/>
              <a:t>клопидогрелом</a:t>
            </a:r>
            <a:r>
              <a:rPr lang="ru-RU" dirty="0"/>
              <a:t> (75 мг/</a:t>
            </a:r>
            <a:r>
              <a:rPr lang="ru-RU" dirty="0" err="1"/>
              <a:t>сут</a:t>
            </a:r>
            <a:r>
              <a:rPr lang="ru-RU" dirty="0"/>
              <a:t>);</a:t>
            </a:r>
          </a:p>
          <a:p>
            <a:r>
              <a:rPr lang="ru-RU" dirty="0"/>
              <a:t>назначение АСК с целью первичной профилактики ССЗ пожилым пациентам в настоящее время не рекомендуется. </a:t>
            </a:r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Суммарные рекомендации: принципы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двойная АТТ, включающая АСК (75-100 мг/</a:t>
            </a:r>
            <a:r>
              <a:rPr lang="ru-RU" dirty="0" err="1"/>
              <a:t>сут</a:t>
            </a:r>
            <a:r>
              <a:rPr lang="ru-RU" dirty="0"/>
              <a:t>) и </a:t>
            </a:r>
            <a:r>
              <a:rPr lang="ru-RU" dirty="0" err="1"/>
              <a:t>клопидогрел</a:t>
            </a:r>
            <a:r>
              <a:rPr lang="ru-RU" dirty="0"/>
              <a:t> (75 мг/</a:t>
            </a:r>
            <a:r>
              <a:rPr lang="ru-RU" dirty="0" err="1"/>
              <a:t>сут</a:t>
            </a:r>
            <a:r>
              <a:rPr lang="ru-RU" dirty="0"/>
              <a:t>), рекомендована при ОКС и/или после ЧКВ в течение 12 месяцев независимо от возраста;</a:t>
            </a:r>
          </a:p>
          <a:p>
            <a:r>
              <a:rPr lang="ru-RU" dirty="0"/>
              <a:t>при ОКС и высоком риске кровотечения </a:t>
            </a:r>
            <a:r>
              <a:rPr lang="ru-RU" dirty="0" err="1"/>
              <a:t>клопидогрел</a:t>
            </a:r>
            <a:r>
              <a:rPr lang="ru-RU" dirty="0"/>
              <a:t> предпочтительнее, чем </a:t>
            </a:r>
            <a:r>
              <a:rPr lang="ru-RU" dirty="0" err="1"/>
              <a:t>прасугрел</a:t>
            </a:r>
            <a:r>
              <a:rPr lang="ru-RU" dirty="0"/>
              <a:t> или </a:t>
            </a:r>
            <a:r>
              <a:rPr lang="ru-RU" dirty="0" err="1"/>
              <a:t>тикагрелор</a:t>
            </a:r>
            <a:r>
              <a:rPr lang="ru-RU" dirty="0"/>
              <a:t>;</a:t>
            </a:r>
          </a:p>
          <a:p>
            <a:r>
              <a:rPr lang="ru-RU" dirty="0"/>
              <a:t>нагрузочная доза </a:t>
            </a:r>
            <a:r>
              <a:rPr lang="ru-RU" dirty="0" err="1"/>
              <a:t>клопидогрела</a:t>
            </a:r>
            <a:r>
              <a:rPr lang="ru-RU" dirty="0"/>
              <a:t> на фоне ТЛТ не рекомендована у пациентов ≥75 лет. </a:t>
            </a:r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Суммарные рекомендации: принципы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при ОКС </a:t>
            </a:r>
            <a:r>
              <a:rPr lang="ru-RU" dirty="0" err="1"/>
              <a:t>прасугрел</a:t>
            </a:r>
            <a:r>
              <a:rPr lang="ru-RU" dirty="0"/>
              <a:t> следует использовать с осторожностью у лиц ≥75 лет; препарат противопоказан при наличии инсульта или ТИА в анамнезе. В случае необходимости назначения </a:t>
            </a:r>
            <a:r>
              <a:rPr lang="ru-RU" dirty="0" err="1"/>
              <a:t>прасугрела</a:t>
            </a:r>
            <a:r>
              <a:rPr lang="ru-RU" dirty="0"/>
              <a:t> пожилым пациентам поддерживающая доза 5 мг/</a:t>
            </a:r>
            <a:r>
              <a:rPr lang="ru-RU" dirty="0" err="1"/>
              <a:t>сут</a:t>
            </a:r>
            <a:r>
              <a:rPr lang="ru-RU" dirty="0"/>
              <a:t> предпочтительнее дозы 10 мг/</a:t>
            </a:r>
            <a:r>
              <a:rPr lang="ru-RU" dirty="0" err="1"/>
              <a:t>сут</a:t>
            </a:r>
            <a:r>
              <a:rPr lang="ru-RU" dirty="0"/>
              <a:t>; </a:t>
            </a:r>
          </a:p>
          <a:p>
            <a:r>
              <a:rPr lang="ru-RU" dirty="0"/>
              <a:t>использование ингибиторов рецепторов ГП </a:t>
            </a:r>
            <a:r>
              <a:rPr lang="ru-RU" dirty="0" err="1"/>
              <a:t>IIb</a:t>
            </a:r>
            <a:r>
              <a:rPr lang="ru-RU" dirty="0"/>
              <a:t>/</a:t>
            </a:r>
            <a:r>
              <a:rPr lang="ru-RU" dirty="0" err="1"/>
              <a:t>IIIa</a:t>
            </a:r>
            <a:r>
              <a:rPr lang="ru-RU" dirty="0"/>
              <a:t> у лиц ≥70 лет должно быть ограничено ввиду высокого риска кровотечений. </a:t>
            </a:r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Актуальность проблемы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у пожилых наблюдаются возрастные изменения системы гемостаза, нарушение функции печени и почек;</a:t>
            </a:r>
          </a:p>
          <a:p>
            <a:r>
              <a:rPr lang="ru-RU" dirty="0"/>
              <a:t>модификация фармакокинетики и фармакодинамики </a:t>
            </a:r>
            <a:r>
              <a:rPr lang="ru-RU" dirty="0" err="1"/>
              <a:t>антитромботических</a:t>
            </a:r>
            <a:r>
              <a:rPr lang="ru-RU" dirty="0"/>
              <a:t> препаратов, что приводит к снижению их эффективности;</a:t>
            </a:r>
          </a:p>
          <a:p>
            <a:r>
              <a:rPr lang="ru-RU" dirty="0"/>
              <a:t>повышается риск кровотечений;</a:t>
            </a:r>
          </a:p>
          <a:p>
            <a:r>
              <a:rPr lang="ru-RU" dirty="0"/>
              <a:t>к назначению </a:t>
            </a:r>
            <a:r>
              <a:rPr lang="ru-RU" dirty="0" err="1"/>
              <a:t>антитромботических</a:t>
            </a:r>
            <a:r>
              <a:rPr lang="ru-RU" dirty="0"/>
              <a:t> препаратов у лиц пожилого возраста следует подходить индивидуально, оценивая соотношение риск/польза </a:t>
            </a:r>
            <a:r>
              <a:rPr lang="ru-RU" dirty="0" err="1"/>
              <a:t>антитромботической</a:t>
            </a:r>
            <a:r>
              <a:rPr lang="ru-RU" dirty="0"/>
              <a:t> терапии. 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>
              <a:solidFill>
                <a:srgbClr val="00B050"/>
              </a:solidFill>
            </a:endParaRPr>
          </a:p>
          <a:p>
            <a:pPr algn="ctr">
              <a:buNone/>
            </a:pPr>
            <a:endParaRPr lang="ru-RU" b="1" dirty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b="1" dirty="0">
                <a:solidFill>
                  <a:srgbClr val="00B050"/>
                </a:solidFill>
              </a:rPr>
              <a:t>ПАРЕНТЕРАЛЬНЫЕ АНТИКОАГУЛЯНТЫ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Нефракционированный и низкомолекулярные гепарины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являются непрямыми ингибиторами тромбина, поскольку для реализации </a:t>
            </a:r>
            <a:r>
              <a:rPr lang="ru-RU" dirty="0" err="1"/>
              <a:t>антикоагулянтного</a:t>
            </a:r>
            <a:r>
              <a:rPr lang="ru-RU" dirty="0"/>
              <a:t> эффекта им требуется </a:t>
            </a:r>
            <a:r>
              <a:rPr lang="ru-RU" dirty="0" err="1"/>
              <a:t>кофактор</a:t>
            </a:r>
            <a:r>
              <a:rPr lang="ru-RU" dirty="0"/>
              <a:t> – </a:t>
            </a:r>
            <a:r>
              <a:rPr lang="ru-RU" dirty="0" err="1"/>
              <a:t>антитромбин</a:t>
            </a:r>
            <a:r>
              <a:rPr lang="ru-RU" dirty="0"/>
              <a:t>, за счёт связывания с которым они инактивируют тромбин и, в меньшей степени, факторы Ха, </a:t>
            </a:r>
            <a:r>
              <a:rPr lang="ru-RU" dirty="0" err="1"/>
              <a:t>IXa</a:t>
            </a:r>
            <a:r>
              <a:rPr lang="ru-RU" dirty="0"/>
              <a:t>, </a:t>
            </a:r>
            <a:r>
              <a:rPr lang="ru-RU" dirty="0" err="1"/>
              <a:t>XIa</a:t>
            </a:r>
            <a:r>
              <a:rPr lang="ru-RU" dirty="0"/>
              <a:t> и </a:t>
            </a:r>
            <a:r>
              <a:rPr lang="ru-RU" dirty="0" err="1"/>
              <a:t>XIIa</a:t>
            </a:r>
            <a:r>
              <a:rPr lang="ru-RU" dirty="0"/>
              <a:t>;</a:t>
            </a:r>
          </a:p>
          <a:p>
            <a:r>
              <a:rPr lang="ru-RU" dirty="0"/>
              <a:t>НФГ ингибирует преимущественно тромбин, НМГ – фактор Ха. </a:t>
            </a:r>
            <a:r>
              <a:rPr lang="ru-RU" dirty="0" err="1"/>
              <a:t>Биодоступность</a:t>
            </a:r>
            <a:r>
              <a:rPr lang="ru-RU" dirty="0"/>
              <a:t> НФГ достаточно низкая (15-20%), что обусловливает весьма вариабельный, плохо прогнозируемый </a:t>
            </a:r>
            <a:r>
              <a:rPr lang="ru-RU" dirty="0" err="1"/>
              <a:t>антикоагулянтный</a:t>
            </a:r>
            <a:r>
              <a:rPr lang="ru-RU" dirty="0"/>
              <a:t> эффект; 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Нефракционированный и низкомолекулярные гепарины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/>
              <a:t>биодоступность</a:t>
            </a:r>
            <a:r>
              <a:rPr lang="ru-RU" dirty="0"/>
              <a:t> НМГ существенно выше и составляет 90% и более, в результате чего достигается стабильный и предсказуемый </a:t>
            </a:r>
            <a:r>
              <a:rPr lang="ru-RU" dirty="0" err="1"/>
              <a:t>антикоагулянтный</a:t>
            </a:r>
            <a:r>
              <a:rPr lang="ru-RU" dirty="0"/>
              <a:t> эффект;</a:t>
            </a:r>
          </a:p>
          <a:p>
            <a:r>
              <a:rPr lang="ru-RU" dirty="0"/>
              <a:t>НФГ имеет </a:t>
            </a:r>
            <a:r>
              <a:rPr lang="ru-RU" dirty="0" err="1"/>
              <a:t>внепочечный</a:t>
            </a:r>
            <a:r>
              <a:rPr lang="ru-RU" dirty="0"/>
              <a:t> путь элиминации и может использоваться у пациентов с тяжёлыми нарушениями функции почек (КК &lt;30 мл/мин);</a:t>
            </a:r>
          </a:p>
          <a:p>
            <a:r>
              <a:rPr lang="ru-RU" dirty="0"/>
              <a:t>НМГ выводятся через почки в виде метаболитов, поэтому при нарушении почечной функции требуется коррекция дозы; при КК &lt;30 мл/мин их назначают с осторожностью;</a:t>
            </a:r>
          </a:p>
          <a:p>
            <a:r>
              <a:rPr lang="ru-RU" dirty="0"/>
              <a:t>в группу НМГ входят </a:t>
            </a:r>
            <a:r>
              <a:rPr lang="ru-RU" dirty="0" err="1"/>
              <a:t>эноксапарин</a:t>
            </a:r>
            <a:r>
              <a:rPr lang="ru-RU" dirty="0"/>
              <a:t>, </a:t>
            </a:r>
            <a:r>
              <a:rPr lang="ru-RU" dirty="0" err="1"/>
              <a:t>дальтепарин</a:t>
            </a:r>
            <a:r>
              <a:rPr lang="ru-RU" dirty="0"/>
              <a:t> и </a:t>
            </a:r>
            <a:r>
              <a:rPr lang="ru-RU" dirty="0" err="1"/>
              <a:t>надропарин</a:t>
            </a:r>
            <a:r>
              <a:rPr lang="ru-RU" dirty="0"/>
              <a:t>. </a:t>
            </a:r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Суммарные рекомендации: дозы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НФГ - подбор и коррекция дозы под контролем АЧТВ;</a:t>
            </a:r>
          </a:p>
          <a:p>
            <a:r>
              <a:rPr lang="ru-RU" dirty="0"/>
              <a:t> </a:t>
            </a:r>
            <a:r>
              <a:rPr lang="ru-RU" dirty="0" err="1"/>
              <a:t>эноксапарин</a:t>
            </a:r>
            <a:r>
              <a:rPr lang="ru-RU" dirty="0"/>
              <a:t>: у лиц ≥75 лет 0,75 мг/кг 2 раза в день; на фоне ТЛТ болюс не вводят;</a:t>
            </a:r>
          </a:p>
          <a:p>
            <a:r>
              <a:rPr lang="ru-RU" dirty="0" err="1"/>
              <a:t>фондапаринукс</a:t>
            </a:r>
            <a:r>
              <a:rPr lang="ru-RU" dirty="0"/>
              <a:t>: 2,5 мг 1 раз в день (ОКС, профилактика ВТЭО – венозных </a:t>
            </a:r>
            <a:r>
              <a:rPr lang="ru-RU" dirty="0" err="1"/>
              <a:t>тробмоэмболических</a:t>
            </a:r>
            <a:r>
              <a:rPr lang="ru-RU" dirty="0"/>
              <a:t> осложнений);</a:t>
            </a:r>
          </a:p>
          <a:p>
            <a:r>
              <a:rPr lang="ru-RU" dirty="0"/>
              <a:t>для лечения ВТЭО доза зависит от массы тела: </a:t>
            </a:r>
          </a:p>
          <a:p>
            <a:pPr>
              <a:buNone/>
            </a:pPr>
            <a:r>
              <a:rPr lang="ru-RU" dirty="0"/>
              <a:t>&lt;50 кг – 5 мг; </a:t>
            </a:r>
          </a:p>
          <a:p>
            <a:pPr>
              <a:buNone/>
            </a:pPr>
            <a:r>
              <a:rPr lang="ru-RU" dirty="0"/>
              <a:t>50–100 кг – 7,5 мг; </a:t>
            </a:r>
          </a:p>
          <a:p>
            <a:pPr>
              <a:buNone/>
            </a:pPr>
            <a:r>
              <a:rPr lang="ru-RU" dirty="0"/>
              <a:t>&gt;100 кг – 10 мг 1 раз в день.	</a:t>
            </a:r>
            <a:r>
              <a:rPr lang="ru-RU" b="1" dirty="0"/>
              <a:t> 	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Суммарные рекомендации: принципы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у пожилых пациентов с тяжёлым нарушением функции почек НФГ является препаратом выбора среди парентеральных антикоагулянтов;</a:t>
            </a:r>
          </a:p>
          <a:p>
            <a:r>
              <a:rPr lang="ru-RU" dirty="0"/>
              <a:t>пациентам в возрасте ≥75 лет </a:t>
            </a:r>
            <a:r>
              <a:rPr lang="ru-RU" dirty="0" err="1"/>
              <a:t>эноксапарин</a:t>
            </a:r>
            <a:r>
              <a:rPr lang="ru-RU" dirty="0"/>
              <a:t> следует назначать в дозе 0,75 мг/кг 2 раза в день без первоначального болюса (особенно на фоне ТЛТ); однократное внутривенное введение (например, при ЧКВ) не требует коррекции дозы. При клиренсе </a:t>
            </a:r>
            <a:r>
              <a:rPr lang="ru-RU" dirty="0" err="1"/>
              <a:t>креатинина</a:t>
            </a:r>
            <a:r>
              <a:rPr lang="ru-RU" dirty="0"/>
              <a:t> &lt;30 мл/мин </a:t>
            </a:r>
            <a:r>
              <a:rPr lang="ru-RU" dirty="0" err="1"/>
              <a:t>эноксапарин</a:t>
            </a:r>
            <a:r>
              <a:rPr lang="ru-RU" dirty="0"/>
              <a:t> назначают 1 раз в сутки. </a:t>
            </a:r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Суммарные рекомендации: принципы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/>
              <a:t>фондапаринукс</a:t>
            </a:r>
            <a:r>
              <a:rPr lang="ru-RU" dirty="0"/>
              <a:t> рекомендован пациентам с </a:t>
            </a:r>
            <a:r>
              <a:rPr lang="ru-RU" dirty="0" err="1"/>
              <a:t>ОКСпST</a:t>
            </a:r>
            <a:r>
              <a:rPr lang="ru-RU" dirty="0"/>
              <a:t> и </a:t>
            </a:r>
            <a:r>
              <a:rPr lang="ru-RU" dirty="0" err="1"/>
              <a:t>ОКСбпST</a:t>
            </a:r>
            <a:r>
              <a:rPr lang="ru-RU" dirty="0"/>
              <a:t>, которым не планируется проведение первичного ЧКВ; при </a:t>
            </a:r>
            <a:r>
              <a:rPr lang="ru-RU" dirty="0" err="1"/>
              <a:t>непервичном</a:t>
            </a:r>
            <a:r>
              <a:rPr lang="ru-RU" dirty="0"/>
              <a:t> ЧКВ рекомендовано дополнительно вводить НФГ или </a:t>
            </a:r>
            <a:r>
              <a:rPr lang="ru-RU" dirty="0" err="1"/>
              <a:t>бивалирудин</a:t>
            </a:r>
            <a:r>
              <a:rPr lang="ru-RU" dirty="0"/>
              <a:t>. </a:t>
            </a:r>
            <a:r>
              <a:rPr lang="ru-RU" dirty="0" err="1"/>
              <a:t>Фондапаринукс</a:t>
            </a:r>
            <a:r>
              <a:rPr lang="ru-RU" dirty="0"/>
              <a:t> противопоказан при тяжёлых нарушениях функции почек (КК &lt;20 мл/мин); при КК 20-50 мл/мин рекомендованная доза – 1,5 мг/</a:t>
            </a:r>
            <a:r>
              <a:rPr lang="ru-RU" dirty="0" err="1"/>
              <a:t>сут</a:t>
            </a:r>
            <a:r>
              <a:rPr lang="ru-RU" dirty="0"/>
              <a:t>.; </a:t>
            </a:r>
          </a:p>
          <a:p>
            <a:r>
              <a:rPr lang="ru-RU" dirty="0"/>
              <a:t>у пациентов ≥75 лет </a:t>
            </a:r>
            <a:r>
              <a:rPr lang="ru-RU" dirty="0" err="1"/>
              <a:t>бивалирудин</a:t>
            </a:r>
            <a:r>
              <a:rPr lang="ru-RU" dirty="0"/>
              <a:t> более безопасен, чем комбинация НФГ с ингибиторами рецепторов ГП </a:t>
            </a:r>
            <a:r>
              <a:rPr lang="ru-RU" dirty="0" err="1"/>
              <a:t>IIb</a:t>
            </a:r>
            <a:r>
              <a:rPr lang="ru-RU" dirty="0"/>
              <a:t>/</a:t>
            </a:r>
            <a:r>
              <a:rPr lang="ru-RU" dirty="0" err="1"/>
              <a:t>IIIa</a:t>
            </a:r>
            <a:r>
              <a:rPr lang="ru-RU" dirty="0"/>
              <a:t>. При нарушении функции почек дозу </a:t>
            </a:r>
            <a:r>
              <a:rPr lang="ru-RU" dirty="0" err="1"/>
              <a:t>бивалирудина</a:t>
            </a:r>
            <a:r>
              <a:rPr lang="ru-RU" dirty="0"/>
              <a:t> необходимо корректировать; </a:t>
            </a:r>
          </a:p>
          <a:p>
            <a:r>
              <a:rPr lang="ru-RU" dirty="0"/>
              <a:t>коррекции дозы НФГ, </a:t>
            </a:r>
            <a:r>
              <a:rPr lang="ru-RU" dirty="0" err="1"/>
              <a:t>фондапаринукса</a:t>
            </a:r>
            <a:r>
              <a:rPr lang="ru-RU" dirty="0"/>
              <a:t> и </a:t>
            </a:r>
            <a:r>
              <a:rPr lang="ru-RU" dirty="0" err="1"/>
              <a:t>бивалирудина</a:t>
            </a:r>
            <a:r>
              <a:rPr lang="ru-RU" dirty="0"/>
              <a:t> у лиц ≥75 лет не требуется. </a:t>
            </a:r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>
              <a:solidFill>
                <a:srgbClr val="00B050"/>
              </a:solidFill>
            </a:endParaRPr>
          </a:p>
          <a:p>
            <a:pPr algn="ctr">
              <a:buNone/>
            </a:pPr>
            <a:endParaRPr lang="ru-RU" b="1" dirty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b="1" dirty="0">
                <a:solidFill>
                  <a:srgbClr val="00B050"/>
                </a:solidFill>
              </a:rPr>
              <a:t>ПЕРОРАЛЬНЫЕ АНТИКОАГУЛЯНТЫ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Антагонисты витамина К (АВК)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являются </a:t>
            </a:r>
            <a:r>
              <a:rPr lang="ru-RU" dirty="0" err="1"/>
              <a:t>пероральными</a:t>
            </a:r>
            <a:r>
              <a:rPr lang="ru-RU" dirty="0"/>
              <a:t> антикоагулянтами непрямого действия, которые уменьшают образование в печени четырёх витамин </a:t>
            </a:r>
            <a:r>
              <a:rPr lang="ru-RU" dirty="0" err="1"/>
              <a:t>К-зависимых</a:t>
            </a:r>
            <a:r>
              <a:rPr lang="ru-RU" dirty="0"/>
              <a:t> факторов свёртывания крови (II, VII, IX, X), что приводит к снижению уровня тромбина;</a:t>
            </a:r>
          </a:p>
          <a:p>
            <a:r>
              <a:rPr lang="ru-RU" dirty="0"/>
              <a:t>две группы АВК: производные </a:t>
            </a:r>
            <a:r>
              <a:rPr lang="ru-RU" dirty="0" err="1"/>
              <a:t>индандиона</a:t>
            </a:r>
            <a:r>
              <a:rPr lang="ru-RU" dirty="0"/>
              <a:t> (</a:t>
            </a:r>
            <a:r>
              <a:rPr lang="ru-RU" dirty="0" err="1"/>
              <a:t>фенилин</a:t>
            </a:r>
            <a:r>
              <a:rPr lang="ru-RU" dirty="0"/>
              <a:t>) и кумарина (</a:t>
            </a:r>
            <a:r>
              <a:rPr lang="ru-RU" dirty="0" err="1"/>
              <a:t>варфарин</a:t>
            </a:r>
            <a:r>
              <a:rPr lang="ru-RU" dirty="0"/>
              <a:t>, </a:t>
            </a:r>
            <a:r>
              <a:rPr lang="ru-RU" dirty="0" err="1"/>
              <a:t>аценокумарол</a:t>
            </a:r>
            <a:r>
              <a:rPr lang="ru-RU" dirty="0"/>
              <a:t>);</a:t>
            </a:r>
          </a:p>
          <a:p>
            <a:r>
              <a:rPr lang="ru-RU" dirty="0"/>
              <a:t>лечение АВК требует регулярного контроля показателей свёртывающей системы крови (МНО);</a:t>
            </a:r>
          </a:p>
          <a:p>
            <a:r>
              <a:rPr lang="ru-RU" dirty="0"/>
              <a:t>АВК </a:t>
            </a:r>
            <a:r>
              <a:rPr lang="ru-RU" dirty="0" err="1"/>
              <a:t>метаболизируются</a:t>
            </a:r>
            <a:r>
              <a:rPr lang="ru-RU" dirty="0"/>
              <a:t> в печени с участием изоферментов системы </a:t>
            </a:r>
            <a:r>
              <a:rPr lang="ru-RU" dirty="0" err="1"/>
              <a:t>цитохрома</a:t>
            </a:r>
            <a:r>
              <a:rPr lang="ru-RU" dirty="0"/>
              <a:t> Р450, которая используется многими лекарственными средствами и имеет множество генетических вариантов, что способно изменить их метаболизм и повлиять на величину поддерживающей дозы;</a:t>
            </a:r>
          </a:p>
          <a:p>
            <a:r>
              <a:rPr lang="ru-RU" dirty="0"/>
              <a:t>препаратом выбора среди АВК считается </a:t>
            </a:r>
            <a:r>
              <a:rPr lang="ru-RU" dirty="0" err="1"/>
              <a:t>варфарин</a:t>
            </a:r>
            <a:r>
              <a:rPr lang="ru-RU" dirty="0"/>
              <a:t>. 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Новые </a:t>
            </a:r>
            <a:r>
              <a:rPr lang="ru-RU" b="1" dirty="0" err="1">
                <a:solidFill>
                  <a:srgbClr val="00B050"/>
                </a:solidFill>
              </a:rPr>
              <a:t>пероральные</a:t>
            </a:r>
            <a:r>
              <a:rPr lang="ru-RU" b="1" dirty="0">
                <a:solidFill>
                  <a:srgbClr val="00B050"/>
                </a:solidFill>
              </a:rPr>
              <a:t> антикоагулянты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/>
              <a:t>дабигатрана</a:t>
            </a:r>
            <a:r>
              <a:rPr lang="ru-RU" dirty="0"/>
              <a:t> </a:t>
            </a:r>
            <a:r>
              <a:rPr lang="ru-RU" dirty="0" err="1"/>
              <a:t>этексилат</a:t>
            </a:r>
            <a:r>
              <a:rPr lang="ru-RU" dirty="0"/>
              <a:t> (далее – </a:t>
            </a:r>
            <a:r>
              <a:rPr lang="ru-RU" dirty="0" err="1"/>
              <a:t>дабигатран</a:t>
            </a:r>
            <a:r>
              <a:rPr lang="ru-RU" dirty="0"/>
              <a:t>), </a:t>
            </a:r>
            <a:r>
              <a:rPr lang="ru-RU" dirty="0" err="1"/>
              <a:t>ривароксабан</a:t>
            </a:r>
            <a:r>
              <a:rPr lang="ru-RU" dirty="0"/>
              <a:t> и </a:t>
            </a:r>
            <a:r>
              <a:rPr lang="ru-RU" dirty="0" err="1"/>
              <a:t>апиксабан</a:t>
            </a:r>
            <a:r>
              <a:rPr lang="ru-RU" dirty="0"/>
              <a:t>;</a:t>
            </a:r>
          </a:p>
          <a:p>
            <a:r>
              <a:rPr lang="ru-RU" dirty="0"/>
              <a:t>воздействуют на каскад коагуляции избирательно и блокируют образование только одного фактора свёртывания – </a:t>
            </a:r>
            <a:r>
              <a:rPr lang="ru-RU" dirty="0" err="1"/>
              <a:t>IIа</a:t>
            </a:r>
            <a:r>
              <a:rPr lang="ru-RU" dirty="0"/>
              <a:t> (</a:t>
            </a:r>
            <a:r>
              <a:rPr lang="ru-RU" dirty="0" err="1"/>
              <a:t>дабигатран</a:t>
            </a:r>
            <a:r>
              <a:rPr lang="ru-RU" dirty="0"/>
              <a:t>) или Ха (</a:t>
            </a:r>
            <a:r>
              <a:rPr lang="ru-RU" dirty="0" err="1"/>
              <a:t>ривароксабан</a:t>
            </a:r>
            <a:r>
              <a:rPr lang="ru-RU" dirty="0"/>
              <a:t> и </a:t>
            </a:r>
            <a:r>
              <a:rPr lang="ru-RU" dirty="0" err="1"/>
              <a:t>апиксабан</a:t>
            </a:r>
            <a:r>
              <a:rPr lang="ru-RU" dirty="0"/>
              <a:t>);</a:t>
            </a:r>
          </a:p>
          <a:p>
            <a:r>
              <a:rPr lang="ru-RU" dirty="0"/>
              <a:t>удобство применения, использование фиксированных дозировок, отсутствие необходимости лабораторного контроля, минимальные лекарственные взаимодействия, отсутствие взаимодействия с пищевыми продуктами, лучший профиль безопасности в отношении внутричерепных кровотечений. 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Рекомендации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пожилым пациентам с неклапанной ФП и КК &gt;15 мл/мин предпочтительно назначать НОАК, нежели </a:t>
            </a:r>
            <a:r>
              <a:rPr lang="ru-RU" dirty="0" err="1"/>
              <a:t>варфарин</a:t>
            </a:r>
            <a:r>
              <a:rPr lang="ru-RU" dirty="0"/>
              <a:t>; </a:t>
            </a:r>
          </a:p>
          <a:p>
            <a:r>
              <a:rPr lang="ru-RU" dirty="0"/>
              <a:t>дозы НОАК зависят от возраста и функции почек; </a:t>
            </a:r>
          </a:p>
          <a:p>
            <a:r>
              <a:rPr lang="ru-RU" dirty="0"/>
              <a:t>при назначении НОАК следует обязательно контролировать функцию почек. </a:t>
            </a:r>
          </a:p>
          <a:p>
            <a:r>
              <a:rPr lang="ru-RU" dirty="0" err="1"/>
              <a:t>апиксабан</a:t>
            </a:r>
            <a:r>
              <a:rPr lang="ru-RU" dirty="0"/>
              <a:t> и </a:t>
            </a:r>
            <a:r>
              <a:rPr lang="ru-RU" dirty="0" err="1"/>
              <a:t>ривароксабан</a:t>
            </a:r>
            <a:r>
              <a:rPr lang="ru-RU" dirty="0"/>
              <a:t> не рекомендованы при КК &lt; 15 мл/мин, </a:t>
            </a:r>
            <a:r>
              <a:rPr lang="ru-RU" dirty="0" err="1"/>
              <a:t>дабигатран</a:t>
            </a:r>
            <a:r>
              <a:rPr lang="ru-RU" dirty="0"/>
              <a:t> – при КК &lt;30 мл/мин. </a:t>
            </a:r>
          </a:p>
          <a:p>
            <a:r>
              <a:rPr lang="ru-RU" dirty="0"/>
              <a:t>при нарушении функции почек (КК &lt;30 мл/мин) препаратом выбора является </a:t>
            </a:r>
            <a:r>
              <a:rPr lang="ru-RU" dirty="0" err="1"/>
              <a:t>варфарин</a:t>
            </a:r>
            <a:r>
              <a:rPr lang="ru-RU" dirty="0"/>
              <a:t>. </a:t>
            </a:r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>
              <a:solidFill>
                <a:srgbClr val="00B050"/>
              </a:solidFill>
            </a:endParaRPr>
          </a:p>
          <a:p>
            <a:pPr algn="ctr">
              <a:buNone/>
            </a:pPr>
            <a:endParaRPr lang="ru-RU" b="1" dirty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b="1" dirty="0">
                <a:solidFill>
                  <a:srgbClr val="00B050"/>
                </a:solidFill>
              </a:rPr>
              <a:t>ВОЗРАСТНЫЕ ИЗМЕНЕНИЯ </a:t>
            </a:r>
          </a:p>
          <a:p>
            <a:pPr algn="ctr">
              <a:buNone/>
            </a:pPr>
            <a:r>
              <a:rPr lang="ru-RU" b="1" dirty="0">
                <a:solidFill>
                  <a:srgbClr val="00B050"/>
                </a:solidFill>
              </a:rPr>
              <a:t>СИСТЕМЫ ГЕМОСТАЗА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Рекомендации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при использовании </a:t>
            </a:r>
            <a:r>
              <a:rPr lang="ru-RU" dirty="0" err="1"/>
              <a:t>варфарина</a:t>
            </a:r>
            <a:r>
              <a:rPr lang="ru-RU" dirty="0"/>
              <a:t> у пожилых могут потребоваться более низкие дозы для достижения целевых значений МНО и более частый контроль МНО. Целевые значения МНО при лечении </a:t>
            </a:r>
            <a:r>
              <a:rPr lang="ru-RU" dirty="0" err="1"/>
              <a:t>варфарином</a:t>
            </a:r>
            <a:r>
              <a:rPr lang="ru-RU" dirty="0"/>
              <a:t> составляют 2,0-3,0 независимо от возраста;</a:t>
            </a:r>
          </a:p>
          <a:p>
            <a:r>
              <a:rPr lang="ru-RU" dirty="0"/>
              <a:t>при лечении ВТЭО у пожилых коррекции дозы НОАК не требуется;</a:t>
            </a:r>
          </a:p>
          <a:p>
            <a:r>
              <a:rPr lang="ru-RU" dirty="0"/>
              <a:t>назначение </a:t>
            </a:r>
            <a:r>
              <a:rPr lang="ru-RU" dirty="0" err="1"/>
              <a:t>ривароксабана</a:t>
            </a:r>
            <a:r>
              <a:rPr lang="ru-RU" dirty="0"/>
              <a:t> 2,5 мг 2 раза в день в дополнение к ДАТТ (АСК и </a:t>
            </a:r>
            <a:r>
              <a:rPr lang="ru-RU" dirty="0" err="1"/>
              <a:t>клопидогрел</a:t>
            </a:r>
            <a:r>
              <a:rPr lang="ru-RU" dirty="0"/>
              <a:t>) на срок до 1 года может быть рассмотрено с осторожностью у отдельных больных ОКС (без инсульта или ТИА в анамнезе) с низким риском кровотечения и высоким риском ишемических событий. </a:t>
            </a:r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Основные дозы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/>
              <a:t>варфарин</a:t>
            </a:r>
            <a:r>
              <a:rPr lang="ru-RU" dirty="0"/>
              <a:t> - подбор и коррекция дозы под контролем МНО (профилактика инсульта и системных тромбоэмболий при ФП; профилактика и лечение ВТЭО; механические протезы клапанов сердца);</a:t>
            </a:r>
          </a:p>
          <a:p>
            <a:r>
              <a:rPr lang="ru-RU" dirty="0" err="1"/>
              <a:t>Дабигатран</a:t>
            </a:r>
            <a:r>
              <a:rPr lang="ru-RU" dirty="0"/>
              <a:t> - 220 мг (после 75 лет – 150 мг) 1 раз в день (профилактика ВТЭО после ортопедических операций), 150 мг (после 75 лет – 110 мг) 2 раза в день (профилактика инсульта и системных тромбоэмболий при неклапанной ФП); 150 мг 2 раза в день (лечение ВТЭО). </a:t>
            </a:r>
            <a:r>
              <a:rPr lang="ru-RU" b="1" dirty="0"/>
              <a:t>	</a:t>
            </a:r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Основные дозы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/>
              <a:t>ривароксабан</a:t>
            </a:r>
            <a:r>
              <a:rPr lang="ru-RU" b="1" dirty="0"/>
              <a:t> - </a:t>
            </a:r>
            <a:r>
              <a:rPr lang="ru-RU" dirty="0"/>
              <a:t>10 мг 1 раз в день (профилактика ВТЭО после ортопедических операций); 20 мг 1 раз в день (профилактика инсульта и системных тромбоэмболий при неклапанной ФП); 20 мг 1 раз в день (при ВТЭО; в первые 3 недели 15 мг 2 раза в день); </a:t>
            </a:r>
            <a:r>
              <a:rPr lang="ru-RU" b="1" dirty="0"/>
              <a:t>	</a:t>
            </a:r>
          </a:p>
          <a:p>
            <a:r>
              <a:rPr lang="ru-RU" dirty="0" err="1"/>
              <a:t>апиксабан</a:t>
            </a:r>
            <a:r>
              <a:rPr lang="ru-RU" dirty="0"/>
              <a:t> - 2,5 мг 2 раза в день (профилактика </a:t>
            </a:r>
          </a:p>
          <a:p>
            <a:pPr>
              <a:buNone/>
            </a:pPr>
            <a:r>
              <a:rPr lang="ru-RU" dirty="0"/>
              <a:t>    ВТЭО после ортопедических операций); 5 мг 2 раза в день (профилактика инсульта и системных тромбоэмболий при неклапанной ФП); 5 мг 2 раза в сутки (при ВТЭО; в первые 7 дней 10 мг 2 раза в день).</a:t>
            </a:r>
            <a:r>
              <a:rPr lang="ru-RU" b="1" dirty="0"/>
              <a:t>	</a:t>
            </a:r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>
              <a:solidFill>
                <a:srgbClr val="00B050"/>
              </a:solidFill>
            </a:endParaRPr>
          </a:p>
          <a:p>
            <a:pPr algn="ctr">
              <a:buNone/>
            </a:pPr>
            <a:endParaRPr lang="ru-RU" b="1" dirty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b="1" dirty="0">
                <a:solidFill>
                  <a:srgbClr val="00B050"/>
                </a:solidFill>
              </a:rPr>
              <a:t>ТРОМБОЛИТИЧЕСКИЕ ПРЕПАРАТЫ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Общая характеристика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являются активаторами </a:t>
            </a:r>
            <a:r>
              <a:rPr lang="ru-RU" dirty="0" err="1"/>
              <a:t>плазминогена</a:t>
            </a:r>
            <a:r>
              <a:rPr lang="ru-RU" dirty="0"/>
              <a:t> и способствуют образованию плазмина, который растворяет тромб через деградацию фибрина и фибриногена.;</a:t>
            </a:r>
          </a:p>
          <a:p>
            <a:r>
              <a:rPr lang="ru-RU" dirty="0"/>
              <a:t>не предупреждают </a:t>
            </a:r>
            <a:r>
              <a:rPr lang="ru-RU" dirty="0" err="1"/>
              <a:t>тромбообразование</a:t>
            </a:r>
            <a:r>
              <a:rPr lang="ru-RU" dirty="0"/>
              <a:t> и могут способствовать увеличению образования тромбина и усилению агрегации тромбоцитов;</a:t>
            </a:r>
          </a:p>
          <a:p>
            <a:r>
              <a:rPr lang="ru-RU" dirty="0"/>
              <a:t>оказывают как прямое </a:t>
            </a:r>
            <a:r>
              <a:rPr lang="ru-RU" dirty="0" err="1"/>
              <a:t>фибринолитическое</a:t>
            </a:r>
            <a:r>
              <a:rPr lang="ru-RU" dirty="0"/>
              <a:t> действие (фибринолизин), так и непрямое (посредством активации тканевого активатора </a:t>
            </a:r>
            <a:r>
              <a:rPr lang="ru-RU" dirty="0" err="1"/>
              <a:t>плазминогена</a:t>
            </a:r>
            <a:r>
              <a:rPr lang="ru-RU" dirty="0"/>
              <a:t>);</a:t>
            </a:r>
          </a:p>
          <a:p>
            <a:r>
              <a:rPr lang="ru-RU" dirty="0"/>
              <a:t>непрямым активатором </a:t>
            </a:r>
            <a:r>
              <a:rPr lang="ru-RU" dirty="0" err="1"/>
              <a:t>плазминогена</a:t>
            </a:r>
            <a:r>
              <a:rPr lang="ru-RU" dirty="0"/>
              <a:t> является </a:t>
            </a:r>
            <a:r>
              <a:rPr lang="ru-RU" dirty="0" err="1"/>
              <a:t>стрептокиназа</a:t>
            </a:r>
            <a:r>
              <a:rPr lang="ru-RU" dirty="0"/>
              <a:t>; тогда как </a:t>
            </a:r>
            <a:r>
              <a:rPr lang="ru-RU" dirty="0" err="1"/>
              <a:t>альтеплаза</a:t>
            </a:r>
            <a:r>
              <a:rPr lang="ru-RU" dirty="0"/>
              <a:t>, </a:t>
            </a:r>
            <a:r>
              <a:rPr lang="ru-RU" dirty="0" err="1"/>
              <a:t>тенектоплаза</a:t>
            </a:r>
            <a:r>
              <a:rPr lang="ru-RU" dirty="0"/>
              <a:t>, </a:t>
            </a:r>
            <a:r>
              <a:rPr lang="ru-RU" dirty="0" err="1"/>
              <a:t>урокиназа</a:t>
            </a:r>
            <a:r>
              <a:rPr lang="ru-RU" dirty="0"/>
              <a:t> и </a:t>
            </a:r>
            <a:r>
              <a:rPr lang="ru-RU" dirty="0" err="1"/>
              <a:t>проурокиназа</a:t>
            </a:r>
            <a:r>
              <a:rPr lang="ru-RU" dirty="0"/>
              <a:t> – прямые активаторы </a:t>
            </a:r>
            <a:r>
              <a:rPr lang="ru-RU" dirty="0" err="1"/>
              <a:t>плазминогена</a:t>
            </a:r>
            <a:r>
              <a:rPr lang="ru-RU" dirty="0"/>
              <a:t>. </a:t>
            </a:r>
            <a:r>
              <a:rPr lang="ru-RU" dirty="0" err="1"/>
              <a:t>Стрептокиназа</a:t>
            </a:r>
            <a:r>
              <a:rPr lang="ru-RU" dirty="0"/>
              <a:t> и </a:t>
            </a:r>
            <a:r>
              <a:rPr lang="ru-RU" dirty="0" err="1"/>
              <a:t>урокиназа</a:t>
            </a:r>
            <a:r>
              <a:rPr lang="ru-RU" dirty="0"/>
              <a:t> активируют как свободный, так и связанный с фибрином плазмин. </a:t>
            </a:r>
            <a:r>
              <a:rPr lang="ru-RU" dirty="0" err="1"/>
              <a:t>Альтеплаза</a:t>
            </a:r>
            <a:r>
              <a:rPr lang="ru-RU" dirty="0"/>
              <a:t>, </a:t>
            </a:r>
            <a:r>
              <a:rPr lang="ru-RU" dirty="0" err="1"/>
              <a:t>тенектоплаза</a:t>
            </a:r>
            <a:r>
              <a:rPr lang="ru-RU" dirty="0"/>
              <a:t> и </a:t>
            </a:r>
            <a:r>
              <a:rPr lang="ru-RU" dirty="0" err="1"/>
              <a:t>проурокиназа</a:t>
            </a:r>
            <a:r>
              <a:rPr lang="ru-RU" dirty="0"/>
              <a:t> преимущественно влияют на плазмин, связанный с фибрином. 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Дозы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/>
              <a:t>стрептокиназа</a:t>
            </a:r>
            <a:r>
              <a:rPr lang="ru-RU" dirty="0"/>
              <a:t> - 1,5 млн. ЕД (в/</a:t>
            </a:r>
            <a:r>
              <a:rPr lang="ru-RU" dirty="0" err="1"/>
              <a:t>в</a:t>
            </a:r>
            <a:r>
              <a:rPr lang="ru-RU" dirty="0"/>
              <a:t> болюс 250 тыс. ЕД + </a:t>
            </a:r>
            <a:r>
              <a:rPr lang="ru-RU" dirty="0" err="1"/>
              <a:t>инфузия</a:t>
            </a:r>
            <a:r>
              <a:rPr lang="ru-RU" dirty="0"/>
              <a:t> 1,25 млн. ЕД) в течение 60 мин (</a:t>
            </a:r>
            <a:r>
              <a:rPr lang="ru-RU" dirty="0" err="1"/>
              <a:t>ОКСпST</a:t>
            </a:r>
            <a:r>
              <a:rPr lang="ru-RU" dirty="0"/>
              <a:t>); в/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инфузия</a:t>
            </a:r>
            <a:r>
              <a:rPr lang="ru-RU" dirty="0"/>
              <a:t> 250 тыс. ЕД в течение 30 мин, затем 100 тыс. ЕД/ч в течение 24-72 ч (ТЭЛА); в/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инфузия</a:t>
            </a:r>
            <a:r>
              <a:rPr lang="ru-RU" dirty="0"/>
              <a:t> 250-500 тыс. ЕД за 20 мин, затем 1-1,5 млн. ЕД за 10 ч (тромбоз искусственных клапанов сердца);</a:t>
            </a:r>
          </a:p>
          <a:p>
            <a:r>
              <a:rPr lang="ru-RU" dirty="0"/>
              <a:t> </a:t>
            </a:r>
            <a:r>
              <a:rPr lang="ru-RU" dirty="0" err="1"/>
              <a:t>альтеплаза</a:t>
            </a:r>
            <a:r>
              <a:rPr lang="ru-RU" dirty="0"/>
              <a:t> - в/</a:t>
            </a:r>
            <a:r>
              <a:rPr lang="ru-RU" dirty="0" err="1"/>
              <a:t>в</a:t>
            </a:r>
            <a:r>
              <a:rPr lang="ru-RU" dirty="0"/>
              <a:t> болюс 15 мг, затем </a:t>
            </a:r>
            <a:r>
              <a:rPr lang="ru-RU" dirty="0" err="1"/>
              <a:t>инфузия</a:t>
            </a:r>
            <a:r>
              <a:rPr lang="ru-RU" dirty="0"/>
              <a:t> 0,75 мг/кг (максимально 50 мг) в течение 30 мин, затем </a:t>
            </a:r>
            <a:r>
              <a:rPr lang="ru-RU" dirty="0" err="1"/>
              <a:t>инфузия</a:t>
            </a:r>
            <a:r>
              <a:rPr lang="ru-RU" dirty="0"/>
              <a:t> 0,5 мг/кг (максимально 35 мг) в течение 60 мин (</a:t>
            </a:r>
            <a:r>
              <a:rPr lang="ru-RU" dirty="0" err="1"/>
              <a:t>ОКСпST</a:t>
            </a:r>
            <a:r>
              <a:rPr lang="ru-RU" dirty="0"/>
              <a:t>); в/</a:t>
            </a:r>
            <a:r>
              <a:rPr lang="ru-RU" dirty="0" err="1"/>
              <a:t>в</a:t>
            </a:r>
            <a:r>
              <a:rPr lang="ru-RU" dirty="0"/>
              <a:t> болюс 10 мг за 1-2 мин, затем </a:t>
            </a:r>
            <a:r>
              <a:rPr lang="ru-RU" dirty="0" err="1"/>
              <a:t>инфузия</a:t>
            </a:r>
            <a:r>
              <a:rPr lang="ru-RU" dirty="0"/>
              <a:t> 90 мг в течение 2 ч (ТЭЛА); в/</a:t>
            </a:r>
            <a:r>
              <a:rPr lang="ru-RU" dirty="0" err="1"/>
              <a:t>в</a:t>
            </a:r>
            <a:r>
              <a:rPr lang="ru-RU" dirty="0"/>
              <a:t> болюс 10 мг за 1-2 мин, затем </a:t>
            </a:r>
            <a:r>
              <a:rPr lang="ru-RU" dirty="0" err="1"/>
              <a:t>инфузия</a:t>
            </a:r>
            <a:r>
              <a:rPr lang="ru-RU" dirty="0"/>
              <a:t> 90 мг в течение 90 мин (тромбоз искусственных клапанов сердца).	</a:t>
            </a:r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Дозы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проурокиназа</a:t>
            </a:r>
            <a:r>
              <a:rPr lang="ru-RU" dirty="0"/>
              <a:t> - в/</a:t>
            </a:r>
            <a:r>
              <a:rPr lang="ru-RU" dirty="0" err="1"/>
              <a:t>в</a:t>
            </a:r>
            <a:r>
              <a:rPr lang="ru-RU" dirty="0"/>
              <a:t> болюс 2 млн. ЕД, затем 4 млн. ЕД в течение 60 минут (</a:t>
            </a:r>
            <a:r>
              <a:rPr lang="ru-RU" dirty="0" err="1"/>
              <a:t>ОКСпST</a:t>
            </a:r>
            <a:r>
              <a:rPr lang="ru-RU" dirty="0"/>
              <a:t>, ТЭЛА);</a:t>
            </a:r>
          </a:p>
          <a:p>
            <a:r>
              <a:rPr lang="ru-RU" dirty="0" err="1"/>
              <a:t>тенектеплаза</a:t>
            </a:r>
            <a:r>
              <a:rPr lang="ru-RU" dirty="0"/>
              <a:t> - в/</a:t>
            </a:r>
            <a:r>
              <a:rPr lang="ru-RU" dirty="0" err="1"/>
              <a:t>в</a:t>
            </a:r>
            <a:r>
              <a:rPr lang="ru-RU" dirty="0"/>
              <a:t> болюс в зависимости от веса (30–50 мг) (</a:t>
            </a:r>
            <a:r>
              <a:rPr lang="ru-RU" dirty="0" err="1"/>
              <a:t>ОКСп</a:t>
            </a:r>
            <a:r>
              <a:rPr lang="en-US" dirty="0"/>
              <a:t>ST, </a:t>
            </a:r>
            <a:r>
              <a:rPr lang="ru-RU" dirty="0"/>
              <a:t>ТЭЛА), С осторожностью у лиц ≥75 лет [</a:t>
            </a:r>
            <a:r>
              <a:rPr lang="ru-RU" dirty="0" err="1"/>
              <a:t>IIb</a:t>
            </a:r>
            <a:r>
              <a:rPr lang="ru-RU" dirty="0"/>
              <a:t> A], рекомендовано снижение дозы на 50%.</a:t>
            </a:r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Основные принципы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у пожилых пациентов с </a:t>
            </a:r>
            <a:r>
              <a:rPr lang="ru-RU" dirty="0" err="1"/>
              <a:t>ОКСпST</a:t>
            </a:r>
            <a:r>
              <a:rPr lang="ru-RU" dirty="0"/>
              <a:t> ТЛТ является относительно эффективным методом лечения (при условии, что своевременное проведение первичного ЧКВ не представляется возможным), но сопровождается более высоким риском кровотечения. С осторожностью следует дополнительно применять антикоагулянты и </a:t>
            </a:r>
            <a:r>
              <a:rPr lang="ru-RU" dirty="0" err="1"/>
              <a:t>клопидогрел</a:t>
            </a:r>
            <a:r>
              <a:rPr lang="ru-RU" dirty="0"/>
              <a:t>;</a:t>
            </a:r>
          </a:p>
          <a:p>
            <a:r>
              <a:rPr lang="ru-RU" dirty="0"/>
              <a:t>если у пожилых больных </a:t>
            </a:r>
            <a:r>
              <a:rPr lang="ru-RU" dirty="0" err="1"/>
              <a:t>ОКСпST</a:t>
            </a:r>
            <a:r>
              <a:rPr lang="ru-RU" dirty="0"/>
              <a:t> (длительность симптомов не более 3 ч) проведение первичного ЧКВ в течение 1 ч от момента первого медицинского контакта не представляется возможным, то рекомендуется ввести половинную дозу </a:t>
            </a:r>
            <a:r>
              <a:rPr lang="ru-RU" dirty="0" err="1"/>
              <a:t>тромболитика</a:t>
            </a:r>
            <a:r>
              <a:rPr lang="ru-RU" dirty="0"/>
              <a:t>. </a:t>
            </a:r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Основные принципы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в большинстве случаев коррекции дозы </a:t>
            </a:r>
            <a:r>
              <a:rPr lang="ru-RU" dirty="0" err="1"/>
              <a:t>тромболитических</a:t>
            </a:r>
            <a:r>
              <a:rPr lang="ru-RU" dirty="0"/>
              <a:t> препаратов у пожилых пациентов не требуется. У лиц ≥75 лет </a:t>
            </a:r>
            <a:r>
              <a:rPr lang="ru-RU" dirty="0" err="1"/>
              <a:t>тенектеплазу</a:t>
            </a:r>
            <a:r>
              <a:rPr lang="ru-RU" dirty="0"/>
              <a:t> следует использовать с осторожностью, рекомендовано снижать дозу на 50%; </a:t>
            </a:r>
          </a:p>
          <a:p>
            <a:r>
              <a:rPr lang="ru-RU" dirty="0"/>
              <a:t>в пожилом возрасте ТЛТ при ВТЭО проводят по тем же принципам, что и у молодых больных. Тем не менее, следует учитывать более высокий риск кровотечений у лиц ≥75 лет и индивидуально оценивать соотношение риск/польза ТЛТ. </a:t>
            </a:r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>
              <a:solidFill>
                <a:srgbClr val="00B050"/>
              </a:solidFill>
            </a:endParaRPr>
          </a:p>
          <a:p>
            <a:pPr algn="ctr">
              <a:buNone/>
            </a:pPr>
            <a:endParaRPr lang="ru-RU" b="1" dirty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b="1" dirty="0">
                <a:solidFill>
                  <a:srgbClr val="00B050"/>
                </a:solidFill>
              </a:rPr>
              <a:t>ПРОФИЛАКТИКА КРОВОТЕЧЕНИЙ В ПОЖИЛОМ И СТАРЧЕСКОМ ВОЗРАСТЕ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00B050"/>
                </a:solidFill>
              </a:rPr>
              <a:t>Прокоагулянтные</a:t>
            </a:r>
            <a:r>
              <a:rPr lang="ru-RU" b="1" dirty="0">
                <a:solidFill>
                  <a:srgbClr val="00B050"/>
                </a:solidFill>
              </a:rPr>
              <a:t> факторы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С возрастом увеличивается активность:</a:t>
            </a:r>
          </a:p>
          <a:p>
            <a:endParaRPr lang="ru-RU" dirty="0"/>
          </a:p>
          <a:p>
            <a:r>
              <a:rPr lang="ru-RU" dirty="0"/>
              <a:t>фибриноген; </a:t>
            </a:r>
          </a:p>
          <a:p>
            <a:r>
              <a:rPr lang="ru-RU" dirty="0"/>
              <a:t>фактор </a:t>
            </a:r>
            <a:r>
              <a:rPr lang="en-US" dirty="0"/>
              <a:t>VII</a:t>
            </a:r>
            <a:r>
              <a:rPr lang="ru-RU" dirty="0"/>
              <a:t>;</a:t>
            </a:r>
            <a:endParaRPr lang="en-US" dirty="0"/>
          </a:p>
          <a:p>
            <a:r>
              <a:rPr lang="ru-RU" dirty="0"/>
              <a:t>фактор </a:t>
            </a:r>
            <a:r>
              <a:rPr lang="en-US" dirty="0"/>
              <a:t>VIII</a:t>
            </a:r>
            <a:r>
              <a:rPr lang="ru-RU" dirty="0"/>
              <a:t>.</a:t>
            </a:r>
            <a:r>
              <a:rPr lang="en-US" dirty="0"/>
              <a:t> 	</a:t>
            </a:r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Принцип 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оптимизация длительности двойной или тройной АТТ. При ОКС продолжительность ДАТТ составляет 12 месяцев независимо от тактики ведения. Частота кровотечений при использовании </a:t>
            </a:r>
            <a:r>
              <a:rPr lang="ru-RU" dirty="0" err="1"/>
              <a:t>прасугрела</a:t>
            </a:r>
            <a:r>
              <a:rPr lang="ru-RU" dirty="0"/>
              <a:t> или </a:t>
            </a:r>
            <a:r>
              <a:rPr lang="ru-RU" dirty="0" err="1"/>
              <a:t>тикагрелора</a:t>
            </a:r>
            <a:r>
              <a:rPr lang="ru-RU" dirty="0"/>
              <a:t> в составе ДАТТ выше, чем при приёме </a:t>
            </a:r>
            <a:r>
              <a:rPr lang="ru-RU" dirty="0" err="1"/>
              <a:t>клопидогрела</a:t>
            </a:r>
            <a:r>
              <a:rPr lang="ru-RU" dirty="0"/>
              <a:t>, однако у лиц старше 75 лет лечение </a:t>
            </a:r>
            <a:r>
              <a:rPr lang="ru-RU" dirty="0" err="1"/>
              <a:t>тикагрелором</a:t>
            </a:r>
            <a:r>
              <a:rPr lang="ru-RU" dirty="0"/>
              <a:t> ассоциируется с более низкой смертностью по сравнению с </a:t>
            </a:r>
            <a:r>
              <a:rPr lang="ru-RU" dirty="0" err="1"/>
              <a:t>клопидогрелом</a:t>
            </a:r>
            <a:r>
              <a:rPr lang="ru-RU" dirty="0"/>
              <a:t>;</a:t>
            </a:r>
          </a:p>
          <a:p>
            <a:r>
              <a:rPr lang="ru-RU" dirty="0"/>
              <a:t>у пожилых пациентов с ОКС, имеющих показания для длительной </a:t>
            </a:r>
            <a:r>
              <a:rPr lang="ru-RU" dirty="0" err="1"/>
              <a:t>антикоагулянтной</a:t>
            </a:r>
            <a:r>
              <a:rPr lang="ru-RU" dirty="0"/>
              <a:t> терапии, продолжительность ДАТТ может быть сокращена за счёт использования </a:t>
            </a:r>
            <a:r>
              <a:rPr lang="ru-RU" dirty="0" err="1"/>
              <a:t>голометаллических</a:t>
            </a:r>
            <a:r>
              <a:rPr lang="ru-RU" dirty="0"/>
              <a:t> </a:t>
            </a:r>
            <a:r>
              <a:rPr lang="ru-RU" dirty="0" err="1"/>
              <a:t>стентов</a:t>
            </a:r>
            <a:r>
              <a:rPr lang="ru-RU" dirty="0"/>
              <a:t> при ЧКВ;</a:t>
            </a:r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Принцип 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назначения тройной АТТ пожилым пациентам следует по возможности избегать;</a:t>
            </a:r>
          </a:p>
          <a:p>
            <a:r>
              <a:rPr lang="ru-RU" dirty="0"/>
              <a:t>имеются данные, что отмена АСК у пациентов с высоким риском геморрагических осложнений, получающих тройную АТТ, может сопровождаться значимым снижением частоты кровотечений;</a:t>
            </a:r>
          </a:p>
          <a:p>
            <a:r>
              <a:rPr lang="ru-RU" dirty="0"/>
              <a:t>в первые 12 месяцев после ОКС у пациентов с высоким риском геморрагических осложнений и рецидивирующими ишемическими событиями следует отдавать предпочтение </a:t>
            </a:r>
            <a:r>
              <a:rPr lang="ru-RU" dirty="0" err="1"/>
              <a:t>пероральным</a:t>
            </a:r>
            <a:r>
              <a:rPr lang="ru-RU" dirty="0"/>
              <a:t> антикоагулянтам. </a:t>
            </a:r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Принцип 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избегать хирургических вмешательств (кроме безусловно показанных); перед вмешательством при необходимости отменять или снижать дозу </a:t>
            </a:r>
            <a:r>
              <a:rPr lang="ru-RU" dirty="0" err="1"/>
              <a:t>антитромботического</a:t>
            </a:r>
            <a:r>
              <a:rPr lang="ru-RU" dirty="0"/>
              <a:t> препарата. </a:t>
            </a:r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Принцип 3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при проведении ЧКВ использовать радиальный доступ вместо </a:t>
            </a:r>
            <a:r>
              <a:rPr lang="ru-RU" dirty="0" err="1"/>
              <a:t>феморального</a:t>
            </a:r>
            <a:r>
              <a:rPr lang="ru-RU" dirty="0"/>
              <a:t> (при наличии соответствующего опыта у хирурга). </a:t>
            </a:r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Принцип 4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/>
          </a:p>
          <a:p>
            <a:r>
              <a:rPr lang="ru-RU" dirty="0"/>
              <a:t>для снижения риска ЖКК назначать ИПП пациентам, получающим ДАТТ;</a:t>
            </a:r>
          </a:p>
          <a:p>
            <a:r>
              <a:rPr lang="ru-RU" dirty="0"/>
              <a:t>при приёме </a:t>
            </a:r>
            <a:r>
              <a:rPr lang="ru-RU" dirty="0" err="1"/>
              <a:t>клопидогрела</a:t>
            </a:r>
            <a:r>
              <a:rPr lang="ru-RU" dirty="0"/>
              <a:t> рекомендуется использовать ИПП с низкой ингибирующей активностью CYPC19 (например, </a:t>
            </a:r>
            <a:r>
              <a:rPr lang="ru-RU" dirty="0" err="1"/>
              <a:t>пантопразол</a:t>
            </a:r>
            <a:r>
              <a:rPr lang="ru-RU" dirty="0"/>
              <a:t>);</a:t>
            </a:r>
          </a:p>
          <a:p>
            <a:r>
              <a:rPr lang="ru-RU" dirty="0"/>
              <a:t>учитывая отсутствие </a:t>
            </a:r>
            <a:r>
              <a:rPr lang="ru-RU" dirty="0" err="1"/>
              <a:t>рандомизированных</a:t>
            </a:r>
            <a:r>
              <a:rPr lang="ru-RU" dirty="0"/>
              <a:t> исследований, пока не ясна целесообразность назначения ИПП пожилым пациентам, принимающим один </a:t>
            </a:r>
            <a:r>
              <a:rPr lang="ru-RU" dirty="0" err="1"/>
              <a:t>антитромботический</a:t>
            </a:r>
            <a:r>
              <a:rPr lang="ru-RU" dirty="0"/>
              <a:t> препарат. </a:t>
            </a:r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Принцип 5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у пациентов с уровнем АД ≥180/100 мм </a:t>
            </a:r>
            <a:r>
              <a:rPr lang="ru-RU" dirty="0" err="1"/>
              <a:t>рт</a:t>
            </a:r>
            <a:r>
              <a:rPr lang="ru-RU" dirty="0"/>
              <a:t>. ст. начало лечения антикоагулянтами следует отложить до снижения АД &lt;160/90 мм </a:t>
            </a:r>
            <a:r>
              <a:rPr lang="ru-RU" dirty="0" err="1"/>
              <a:t>рт</a:t>
            </a:r>
            <a:r>
              <a:rPr lang="ru-RU" dirty="0"/>
              <a:t>. ст.; </a:t>
            </a:r>
          </a:p>
          <a:p>
            <a:r>
              <a:rPr lang="ru-RU" dirty="0"/>
              <a:t>избегать приёма других лекарств, увеличивающих риск кровотечений (например, НПВП), и алкоголя;</a:t>
            </a:r>
          </a:p>
          <a:p>
            <a:r>
              <a:rPr lang="ru-RU" dirty="0"/>
              <a:t>более частый контроль МНО при лечении АВК;</a:t>
            </a:r>
          </a:p>
          <a:p>
            <a:r>
              <a:rPr lang="ru-RU" dirty="0"/>
              <a:t>профилактика синдрома падений, тщательный контроль приема препаратов при когнитивном дефиците.</a:t>
            </a:r>
            <a:r>
              <a:rPr lang="ru-RU" b="1" dirty="0"/>
              <a:t> </a:t>
            </a: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>
              <a:solidFill>
                <a:srgbClr val="00B050"/>
              </a:solidFill>
            </a:endParaRPr>
          </a:p>
          <a:p>
            <a:pPr algn="ctr">
              <a:buNone/>
            </a:pPr>
            <a:endParaRPr lang="ru-RU" b="1" dirty="0">
              <a:solidFill>
                <a:srgbClr val="00B050"/>
              </a:solidFill>
            </a:endParaRPr>
          </a:p>
          <a:p>
            <a:pPr algn="ctr">
              <a:buNone/>
            </a:pPr>
            <a:endParaRPr lang="ru-RU" b="1" dirty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b="1" dirty="0">
                <a:solidFill>
                  <a:srgbClr val="00B050"/>
                </a:solidFill>
              </a:rPr>
              <a:t>СПАСИБО ЗА ВНИМАНИЕ!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00B050"/>
                </a:solidFill>
              </a:rPr>
              <a:t>Фибринолитическая</a:t>
            </a:r>
            <a:r>
              <a:rPr lang="ru-RU" b="1" dirty="0">
                <a:solidFill>
                  <a:srgbClr val="00B050"/>
                </a:solidFill>
              </a:rPr>
              <a:t> система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С возрастом увеличивается:</a:t>
            </a:r>
          </a:p>
          <a:p>
            <a:r>
              <a:rPr lang="ru-RU" dirty="0"/>
              <a:t>ингибитор активатора плазминогена-1; </a:t>
            </a:r>
          </a:p>
          <a:p>
            <a:r>
              <a:rPr lang="ru-RU" dirty="0"/>
              <a:t>активируемый тромбином ингибитор </a:t>
            </a:r>
            <a:r>
              <a:rPr lang="ru-RU" dirty="0" err="1"/>
              <a:t>фибринолиза</a:t>
            </a:r>
            <a:r>
              <a:rPr lang="ru-RU" dirty="0"/>
              <a:t> .</a:t>
            </a:r>
          </a:p>
          <a:p>
            <a:pPr>
              <a:buNone/>
            </a:pPr>
            <a:r>
              <a:rPr lang="ru-RU" dirty="0"/>
              <a:t>У женщин уменьшается содержание:</a:t>
            </a:r>
          </a:p>
          <a:p>
            <a:r>
              <a:rPr lang="ru-RU" dirty="0" err="1"/>
              <a:t>плазминоген</a:t>
            </a:r>
            <a:r>
              <a:rPr lang="ru-RU" dirty="0"/>
              <a:t>. 	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00B050"/>
                </a:solidFill>
              </a:rPr>
              <a:t>Антикоагулянтные</a:t>
            </a:r>
            <a:r>
              <a:rPr lang="ru-RU" b="1" dirty="0">
                <a:solidFill>
                  <a:srgbClr val="00B050"/>
                </a:solidFill>
              </a:rPr>
              <a:t> факторы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У женщин увеличивается концентрация:</a:t>
            </a:r>
          </a:p>
          <a:p>
            <a:r>
              <a:rPr lang="ru-RU" dirty="0"/>
              <a:t>протеин </a:t>
            </a:r>
            <a:r>
              <a:rPr lang="en-US" dirty="0"/>
              <a:t>C</a:t>
            </a:r>
            <a:r>
              <a:rPr lang="ru-RU" dirty="0"/>
              <a:t>;</a:t>
            </a:r>
            <a:endParaRPr lang="en-US" dirty="0"/>
          </a:p>
          <a:p>
            <a:r>
              <a:rPr lang="ru-RU" dirty="0" err="1"/>
              <a:t>антитромбин</a:t>
            </a:r>
            <a:r>
              <a:rPr lang="ru-RU" dirty="0"/>
              <a:t>; </a:t>
            </a:r>
          </a:p>
          <a:p>
            <a:r>
              <a:rPr lang="ru-RU" dirty="0"/>
              <a:t>ингибитор пути тканевого фактора. 	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b="1" dirty="0">
                <a:solidFill>
                  <a:srgbClr val="00B050"/>
                </a:solidFill>
              </a:rPr>
              <a:t>ВОЗРАСТНЫЕ ИЗМЕНЕНИЯ, ВЛЮЯЮЩИЕ НА ФАРМКОДИНАМИКУ И ФАРМАКОКИНЕНТИКУ АНТИТРОМБОТИЧЕСКИХ СРЕДСТВ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Желудочно-кишечный тракт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незначительное увеличение </a:t>
            </a:r>
            <a:r>
              <a:rPr lang="ru-RU" dirty="0" err="1"/>
              <a:t>рН</a:t>
            </a:r>
            <a:r>
              <a:rPr lang="ru-RU" dirty="0"/>
              <a:t> желудка; </a:t>
            </a:r>
          </a:p>
          <a:p>
            <a:r>
              <a:rPr lang="ru-RU" dirty="0"/>
              <a:t>замедление опорожнения желудка; </a:t>
            </a:r>
          </a:p>
          <a:p>
            <a:r>
              <a:rPr lang="ru-RU" dirty="0"/>
              <a:t>снижение висцерального кровотока; </a:t>
            </a:r>
          </a:p>
          <a:p>
            <a:r>
              <a:rPr lang="ru-RU" dirty="0"/>
              <a:t>уменьшение площади поверхности абсорбции; </a:t>
            </a:r>
          </a:p>
          <a:p>
            <a:r>
              <a:rPr lang="ru-RU" dirty="0"/>
              <a:t>снижение моторики. 	</a:t>
            </a:r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9" y="6375812"/>
            <a:ext cx="1088813" cy="482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3273</Words>
  <Application>Microsoft Macintosh PowerPoint</Application>
  <PresentationFormat>Экран (4:3)</PresentationFormat>
  <Paragraphs>247</Paragraphs>
  <Slides>56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56</vt:i4>
      </vt:variant>
    </vt:vector>
  </HeadingPairs>
  <TitlesOfParts>
    <vt:vector size="59" baseType="lpstr">
      <vt:lpstr>Arial</vt:lpstr>
      <vt:lpstr>Calibri</vt:lpstr>
      <vt:lpstr>Тема Office</vt:lpstr>
      <vt:lpstr>Антитромботическая терапия у пациентов пожилого возраста</vt:lpstr>
      <vt:lpstr>Актуальность проблемы</vt:lpstr>
      <vt:lpstr>Актуальность проблемы</vt:lpstr>
      <vt:lpstr>Презентация PowerPoint</vt:lpstr>
      <vt:lpstr>Прокоагулянтные факторы</vt:lpstr>
      <vt:lpstr>Фибринолитическая система</vt:lpstr>
      <vt:lpstr>Антикоагулянтные факторы</vt:lpstr>
      <vt:lpstr>Презентация PowerPoint</vt:lpstr>
      <vt:lpstr>Желудочно-кишечный тракт</vt:lpstr>
      <vt:lpstr>Печень</vt:lpstr>
      <vt:lpstr>Почки</vt:lpstr>
      <vt:lpstr>Общие метаболические изменения, ассоциированные с возрастом</vt:lpstr>
      <vt:lpstr>Причины возраст-ассоциированного тромбоза</vt:lpstr>
      <vt:lpstr>Шкала HAS-BLED для стратификации риска кровотечений при фибрилляции предсердий  </vt:lpstr>
      <vt:lpstr>Шкала CHA2DS2-VASc для стратификации риска тромбоэмболии при фибрилляции предсердий</vt:lpstr>
      <vt:lpstr>Презентация PowerPoint</vt:lpstr>
      <vt:lpstr>Ацетилсалициловая кислота</vt:lpstr>
      <vt:lpstr>Тиенопиридины</vt:lpstr>
      <vt:lpstr>Клопидогрел</vt:lpstr>
      <vt:lpstr>Прасугрел</vt:lpstr>
      <vt:lpstr>Тикагрелор </vt:lpstr>
      <vt:lpstr>Ингибиторы рецепторов гликопротеина IIb/IIIa </vt:lpstr>
      <vt:lpstr>Сфера применения</vt:lpstr>
      <vt:lpstr>Дипиридамол 1</vt:lpstr>
      <vt:lpstr>Дипиридамол 2</vt:lpstr>
      <vt:lpstr>Суммарные рекомендации: дозы</vt:lpstr>
      <vt:lpstr>Суммарные рекомендации: принципы</vt:lpstr>
      <vt:lpstr>Суммарные рекомендации: принципы</vt:lpstr>
      <vt:lpstr>Суммарные рекомендации: принципы</vt:lpstr>
      <vt:lpstr>Презентация PowerPoint</vt:lpstr>
      <vt:lpstr>Нефракционированный и низкомолекулярные гепарины </vt:lpstr>
      <vt:lpstr>Нефракционированный и низкомолекулярные гепарины </vt:lpstr>
      <vt:lpstr>Суммарные рекомендации: дозы</vt:lpstr>
      <vt:lpstr>Суммарные рекомендации: принципы</vt:lpstr>
      <vt:lpstr>Суммарные рекомендации: принципы</vt:lpstr>
      <vt:lpstr>Презентация PowerPoint</vt:lpstr>
      <vt:lpstr>Антагонисты витамина К (АВК)</vt:lpstr>
      <vt:lpstr>Новые пероральные антикоагулянты</vt:lpstr>
      <vt:lpstr>Рекомендации</vt:lpstr>
      <vt:lpstr>Рекомендации</vt:lpstr>
      <vt:lpstr>Основные дозы</vt:lpstr>
      <vt:lpstr>Основные дозы</vt:lpstr>
      <vt:lpstr>Презентация PowerPoint</vt:lpstr>
      <vt:lpstr>Общая характеристика</vt:lpstr>
      <vt:lpstr>Дозы</vt:lpstr>
      <vt:lpstr>Дозы</vt:lpstr>
      <vt:lpstr>Основные принципы</vt:lpstr>
      <vt:lpstr>Основные принципы</vt:lpstr>
      <vt:lpstr>Презентация PowerPoint</vt:lpstr>
      <vt:lpstr>Принцип 1</vt:lpstr>
      <vt:lpstr>Принцип 1</vt:lpstr>
      <vt:lpstr>Принцип 2</vt:lpstr>
      <vt:lpstr>Принцип 3</vt:lpstr>
      <vt:lpstr>Принцип 4</vt:lpstr>
      <vt:lpstr>Принцип 5</vt:lpstr>
      <vt:lpstr>Презентация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Антитромботическая терапия у пациентов пожилого возраста</dc:title>
  <dc:creator>Lenovo</dc:creator>
  <cp:lastModifiedBy>Ирина Носкова</cp:lastModifiedBy>
  <cp:revision>49</cp:revision>
  <dcterms:created xsi:type="dcterms:W3CDTF">2018-04-21T12:53:06Z</dcterms:created>
  <dcterms:modified xsi:type="dcterms:W3CDTF">2024-04-07T16:37:32Z</dcterms:modified>
</cp:coreProperties>
</file>