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4"/>
  </p:notesMasterIdLst>
  <p:sldIdLst>
    <p:sldId id="341" r:id="rId2"/>
    <p:sldId id="256" r:id="rId3"/>
    <p:sldId id="340" r:id="rId4"/>
    <p:sldId id="336" r:id="rId5"/>
    <p:sldId id="335" r:id="rId6"/>
    <p:sldId id="264" r:id="rId7"/>
    <p:sldId id="268" r:id="rId8"/>
    <p:sldId id="257" r:id="rId9"/>
    <p:sldId id="259" r:id="rId10"/>
    <p:sldId id="337" r:id="rId11"/>
    <p:sldId id="260" r:id="rId12"/>
    <p:sldId id="261" r:id="rId13"/>
    <p:sldId id="262" r:id="rId14"/>
    <p:sldId id="338" r:id="rId15"/>
    <p:sldId id="272" r:id="rId16"/>
    <p:sldId id="273" r:id="rId17"/>
    <p:sldId id="267" r:id="rId18"/>
    <p:sldId id="274" r:id="rId19"/>
    <p:sldId id="278" r:id="rId20"/>
    <p:sldId id="281" r:id="rId21"/>
    <p:sldId id="293" r:id="rId22"/>
    <p:sldId id="286" r:id="rId23"/>
    <p:sldId id="295" r:id="rId24"/>
    <p:sldId id="294" r:id="rId25"/>
    <p:sldId id="283" r:id="rId26"/>
    <p:sldId id="302" r:id="rId27"/>
    <p:sldId id="284" r:id="rId28"/>
    <p:sldId id="287" r:id="rId29"/>
    <p:sldId id="297" r:id="rId30"/>
    <p:sldId id="298" r:id="rId31"/>
    <p:sldId id="290" r:id="rId32"/>
    <p:sldId id="291" r:id="rId33"/>
    <p:sldId id="292" r:id="rId34"/>
    <p:sldId id="300" r:id="rId35"/>
    <p:sldId id="303" r:id="rId36"/>
    <p:sldId id="304" r:id="rId37"/>
    <p:sldId id="305" r:id="rId38"/>
    <p:sldId id="306" r:id="rId39"/>
    <p:sldId id="307" r:id="rId40"/>
    <p:sldId id="308" r:id="rId41"/>
    <p:sldId id="309" r:id="rId42"/>
    <p:sldId id="310" r:id="rId43"/>
    <p:sldId id="312" r:id="rId44"/>
    <p:sldId id="313" r:id="rId45"/>
    <p:sldId id="314" r:id="rId46"/>
    <p:sldId id="315" r:id="rId47"/>
    <p:sldId id="316" r:id="rId48"/>
    <p:sldId id="317" r:id="rId49"/>
    <p:sldId id="318" r:id="rId50"/>
    <p:sldId id="319" r:id="rId51"/>
    <p:sldId id="320" r:id="rId52"/>
    <p:sldId id="321" r:id="rId53"/>
    <p:sldId id="324" r:id="rId54"/>
    <p:sldId id="325" r:id="rId55"/>
    <p:sldId id="326" r:id="rId56"/>
    <p:sldId id="328" r:id="rId57"/>
    <p:sldId id="329" r:id="rId58"/>
    <p:sldId id="330" r:id="rId59"/>
    <p:sldId id="331" r:id="rId60"/>
    <p:sldId id="332" r:id="rId61"/>
    <p:sldId id="333" r:id="rId62"/>
    <p:sldId id="342"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3" autoAdjust="0"/>
  </p:normalViewPr>
  <p:slideViewPr>
    <p:cSldViewPr>
      <p:cViewPr varScale="1">
        <p:scale>
          <a:sx n="46" d="100"/>
          <a:sy n="46" d="100"/>
        </p:scale>
        <p:origin x="14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03B1E-9381-40AA-81FA-704D275FD726}" type="datetimeFigureOut">
              <a:rPr lang="ru-RU" smtClean="0"/>
              <a:pPr/>
              <a:t>19.04.2020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C6AC1-CAB3-4368-BEE9-BEECECE1C3AB}" type="slidenum">
              <a:rPr lang="ru-RU" smtClean="0"/>
              <a:pPr/>
              <a:t>‹#›</a:t>
            </a:fld>
            <a:endParaRPr lang="ru-RU" dirty="0"/>
          </a:p>
        </p:txBody>
      </p:sp>
    </p:spTree>
    <p:extLst>
      <p:ext uri="{BB962C8B-B14F-4D97-AF65-F5344CB8AC3E}">
        <p14:creationId xmlns:p14="http://schemas.microsoft.com/office/powerpoint/2010/main" val="119584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8C6AC1-CAB3-4368-BEE9-BEECECE1C3AB}" type="slidenum">
              <a:rPr lang="ru-RU" smtClean="0"/>
              <a:pPr/>
              <a:t>41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19.04.2020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19.04.2020</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package" Target="../embeddings/Microsoft_Word_Document2.docx"/></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6.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7.emf"/></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9.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hyperlink" Target="mailto:kedova.anna@gmail.com"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www.sdo.medprofedu.ru/" TargetMode="External"/><Relationship Id="rId5" Type="http://schemas.openxmlformats.org/officeDocument/2006/relationships/hyperlink" Target="http://www.medprofedu.ru/" TargetMode="External"/><Relationship Id="rId4" Type="http://schemas.openxmlformats.org/officeDocument/2006/relationships/hyperlink" Target="mailto:opk@medprofedu.r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CB19EB4-F414-432C-B3A1-8F3B25783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7388"/>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D0FA18BE-5F11-49ED-A622-7F1179F51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908050"/>
            <a:ext cx="53879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id="{7B0D47FD-7C51-4E40-A841-15F00F3DFF80}"/>
              </a:ext>
            </a:extLst>
          </p:cNvPr>
          <p:cNvSpPr>
            <a:spLocks noGrp="1"/>
          </p:cNvSpPr>
          <p:nvPr>
            <p:ph type="title"/>
          </p:nvPr>
        </p:nvSpPr>
        <p:spPr>
          <a:xfrm>
            <a:off x="722313" y="5157788"/>
            <a:ext cx="7772400" cy="1150937"/>
          </a:xfrm>
        </p:spPr>
        <p:txBody>
          <a:bodyPr>
            <a:normAutofit/>
          </a:bodyPr>
          <a:lstStyle/>
          <a:p>
            <a:pPr algn="ctr">
              <a:defRPr/>
            </a:pPr>
            <a:r>
              <a:rPr lang="ru-RU" sz="2400" dirty="0">
                <a:solidFill>
                  <a:schemeClr val="accent6">
                    <a:lumMod val="75000"/>
                  </a:schemeClr>
                </a:solidFill>
              </a:rPr>
              <a:t>Москва, 2020</a:t>
            </a:r>
          </a:p>
        </p:txBody>
      </p:sp>
      <p:sp>
        <p:nvSpPr>
          <p:cNvPr id="3" name="Текст 2">
            <a:extLst>
              <a:ext uri="{FF2B5EF4-FFF2-40B4-BE49-F238E27FC236}">
                <a16:creationId xmlns:a16="http://schemas.microsoft.com/office/drawing/2014/main" id="{D3B05438-06F4-4FE1-B157-FCE4E8279FEE}"/>
              </a:ext>
            </a:extLst>
          </p:cNvPr>
          <p:cNvSpPr>
            <a:spLocks noGrp="1"/>
          </p:cNvSpPr>
          <p:nvPr>
            <p:ph type="body" idx="1"/>
          </p:nvPr>
        </p:nvSpPr>
        <p:spPr>
          <a:xfrm>
            <a:off x="722313" y="3860800"/>
            <a:ext cx="7772400" cy="1152525"/>
          </a:xfrm>
        </p:spPr>
        <p:txBody>
          <a:bodyPr/>
          <a:lstStyle/>
          <a:p>
            <a:pPr algn="ctr">
              <a:defRPr/>
            </a:pPr>
            <a:r>
              <a:rPr lang="ru-RU" b="1" dirty="0">
                <a:solidFill>
                  <a:schemeClr val="accent6">
                    <a:lumMod val="75000"/>
                  </a:schemeClr>
                </a:solidFill>
                <a:effectLst>
                  <a:outerShdw blurRad="38100" dist="38100" dir="2700000" algn="tl">
                    <a:srgbClr val="000000">
                      <a:alpha val="43137"/>
                    </a:srgbClr>
                  </a:outerShdw>
                </a:effectLst>
              </a:rPr>
              <a:t>Кафедра клинической лабораторной диагностики и патологической анатомии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52736"/>
            <a:ext cx="6732091"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1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325" y="1808163"/>
            <a:ext cx="597535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06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9208"/>
            <a:ext cx="7704856" cy="631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84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0"/>
            <a:ext cx="9144000" cy="747184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354013"/>
            <a:ext cx="10077450" cy="756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27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8838"/>
            <a:ext cx="68580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34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2656"/>
            <a:ext cx="705678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8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slide.ru/images/2/9033/960/im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5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5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36712"/>
            <a:ext cx="68407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87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AD92ED2-2B7D-4B43-82A4-D450EEDAF793}"/>
              </a:ext>
            </a:extLst>
          </p:cNvPr>
          <p:cNvSpPr>
            <a:spLocks noGrp="1"/>
          </p:cNvSpPr>
          <p:nvPr>
            <p:ph idx="1"/>
          </p:nvPr>
        </p:nvSpPr>
        <p:spPr/>
        <p:txBody>
          <a:bodyPr>
            <a:normAutofit/>
          </a:bodyPr>
          <a:lstStyle/>
          <a:p>
            <a:pPr marL="0" indent="0" algn="ctr">
              <a:buNone/>
            </a:pPr>
            <a:r>
              <a:rPr lang="ru-RU" sz="3600" b="1" dirty="0"/>
              <a:t>Доцент кафедры КЛД и ПА</a:t>
            </a:r>
          </a:p>
          <a:p>
            <a:pPr marL="0" indent="0" algn="ctr">
              <a:buNone/>
            </a:pPr>
            <a:r>
              <a:rPr lang="ru-RU" sz="3600" b="1" dirty="0"/>
              <a:t>Академии ПДО ФНКЦ ФМБА</a:t>
            </a:r>
          </a:p>
          <a:p>
            <a:pPr marL="0" indent="0" algn="ctr">
              <a:buNone/>
            </a:pPr>
            <a:r>
              <a:rPr lang="ru-RU" sz="3600" b="1" dirty="0"/>
              <a:t>ЛЕБЕДЕВА Наталья Борисовна</a:t>
            </a:r>
          </a:p>
          <a:p>
            <a:pPr marL="0" indent="0" algn="ctr">
              <a:buNone/>
            </a:pPr>
            <a:r>
              <a:rPr lang="ru-RU" sz="3600" b="1" dirty="0"/>
              <a:t>Версия 2020</a:t>
            </a:r>
          </a:p>
        </p:txBody>
      </p:sp>
      <p:sp>
        <p:nvSpPr>
          <p:cNvPr id="2" name="Заголовок 1"/>
          <p:cNvSpPr>
            <a:spLocks noGrp="1"/>
          </p:cNvSpPr>
          <p:nvPr>
            <p:ph type="title"/>
          </p:nvPr>
        </p:nvSpPr>
        <p:spPr/>
        <p:txBody>
          <a:bodyPr/>
          <a:lstStyle/>
          <a:p>
            <a:r>
              <a:rPr lang="ru-RU" dirty="0">
                <a:solidFill>
                  <a:srgbClr val="FF0000"/>
                </a:solidFill>
              </a:rPr>
              <a:t>                   </a:t>
            </a:r>
            <a:r>
              <a:rPr lang="ru-RU" b="1" dirty="0">
                <a:solidFill>
                  <a:srgbClr val="FF0000"/>
                </a:solidFill>
              </a:rPr>
              <a:t>А Н Е М И </a:t>
            </a:r>
            <a:r>
              <a:rPr lang="ru-RU" b="1" dirty="0" err="1">
                <a:solidFill>
                  <a:srgbClr val="FF0000"/>
                </a:solidFill>
              </a:rPr>
              <a:t>И</a:t>
            </a:r>
            <a:endParaRPr lang="ru-RU" b="1" dirty="0"/>
          </a:p>
        </p:txBody>
      </p:sp>
    </p:spTree>
    <p:extLst>
      <p:ext uri="{BB962C8B-B14F-4D97-AF65-F5344CB8AC3E}">
        <p14:creationId xmlns:p14="http://schemas.microsoft.com/office/powerpoint/2010/main" val="2971580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468"/>
            <a:ext cx="9143999" cy="683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8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692696"/>
            <a:ext cx="8352928" cy="561662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25" y="260648"/>
            <a:ext cx="8712968" cy="670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08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650512"/>
          </a:xfrm>
        </p:spPr>
        <p:txBody>
          <a:bodyPr>
            <a:normAutofit fontScale="90000"/>
          </a:bodyPr>
          <a:lstStyle/>
          <a:p>
            <a:r>
              <a:rPr lang="ru-RU" b="1" dirty="0">
                <a:solidFill>
                  <a:schemeClr val="tx1">
                    <a:lumMod val="95000"/>
                    <a:lumOff val="5000"/>
                  </a:schemeClr>
                </a:solidFill>
              </a:rPr>
              <a:t>Основные дифференциально-диагностические признаки гипохромных анемий</a:t>
            </a:r>
            <a:endParaRPr lang="ru-RU" dirty="0">
              <a:solidFill>
                <a:schemeClr val="tx1">
                  <a:lumMod val="95000"/>
                  <a:lumOff val="5000"/>
                </a:schemeClr>
              </a:solidFill>
            </a:endParaRPr>
          </a:p>
        </p:txBody>
      </p:sp>
      <p:graphicFrame>
        <p:nvGraphicFramePr>
          <p:cNvPr id="3" name="Таблица 2"/>
          <p:cNvGraphicFramePr>
            <a:graphicFrameLocks noGrp="1"/>
          </p:cNvGraphicFramePr>
          <p:nvPr/>
        </p:nvGraphicFramePr>
        <p:xfrm>
          <a:off x="179511" y="2238188"/>
          <a:ext cx="8856987" cy="4434140"/>
        </p:xfrm>
        <a:graphic>
          <a:graphicData uri="http://schemas.openxmlformats.org/drawingml/2006/table">
            <a:tbl>
              <a:tblPr/>
              <a:tblGrid>
                <a:gridCol w="1244514">
                  <a:extLst>
                    <a:ext uri="{9D8B030D-6E8A-4147-A177-3AD203B41FA5}">
                      <a16:colId xmlns:a16="http://schemas.microsoft.com/office/drawing/2014/main" val="20000"/>
                    </a:ext>
                  </a:extLst>
                </a:gridCol>
                <a:gridCol w="959930">
                  <a:extLst>
                    <a:ext uri="{9D8B030D-6E8A-4147-A177-3AD203B41FA5}">
                      <a16:colId xmlns:a16="http://schemas.microsoft.com/office/drawing/2014/main" val="20001"/>
                    </a:ext>
                  </a:extLst>
                </a:gridCol>
                <a:gridCol w="959930">
                  <a:extLst>
                    <a:ext uri="{9D8B030D-6E8A-4147-A177-3AD203B41FA5}">
                      <a16:colId xmlns:a16="http://schemas.microsoft.com/office/drawing/2014/main" val="20002"/>
                    </a:ext>
                  </a:extLst>
                </a:gridCol>
                <a:gridCol w="959930">
                  <a:extLst>
                    <a:ext uri="{9D8B030D-6E8A-4147-A177-3AD203B41FA5}">
                      <a16:colId xmlns:a16="http://schemas.microsoft.com/office/drawing/2014/main" val="20003"/>
                    </a:ext>
                  </a:extLst>
                </a:gridCol>
                <a:gridCol w="700233">
                  <a:extLst>
                    <a:ext uri="{9D8B030D-6E8A-4147-A177-3AD203B41FA5}">
                      <a16:colId xmlns:a16="http://schemas.microsoft.com/office/drawing/2014/main" val="20004"/>
                    </a:ext>
                  </a:extLst>
                </a:gridCol>
                <a:gridCol w="1219630">
                  <a:extLst>
                    <a:ext uri="{9D8B030D-6E8A-4147-A177-3AD203B41FA5}">
                      <a16:colId xmlns:a16="http://schemas.microsoft.com/office/drawing/2014/main" val="20005"/>
                    </a:ext>
                  </a:extLst>
                </a:gridCol>
                <a:gridCol w="1308185">
                  <a:extLst>
                    <a:ext uri="{9D8B030D-6E8A-4147-A177-3AD203B41FA5}">
                      <a16:colId xmlns:a16="http://schemas.microsoft.com/office/drawing/2014/main" val="20006"/>
                    </a:ext>
                  </a:extLst>
                </a:gridCol>
                <a:gridCol w="62507">
                  <a:extLst>
                    <a:ext uri="{9D8B030D-6E8A-4147-A177-3AD203B41FA5}">
                      <a16:colId xmlns:a16="http://schemas.microsoft.com/office/drawing/2014/main" val="20007"/>
                    </a:ext>
                  </a:extLst>
                </a:gridCol>
                <a:gridCol w="1442128">
                  <a:extLst>
                    <a:ext uri="{9D8B030D-6E8A-4147-A177-3AD203B41FA5}">
                      <a16:colId xmlns:a16="http://schemas.microsoft.com/office/drawing/2014/main" val="20008"/>
                    </a:ext>
                  </a:extLst>
                </a:gridCol>
              </a:tblGrid>
              <a:tr h="902598">
                <a:tc>
                  <a:txBody>
                    <a:bodyPr/>
                    <a:lstStyle/>
                    <a:p>
                      <a:pPr algn="ctr">
                        <a:spcAft>
                          <a:spcPts val="0"/>
                        </a:spcAft>
                      </a:pPr>
                      <a:r>
                        <a:rPr lang="ru-RU" sz="1600" b="1" dirty="0">
                          <a:latin typeface="Times New Roman"/>
                          <a:ea typeface="Times New Roman"/>
                          <a:cs typeface="Times New Roman"/>
                        </a:rPr>
                        <a:t>Основные признаки</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Железодефицитные</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Нарушение синтеза порфиринов</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Анемии при хронических заболеваниях</a:t>
                      </a:r>
                      <a:endParaRPr lang="ru-RU" sz="1600" dirty="0">
                        <a:latin typeface="Times New Roman"/>
                        <a:ea typeface="Times New Roman"/>
                        <a:cs typeface="Times New Roman"/>
                      </a:endParaRP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7694">
                <a:tc gridSpan="5">
                  <a:txBody>
                    <a:bodyPr/>
                    <a:lstStyle/>
                    <a:p>
                      <a:pPr>
                        <a:spcAft>
                          <a:spcPts val="0"/>
                        </a:spcAft>
                      </a:pPr>
                      <a:r>
                        <a:rPr lang="ru-RU" sz="1600" b="1" dirty="0">
                          <a:latin typeface="Times New Roman"/>
                          <a:ea typeface="Times New Roman"/>
                          <a:cs typeface="Times New Roman"/>
                        </a:rPr>
                        <a:t>Содержание сывороточного железа</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Снижено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Повышено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Норма или несколько снижено</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058">
                <a:tc gridSpan="5">
                  <a:txBody>
                    <a:bodyPr/>
                    <a:lstStyle/>
                    <a:p>
                      <a:pPr>
                        <a:spcAft>
                          <a:spcPts val="0"/>
                        </a:spcAft>
                      </a:pPr>
                      <a:endParaRPr lang="ru-RU" sz="12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21058">
                <a:tc gridSpan="5">
                  <a:txBody>
                    <a:bodyPr/>
                    <a:lstStyle/>
                    <a:p>
                      <a:pPr>
                        <a:spcAft>
                          <a:spcPts val="0"/>
                        </a:spcAft>
                      </a:pPr>
                      <a:r>
                        <a:rPr lang="ru-RU" sz="1600" b="1" dirty="0">
                          <a:latin typeface="Times New Roman"/>
                          <a:ea typeface="Times New Roman"/>
                          <a:cs typeface="Times New Roman"/>
                        </a:rPr>
                        <a:t>Общая железосвязывающая способность сыворотки</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Повышена</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Снижена</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Норма или снижена</a:t>
                      </a:r>
                    </a:p>
                  </a:txBody>
                  <a:tcPr marL="9525" marR="9525" marT="9525" marB="952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058">
                <a:tc gridSpan="5">
                  <a:txBody>
                    <a:bodyPr/>
                    <a:lstStyle/>
                    <a:p>
                      <a:pPr>
                        <a:spcAft>
                          <a:spcPts val="0"/>
                        </a:spcAft>
                      </a:pPr>
                      <a:r>
                        <a:rPr lang="ru-RU" sz="1600" b="1" dirty="0">
                          <a:latin typeface="Times New Roman"/>
                          <a:ea typeface="Times New Roman"/>
                          <a:cs typeface="Times New Roman"/>
                        </a:rPr>
                        <a:t>Содержание ферритина в крови</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Снижено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Повышено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Повышено</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828">
                <a:tc gridSpan="5">
                  <a:txBody>
                    <a:bodyPr/>
                    <a:lstStyle/>
                    <a:p>
                      <a:pPr>
                        <a:spcAft>
                          <a:spcPts val="0"/>
                        </a:spcAft>
                      </a:pPr>
                      <a:r>
                        <a:rPr lang="ru-RU" sz="1600" b="1" dirty="0">
                          <a:latin typeface="Times New Roman"/>
                          <a:ea typeface="Times New Roman"/>
                          <a:cs typeface="Times New Roman"/>
                        </a:rPr>
                        <a:t>Количество ретикулоцитов</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Норма</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Норма или повышено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Норма или повышено</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058">
                <a:tc gridSpan="5">
                  <a:txBody>
                    <a:bodyPr/>
                    <a:lstStyle/>
                    <a:p>
                      <a:pPr>
                        <a:spcAft>
                          <a:spcPts val="0"/>
                        </a:spcAft>
                      </a:pPr>
                      <a:r>
                        <a:rPr lang="ru-RU" sz="1600" b="1" dirty="0">
                          <a:latin typeface="Times New Roman"/>
                          <a:ea typeface="Times New Roman"/>
                          <a:cs typeface="Times New Roman"/>
                        </a:rPr>
                        <a:t>Базофильная пунктация эритроцитов</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Отсутствует</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Имеется</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Отсутствует</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058">
                <a:tc gridSpan="5">
                  <a:txBody>
                    <a:bodyPr/>
                    <a:lstStyle/>
                    <a:p>
                      <a:pPr>
                        <a:spcAft>
                          <a:spcPts val="0"/>
                        </a:spcAft>
                      </a:pPr>
                      <a:r>
                        <a:rPr lang="ru-RU" sz="1600" b="1" dirty="0">
                          <a:latin typeface="Times New Roman"/>
                          <a:ea typeface="Times New Roman"/>
                          <a:cs typeface="Times New Roman"/>
                        </a:rPr>
                        <a:t>Количество сидеробластов и сидероцитов</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Снижено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Повышено</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Повышено</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058">
                <a:tc gridSpan="5">
                  <a:txBody>
                    <a:bodyPr/>
                    <a:lstStyle/>
                    <a:p>
                      <a:pPr>
                        <a:spcAft>
                          <a:spcPts val="0"/>
                        </a:spcAft>
                      </a:pPr>
                      <a:r>
                        <a:rPr lang="ru-RU" sz="1600" b="1" dirty="0">
                          <a:latin typeface="Times New Roman"/>
                          <a:ea typeface="Times New Roman"/>
                          <a:cs typeface="Times New Roman"/>
                        </a:rPr>
                        <a:t>Эффект от препаратов железа</a:t>
                      </a:r>
                      <a:endParaRPr lang="ru-RU" sz="1600"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1600" b="1" dirty="0">
                          <a:latin typeface="Times New Roman"/>
                          <a:ea typeface="Times New Roman"/>
                          <a:cs typeface="Times New Roman"/>
                        </a:rPr>
                        <a:t>Имеется</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Отсутствует</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b="1" dirty="0">
                        <a:latin typeface="Times New Roman"/>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Отсутствует</a:t>
                      </a:r>
                    </a:p>
                  </a:txBody>
                  <a:tcPr marL="9525" marR="9525" marT="9525" marB="952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ok-t.ru/helpiksorg/baza2/604702924.files/image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3367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96752"/>
            <a:ext cx="5472608" cy="4405821"/>
          </a:xfrm>
          <a:prstGeom prst="rect">
            <a:avLst/>
          </a:prstGeom>
        </p:spPr>
        <p:txBody>
          <a:bodyPr wrap="square">
            <a:spAutoFit/>
          </a:bodyPr>
          <a:lstStyle/>
          <a:p>
            <a:pPr algn="ctr">
              <a:lnSpc>
                <a:spcPct val="115000"/>
              </a:lnSpc>
              <a:spcAft>
                <a:spcPts val="1000"/>
              </a:spcAft>
            </a:pPr>
            <a:r>
              <a:rPr lang="ru-RU" sz="2400" b="1" dirty="0">
                <a:solidFill>
                  <a:srgbClr val="C00000"/>
                </a:solidFill>
                <a:latin typeface="Calibri"/>
                <a:ea typeface="Calibri"/>
                <a:cs typeface="Times New Roman"/>
              </a:rPr>
              <a:t>Железодефицитная анемия</a:t>
            </a:r>
            <a:endParaRPr lang="ru-RU" sz="2400" dirty="0">
              <a:solidFill>
                <a:srgbClr val="C00000"/>
              </a:solidFill>
              <a:latin typeface="Calibri"/>
              <a:ea typeface="Calibri"/>
              <a:cs typeface="Times New Roman"/>
            </a:endParaRPr>
          </a:p>
          <a:p>
            <a:pPr algn="just">
              <a:lnSpc>
                <a:spcPct val="115000"/>
              </a:lnSpc>
              <a:spcAft>
                <a:spcPts val="1000"/>
              </a:spcAft>
            </a:pPr>
            <a:r>
              <a:rPr lang="ru-RU" dirty="0">
                <a:latin typeface="Calibri"/>
                <a:ea typeface="Calibri"/>
                <a:cs typeface="Times New Roman"/>
              </a:rPr>
              <a:t>     </a:t>
            </a:r>
            <a:r>
              <a:rPr lang="ru-RU" b="1" dirty="0">
                <a:latin typeface="Calibri"/>
                <a:ea typeface="Calibri"/>
                <a:cs typeface="Times New Roman"/>
              </a:rPr>
              <a:t>Широко распространенное патологическое состояние, характеризующееся снижением количества железа в организме (в крови, костном мозгу и депо), при котором нарушается синтез гема, а также белков, содержащих железо (миоглобин, железосодержащие тканевые ферменты). Поэтому в большинстве случаев железодефицитной анемии предшествует и способствует тканевый дефицит железа.</a:t>
            </a:r>
            <a:endParaRPr lang="ru-RU" sz="1400" dirty="0">
              <a:latin typeface="Calibri"/>
              <a:ea typeface="Calibri"/>
              <a:cs typeface="Times New Roman"/>
            </a:endParaRPr>
          </a:p>
          <a:p>
            <a:pPr algn="just">
              <a:lnSpc>
                <a:spcPct val="115000"/>
              </a:lnSpc>
              <a:spcAft>
                <a:spcPts val="1000"/>
              </a:spcAft>
            </a:pPr>
            <a:r>
              <a:rPr lang="ru-RU" b="1" dirty="0">
                <a:latin typeface="Times New Roman"/>
                <a:ea typeface="Times New Roman"/>
                <a:cs typeface="Times New Roman"/>
              </a:rPr>
              <a:t>Общее количество железа в организме  3,5-5,0 г. </a:t>
            </a:r>
            <a:endParaRPr lang="ru-RU" sz="1400" dirty="0">
              <a:latin typeface="Calibri"/>
              <a:ea typeface="Calibri"/>
              <a:cs typeface="Times New Roman"/>
            </a:endParaRPr>
          </a:p>
          <a:p>
            <a:pPr algn="just">
              <a:lnSpc>
                <a:spcPct val="115000"/>
              </a:lnSpc>
              <a:spcAft>
                <a:spcPts val="1000"/>
              </a:spcAft>
            </a:pPr>
            <a:r>
              <a:rPr lang="ru-RU" b="1" dirty="0">
                <a:latin typeface="Times New Roman"/>
                <a:ea typeface="Times New Roman"/>
                <a:cs typeface="Times New Roman"/>
              </a:rPr>
              <a:t>Распространенность ЖДА до 80% населения</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400033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755576" y="1772816"/>
            <a:ext cx="7992888" cy="381642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08720"/>
            <a:ext cx="7632848"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05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586462"/>
            <a:ext cx="4572000" cy="2615781"/>
          </a:xfrm>
          <a:prstGeom prst="rect">
            <a:avLst/>
          </a:prstGeom>
        </p:spPr>
        <p:txBody>
          <a:bodyPr>
            <a:spAutoFit/>
          </a:bodyPr>
          <a:lstStyle/>
          <a:p>
            <a:pPr algn="just">
              <a:lnSpc>
                <a:spcPct val="115000"/>
              </a:lnSpc>
              <a:spcAft>
                <a:spcPts val="1000"/>
              </a:spcAft>
            </a:pPr>
            <a:r>
              <a:rPr lang="ru-RU" sz="2400" b="1" dirty="0">
                <a:solidFill>
                  <a:srgbClr val="C00000"/>
                </a:solidFill>
                <a:latin typeface="Calibri"/>
                <a:ea typeface="Calibri"/>
                <a:cs typeface="Times New Roman"/>
              </a:rPr>
              <a:t>При постановке диагноза железодефицитной анемии решающее значение имеют данные лабораторных исследований крови, костного мозга и обмена железа.</a:t>
            </a:r>
            <a:endParaRPr lang="ru-RU" sz="2400" dirty="0">
              <a:solidFill>
                <a:srgbClr val="C00000"/>
              </a:solidFill>
              <a:effectLst/>
              <a:latin typeface="Calibri"/>
              <a:ea typeface="Calibri"/>
              <a:cs typeface="Times New Roman"/>
            </a:endParaRPr>
          </a:p>
        </p:txBody>
      </p:sp>
    </p:spTree>
    <p:extLst>
      <p:ext uri="{BB962C8B-B14F-4D97-AF65-F5344CB8AC3E}">
        <p14:creationId xmlns:p14="http://schemas.microsoft.com/office/powerpoint/2010/main" val="333480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43123717" y="59323"/>
            <a:ext cx="9539143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К</a:t>
            </a:r>
            <a:r>
              <a:rPr kumimoji="0" lang="ru-RU" sz="1600" b="1" i="0" u="none" strike="noStrike" cap="none" normalizeH="0" baseline="0" dirty="0" bmk="">
                <a:ln>
                  <a:noFill/>
                </a:ln>
                <a:solidFill>
                  <a:schemeClr val="tx1"/>
                </a:solidFill>
                <a:effectLst/>
                <a:latin typeface="Calibri" pitchFamily="34" charset="0"/>
                <a:ea typeface="Calibri" pitchFamily="34" charset="0"/>
                <a:cs typeface="Times New Roman" pitchFamily="18" charset="0"/>
              </a:rPr>
              <a:t>артина крови характеризуется наличием признаков гипохромной микроцитарной анемии. Обнаруживается снижение концентрации гемоглобина. Количество эритроцитов вначале может быть нормальным. При значительном дефиците железа оно также снижается, но в меньшей степени, чем уровень гемоглобина. Отмечаются низкий цветовой показатель (0,7 - 0,5) и уменьшение средней концентрации гемоглобина в эритроцитах. Уменьшаются размер эритроцитов (микроцитов) и их насыщенность гемоглобином (гипохромия). Количество ретикулоцитов не изменено. Только при анемии, развившейся на фоне кровопотери, непосредственно после кровотечения количество ретикулоцитов повышается, что является важным признаком кровотечения. Осмотическая резистентность эритроцитов мало изменена или несколько повышена. Количество лейкоцитов имеет нерезко выраженную тенденцию к снижению. Лейкоцитарная формула мало изменена. Количество тромбоцитов остается нормальным, а при кровотечениях несколько повышено.</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8"/>
          <p:cNvSpPr/>
          <p:nvPr/>
        </p:nvSpPr>
        <p:spPr>
          <a:xfrm>
            <a:off x="611560" y="1556792"/>
            <a:ext cx="7992888" cy="4616648"/>
          </a:xfrm>
          <a:prstGeom prst="rect">
            <a:avLst/>
          </a:prstGeom>
        </p:spPr>
        <p:txBody>
          <a:bodyPr wrap="square">
            <a:spAutoFit/>
          </a:bodyPr>
          <a:lstStyle/>
          <a:p>
            <a:pPr algn="just"/>
            <a:r>
              <a:rPr lang="ru-RU" sz="2400" b="1" dirty="0">
                <a:latin typeface="Times New Roman"/>
              </a:rPr>
              <a:t>Картина крови </a:t>
            </a:r>
            <a:r>
              <a:rPr lang="ru-RU" b="1" dirty="0">
                <a:latin typeface="Times New Roman"/>
              </a:rPr>
              <a:t>характеризуется наличием признаков </a:t>
            </a:r>
            <a:r>
              <a:rPr lang="ru-RU" b="1" dirty="0">
                <a:solidFill>
                  <a:srgbClr val="FF0000"/>
                </a:solidFill>
                <a:latin typeface="Times New Roman"/>
              </a:rPr>
              <a:t>гипохромной микроцитарной анемии.</a:t>
            </a:r>
            <a:r>
              <a:rPr lang="ru-RU" b="1" dirty="0">
                <a:latin typeface="Times New Roman"/>
              </a:rPr>
              <a:t> Обнаруживается снижение концентрации гемоглобина. Количество эритроцитов вначале может быть нормальным. При значительном дефиците железа оно также снижается, но в меньшей степени, чем уровень гемоглобина. Отмечаются </a:t>
            </a:r>
            <a:r>
              <a:rPr lang="ru-RU" b="1" dirty="0">
                <a:solidFill>
                  <a:srgbClr val="FF0000"/>
                </a:solidFill>
                <a:latin typeface="Times New Roman"/>
              </a:rPr>
              <a:t>низкий цветовой показатель (0,7 - 0,5) </a:t>
            </a:r>
            <a:r>
              <a:rPr lang="ru-RU" b="1" dirty="0">
                <a:latin typeface="Times New Roman"/>
              </a:rPr>
              <a:t>и уменьшение средней концентрации гемоглобина в эритроцитах. Уменьшаются размер эритроцитов (микроцитов) и их насыщенность гемоглобином (гипохромия). </a:t>
            </a:r>
            <a:r>
              <a:rPr lang="ru-RU" b="1" dirty="0">
                <a:solidFill>
                  <a:srgbClr val="FF0000"/>
                </a:solidFill>
                <a:latin typeface="Times New Roman"/>
              </a:rPr>
              <a:t>Количество ретикулоцитов не изменено. </a:t>
            </a:r>
            <a:r>
              <a:rPr lang="ru-RU" b="1" dirty="0">
                <a:latin typeface="Times New Roman"/>
              </a:rPr>
              <a:t>Только при анемии, развившейся на фоне кровопотери, непосредственно после кровотечения количество ретикулоцитов повышается, что является важным признаком кровотечения. Осмотическая резистентность эритроцитов мало изменена или несколько повышена. Количество лейкоцитов имеет нерезко выраженную тенденцию к снижению. Лейкоцитарная формула мало изменена. Количество тромбоцитов остается нормальным, а при кровотечениях несколько повышено.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p:cNvPicPr>
            <a:picLocks noChangeAspect="1" noChangeArrowheads="1"/>
          </p:cNvPicPr>
          <p:nvPr/>
        </p:nvPicPr>
        <p:blipFill>
          <a:blip r:embed="rId2" cstate="print"/>
          <a:srcRect/>
          <a:stretch>
            <a:fillRect/>
          </a:stretch>
        </p:blipFill>
        <p:spPr bwMode="auto">
          <a:xfrm>
            <a:off x="0" y="-531440"/>
            <a:ext cx="9855968" cy="738944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268760"/>
            <a:ext cx="7200800" cy="3293209"/>
          </a:xfrm>
          <a:prstGeom prst="rect">
            <a:avLst/>
          </a:prstGeom>
        </p:spPr>
        <p:txBody>
          <a:bodyPr wrap="square">
            <a:spAutoFit/>
          </a:bodyPr>
          <a:lstStyle/>
          <a:p>
            <a:pPr algn="just"/>
            <a:r>
              <a:rPr lang="ru-RU" sz="2800" b="1" dirty="0">
                <a:latin typeface="Times New Roman"/>
              </a:rPr>
              <a:t>В костном мозге</a:t>
            </a:r>
            <a:r>
              <a:rPr lang="ru-RU" b="1" dirty="0">
                <a:latin typeface="Times New Roman"/>
              </a:rPr>
              <a:t> при железодефицитной анемии можно обнаружить </a:t>
            </a:r>
            <a:r>
              <a:rPr lang="ru-RU" b="1" dirty="0">
                <a:solidFill>
                  <a:srgbClr val="FF0000"/>
                </a:solidFill>
                <a:latin typeface="Times New Roman"/>
              </a:rPr>
              <a:t>эритробластическую реакцию с задержкой созревания и гемоглобинизации эритробластов на уровне полихроматофильного нормоцита. </a:t>
            </a:r>
            <a:r>
              <a:rPr lang="ru-RU" b="1" dirty="0">
                <a:solidFill>
                  <a:schemeClr val="tx1">
                    <a:lumMod val="95000"/>
                    <a:lumOff val="5000"/>
                  </a:schemeClr>
                </a:solidFill>
                <a:latin typeface="Times New Roman"/>
              </a:rPr>
              <a:t>Костный мозг в большинстве случаев гиперпластичен. Увеличивается соотношение клеток гранулоцитарного и эритробластического ростков, количество последних преобладает. Эритробласты составляют 40 - 60 % всех клеток, во многих из них появляются дегенеративные изменения в виде вакуолизации цитоплазмы, пикноза ядер, отсутствует цитоплазма (голые ядра). Лейкопоэз характеризуется некоторым увеличением количества незрелых гранулоцитов.</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00063"/>
            <a:ext cx="7632847"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54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08720"/>
            <a:ext cx="691276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368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4" y="1412776"/>
            <a:ext cx="5760640" cy="4680520"/>
          </a:xfrm>
          <a:prstGeom prst="rect">
            <a:avLst/>
          </a:prstGeom>
          <a:noFill/>
          <a:ln w="9525">
            <a:noFill/>
            <a:miter lim="800000"/>
            <a:headEnd/>
            <a:tailEnd/>
          </a:ln>
        </p:spPr>
      </p:pic>
    </p:spTree>
    <p:extLst>
      <p:ext uri="{BB962C8B-B14F-4D97-AF65-F5344CB8AC3E}">
        <p14:creationId xmlns:p14="http://schemas.microsoft.com/office/powerpoint/2010/main" val="2014659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51344"/>
            <a:ext cx="7488832" cy="3970318"/>
          </a:xfrm>
          <a:prstGeom prst="rect">
            <a:avLst/>
          </a:prstGeom>
        </p:spPr>
        <p:txBody>
          <a:bodyPr wrap="square">
            <a:spAutoFit/>
          </a:bodyPr>
          <a:lstStyle/>
          <a:p>
            <a:pPr algn="just"/>
            <a:r>
              <a:rPr lang="ru-RU" dirty="0"/>
              <a:t> </a:t>
            </a:r>
            <a:r>
              <a:rPr lang="ru-RU" b="1" dirty="0"/>
              <a:t>Железодефицитная анемия в своем течении проходит два периода: </a:t>
            </a:r>
            <a:r>
              <a:rPr lang="ru-RU" b="1" dirty="0">
                <a:solidFill>
                  <a:srgbClr val="C00000"/>
                </a:solidFill>
              </a:rPr>
              <a:t>период скрытого дефицита </a:t>
            </a:r>
            <a:r>
              <a:rPr lang="ru-RU" b="1" dirty="0"/>
              <a:t>железа и </a:t>
            </a:r>
            <a:r>
              <a:rPr lang="ru-RU" b="1" dirty="0">
                <a:solidFill>
                  <a:srgbClr val="C00000"/>
                </a:solidFill>
              </a:rPr>
              <a:t>период явной анемии,</a:t>
            </a:r>
            <a:r>
              <a:rPr lang="ru-RU" b="1" dirty="0">
                <a:solidFill>
                  <a:srgbClr val="FF0000"/>
                </a:solidFill>
              </a:rPr>
              <a:t> </a:t>
            </a:r>
            <a:r>
              <a:rPr lang="ru-RU" b="1" dirty="0">
                <a:solidFill>
                  <a:schemeClr val="tx1">
                    <a:lumMod val="95000"/>
                    <a:lumOff val="5000"/>
                  </a:schemeClr>
                </a:solidFill>
              </a:rPr>
              <a:t>вызванной</a:t>
            </a:r>
            <a:r>
              <a:rPr lang="ru-RU" b="1" dirty="0">
                <a:solidFill>
                  <a:srgbClr val="FF0000"/>
                </a:solidFill>
              </a:rPr>
              <a:t> </a:t>
            </a:r>
            <a:r>
              <a:rPr lang="ru-RU" b="1" dirty="0"/>
              <a:t>дефицитом железа. В период скрытого дефицита железа появляются многие субъективные жалобы и клинические признаки, характерные для железодефицитных анемий, только менее выраженные. </a:t>
            </a:r>
          </a:p>
          <a:p>
            <a:pPr algn="ctr"/>
            <a:endParaRPr lang="ru-RU" b="1" dirty="0"/>
          </a:p>
          <a:p>
            <a:pPr algn="ctr"/>
            <a:r>
              <a:rPr lang="ru-RU" sz="2000" b="1" dirty="0"/>
              <a:t>Железодефицитная анемия характеризуется изменениями:</a:t>
            </a:r>
          </a:p>
          <a:p>
            <a:endParaRPr lang="ru-RU" b="1" dirty="0"/>
          </a:p>
          <a:p>
            <a:pPr>
              <a:buFont typeface="Arial" pitchFamily="34" charset="0"/>
              <a:buChar char="•"/>
            </a:pPr>
            <a:r>
              <a:rPr lang="ru-RU" b="1" dirty="0"/>
              <a:t>	Кожи, ногтей и волос.</a:t>
            </a:r>
          </a:p>
          <a:p>
            <a:r>
              <a:rPr lang="ru-RU" b="1" dirty="0"/>
              <a:t>•	У больных постоянно наблюдаются одышка,     сердцебиение, боль в груди, отеки.</a:t>
            </a:r>
          </a:p>
          <a:p>
            <a:r>
              <a:rPr lang="ru-RU" b="1" dirty="0"/>
              <a:t>•	Определяются тахикардия и гипотензия.</a:t>
            </a:r>
          </a:p>
          <a:p>
            <a:r>
              <a:rPr lang="ru-RU" b="1" dirty="0"/>
              <a:t>•	 При тяжелом течении у больных пожилого возраста может вызвать сердечно-сосудистую недостаточность</a:t>
            </a:r>
            <a:r>
              <a:rPr lang="ru-RU"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79512" y="188640"/>
            <a:ext cx="8712968" cy="647699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1403648" y="2990850"/>
          <a:ext cx="6480720" cy="1230238"/>
        </p:xfrm>
        <a:graphic>
          <a:graphicData uri="http://schemas.openxmlformats.org/presentationml/2006/ole">
            <mc:AlternateContent xmlns:mc="http://schemas.openxmlformats.org/markup-compatibility/2006">
              <mc:Choice xmlns:v="urn:schemas-microsoft-com:vml" Requires="v">
                <p:oleObj spid="_x0000_s2052" name="Документ" r:id="rId3" imgW="5940803" imgH="876271" progId="Word.Document.12">
                  <p:embed/>
                </p:oleObj>
              </mc:Choice>
              <mc:Fallback>
                <p:oleObj name="Документ" r:id="rId3" imgW="5940803" imgH="876271"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990850"/>
                        <a:ext cx="6480720" cy="12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43608" y="1340768"/>
          <a:ext cx="7128792" cy="3600400"/>
        </p:xfrm>
        <a:graphic>
          <a:graphicData uri="http://schemas.openxmlformats.org/presentationml/2006/ole">
            <mc:AlternateContent xmlns:mc="http://schemas.openxmlformats.org/markup-compatibility/2006">
              <mc:Choice xmlns:v="urn:schemas-microsoft-com:vml" Requires="v">
                <p:oleObj spid="_x0000_s3075" name="Документ" r:id="rId3" imgW="5940803" imgH="2373565" progId="Word.Document.12">
                  <p:embed/>
                </p:oleObj>
              </mc:Choice>
              <mc:Fallback>
                <p:oleObj name="Документ" r:id="rId3" imgW="5940803" imgH="2373565"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340768"/>
                        <a:ext cx="712879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2060848"/>
            <a:ext cx="5688632" cy="1015663"/>
          </a:xfrm>
          <a:prstGeom prst="rect">
            <a:avLst/>
          </a:prstGeom>
        </p:spPr>
        <p:txBody>
          <a:bodyPr wrap="square">
            <a:spAutoFit/>
          </a:bodyPr>
          <a:lstStyle/>
          <a:p>
            <a:r>
              <a:rPr lang="ru-RU" sz="2000" b="1" dirty="0"/>
              <a:t>Витамин В12, поступающий в организм с пищей, по предложению Касла (1930) называют "внешним фактором" развития анемии.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63080" y="1412776"/>
            <a:ext cx="8280920" cy="4524315"/>
          </a:xfrm>
          <a:prstGeom prst="rect">
            <a:avLst/>
          </a:prstGeom>
        </p:spPr>
        <p:txBody>
          <a:bodyPr wrap="square">
            <a:spAutoFit/>
          </a:bodyPr>
          <a:lstStyle/>
          <a:p>
            <a:r>
              <a:rPr lang="ru-RU" b="1" dirty="0"/>
              <a:t>Париетальные клетки желудка синтезируют термолабильный щелочеустойчивый фактор (его обозначают как "внутренний фактор" Касла), представляющий собой гликопротеин с молекулярной массой 50 000 - 60 000. Комплекс витамина и гликопротеина связывается со специфическими рецепторами клеток слизистой оболочки средней и нижней части подвздошной кишки и далее поступает в кровь. Незначительное количество витамина В12 (около 1 %) всасывается в желудке без участия внутреннего фактора. Запасы витамина В12 в организме достаточно велики (около 2 - 5 мг). В основном он депонируется в печени. Из организма ежедневно выводится с экскрементами около 2 - 5 мкг. В связи с этим дефицит витамина при значительном снижении его поступления и (или) усвоения развивается лишь через 3 - 6 лет. Недостаток витамина В12 в результате нарушения и (или) снижения его всасывания может быть следствием уменьшения или прекращения синтеза внутреннего фактора Кастла; нарушения всасывания комплекса "витамин В12 + гликопротеин" в подвздошной кишке; повышенного расходования витамина; "конкурентного" использовании.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F:\анемии\определение анемии.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472"/>
            <a:ext cx="9144000" cy="87849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720840"/>
            <a:ext cx="4572000" cy="3877985"/>
          </a:xfrm>
          <a:prstGeom prst="rect">
            <a:avLst/>
          </a:prstGeom>
        </p:spPr>
        <p:txBody>
          <a:bodyPr>
            <a:spAutoFit/>
          </a:bodyPr>
          <a:lstStyle/>
          <a:p>
            <a:pPr algn="ctr"/>
            <a:r>
              <a:rPr lang="ru-RU" sz="2400" dirty="0"/>
              <a:t>Критерии В12-дефицитной анемии:</a:t>
            </a:r>
          </a:p>
          <a:p>
            <a:r>
              <a:rPr lang="ru-RU" dirty="0"/>
              <a:t>•	</a:t>
            </a:r>
            <a:r>
              <a:rPr lang="ru-RU" b="1" dirty="0"/>
              <a:t>высокое значение МСН (&gt;31 пг);</a:t>
            </a:r>
          </a:p>
          <a:p>
            <a:r>
              <a:rPr lang="ru-RU" b="1" dirty="0"/>
              <a:t>•	макроцитоз (значение МСV&gt; 95 фл), мегалоцитоз;</a:t>
            </a:r>
          </a:p>
          <a:p>
            <a:r>
              <a:rPr lang="ru-RU" b="1" dirty="0"/>
              <a:t>•	эритроциты с остатками ядер (тельца Жолли, кольца Кэбота);</a:t>
            </a:r>
          </a:p>
          <a:p>
            <a:r>
              <a:rPr lang="ru-RU" b="1" dirty="0"/>
              <a:t>•	ретикулоцитопения;</a:t>
            </a:r>
          </a:p>
          <a:p>
            <a:r>
              <a:rPr lang="ru-RU" b="1" dirty="0"/>
              <a:t>•	гиперсегментация нейтрофилов;</a:t>
            </a:r>
          </a:p>
          <a:p>
            <a:r>
              <a:rPr lang="ru-RU" b="1" dirty="0"/>
              <a:t>•	лейкопения (нейтропения);</a:t>
            </a:r>
          </a:p>
          <a:p>
            <a:r>
              <a:rPr lang="ru-RU" b="1" dirty="0"/>
              <a:t>•	тромбоцитопения;</a:t>
            </a:r>
          </a:p>
          <a:p>
            <a:r>
              <a:rPr lang="ru-RU" b="1" dirty="0"/>
              <a:t>•	мегалобластическое кроветворение в костном мозг</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259632" y="1484784"/>
          <a:ext cx="7272808" cy="3672408"/>
        </p:xfrm>
        <a:graphic>
          <a:graphicData uri="http://schemas.openxmlformats.org/presentationml/2006/ole">
            <mc:AlternateContent xmlns:mc="http://schemas.openxmlformats.org/markup-compatibility/2006">
              <mc:Choice xmlns:v="urn:schemas-microsoft-com:vml" Requires="v">
                <p:oleObj spid="_x0000_s6147" name="Документ" r:id="rId4" imgW="5940803" imgH="3264957" progId="Word.Document.12">
                  <p:embed/>
                </p:oleObj>
              </mc:Choice>
              <mc:Fallback>
                <p:oleObj name="Документ" r:id="rId4" imgW="5940803" imgH="326495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484784"/>
                        <a:ext cx="72728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755576" y="1316038"/>
          <a:ext cx="7488832" cy="4849266"/>
        </p:xfrm>
        <a:graphic>
          <a:graphicData uri="http://schemas.openxmlformats.org/presentationml/2006/ole">
            <mc:AlternateContent xmlns:mc="http://schemas.openxmlformats.org/markup-compatibility/2006">
              <mc:Choice xmlns:v="urn:schemas-microsoft-com:vml" Requires="v">
                <p:oleObj spid="_x0000_s7171" name="Документ" r:id="rId3" imgW="5940803" imgH="4227632" progId="Word.Document.12">
                  <p:embed/>
                </p:oleObj>
              </mc:Choice>
              <mc:Fallback>
                <p:oleObj name="Документ" r:id="rId3" imgW="5940803" imgH="422763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16038"/>
                        <a:ext cx="7488832" cy="484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115616" y="1412776"/>
          <a:ext cx="6768752" cy="4608511"/>
        </p:xfrm>
        <a:graphic>
          <a:graphicData uri="http://schemas.openxmlformats.org/presentationml/2006/ole">
            <mc:AlternateContent xmlns:mc="http://schemas.openxmlformats.org/markup-compatibility/2006">
              <mc:Choice xmlns:v="urn:schemas-microsoft-com:vml" Requires="v">
                <p:oleObj spid="_x0000_s9219" name="Документ" r:id="rId3" imgW="5940803" imgH="3550087" progId="Word.Document.12">
                  <p:embed/>
                </p:oleObj>
              </mc:Choice>
              <mc:Fallback>
                <p:oleObj name="Документ" r:id="rId3" imgW="5940803" imgH="3550087"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12776"/>
                        <a:ext cx="676875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3"/>
          <p:cNvGraphicFramePr>
            <a:graphicFrameLocks noChangeAspect="1"/>
          </p:cNvGraphicFramePr>
          <p:nvPr/>
        </p:nvGraphicFramePr>
        <p:xfrm>
          <a:off x="1115616" y="1844824"/>
          <a:ext cx="6840760" cy="3171354"/>
        </p:xfrm>
        <a:graphic>
          <a:graphicData uri="http://schemas.openxmlformats.org/presentationml/2006/ole">
            <mc:AlternateContent xmlns:mc="http://schemas.openxmlformats.org/markup-compatibility/2006">
              <mc:Choice xmlns:v="urn:schemas-microsoft-com:vml" Requires="v">
                <p:oleObj spid="_x0000_s10244" name="Документ" r:id="rId3" imgW="5940803" imgH="2453488" progId="Word.Document.12">
                  <p:embed/>
                </p:oleObj>
              </mc:Choice>
              <mc:Fallback>
                <p:oleObj name="Документ" r:id="rId3" imgW="5940803" imgH="2453488"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844824"/>
                        <a:ext cx="6840760" cy="317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601788" y="574675"/>
          <a:ext cx="5940425" cy="5710238"/>
        </p:xfrm>
        <a:graphic>
          <a:graphicData uri="http://schemas.openxmlformats.org/presentationml/2006/ole">
            <mc:AlternateContent xmlns:mc="http://schemas.openxmlformats.org/markup-compatibility/2006">
              <mc:Choice xmlns:v="urn:schemas-microsoft-com:vml" Requires="v">
                <p:oleObj spid="_x0000_s11267" name="Документ" r:id="rId3" imgW="5940803" imgH="5709805" progId="Word.Document.12">
                  <p:embed/>
                </p:oleObj>
              </mc:Choice>
              <mc:Fallback>
                <p:oleObj name="Документ" r:id="rId3" imgW="5940803" imgH="5709805"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574675"/>
                        <a:ext cx="5940425" cy="571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611560" y="1844824"/>
          <a:ext cx="7704856" cy="3384376"/>
        </p:xfrm>
        <a:graphic>
          <a:graphicData uri="http://schemas.openxmlformats.org/presentationml/2006/ole">
            <mc:AlternateContent xmlns:mc="http://schemas.openxmlformats.org/markup-compatibility/2006">
              <mc:Choice xmlns:v="urn:schemas-microsoft-com:vml" Requires="v">
                <p:oleObj spid="_x0000_s12291" name="Документ" r:id="rId3" imgW="5940803" imgH="1838586" progId="Word.Document.12">
                  <p:embed/>
                </p:oleObj>
              </mc:Choice>
              <mc:Fallback>
                <p:oleObj name="Документ" r:id="rId3" imgW="5940803" imgH="1838586"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844824"/>
                        <a:ext cx="77048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828800" y="1233488"/>
            <a:ext cx="5486400" cy="43910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043608" y="1268760"/>
          <a:ext cx="7488832" cy="4673600"/>
        </p:xfrm>
        <a:graphic>
          <a:graphicData uri="http://schemas.openxmlformats.org/presentationml/2006/ole">
            <mc:AlternateContent xmlns:mc="http://schemas.openxmlformats.org/markup-compatibility/2006">
              <mc:Choice xmlns:v="urn:schemas-microsoft-com:vml" Requires="v">
                <p:oleObj spid="_x0000_s14339" name="Документ" r:id="rId3" imgW="5429565" imgH="4673328" progId="Word.Document.12">
                  <p:embed/>
                </p:oleObj>
              </mc:Choice>
              <mc:Fallback>
                <p:oleObj name="Документ" r:id="rId3" imgW="5429565" imgH="467332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68760"/>
                        <a:ext cx="7488832"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331640" y="1700808"/>
          <a:ext cx="6293346" cy="3384376"/>
        </p:xfrm>
        <a:graphic>
          <a:graphicData uri="http://schemas.openxmlformats.org/presentationml/2006/ole">
            <mc:AlternateContent xmlns:mc="http://schemas.openxmlformats.org/markup-compatibility/2006">
              <mc:Choice xmlns:v="urn:schemas-microsoft-com:vml" Requires="v">
                <p:oleObj spid="_x0000_s15363" name="Документ" r:id="rId3" imgW="5429565" imgH="2511810" progId="Word.Document.12">
                  <p:embed/>
                </p:oleObj>
              </mc:Choice>
              <mc:Fallback>
                <p:oleObj name="Документ" r:id="rId3" imgW="5429565" imgH="251181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700808"/>
                        <a:ext cx="629334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3490" name="Picture 2" descr="C:\Users\LNB\Desktop\imag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028343"/>
            <a:ext cx="6408712" cy="4401205"/>
          </a:xfrm>
          <a:prstGeom prst="rect">
            <a:avLst/>
          </a:prstGeom>
        </p:spPr>
        <p:txBody>
          <a:bodyPr wrap="square">
            <a:spAutoFit/>
          </a:bodyPr>
          <a:lstStyle/>
          <a:p>
            <a:r>
              <a:rPr lang="ru-RU" sz="2000" b="1" dirty="0"/>
              <a:t>Все формы анемии, связанные с гемолизом эритроцитов периферической крови, </a:t>
            </a:r>
            <a:r>
              <a:rPr lang="ru-RU" sz="2000" b="1" dirty="0">
                <a:solidFill>
                  <a:srgbClr val="C00000"/>
                </a:solidFill>
              </a:rPr>
              <a:t>относятся к  группе регенераторных анемий с нормобластическим типом эритропоэза. </a:t>
            </a:r>
            <a:r>
              <a:rPr lang="ru-RU" sz="2000" b="1" dirty="0"/>
              <a:t>Анемии развиваются лишь тогда, когда костный мозг не способен компенсировать недостающие эритроциты. Это приводит к тому, что увеличивается активность эритропоэза в костном мозге, у новоржденных и у детей в младенческом возрасте  могут возникнуть очаги экстамедуллярного кроветворения (печень, селезенка и т.д.), могут происходить изменения в костях, тем выраженнее , чем раньше у ребенка возникла ГА. При патологическом гемолизе продукция эритрцитов может увеличиваться  в 2-8 раз.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1196752"/>
            <a:ext cx="7560840" cy="2585323"/>
          </a:xfrm>
          <a:prstGeom prst="rect">
            <a:avLst/>
          </a:prstGeom>
        </p:spPr>
        <p:txBody>
          <a:bodyPr wrap="square">
            <a:spAutoFit/>
          </a:bodyPr>
          <a:lstStyle/>
          <a:p>
            <a:pPr algn="just">
              <a:lnSpc>
                <a:spcPct val="150000"/>
              </a:lnSpc>
            </a:pPr>
            <a:r>
              <a:rPr lang="ru-RU" b="1" dirty="0"/>
              <a:t>Ценным показателем наличия гипергемолиза  является </a:t>
            </a:r>
            <a:r>
              <a:rPr lang="ru-RU" b="1" dirty="0">
                <a:solidFill>
                  <a:srgbClr val="C00000"/>
                </a:solidFill>
              </a:rPr>
              <a:t>определение  </a:t>
            </a:r>
          </a:p>
          <a:p>
            <a:pPr algn="just">
              <a:lnSpc>
                <a:spcPct val="150000"/>
              </a:lnSpc>
            </a:pPr>
            <a:r>
              <a:rPr lang="ru-RU" b="1" dirty="0">
                <a:solidFill>
                  <a:srgbClr val="C00000"/>
                </a:solidFill>
              </a:rPr>
              <a:t>абсолютного количества ретикулоцитов </a:t>
            </a:r>
            <a:r>
              <a:rPr lang="ru-RU" b="1" dirty="0"/>
              <a:t>– в норме их число 50-120х10\л. Повышение количества ретикулоцитов свыше 150х10\л  указывает на  ГА. Если число ретикулоцитов повышено, а количество эритроцитов в пределах нормы, то следует говорить о компенсированном гемолизе</a:t>
            </a:r>
          </a:p>
          <a:p>
            <a:pPr algn="just">
              <a:lnSpc>
                <a:spcPct val="150000"/>
              </a:lnSpc>
            </a:pPr>
            <a:endParaRPr lang="ru-RU"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204864"/>
            <a:ext cx="5976664" cy="1323439"/>
          </a:xfrm>
          <a:prstGeom prst="rect">
            <a:avLst/>
          </a:prstGeom>
        </p:spPr>
        <p:txBody>
          <a:bodyPr wrap="square">
            <a:spAutoFit/>
          </a:bodyPr>
          <a:lstStyle/>
          <a:p>
            <a:r>
              <a:rPr lang="ru-RU" sz="2000" b="1" dirty="0"/>
              <a:t>По течению гемолиз может быть острым или хроническим. Все гемолитические анемии делятся на две большие группы: </a:t>
            </a:r>
            <a:r>
              <a:rPr lang="ru-RU" sz="2000" b="1" dirty="0">
                <a:solidFill>
                  <a:srgbClr val="C00000"/>
                </a:solidFill>
              </a:rPr>
              <a:t>наследственные и приобретенные</a:t>
            </a:r>
            <a:r>
              <a:rPr lang="ru-RU" sz="2000" dirty="0">
                <a:solidFill>
                  <a:srgbClr val="C00000"/>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396536" cy="7109639"/>
          </a:xfrm>
          <a:prstGeom prst="rect">
            <a:avLst/>
          </a:prstGeom>
        </p:spPr>
        <p:txBody>
          <a:bodyPr wrap="square">
            <a:spAutoFit/>
          </a:bodyPr>
          <a:lstStyle/>
          <a:p>
            <a:endParaRPr lang="ru-RU" dirty="0"/>
          </a:p>
          <a:p>
            <a:pPr algn="ctr"/>
            <a:r>
              <a:rPr lang="ru-RU" sz="2400" b="1" dirty="0">
                <a:solidFill>
                  <a:srgbClr val="C00000"/>
                </a:solidFill>
              </a:rPr>
              <a:t>Гемолитические анемии</a:t>
            </a:r>
          </a:p>
          <a:p>
            <a:endParaRPr lang="ru-RU" dirty="0"/>
          </a:p>
          <a:p>
            <a:r>
              <a:rPr lang="ru-RU" dirty="0"/>
              <a:t>А. Наследственные</a:t>
            </a:r>
          </a:p>
          <a:p>
            <a:endParaRPr lang="ru-RU" dirty="0"/>
          </a:p>
          <a:p>
            <a:r>
              <a:rPr lang="ru-RU" dirty="0"/>
              <a:t>1.</a:t>
            </a:r>
            <a:r>
              <a:rPr lang="ru-RU" dirty="0">
                <a:solidFill>
                  <a:srgbClr val="C00000"/>
                </a:solidFill>
              </a:rPr>
              <a:t>Мембранопатии</a:t>
            </a:r>
            <a:r>
              <a:rPr lang="ru-RU" dirty="0"/>
              <a:t> (микросфероцитоз, элиптоцитоз, пиропойкилоцитоз, стоматоцитоз, ксероцитоз</a:t>
            </a:r>
          </a:p>
          <a:p>
            <a:r>
              <a:rPr lang="ru-RU" dirty="0"/>
              <a:t>2.</a:t>
            </a:r>
            <a:r>
              <a:rPr lang="ru-RU" dirty="0">
                <a:solidFill>
                  <a:srgbClr val="C00000"/>
                </a:solidFill>
              </a:rPr>
              <a:t>Энзимопатии</a:t>
            </a:r>
            <a:r>
              <a:rPr lang="ru-RU" dirty="0"/>
              <a:t> (Г-6-ФД, пентозофосфатного цикла, обмена нуклеотидов)</a:t>
            </a:r>
          </a:p>
          <a:p>
            <a:endParaRPr lang="ru-RU" dirty="0"/>
          </a:p>
          <a:p>
            <a:r>
              <a:rPr lang="ru-RU" dirty="0">
                <a:solidFill>
                  <a:schemeClr val="tx1">
                    <a:lumMod val="95000"/>
                    <a:lumOff val="5000"/>
                  </a:schemeClr>
                </a:solidFill>
              </a:rPr>
              <a:t>3.</a:t>
            </a:r>
            <a:r>
              <a:rPr lang="ru-RU" dirty="0">
                <a:solidFill>
                  <a:srgbClr val="C00000"/>
                </a:solidFill>
              </a:rPr>
              <a:t>Дефекты структуры и синтеза гемоглобина </a:t>
            </a:r>
            <a:r>
              <a:rPr lang="ru-RU" dirty="0"/>
              <a:t>(серповидноклеточная болезнь и другие гемоглобинозы с аномальными гемоглобинами; талассемии,).</a:t>
            </a:r>
          </a:p>
          <a:p>
            <a:endParaRPr lang="ru-RU" dirty="0"/>
          </a:p>
          <a:p>
            <a:endParaRPr lang="ru-RU" dirty="0"/>
          </a:p>
          <a:p>
            <a:r>
              <a:rPr lang="ru-RU" dirty="0"/>
              <a:t>Б. Приобретенные</a:t>
            </a:r>
          </a:p>
          <a:p>
            <a:endParaRPr lang="ru-RU" dirty="0"/>
          </a:p>
          <a:p>
            <a:r>
              <a:rPr lang="ru-RU" dirty="0">
                <a:solidFill>
                  <a:schemeClr val="tx1">
                    <a:lumMod val="95000"/>
                    <a:lumOff val="5000"/>
                  </a:schemeClr>
                </a:solidFill>
              </a:rPr>
              <a:t>1.</a:t>
            </a:r>
            <a:r>
              <a:rPr lang="ru-RU" dirty="0">
                <a:solidFill>
                  <a:srgbClr val="C00000"/>
                </a:solidFill>
              </a:rPr>
              <a:t>Иммунные и иммунопатологические </a:t>
            </a:r>
            <a:r>
              <a:rPr lang="ru-RU" dirty="0"/>
              <a:t>(изоиммунные - переливание несовместимой крови, гемолитическая болезнь новорожденных; аутоиммунные, гаптеновые медикаментозные и др.);</a:t>
            </a:r>
          </a:p>
          <a:p>
            <a:r>
              <a:rPr lang="ru-RU" dirty="0"/>
              <a:t>2.</a:t>
            </a:r>
            <a:r>
              <a:rPr lang="ru-RU" dirty="0">
                <a:solidFill>
                  <a:srgbClr val="C00000"/>
                </a:solidFill>
              </a:rPr>
              <a:t>Инфекционные</a:t>
            </a:r>
            <a:r>
              <a:rPr lang="ru-RU" dirty="0"/>
              <a:t> (цитомегаловирусная и другие вирусные инфекции, бактериальные инфекции - менингококковая и др.);</a:t>
            </a:r>
          </a:p>
          <a:p>
            <a:r>
              <a:rPr lang="ru-RU" dirty="0"/>
              <a:t>3.</a:t>
            </a:r>
            <a:r>
              <a:rPr lang="ru-RU" dirty="0">
                <a:solidFill>
                  <a:srgbClr val="C00000"/>
                </a:solidFill>
              </a:rPr>
              <a:t>Витаминодефицитные</a:t>
            </a:r>
            <a:r>
              <a:rPr lang="ru-RU" dirty="0"/>
              <a:t> (Е-витаминодефицитная анемия недоношенных) и анемии, обуслов-ленные отравлениями тяжелыми металлами, ядом змей.</a:t>
            </a:r>
          </a:p>
          <a:p>
            <a:r>
              <a:rPr lang="ru-RU" dirty="0"/>
              <a:t>4.</a:t>
            </a:r>
            <a:r>
              <a:rPr lang="ru-RU" dirty="0">
                <a:solidFill>
                  <a:srgbClr val="C00000"/>
                </a:solidFill>
              </a:rPr>
              <a:t>ДВС-синдром разной этиологии</a:t>
            </a:r>
            <a:r>
              <a:rPr lang="ru-RU" dirty="0"/>
              <a:t>.</a:t>
            </a:r>
          </a:p>
          <a:p>
            <a:endParaRPr lang="ru-RU" dirty="0"/>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272808" cy="5355312"/>
          </a:xfrm>
          <a:prstGeom prst="rect">
            <a:avLst/>
          </a:prstGeom>
        </p:spPr>
        <p:txBody>
          <a:bodyPr wrap="square">
            <a:spAutoFit/>
          </a:bodyPr>
          <a:lstStyle/>
          <a:p>
            <a:pPr algn="ctr"/>
            <a:r>
              <a:rPr lang="ru-RU" sz="2400" b="1" dirty="0"/>
              <a:t>Нарушения   мембран</a:t>
            </a:r>
          </a:p>
          <a:p>
            <a:pPr algn="ctr"/>
            <a:endParaRPr lang="ru-RU" sz="2400" dirty="0"/>
          </a:p>
          <a:p>
            <a:pPr algn="ctr"/>
            <a:r>
              <a:rPr lang="ru-RU" sz="2400" dirty="0"/>
              <a:t>Микросфероцитоз</a:t>
            </a:r>
          </a:p>
          <a:p>
            <a:r>
              <a:rPr lang="ru-RU" dirty="0"/>
              <a:t>      </a:t>
            </a:r>
          </a:p>
          <a:p>
            <a:pPr algn="just"/>
            <a:r>
              <a:rPr lang="ru-RU" dirty="0"/>
              <a:t> (</a:t>
            </a:r>
            <a:r>
              <a:rPr lang="ru-RU" b="1" dirty="0"/>
              <a:t>Наследств. б-нь Минковского –Шофара 1:5000). Разнообразные мутации генов, кодирующих белки (спектрин, анкирин, протеин) ведет к фрагментации мембраны, снижение площади, повышению проницаемости Na, снижению  длит. жизни до 14 дней. Клиника - хроническая, гемолиз (желтуха, спленомегалия, анемия). При гомозиготной форме - деформация скелета, башенный череп, желчно-каменная болезнь. Гемолитические кризы  (инфекция, вирус В 19).</a:t>
            </a:r>
          </a:p>
          <a:p>
            <a:pPr algn="just"/>
            <a:r>
              <a:rPr lang="ru-RU" b="1" dirty="0"/>
              <a:t>     Кровь- </a:t>
            </a:r>
            <a:r>
              <a:rPr lang="ru-RU" b="1" dirty="0">
                <a:solidFill>
                  <a:srgbClr val="C00000"/>
                </a:solidFill>
              </a:rPr>
              <a:t>нормохромная, микроцитарная анемия, снижение осмотической резистентности до 0,7% </a:t>
            </a:r>
            <a:r>
              <a:rPr lang="ru-RU" b="1" dirty="0"/>
              <a:t>(N 0,5%) В К.М. – эритробластоз.   Лечение- спленэктомия с холецистэктомией.</a:t>
            </a:r>
          </a:p>
          <a:p>
            <a:pPr algn="just"/>
            <a:r>
              <a:rPr lang="ru-RU" b="1" dirty="0"/>
              <a:t>          Стоматоцитоз, овалоцитоз, акантоцитоз - редкие наследственные заболевания. Нарушение проницаемости мембран эритроцитов -  алкоголизм, заболевания печени. Лечение - спленэктомия.</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616" y="1028343"/>
            <a:ext cx="6912768" cy="3416320"/>
          </a:xfrm>
          <a:prstGeom prst="rect">
            <a:avLst/>
          </a:prstGeom>
        </p:spPr>
        <p:txBody>
          <a:bodyPr wrap="square">
            <a:spAutoFit/>
          </a:bodyPr>
          <a:lstStyle/>
          <a:p>
            <a:pPr algn="ctr"/>
            <a:r>
              <a:rPr lang="ru-RU" b="1" dirty="0"/>
              <a:t>Энзимопатии.</a:t>
            </a:r>
          </a:p>
          <a:p>
            <a:endParaRPr lang="ru-RU" dirty="0"/>
          </a:p>
          <a:p>
            <a:r>
              <a:rPr lang="ru-RU" b="1" dirty="0"/>
              <a:t>Дефицит Г-6-ФДГ</a:t>
            </a:r>
            <a:r>
              <a:rPr lang="ru-RU" dirty="0"/>
              <a:t>. </a:t>
            </a:r>
            <a:r>
              <a:rPr lang="ru-RU" b="1" dirty="0"/>
              <a:t>Самый распространенный дефицит, легкая – в Африке, тяжелая форма – Средиземноморье. Нарушение анаэробного гликолиза. </a:t>
            </a:r>
            <a:r>
              <a:rPr lang="ru-RU" b="1" dirty="0">
                <a:solidFill>
                  <a:srgbClr val="C00000"/>
                </a:solidFill>
              </a:rPr>
              <a:t>Связан с Х-хромосомой</a:t>
            </a:r>
            <a:r>
              <a:rPr lang="ru-RU" b="1" dirty="0"/>
              <a:t>. Гемолиз наступает  при контакте эритроцитов с препаратами, вызывающими образование перекиси водорода, а также при лихорадке, ОРВИ. Происходит преципитация Нв. Гемолитический криз – анемия, ретикулоцитоз. тельца Жолли, базофильная пунктация, анизоцитоз, </a:t>
            </a:r>
            <a:r>
              <a:rPr lang="ru-RU" b="1" dirty="0">
                <a:solidFill>
                  <a:srgbClr val="C00000"/>
                </a:solidFill>
              </a:rPr>
              <a:t>т.Гейнца</a:t>
            </a:r>
            <a:r>
              <a:rPr lang="ru-RU" b="1" dirty="0"/>
              <a:t>, в сыворотке- гипербилирубинемия, в моче – гематурия. Диагноз– по уровню Г-6ФДГ.</a:t>
            </a:r>
          </a:p>
          <a:p>
            <a:endParaRPr lang="ru-RU"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52736"/>
            <a:ext cx="8568952" cy="4801314"/>
          </a:xfrm>
          <a:prstGeom prst="rect">
            <a:avLst/>
          </a:prstGeom>
        </p:spPr>
        <p:txBody>
          <a:bodyPr wrap="square">
            <a:spAutoFit/>
          </a:bodyPr>
          <a:lstStyle/>
          <a:p>
            <a:pPr algn="ctr"/>
            <a:r>
              <a:rPr lang="ru-RU" sz="2000" b="1" dirty="0"/>
              <a:t>Гемоглобинопатии</a:t>
            </a:r>
          </a:p>
          <a:p>
            <a:endParaRPr lang="ru-RU" dirty="0"/>
          </a:p>
          <a:p>
            <a:r>
              <a:rPr lang="ru-RU" dirty="0"/>
              <a:t>       </a:t>
            </a:r>
            <a:r>
              <a:rPr lang="ru-RU" b="1" dirty="0"/>
              <a:t>Серповидноклеточная анемия. (Частая - Америка, Африка, Средиземноморье)</a:t>
            </a:r>
          </a:p>
          <a:p>
            <a:r>
              <a:rPr lang="ru-RU" b="1" dirty="0"/>
              <a:t>     </a:t>
            </a:r>
            <a:r>
              <a:rPr lang="ru-RU" b="1" dirty="0">
                <a:solidFill>
                  <a:srgbClr val="C00000"/>
                </a:solidFill>
              </a:rPr>
              <a:t>HbS- результат точечной мутации в </a:t>
            </a:r>
            <a:r>
              <a:rPr lang="el-GR" b="1" dirty="0">
                <a:solidFill>
                  <a:srgbClr val="C00000"/>
                </a:solidFill>
              </a:rPr>
              <a:t>β</a:t>
            </a:r>
            <a:r>
              <a:rPr lang="ru-RU" b="1" dirty="0">
                <a:solidFill>
                  <a:srgbClr val="C00000"/>
                </a:solidFill>
              </a:rPr>
              <a:t>-цепи с замещением глутаминовой кислоты валином.</a:t>
            </a:r>
            <a:r>
              <a:rPr lang="ru-RU" b="1" dirty="0"/>
              <a:t> Hb-превращается в кристаллы, а эритроциты в виде серпа. Неприемлим для жизни плазмодий. Длительность  жизни эритроцитов –17 дней.</a:t>
            </a:r>
          </a:p>
          <a:p>
            <a:r>
              <a:rPr lang="ru-RU" b="1" dirty="0"/>
              <a:t>     Охлаждение, инфекции, вирус В19, высота.  Образование микротромбов в различных органах (инфаркт, инсульт, остеомиелит, острый грудной синдром). Кровь- </a:t>
            </a:r>
            <a:r>
              <a:rPr lang="ru-RU" b="1" dirty="0">
                <a:solidFill>
                  <a:srgbClr val="C00000"/>
                </a:solidFill>
              </a:rPr>
              <a:t>нормохромная анемия</a:t>
            </a:r>
            <a:r>
              <a:rPr lang="ru-RU" b="1" dirty="0"/>
              <a:t>. Диагноз - электрофорез.. Терапия: гемотрансфузии, плазмаферез, анальгетики.</a:t>
            </a:r>
          </a:p>
          <a:p>
            <a:r>
              <a:rPr lang="ru-RU" b="1" dirty="0"/>
              <a:t>    </a:t>
            </a:r>
            <a:r>
              <a:rPr lang="el-GR" b="1" dirty="0"/>
              <a:t>β</a:t>
            </a:r>
            <a:r>
              <a:rPr lang="ru-RU" b="1" dirty="0"/>
              <a:t>-Талассемия. Патология баланса скорости синтеза </a:t>
            </a:r>
            <a:r>
              <a:rPr lang="el-GR" b="1" dirty="0"/>
              <a:t>α</a:t>
            </a:r>
            <a:r>
              <a:rPr lang="ru-RU" b="1" dirty="0"/>
              <a:t>- и чаще </a:t>
            </a:r>
            <a:r>
              <a:rPr lang="el-GR" b="1" dirty="0"/>
              <a:t>β</a:t>
            </a:r>
            <a:r>
              <a:rPr lang="ru-RU" b="1" dirty="0"/>
              <a:t>-цепей Нв (100 мутаций) Гетеро- (малая негритянская) и гомозиготная (большая средиземноморская, Кули). Гипохромная, </a:t>
            </a:r>
            <a:r>
              <a:rPr lang="ru-RU" b="1" dirty="0">
                <a:solidFill>
                  <a:srgbClr val="C00000"/>
                </a:solidFill>
              </a:rPr>
              <a:t>микроцитарная анемия</a:t>
            </a:r>
            <a:r>
              <a:rPr lang="ru-RU" b="1" dirty="0"/>
              <a:t>, изменения лицевого скелета, черепа, длинных костей. В сыворотке - повышение билирубина, сывороточного  Fe. Диагноз - электофорез Нв- F.</a:t>
            </a:r>
          </a:p>
          <a:p>
            <a:r>
              <a:rPr lang="ru-RU" b="1" dirty="0"/>
              <a:t>     Десферал, спленэктомия. </a:t>
            </a: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5846"/>
            <a:ext cx="8280920" cy="4524315"/>
          </a:xfrm>
          <a:prstGeom prst="rect">
            <a:avLst/>
          </a:prstGeom>
        </p:spPr>
        <p:txBody>
          <a:bodyPr wrap="square">
            <a:spAutoFit/>
          </a:bodyPr>
          <a:lstStyle/>
          <a:p>
            <a:endParaRPr lang="ru-RU" dirty="0"/>
          </a:p>
          <a:p>
            <a:pPr algn="ctr"/>
            <a:r>
              <a:rPr lang="ru-RU" b="1" dirty="0">
                <a:solidFill>
                  <a:schemeClr val="bg1"/>
                </a:solidFill>
              </a:rPr>
              <a:t>Иммунные гемолитические анемии</a:t>
            </a:r>
          </a:p>
          <a:p>
            <a:endParaRPr lang="ru-RU" b="1" dirty="0"/>
          </a:p>
          <a:p>
            <a:pPr>
              <a:buFont typeface="Arial" pitchFamily="34" charset="0"/>
              <a:buChar char="•"/>
            </a:pPr>
            <a:r>
              <a:rPr lang="ru-RU" b="1" dirty="0"/>
              <a:t>                Изоиммунные </a:t>
            </a:r>
          </a:p>
          <a:p>
            <a:r>
              <a:rPr lang="ru-RU" dirty="0"/>
              <a:t>Новорожденные при несовместимости матери и плода по </a:t>
            </a:r>
          </a:p>
          <a:p>
            <a:r>
              <a:rPr lang="ru-RU" dirty="0"/>
              <a:t>Rh-фактору, по АВ0-системе (редко)</a:t>
            </a:r>
          </a:p>
          <a:p>
            <a:r>
              <a:rPr lang="ru-RU" dirty="0"/>
              <a:t>	Посттрансфузионная при несовместимости по</a:t>
            </a:r>
          </a:p>
          <a:p>
            <a:r>
              <a:rPr lang="ru-RU" dirty="0"/>
              <a:t> Rh-фактору и АВ0 – системе. </a:t>
            </a:r>
          </a:p>
          <a:p>
            <a:r>
              <a:rPr lang="ru-RU" dirty="0"/>
              <a:t>•	</a:t>
            </a:r>
            <a:r>
              <a:rPr lang="ru-RU" b="1" dirty="0"/>
              <a:t>Гетероиммунные:	</a:t>
            </a:r>
            <a:r>
              <a:rPr lang="ru-RU" dirty="0"/>
              <a:t>лекарства, инфекции. </a:t>
            </a:r>
          </a:p>
          <a:p>
            <a:r>
              <a:rPr lang="ru-RU" dirty="0"/>
              <a:t>•	</a:t>
            </a:r>
            <a:r>
              <a:rPr lang="ru-RU" b="1" dirty="0"/>
              <a:t>Аутоиммунные	</a:t>
            </a:r>
          </a:p>
          <a:p>
            <a:r>
              <a:rPr lang="ru-RU" dirty="0"/>
              <a:t>1.	С неполными тепловыми агглютининами</a:t>
            </a:r>
          </a:p>
          <a:p>
            <a:r>
              <a:rPr lang="ru-RU" dirty="0"/>
              <a:t>2.	С тепловыми гемолизинами</a:t>
            </a:r>
          </a:p>
          <a:p>
            <a:r>
              <a:rPr lang="ru-RU" dirty="0"/>
              <a:t>3.	С холодовыми агглютининами</a:t>
            </a:r>
          </a:p>
          <a:p>
            <a:r>
              <a:rPr lang="ru-RU" dirty="0"/>
              <a:t>•	</a:t>
            </a:r>
            <a:r>
              <a:rPr lang="ru-RU" b="1" dirty="0"/>
              <a:t>Холодовая гемагглютининовая болезнь</a:t>
            </a:r>
          </a:p>
          <a:p>
            <a:r>
              <a:rPr lang="ru-RU" dirty="0"/>
              <a:t>•	</a:t>
            </a:r>
            <a:r>
              <a:rPr lang="ru-RU" b="1" dirty="0"/>
              <a:t>Пароксизмальная холодовая гемоглобинурия</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51344"/>
            <a:ext cx="6984776" cy="4247317"/>
          </a:xfrm>
          <a:prstGeom prst="rect">
            <a:avLst/>
          </a:prstGeom>
        </p:spPr>
        <p:txBody>
          <a:bodyPr wrap="square">
            <a:spAutoFit/>
          </a:bodyPr>
          <a:lstStyle/>
          <a:p>
            <a:pPr algn="ctr"/>
            <a:r>
              <a:rPr lang="ru-RU" b="1" dirty="0">
                <a:solidFill>
                  <a:srgbClr val="C00000"/>
                </a:solidFill>
              </a:rPr>
              <a:t>Пароксизмальная ночная гемоглобинурия (с-м Маркиафава-Микели</a:t>
            </a:r>
            <a:r>
              <a:rPr lang="ru-RU" b="1" dirty="0"/>
              <a:t>).</a:t>
            </a:r>
          </a:p>
          <a:p>
            <a:r>
              <a:rPr lang="ru-RU" dirty="0"/>
              <a:t>     </a:t>
            </a:r>
          </a:p>
          <a:p>
            <a:pPr algn="just"/>
            <a:r>
              <a:rPr lang="ru-RU" dirty="0"/>
              <a:t>           </a:t>
            </a:r>
            <a:r>
              <a:rPr lang="ru-RU" b="1" dirty="0"/>
              <a:t>Соматическая мутация на уровне стволовых клеток, приводящая к дефекту мембраны эритроцитов, а также лейкоцитов и тромбоцитов. В результате повышена чувствительность мембраны клеток к собственному комплементу</a:t>
            </a:r>
          </a:p>
          <a:p>
            <a:pPr algn="just"/>
            <a:r>
              <a:rPr lang="ru-RU" b="1" dirty="0"/>
              <a:t>     Проявляется кризами, гемоглобинурией (чаще ночью), возможен ДВС, тромбозы. Кризы провоцируются инфекцией, железом, вакцинацией.</a:t>
            </a:r>
          </a:p>
          <a:p>
            <a:pPr algn="just"/>
            <a:r>
              <a:rPr lang="ru-RU" b="1" dirty="0"/>
              <a:t>    Диагноз- тест Хема- снижение кислотной устойчивости эритроцитов и тест Гартмана – гемолиз при добавлении глюкозы.</a:t>
            </a:r>
          </a:p>
          <a:p>
            <a:pPr algn="just"/>
            <a:r>
              <a:rPr lang="ru-RU" b="1" dirty="0"/>
              <a:t>     Лечение –глюкокортикоиды.</a:t>
            </a:r>
          </a:p>
          <a:p>
            <a:pPr algn="just"/>
            <a:endParaRPr lang="ru-RU" b="1" dirty="0"/>
          </a:p>
          <a:p>
            <a:pPr algn="just"/>
            <a:endParaRPr lang="ru-RU"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32657"/>
            <a:ext cx="6552728" cy="4832092"/>
          </a:xfrm>
          <a:prstGeom prst="rect">
            <a:avLst/>
          </a:prstGeom>
        </p:spPr>
        <p:txBody>
          <a:bodyPr wrap="square">
            <a:spAutoFit/>
          </a:bodyPr>
          <a:lstStyle/>
          <a:p>
            <a:r>
              <a:rPr lang="ru-RU" sz="2000" dirty="0">
                <a:solidFill>
                  <a:schemeClr val="bg1"/>
                </a:solidFill>
              </a:rPr>
              <a:t> Критерии гемолитической анемии</a:t>
            </a:r>
          </a:p>
          <a:p>
            <a:r>
              <a:rPr lang="ru-RU" dirty="0"/>
              <a:t>	</a:t>
            </a:r>
          </a:p>
          <a:p>
            <a:pPr>
              <a:buFont typeface="Arial" pitchFamily="34" charset="0"/>
              <a:buChar char="•"/>
            </a:pPr>
            <a:r>
              <a:rPr lang="ru-RU" b="1" dirty="0"/>
              <a:t>               МСН в пределах нормы (27-31 </a:t>
            </a:r>
            <a:r>
              <a:rPr lang="ru-RU" b="1" dirty="0" err="1"/>
              <a:t>пг</a:t>
            </a:r>
            <a:r>
              <a:rPr lang="ru-RU" b="1" dirty="0"/>
              <a:t>) – </a:t>
            </a:r>
            <a:r>
              <a:rPr lang="ru-RU" b="1" dirty="0" err="1">
                <a:solidFill>
                  <a:srgbClr val="C00000"/>
                </a:solidFill>
              </a:rPr>
              <a:t>нормохромный</a:t>
            </a:r>
            <a:r>
              <a:rPr lang="ru-RU" b="1" dirty="0">
                <a:solidFill>
                  <a:srgbClr val="C00000"/>
                </a:solidFill>
              </a:rPr>
              <a:t> характер анемии;</a:t>
            </a:r>
          </a:p>
          <a:p>
            <a:r>
              <a:rPr lang="ru-RU" b="1" dirty="0"/>
              <a:t>•	</a:t>
            </a:r>
            <a:r>
              <a:rPr lang="ru-RU" b="1" dirty="0" err="1">
                <a:solidFill>
                  <a:srgbClr val="C00000"/>
                </a:solidFill>
              </a:rPr>
              <a:t>ретикулоцитоз</a:t>
            </a:r>
            <a:r>
              <a:rPr lang="ru-RU" b="1" dirty="0">
                <a:solidFill>
                  <a:srgbClr val="C00000"/>
                </a:solidFill>
              </a:rPr>
              <a:t>;</a:t>
            </a:r>
          </a:p>
          <a:p>
            <a:r>
              <a:rPr lang="ru-RU" b="1" dirty="0"/>
              <a:t>•	наличие в крови ядросодержащих </a:t>
            </a:r>
            <a:r>
              <a:rPr lang="ru-RU" b="1" dirty="0" err="1"/>
              <a:t>эритроидных</a:t>
            </a:r>
            <a:r>
              <a:rPr lang="ru-RU" b="1" dirty="0"/>
              <a:t> клеток (</a:t>
            </a:r>
            <a:r>
              <a:rPr lang="ru-RU" b="1" dirty="0" err="1"/>
              <a:t>эритрокариоцитов</a:t>
            </a:r>
            <a:r>
              <a:rPr lang="ru-RU" b="1" dirty="0"/>
              <a:t>);</a:t>
            </a:r>
          </a:p>
          <a:p>
            <a:r>
              <a:rPr lang="ru-RU" b="1" dirty="0"/>
              <a:t>•	увеличение числа </a:t>
            </a:r>
            <a:r>
              <a:rPr lang="ru-RU" b="1" dirty="0" err="1"/>
              <a:t>эритрокариоцитов</a:t>
            </a:r>
            <a:r>
              <a:rPr lang="ru-RU" b="1" dirty="0"/>
              <a:t> в костном мозге (более 25%);</a:t>
            </a:r>
          </a:p>
          <a:p>
            <a:r>
              <a:rPr lang="ru-RU" b="1" dirty="0"/>
              <a:t>•	</a:t>
            </a:r>
            <a:r>
              <a:rPr lang="ru-RU" b="1" dirty="0">
                <a:solidFill>
                  <a:srgbClr val="C00000"/>
                </a:solidFill>
              </a:rPr>
              <a:t>повышение содержания непрямого билирубина в сыворотке с наличием желтухи или без таковой;</a:t>
            </a:r>
          </a:p>
          <a:p>
            <a:r>
              <a:rPr lang="ru-RU" b="1" dirty="0"/>
              <a:t>•	повышение содержания железа в сыворотке;</a:t>
            </a:r>
          </a:p>
          <a:p>
            <a:r>
              <a:rPr lang="ru-RU" b="1" dirty="0"/>
              <a:t>•	наличие в моче </a:t>
            </a:r>
            <a:r>
              <a:rPr lang="ru-RU" b="1" dirty="0" err="1"/>
              <a:t>гемосидерина</a:t>
            </a:r>
            <a:r>
              <a:rPr lang="ru-RU" b="1" dirty="0"/>
              <a:t> (при некоторых формах с внутрисосудистым гемолизом);</a:t>
            </a:r>
          </a:p>
          <a:p>
            <a:r>
              <a:rPr lang="ru-RU" b="1" dirty="0"/>
              <a:t>•	повышение содержания свободного гемоглобина в плазме (при внутрисосудистом гемолизе).</a:t>
            </a:r>
          </a:p>
          <a:p>
            <a:r>
              <a:rPr lang="ru-RU" b="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96752"/>
            <a:ext cx="691276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564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2" cstate="print"/>
          <a:srcRect/>
          <a:stretch>
            <a:fillRect/>
          </a:stretch>
        </p:blipFill>
        <p:spPr bwMode="auto">
          <a:xfrm>
            <a:off x="1733550" y="1276350"/>
            <a:ext cx="5676900" cy="43053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print"/>
          <a:srcRect/>
          <a:stretch>
            <a:fillRect/>
          </a:stretch>
        </p:blipFill>
        <p:spPr bwMode="auto">
          <a:xfrm>
            <a:off x="1762125" y="1300163"/>
            <a:ext cx="5619750" cy="425767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1">
            <a:extLst>
              <a:ext uri="{FF2B5EF4-FFF2-40B4-BE49-F238E27FC236}">
                <a16:creationId xmlns:a16="http://schemas.microsoft.com/office/drawing/2014/main" id="{F65163BD-7C7A-467F-A33B-FFAD04125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98438"/>
            <a:ext cx="9134475"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Рисунок 10">
            <a:extLst>
              <a:ext uri="{FF2B5EF4-FFF2-40B4-BE49-F238E27FC236}">
                <a16:creationId xmlns:a16="http://schemas.microsoft.com/office/drawing/2014/main" id="{B7EC84FF-AE58-4DB5-9C88-F10B5082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61" t="10706" r="27187" b="82242"/>
          <a:stretch>
            <a:fillRect/>
          </a:stretch>
        </p:blipFill>
        <p:spPr bwMode="auto">
          <a:xfrm>
            <a:off x="746125" y="1084263"/>
            <a:ext cx="4608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26DAE3A9-B096-45FE-B7EC-3E79A9C0F05A}"/>
              </a:ext>
            </a:extLst>
          </p:cNvPr>
          <p:cNvSpPr txBox="1"/>
          <p:nvPr/>
        </p:nvSpPr>
        <p:spPr>
          <a:xfrm>
            <a:off x="4467225" y="2205038"/>
            <a:ext cx="3862388" cy="879475"/>
          </a:xfrm>
          <a:prstGeom prst="rect">
            <a:avLst/>
          </a:prstGeom>
        </p:spPr>
        <p:txBody>
          <a:bodyPr lIns="0" tIns="10861" rIns="0" bIns="0">
            <a:spAutoFit/>
          </a:bodyPr>
          <a:lstStyle/>
          <a:p>
            <a:pPr marL="10861" eaLnBrk="1" fontAlgn="auto" hangingPunct="1">
              <a:spcBef>
                <a:spcPts val="86"/>
              </a:spcBef>
              <a:spcAft>
                <a:spcPts val="0"/>
              </a:spcAft>
              <a:defRPr/>
            </a:pPr>
            <a:r>
              <a:rPr lang="ru-RU" sz="1881" kern="0" spc="-128" dirty="0">
                <a:solidFill>
                  <a:srgbClr val="00B050"/>
                </a:solidFill>
                <a:latin typeface="Arial"/>
                <a:ea typeface="+mj-ea"/>
                <a:cs typeface="Arial"/>
              </a:rPr>
              <a:t>Кафедра Клинической лабораторной диагностики и патологической анатомии</a:t>
            </a:r>
          </a:p>
        </p:txBody>
      </p:sp>
      <p:sp>
        <p:nvSpPr>
          <p:cNvPr id="6" name="object 3">
            <a:extLst>
              <a:ext uri="{FF2B5EF4-FFF2-40B4-BE49-F238E27FC236}">
                <a16:creationId xmlns:a16="http://schemas.microsoft.com/office/drawing/2014/main" id="{F7819B30-A8DF-49A7-B243-630D7882EF36}"/>
              </a:ext>
            </a:extLst>
          </p:cNvPr>
          <p:cNvSpPr txBox="1">
            <a:spLocks/>
          </p:cNvSpPr>
          <p:nvPr/>
        </p:nvSpPr>
        <p:spPr bwMode="auto">
          <a:xfrm>
            <a:off x="360363" y="2473325"/>
            <a:ext cx="3756025" cy="431800"/>
          </a:xfrm>
          <a:prstGeom prst="rect">
            <a:avLst/>
          </a:prstGeom>
          <a:noFill/>
          <a:ln>
            <a:noFill/>
          </a:ln>
        </p:spPr>
        <p:txBody>
          <a:bodyPr lIns="0" tIns="10861" rIns="0" bIns="0" anchor="b">
            <a:spAutoFit/>
          </a:bodyPr>
          <a:lstStyle>
            <a:lvl1pPr algn="ctr" rtl="0" eaLnBrk="0" fontAlgn="base" hangingPunct="0">
              <a:spcBef>
                <a:spcPct val="0"/>
              </a:spcBef>
              <a:spcAft>
                <a:spcPct val="0"/>
              </a:spcAft>
              <a:defRPr sz="6617">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a:lstStyle>
          <a:p>
            <a:pPr marL="10861" eaLnBrk="1" fontAlgn="auto" hangingPunct="1">
              <a:spcBef>
                <a:spcPts val="86"/>
              </a:spcBef>
              <a:spcAft>
                <a:spcPts val="0"/>
              </a:spcAft>
              <a:defRPr/>
            </a:pPr>
            <a:r>
              <a:rPr lang="ru-RU" sz="1368" b="1" dirty="0">
                <a:solidFill>
                  <a:srgbClr val="00B050"/>
                </a:solidFill>
              </a:rPr>
              <a:t>Отдел повышения квалификации, ординатуры и образовательных технологий</a:t>
            </a:r>
            <a:endParaRPr lang="ru-RU" sz="1368" kern="0" spc="-128" dirty="0">
              <a:solidFill>
                <a:srgbClr val="00B050"/>
              </a:solidFill>
              <a:cs typeface="Arial"/>
            </a:endParaRPr>
          </a:p>
        </p:txBody>
      </p:sp>
      <p:sp>
        <p:nvSpPr>
          <p:cNvPr id="7" name="object 4">
            <a:extLst>
              <a:ext uri="{FF2B5EF4-FFF2-40B4-BE49-F238E27FC236}">
                <a16:creationId xmlns:a16="http://schemas.microsoft.com/office/drawing/2014/main" id="{9DB69403-25B0-47B4-8011-5480EBCD5233}"/>
              </a:ext>
            </a:extLst>
          </p:cNvPr>
          <p:cNvSpPr txBox="1"/>
          <p:nvPr/>
        </p:nvSpPr>
        <p:spPr>
          <a:xfrm>
            <a:off x="1279524" y="3275013"/>
            <a:ext cx="2716411" cy="3160163"/>
          </a:xfrm>
          <a:prstGeom prst="rect">
            <a:avLst/>
          </a:prstGeom>
        </p:spPr>
        <p:txBody>
          <a:bodyPr wrap="square" lIns="0" tIns="10861" rIns="0" bIns="0">
            <a:spAutoFit/>
          </a:bodyPr>
          <a:lstStyle>
            <a:lvl1pPr marL="174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86"/>
              </a:spcBef>
              <a:defRPr/>
            </a:pPr>
            <a:r>
              <a:rPr lang="ru-RU" altLang="ru-RU" sz="2052" b="1" dirty="0">
                <a:solidFill>
                  <a:srgbClr val="0070C0"/>
                </a:solidFill>
                <a:cs typeface="Calibri" panose="020F0502020204030204" pitchFamily="34" charset="0"/>
              </a:rPr>
              <a:t>(495) 601 91 79</a:t>
            </a:r>
            <a:r>
              <a:rPr lang="ru-RU" sz="2052" b="1" dirty="0">
                <a:solidFill>
                  <a:srgbClr val="0070C0"/>
                </a:solidFill>
              </a:rPr>
              <a:t> ;</a:t>
            </a:r>
            <a:br>
              <a:rPr lang="ru-RU" sz="2052" b="1" dirty="0">
                <a:solidFill>
                  <a:srgbClr val="0070C0"/>
                </a:solidFill>
              </a:rPr>
            </a:br>
            <a:r>
              <a:rPr lang="ru-RU" sz="2052" b="1" dirty="0">
                <a:solidFill>
                  <a:srgbClr val="0070C0"/>
                </a:solidFill>
              </a:rPr>
              <a:t> (495) 491-35-27</a:t>
            </a:r>
            <a:endParaRPr lang="ru-RU" sz="2052" b="1" dirty="0">
              <a:solidFill>
                <a:srgbClr val="0070C0"/>
              </a:solidFill>
              <a:cs typeface="Calibri" panose="020F0502020204030204" pitchFamily="34" charset="0"/>
            </a:endParaRPr>
          </a:p>
          <a:p>
            <a:pPr>
              <a:spcBef>
                <a:spcPts val="86"/>
              </a:spcBef>
              <a:defRPr/>
            </a:pPr>
            <a:r>
              <a:rPr lang="ru-RU" altLang="ru-RU" sz="2052" b="1" dirty="0" err="1">
                <a:solidFill>
                  <a:srgbClr val="006FB8"/>
                </a:solidFill>
                <a:cs typeface="Calibri" panose="020F0502020204030204" pitchFamily="34" charset="0"/>
                <a:hlinkClick r:id="rId4"/>
              </a:rPr>
              <a:t>opk@medprofedu.ru</a:t>
            </a:r>
            <a:endParaRPr lang="ru-RU" altLang="ru-RU" sz="2052" dirty="0">
              <a:cs typeface="Calibri" panose="020F0502020204030204" pitchFamily="34" charset="0"/>
            </a:endParaRPr>
          </a:p>
          <a:p>
            <a:pPr eaLnBrk="1" hangingPunct="1">
              <a:spcBef>
                <a:spcPts val="1903"/>
              </a:spcBef>
              <a:defRPr/>
            </a:pPr>
            <a:r>
              <a:rPr lang="ru-RU" altLang="ru-RU" sz="2052" b="1" dirty="0">
                <a:solidFill>
                  <a:srgbClr val="006FB8"/>
                </a:solidFill>
                <a:cs typeface="Calibri" panose="020F0502020204030204" pitchFamily="34" charset="0"/>
                <a:hlinkClick r:id="rId5"/>
              </a:rPr>
              <a:t>www.medprofedu.ru</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hlinkClick r:id="rId6"/>
              </a:rPr>
              <a:t>www.sdo.medprofedu.ru</a:t>
            </a:r>
            <a:endParaRPr lang="en-US" altLang="ru-RU" sz="2052" b="1" dirty="0">
              <a:solidFill>
                <a:srgbClr val="006FB8"/>
              </a:solidFill>
              <a:cs typeface="Calibri" panose="020F0502020204030204" pitchFamily="34" charset="0"/>
            </a:endParaRPr>
          </a:p>
          <a:p>
            <a:pPr eaLnBrk="1" hangingPunct="1">
              <a:defRPr/>
            </a:pPr>
            <a:endParaRPr lang="ru-RU" altLang="ru-RU" sz="2138" dirty="0">
              <a:latin typeface="Times New Roman" panose="02020603050405020304" pitchFamily="18" charset="0"/>
              <a:cs typeface="Times New Roman" panose="02020603050405020304" pitchFamily="18" charset="0"/>
            </a:endParaRPr>
          </a:p>
          <a:p>
            <a:pPr eaLnBrk="1" hangingPunct="1">
              <a:lnSpc>
                <a:spcPts val="1689"/>
              </a:lnSpc>
              <a:defRPr/>
            </a:pPr>
            <a:r>
              <a:rPr lang="ru-RU" altLang="ru-RU" sz="2052" b="1" dirty="0">
                <a:solidFill>
                  <a:srgbClr val="006FB8"/>
                </a:solidFill>
                <a:cs typeface="Calibri" panose="020F0502020204030204" pitchFamily="34" charset="0"/>
              </a:rPr>
              <a:t>Москва, </a:t>
            </a:r>
            <a:br>
              <a:rPr lang="ru-RU" altLang="ru-RU" sz="2052" b="1" dirty="0">
                <a:solidFill>
                  <a:srgbClr val="006FB8"/>
                </a:solidFill>
                <a:cs typeface="Calibri" panose="020F0502020204030204" pitchFamily="34" charset="0"/>
              </a:rPr>
            </a:br>
            <a:r>
              <a:rPr lang="ru-RU" altLang="ru-RU" sz="2052" b="1" dirty="0">
                <a:solidFill>
                  <a:srgbClr val="006FB8"/>
                </a:solidFill>
                <a:cs typeface="Calibri" panose="020F0502020204030204" pitchFamily="34" charset="0"/>
              </a:rPr>
              <a:t>Волоколамское  шоссе, д. 91</a:t>
            </a:r>
            <a:endParaRPr lang="ru-RU" altLang="ru-RU" sz="2052" dirty="0">
              <a:cs typeface="Calibri" panose="020F0502020204030204" pitchFamily="34" charset="0"/>
            </a:endParaRPr>
          </a:p>
        </p:txBody>
      </p:sp>
      <p:sp>
        <p:nvSpPr>
          <p:cNvPr id="8" name="object 5">
            <a:extLst>
              <a:ext uri="{FF2B5EF4-FFF2-40B4-BE49-F238E27FC236}">
                <a16:creationId xmlns:a16="http://schemas.microsoft.com/office/drawing/2014/main" id="{DC7E9A24-35F7-4C3A-A932-A0D1ADBAA63A}"/>
              </a:ext>
            </a:extLst>
          </p:cNvPr>
          <p:cNvSpPr txBox="1"/>
          <p:nvPr/>
        </p:nvSpPr>
        <p:spPr>
          <a:xfrm>
            <a:off x="4572000" y="3275013"/>
            <a:ext cx="2382838" cy="2506662"/>
          </a:xfrm>
          <a:prstGeom prst="rect">
            <a:avLst/>
          </a:prstGeom>
        </p:spPr>
        <p:txBody>
          <a:bodyPr lIns="0" tIns="10861" rIns="0" bIns="0">
            <a:spAutoFit/>
          </a:bodyPr>
          <a:lstStyle/>
          <a:p>
            <a:pPr marL="10861" eaLnBrk="1" fontAlgn="auto" hangingPunct="1">
              <a:spcBef>
                <a:spcPts val="86"/>
              </a:spcBef>
              <a:spcAft>
                <a:spcPts val="0"/>
              </a:spcAft>
              <a:defRPr/>
            </a:pPr>
            <a:r>
              <a:rPr lang="ru-RU" altLang="ru-RU" sz="2052" b="1" dirty="0">
                <a:solidFill>
                  <a:srgbClr val="006FB8"/>
                </a:solidFill>
                <a:cs typeface="Calibri" panose="020F0502020204030204" pitchFamily="34" charset="0"/>
              </a:rPr>
              <a:t>Телефон +7-499-409-23-09 (в том числе </a:t>
            </a:r>
            <a:r>
              <a:rPr lang="ru-RU" altLang="ru-RU" sz="2052" b="1" dirty="0" err="1">
                <a:solidFill>
                  <a:srgbClr val="006FB8"/>
                </a:solidFill>
                <a:cs typeface="Calibri" panose="020F0502020204030204" pitchFamily="34" charset="0"/>
              </a:rPr>
              <a:t>вотсапп</a:t>
            </a:r>
            <a:r>
              <a:rPr lang="ru-RU" altLang="ru-RU" sz="2052" b="1" dirty="0">
                <a:solidFill>
                  <a:srgbClr val="006FB8"/>
                </a:solidFill>
                <a:cs typeface="Calibri" panose="020F0502020204030204" pitchFamily="34" charset="0"/>
              </a:rPr>
              <a:t>)</a:t>
            </a:r>
          </a:p>
          <a:p>
            <a:pPr marL="10861" eaLnBrk="1" fontAlgn="auto" hangingPunct="1">
              <a:spcBef>
                <a:spcPts val="86"/>
              </a:spcBef>
              <a:spcAft>
                <a:spcPts val="0"/>
              </a:spcAft>
              <a:defRPr/>
            </a:pPr>
            <a:endParaRPr lang="ru-RU" sz="1026" dirty="0"/>
          </a:p>
          <a:p>
            <a:pPr marL="19550" eaLnBrk="1" fontAlgn="auto" hangingPunct="1">
              <a:spcBef>
                <a:spcPts val="1599"/>
              </a:spcBef>
              <a:spcAft>
                <a:spcPts val="0"/>
              </a:spcAft>
              <a:defRPr/>
            </a:pPr>
            <a:r>
              <a:rPr lang="en-US" altLang="ru-RU" sz="2052" b="1" dirty="0">
                <a:solidFill>
                  <a:srgbClr val="006FB8"/>
                </a:solidFill>
                <a:cs typeface="Calibri" panose="020F0502020204030204" pitchFamily="34" charset="0"/>
                <a:hlinkClick r:id="rId7"/>
              </a:rPr>
              <a:t>email.com</a:t>
            </a:r>
            <a:r>
              <a:rPr lang="ru-RU" altLang="ru-RU" sz="2052" b="1" dirty="0">
                <a:solidFill>
                  <a:srgbClr val="006FB8"/>
                </a:solidFill>
                <a:cs typeface="Calibri" panose="020F0502020204030204" pitchFamily="34" charset="0"/>
              </a:rPr>
              <a:t> </a:t>
            </a:r>
            <a:r>
              <a:rPr lang="en-US" altLang="ru-RU" sz="2052" b="1" dirty="0">
                <a:solidFill>
                  <a:srgbClr val="006FB8"/>
                </a:solidFill>
                <a:cs typeface="Calibri" panose="020F0502020204030204" pitchFamily="34" charset="0"/>
              </a:rPr>
              <a:t>denisova_ov@inbox.ru</a:t>
            </a:r>
            <a:endParaRPr lang="ru-RU" altLang="ru-RU" sz="428" b="1" dirty="0">
              <a:solidFill>
                <a:srgbClr val="006FB8"/>
              </a:solidFill>
              <a:cs typeface="Calibri" panose="020F0502020204030204" pitchFamily="34" charset="0"/>
              <a:hlinkClick r:id="rId5"/>
            </a:endParaRPr>
          </a:p>
          <a:p>
            <a:pPr eaLnBrk="1" hangingPunct="1">
              <a:lnSpc>
                <a:spcPts val="1689"/>
              </a:lnSpc>
              <a:spcAft>
                <a:spcPts val="1026"/>
              </a:spcAft>
              <a:defRPr/>
            </a:pPr>
            <a:endParaRPr lang="ru-RU" altLang="ru-RU" sz="2052" dirty="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756084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3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20688"/>
            <a:ext cx="684076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33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azdoc.ru/tw_files2/urls_28/1616/d-1615364/img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037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763</TotalTime>
  <Words>1865</Words>
  <Application>Microsoft Office PowerPoint</Application>
  <PresentationFormat>Экран (4:3)</PresentationFormat>
  <Paragraphs>148</Paragraphs>
  <Slides>62</Slides>
  <Notes>1</Notes>
  <HiddenSlides>1</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62</vt:i4>
      </vt:variant>
    </vt:vector>
  </HeadingPairs>
  <TitlesOfParts>
    <vt:vector size="68" baseType="lpstr">
      <vt:lpstr>Arial</vt:lpstr>
      <vt:lpstr>Calibri</vt:lpstr>
      <vt:lpstr>Symbol</vt:lpstr>
      <vt:lpstr>Times New Roman</vt:lpstr>
      <vt:lpstr>Тема Office</vt:lpstr>
      <vt:lpstr>Документ</vt:lpstr>
      <vt:lpstr>Москва, 2020</vt:lpstr>
      <vt:lpstr>                   А Н Е М И 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дифференциально-диагностические признаки гипохромных анемий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 Н Е М И И</dc:title>
  <dc:creator>Лебедева Наталья Борисовна</dc:creator>
  <cp:lastModifiedBy>ideapad lenovo</cp:lastModifiedBy>
  <cp:revision>99</cp:revision>
  <dcterms:created xsi:type="dcterms:W3CDTF">2018-12-05T06:49:49Z</dcterms:created>
  <dcterms:modified xsi:type="dcterms:W3CDTF">2020-04-19T12:42:31Z</dcterms:modified>
</cp:coreProperties>
</file>