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АРТЕРИАЛЬНОЕ ДАВЛЕНИЕ В ПОЖИЛОМ ВОЗРАСТЕ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/>
          </a:bodyPr>
          <a:lstStyle/>
          <a:p>
            <a:r>
              <a:rPr lang="ru-RU" dirty="0"/>
              <a:t>А.Н</a:t>
            </a:r>
            <a:r>
              <a:rPr lang="ru-RU"/>
              <a:t>.Ильницкий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И</a:t>
            </a:r>
            <a:r>
              <a:rPr lang="en-US" b="1" dirty="0" err="1">
                <a:solidFill>
                  <a:srgbClr val="00B050"/>
                </a:solidFill>
              </a:rPr>
              <a:t>сследовани</a:t>
            </a:r>
            <a:r>
              <a:rPr lang="ru-RU" b="1" dirty="0">
                <a:solidFill>
                  <a:srgbClr val="00B050"/>
                </a:solidFill>
              </a:rPr>
              <a:t>е</a:t>
            </a:r>
            <a:r>
              <a:rPr lang="en-US" b="1" dirty="0">
                <a:solidFill>
                  <a:srgbClr val="00B050"/>
                </a:solidFill>
              </a:rPr>
              <a:t> HYVET (Hypertension in the Very Elderly Double Blind Trial)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первое специально спланированное рандомизированное двойное слепое </a:t>
            </a:r>
            <a:r>
              <a:rPr lang="ru-RU" dirty="0" err="1"/>
              <a:t>плацебо-контролируемое</a:t>
            </a:r>
            <a:r>
              <a:rPr lang="ru-RU" dirty="0"/>
              <a:t> исследованием у больных АГ старше 80 лет;</a:t>
            </a:r>
          </a:p>
          <a:p>
            <a:r>
              <a:rPr lang="ru-RU" dirty="0"/>
              <a:t>у пациентов с АГ в возрасте ≥80 лет назначение </a:t>
            </a:r>
            <a:r>
              <a:rPr lang="ru-RU" dirty="0" err="1"/>
              <a:t>индапамида-ретард</a:t>
            </a:r>
            <a:r>
              <a:rPr lang="ru-RU" dirty="0"/>
              <a:t> изолированно и при сочетании с </a:t>
            </a:r>
            <a:r>
              <a:rPr lang="ru-RU" dirty="0" err="1"/>
              <a:t>периндоприлом</a:t>
            </a:r>
            <a:r>
              <a:rPr lang="ru-RU" dirty="0"/>
              <a:t> ведет к существенному снижению риска наступления сердечно-сосудистых событий и смертности от всех причин в сравнении с плацебо.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Целевые значения артериального давления: в среднем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до 75 лет – 140/90 мм </a:t>
            </a:r>
            <a:r>
              <a:rPr lang="ru-RU" dirty="0" err="1"/>
              <a:t>рт</a:t>
            </a:r>
            <a:r>
              <a:rPr lang="ru-RU" dirty="0"/>
              <a:t>. ст.;</a:t>
            </a:r>
          </a:p>
          <a:p>
            <a:r>
              <a:rPr lang="ru-RU" dirty="0"/>
              <a:t>после 75 лет – 150/90 мм </a:t>
            </a:r>
            <a:r>
              <a:rPr lang="ru-RU" dirty="0" err="1"/>
              <a:t>рт</a:t>
            </a:r>
            <a:r>
              <a:rPr lang="ru-RU" dirty="0"/>
              <a:t>. ст.;</a:t>
            </a:r>
          </a:p>
          <a:p>
            <a:r>
              <a:rPr lang="ru-RU" dirty="0"/>
              <a:t>в более старших возрастных группах необходимы более медленные темпы достижения целевого давления (промежуточное давление). 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Выбор антигипертензивного препарата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пожилым пациентам ≥60 лет современные руководства рекомендуют те же </a:t>
            </a:r>
            <a:r>
              <a:rPr lang="ru-RU" dirty="0" err="1"/>
              <a:t>антигипертензивные</a:t>
            </a:r>
            <a:r>
              <a:rPr lang="ru-RU" dirty="0"/>
              <a:t> препараты, что и пациентам более молодого возраста;</a:t>
            </a:r>
          </a:p>
          <a:p>
            <a:r>
              <a:rPr lang="ru-RU" dirty="0"/>
              <a:t>в отношении назначения </a:t>
            </a:r>
            <a:r>
              <a:rPr lang="ru-RU" dirty="0" err="1"/>
              <a:t>тиазидных</a:t>
            </a:r>
            <a:r>
              <a:rPr lang="ru-RU" dirty="0"/>
              <a:t>/</a:t>
            </a:r>
            <a:r>
              <a:rPr lang="ru-RU" dirty="0" err="1"/>
              <a:t>тиазидоподобных</a:t>
            </a:r>
            <a:r>
              <a:rPr lang="ru-RU" dirty="0"/>
              <a:t> </a:t>
            </a:r>
            <a:r>
              <a:rPr lang="ru-RU" dirty="0" err="1"/>
              <a:t>диуретиков</a:t>
            </a:r>
            <a:r>
              <a:rPr lang="ru-RU" dirty="0"/>
              <a:t> (ТД), </a:t>
            </a:r>
            <a:r>
              <a:rPr lang="ru-RU" dirty="0" err="1"/>
              <a:t>блокаторов</a:t>
            </a:r>
            <a:r>
              <a:rPr lang="ru-RU" dirty="0"/>
              <a:t> рецепторов к </a:t>
            </a:r>
            <a:r>
              <a:rPr lang="ru-RU" dirty="0" err="1"/>
              <a:t>ангиотензину</a:t>
            </a:r>
            <a:r>
              <a:rPr lang="ru-RU" dirty="0"/>
              <a:t> II (БРА), ингибиторов АПФ (ИАПФ) и антагонистов кальция (АК) все руководства едины;</a:t>
            </a:r>
          </a:p>
          <a:p>
            <a:r>
              <a:rPr lang="ru-RU" dirty="0"/>
              <a:t>возможность назначения </a:t>
            </a:r>
            <a:r>
              <a:rPr lang="ru-RU" dirty="0" err="1"/>
              <a:t>бета-адренблокаторов</a:t>
            </a:r>
            <a:r>
              <a:rPr lang="ru-RU" dirty="0"/>
              <a:t> (ББ) в качестве стартовой терапии сохранена только в рекомендациях ЕОАГ/ЕОК.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РЕКОМЕНДАЦИИ ПО СТАРТУ АНТИГИПЕРТЕНЗИВНОЙ ТЕРАПИИ. СКРИНИНГ СИНДРОМА СТАРЧЕСКОЙ АСТЕНИИ: ОПРОСНИК «ВОЗРАСТ НЕ ПОМЕХА».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«Возраст не помеха»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Похудели ли Вы на 5 кг и более за последние 6 месяцев? (</a:t>
            </a:r>
            <a:r>
              <a:rPr lang="ru-RU" b="1" dirty="0"/>
              <a:t>В</a:t>
            </a:r>
            <a:r>
              <a:rPr lang="ru-RU" dirty="0"/>
              <a:t>ес) 	Да/Нет 	</a:t>
            </a:r>
          </a:p>
          <a:p>
            <a:r>
              <a:rPr lang="ru-RU" dirty="0"/>
              <a:t>2. Испытываете ли Вы какие-либо ограничения в повседневной жизни из снижения </a:t>
            </a:r>
            <a:r>
              <a:rPr lang="ru-RU" b="1" dirty="0" err="1"/>
              <a:t>ЗРения</a:t>
            </a:r>
            <a:r>
              <a:rPr lang="ru-RU" b="1" dirty="0"/>
              <a:t> или Слуха? </a:t>
            </a:r>
            <a:r>
              <a:rPr lang="ru-RU" dirty="0"/>
              <a:t>Да/Нет</a:t>
            </a:r>
            <a:r>
              <a:rPr lang="ru-RU" b="1" dirty="0"/>
              <a:t> 	</a:t>
            </a:r>
          </a:p>
          <a:p>
            <a:r>
              <a:rPr lang="ru-RU" dirty="0"/>
              <a:t>3. Были ли у Вас в течение последнего года </a:t>
            </a:r>
            <a:r>
              <a:rPr lang="ru-RU" b="1" dirty="0"/>
              <a:t>Т</a:t>
            </a:r>
            <a:r>
              <a:rPr lang="ru-RU" dirty="0"/>
              <a:t>равмы, связанные с падением? 	Да/Нет </a:t>
            </a:r>
            <a:r>
              <a:rPr lang="ru-RU" b="1" dirty="0"/>
              <a:t>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«Возраст не помеха»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4. Чувствуете ли Вы себя подавленным, грустным или встревоженным на протяжении последних недель? (</a:t>
            </a:r>
            <a:r>
              <a:rPr lang="ru-RU" b="1" dirty="0"/>
              <a:t>Н</a:t>
            </a:r>
            <a:r>
              <a:rPr lang="ru-RU" dirty="0"/>
              <a:t>астроение) 	Да/Нет </a:t>
            </a:r>
            <a:r>
              <a:rPr lang="ru-RU" b="1" dirty="0"/>
              <a:t>	</a:t>
            </a:r>
          </a:p>
          <a:p>
            <a:r>
              <a:rPr lang="ru-RU" dirty="0"/>
              <a:t>5. Есть ли у Вас проблемы с </a:t>
            </a:r>
            <a:r>
              <a:rPr lang="ru-RU" b="1" dirty="0"/>
              <a:t>Памятью, пониманием, ориентацией или способностью планировать? 	</a:t>
            </a:r>
            <a:r>
              <a:rPr lang="ru-RU" dirty="0"/>
              <a:t>Да/Нет </a:t>
            </a:r>
            <a:r>
              <a:rPr lang="ru-RU" b="1" dirty="0"/>
              <a:t>	</a:t>
            </a:r>
          </a:p>
          <a:p>
            <a:r>
              <a:rPr lang="ru-RU" dirty="0"/>
              <a:t>6. Страдаете ли Вы недержанием </a:t>
            </a:r>
            <a:r>
              <a:rPr lang="ru-RU" b="1" dirty="0"/>
              <a:t>М</a:t>
            </a:r>
            <a:r>
              <a:rPr lang="ru-RU" dirty="0"/>
              <a:t>очи? 	Да/Не</a:t>
            </a:r>
            <a:r>
              <a:rPr lang="ru-RU" b="1" dirty="0"/>
              <a:t>т </a:t>
            </a:r>
          </a:p>
          <a:p>
            <a:r>
              <a:rPr lang="ru-RU" dirty="0"/>
              <a:t>7. Испытываете ли Вы трудности в перемещении по дому или на улице? (</a:t>
            </a:r>
            <a:r>
              <a:rPr lang="ru-RU" b="1" dirty="0"/>
              <a:t>Хо</a:t>
            </a:r>
            <a:r>
              <a:rPr lang="ru-RU" dirty="0"/>
              <a:t>дьба до 100 м/ подъем на 1 лестничный пролет) 	Да/Нет</a:t>
            </a:r>
            <a:r>
              <a:rPr lang="ru-RU" b="1" dirty="0"/>
              <a:t>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«Возраст не помеха»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за каждый ответ "Да" начисляется 1 балл;</a:t>
            </a:r>
          </a:p>
          <a:p>
            <a:r>
              <a:rPr lang="ru-RU" dirty="0"/>
              <a:t>3 балла - синдром старческой астении;</a:t>
            </a:r>
          </a:p>
          <a:p>
            <a:r>
              <a:rPr lang="ru-RU" dirty="0"/>
              <a:t>2 балла – синдром старческой преастении;</a:t>
            </a:r>
          </a:p>
          <a:p>
            <a:r>
              <a:rPr lang="ru-RU" dirty="0"/>
              <a:t>0 баллов – нет синдром старческой астении (</a:t>
            </a:r>
            <a:r>
              <a:rPr lang="en-US" dirty="0"/>
              <a:t>fit, </a:t>
            </a:r>
            <a:r>
              <a:rPr lang="ru-RU" dirty="0"/>
              <a:t>крепкий человек пожилого/старческого возраста).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60 – 79 лет, нет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начало антигипертензивной терапии при САД ≥140 мм </a:t>
            </a:r>
            <a:r>
              <a:rPr lang="ru-RU" dirty="0" err="1"/>
              <a:t>рт.ст</a:t>
            </a:r>
            <a:r>
              <a:rPr lang="ru-RU" dirty="0"/>
              <a:t>.; </a:t>
            </a:r>
          </a:p>
          <a:p>
            <a:r>
              <a:rPr lang="ru-RU" dirty="0"/>
              <a:t>целевое АД &lt; 140/90 мм </a:t>
            </a:r>
            <a:r>
              <a:rPr lang="ru-RU" dirty="0" err="1"/>
              <a:t>рт.ст</a:t>
            </a:r>
            <a:r>
              <a:rPr lang="ru-RU" dirty="0"/>
              <a:t>. (при СД 140/85 мм </a:t>
            </a:r>
            <a:r>
              <a:rPr lang="ru-RU" dirty="0" err="1"/>
              <a:t>рт.ст</a:t>
            </a:r>
            <a:r>
              <a:rPr lang="ru-RU" dirty="0"/>
              <a:t>.).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Старше 80 лет, нет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начало антигипертензивной терапии при систолическом АД ≥160 мм </a:t>
            </a:r>
            <a:r>
              <a:rPr lang="ru-RU" dirty="0" err="1"/>
              <a:t>рт.ст</a:t>
            </a:r>
            <a:r>
              <a:rPr lang="ru-RU" dirty="0"/>
              <a:t>.;</a:t>
            </a:r>
          </a:p>
          <a:p>
            <a:r>
              <a:rPr lang="ru-RU" dirty="0"/>
              <a:t>целевое систолическое АД &lt;150 мм </a:t>
            </a:r>
            <a:r>
              <a:rPr lang="ru-RU" dirty="0" err="1"/>
              <a:t>рт.ст</a:t>
            </a:r>
            <a:r>
              <a:rPr lang="ru-RU" dirty="0"/>
              <a:t>.;</a:t>
            </a:r>
          </a:p>
          <a:p>
            <a:r>
              <a:rPr lang="ru-RU" dirty="0"/>
              <a:t>начинать </a:t>
            </a:r>
            <a:r>
              <a:rPr lang="ru-RU" dirty="0" err="1"/>
              <a:t>антигипертензивную</a:t>
            </a:r>
            <a:r>
              <a:rPr lang="ru-RU" dirty="0"/>
              <a:t> терапию с низких доз и </a:t>
            </a:r>
            <a:r>
              <a:rPr lang="ru-RU" dirty="0" err="1"/>
              <a:t>монотерапии</a:t>
            </a:r>
            <a:r>
              <a:rPr lang="ru-RU" dirty="0"/>
              <a:t>;</a:t>
            </a:r>
          </a:p>
          <a:p>
            <a:r>
              <a:rPr lang="ru-RU" dirty="0"/>
              <a:t>комбинированную </a:t>
            </a:r>
            <a:r>
              <a:rPr lang="ru-RU" dirty="0" err="1"/>
              <a:t>антигипертензивную</a:t>
            </a:r>
            <a:r>
              <a:rPr lang="ru-RU" dirty="0"/>
              <a:t> терапию – начинать при неэффективности </a:t>
            </a:r>
            <a:r>
              <a:rPr lang="ru-RU" dirty="0" err="1"/>
              <a:t>полнодозовой</a:t>
            </a:r>
            <a:r>
              <a:rPr lang="ru-RU" dirty="0"/>
              <a:t> </a:t>
            </a:r>
            <a:r>
              <a:rPr lang="ru-RU" dirty="0" err="1"/>
              <a:t>монотерапии</a:t>
            </a:r>
            <a:r>
              <a:rPr lang="ru-RU" dirty="0"/>
              <a:t>;</a:t>
            </a:r>
          </a:p>
          <a:p>
            <a:r>
              <a:rPr lang="ru-RU" dirty="0"/>
              <a:t>проводить ортостатическую пробу. 	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Старше 80 лет при наличии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индивидуальный подход на основе результатов комплексной гериатрической оценки – </a:t>
            </a:r>
            <a:r>
              <a:rPr lang="ru-RU" dirty="0" err="1"/>
              <a:t>пациент-ориентированный</a:t>
            </a:r>
            <a:r>
              <a:rPr lang="ru-RU" dirty="0"/>
              <a:t> подход; </a:t>
            </a:r>
          </a:p>
          <a:p>
            <a:r>
              <a:rPr lang="ru-RU" dirty="0"/>
              <a:t>систолическое АД &gt;180 мм </a:t>
            </a:r>
            <a:r>
              <a:rPr lang="ru-RU" dirty="0" err="1"/>
              <a:t>рт.ст</a:t>
            </a:r>
            <a:r>
              <a:rPr lang="ru-RU" dirty="0"/>
              <a:t> .- показание к началу антигипертензивной терапии; </a:t>
            </a:r>
          </a:p>
          <a:p>
            <a:r>
              <a:rPr lang="ru-RU" dirty="0"/>
              <a:t>начало антигипертензивной терапии с низких доз и их титрования, </a:t>
            </a:r>
            <a:r>
              <a:rPr lang="ru-RU" dirty="0" err="1"/>
              <a:t>монотерапии</a:t>
            </a:r>
            <a:r>
              <a:rPr lang="ru-RU" dirty="0"/>
              <a:t>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Артериальная гипертензия и синдром старческой астении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высокое АД ассоциировано со снижением скорости ходьбы;</a:t>
            </a:r>
          </a:p>
          <a:p>
            <a:r>
              <a:rPr lang="ru-RU" dirty="0"/>
              <a:t>низкое АД связано с ухудшением физического состояния, в частности, со снижением силы рук;</a:t>
            </a:r>
          </a:p>
          <a:p>
            <a:r>
              <a:rPr lang="ru-RU" dirty="0"/>
              <a:t>при синдроме старческой астении низкий уровень АД взаимосвязан с ухудшением когнитивного статуса;</a:t>
            </a:r>
          </a:p>
          <a:p>
            <a:r>
              <a:rPr lang="ru-RU" dirty="0"/>
              <a:t>низкий уровень диастолического АД у пожилого пациента связан с прогрессированием атрофии мозга и ухудшением функционирования.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Динамическое наблюдения при антигипертензивной терапии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риск падений: повышается при назначении всех антигипертензивных препаратов;</a:t>
            </a:r>
          </a:p>
          <a:p>
            <a:r>
              <a:rPr lang="ru-RU" dirty="0"/>
              <a:t>ортостатическая гипотензия: снижение дозы антигипертензивных препаратов; 	</a:t>
            </a:r>
          </a:p>
          <a:p>
            <a:r>
              <a:rPr lang="ru-RU" dirty="0"/>
              <a:t>ортостатическая гипертензия: повышение дозы антигипертензивных препаратов; 	</a:t>
            </a:r>
          </a:p>
          <a:p>
            <a:r>
              <a:rPr lang="ru-RU" dirty="0"/>
              <a:t>мышечная слабость, в том числе на фоне саркопении: возможно усугубление при назначении </a:t>
            </a:r>
            <a:r>
              <a:rPr lang="ru-RU" dirty="0" err="1"/>
              <a:t>диуретиков</a:t>
            </a:r>
            <a:r>
              <a:rPr lang="ru-RU" dirty="0"/>
              <a:t>, необходим контроль электролитов;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Динамическое наблюдения при антигипертензивной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появление/усугубление когнитивных расстройств после назначения/повышения дозы антигипертензивных препаратов: снижение дозы антигипертензивных препаратов/замена препаратов;</a:t>
            </a:r>
          </a:p>
          <a:p>
            <a:r>
              <a:rPr lang="ru-RU" dirty="0"/>
              <a:t>запоры: замена антагонистов кальция; 	</a:t>
            </a:r>
          </a:p>
          <a:p>
            <a:r>
              <a:rPr lang="ru-RU" dirty="0"/>
              <a:t>снижение ДАД &lt;70 мм </a:t>
            </a:r>
            <a:r>
              <a:rPr lang="ru-RU" dirty="0" err="1"/>
              <a:t>рт.ст</a:t>
            </a:r>
            <a:r>
              <a:rPr lang="ru-RU" dirty="0"/>
              <a:t>.: повышение риска ишемии миокарда, особенно при сохранении высокого уровня САД, снижение дозы или замена препарата.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СПАСИБО ЗА ВНИМАНИЕ!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ДИСРЕГУЛЯЦИЯ АРТЕРИАЛЬНОГО ДАВЛЕНИЯ, СВЯЗАННАЯ С ВОЗРАСТОМ: ОРТОСТАТИЧЕСКИЕ ГИПОТЕНЗИЯ И ГИПЕРТЕНЗИЯ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Ортостатическая гипотензия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по данным исследования TILDA частота ортостатической гипотонии в общей популяции составляет 6,9%, тогда как среди лиц старше 80 лет это явление встречается почти в три раза чаще (18.5%);</a:t>
            </a:r>
          </a:p>
          <a:p>
            <a:r>
              <a:rPr lang="ru-RU" sz="2500" dirty="0"/>
              <a:t>рекомендуется выполнять измерение АД и ЧСС после не менее 7 мин. в положении лежа и через 1, 2 и 3 минуты после перехода в вертикальное положение;</a:t>
            </a:r>
          </a:p>
          <a:p>
            <a:r>
              <a:rPr lang="ru-RU" sz="2500" dirty="0"/>
              <a:t>ортостатическая гипотензия - снижение АД на 20/10 мм </a:t>
            </a:r>
            <a:r>
              <a:rPr lang="ru-RU" sz="2500" dirty="0" err="1"/>
              <a:t>рт.ст</a:t>
            </a:r>
            <a:r>
              <a:rPr lang="ru-RU" sz="2500" dirty="0"/>
              <a:t>. и более при переходе в вертикальное положение у </a:t>
            </a:r>
            <a:r>
              <a:rPr lang="ru-RU" sz="2500" dirty="0" err="1"/>
              <a:t>нормотензивных</a:t>
            </a:r>
            <a:r>
              <a:rPr lang="ru-RU" sz="2500" dirty="0"/>
              <a:t> пациентов или 30/10 мм </a:t>
            </a:r>
            <a:r>
              <a:rPr lang="ru-RU" sz="2500" dirty="0" err="1"/>
              <a:t>рт.ст</a:t>
            </a:r>
            <a:r>
              <a:rPr lang="ru-RU" sz="2500" dirty="0"/>
              <a:t>. у пациентов </a:t>
            </a:r>
            <a:r>
              <a:rPr lang="ru-RU" sz="2500" dirty="0" err="1"/>
              <a:t>c</a:t>
            </a:r>
            <a:r>
              <a:rPr lang="ru-RU" sz="2500" dirty="0"/>
              <a:t> АГ в положении лежа.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Ортостатическая гипотензия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неконтролируемая АГ повышает частоту ортостатической гипотензии;</a:t>
            </a:r>
          </a:p>
          <a:p>
            <a:r>
              <a:rPr lang="ru-RU" dirty="0"/>
              <a:t>пожилые пациенты с неконтролируемой АГ и ортостатической гипотонией подвержены более высокому риску падений в сравнении с пациентами, принимающими </a:t>
            </a:r>
            <a:r>
              <a:rPr lang="ru-RU" dirty="0" err="1"/>
              <a:t>антигипертензивную</a:t>
            </a:r>
            <a:r>
              <a:rPr lang="ru-RU" dirty="0"/>
              <a:t> терапию с достижением целевого АД;</a:t>
            </a:r>
          </a:p>
          <a:p>
            <a:r>
              <a:rPr lang="ru-RU" dirty="0"/>
              <a:t>риск падений увеличивается в три раза при выявлении ортостатической гипотензии и ассоциируется с нарушением равновесия у пациентов с АГ.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Ортостатическая гипотензия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Бостонском исследовании (722 человека в возрасте 70 лет и старше) с АГ и без было показано, что распространенность ортостатической гипотензии у пациентов с контролируемой АГ ниже, чем при неконтролируемой АГ;</a:t>
            </a:r>
          </a:p>
          <a:p>
            <a:r>
              <a:rPr lang="ru-RU" dirty="0"/>
              <a:t>риск падений в течение последующего года увеличивается в 2,5 раза при неконтролируемой АГ в сочетании с ортостатической систолической гипотензией.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Ортостатическая гипертензия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прогностически</a:t>
            </a:r>
            <a:r>
              <a:rPr lang="ru-RU" dirty="0"/>
              <a:t> неблагоприятное состояние;</a:t>
            </a:r>
          </a:p>
          <a:p>
            <a:r>
              <a:rPr lang="ru-RU" dirty="0"/>
              <a:t>повышает риск ишемического инсульта в 2,5 раза;</a:t>
            </a:r>
          </a:p>
          <a:p>
            <a:r>
              <a:rPr lang="ru-RU" dirty="0"/>
              <a:t>ортостатическая гипертензия ассоциирована с возрастом, АГ, сахарным диабетом, дислипидемией;</a:t>
            </a:r>
          </a:p>
          <a:p>
            <a:r>
              <a:rPr lang="ru-RU" dirty="0"/>
              <a:t>маркер </a:t>
            </a:r>
            <a:r>
              <a:rPr lang="ru-RU" dirty="0" err="1"/>
              <a:t>прегипертонии</a:t>
            </a:r>
            <a:r>
              <a:rPr lang="ru-RU" dirty="0"/>
              <a:t> и предиктор развития АГ в будущем (относительный риск составляет от 2,17 до 4,74 в зависимости от пола и расы), а также как маркер скрытой гипертензии.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Разница систолического давления между руками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разница между руками ≥10 мм </a:t>
            </a:r>
            <a:r>
              <a:rPr lang="ru-RU" sz="2500" dirty="0" err="1"/>
              <a:t>рт.ст</a:t>
            </a:r>
            <a:r>
              <a:rPr lang="ru-RU" sz="2500" dirty="0"/>
              <a:t>. считается специфичным (хотя и недостаточно чувствительным) признаком стеноза </a:t>
            </a:r>
            <a:r>
              <a:rPr lang="ru-RU" sz="2500" dirty="0" err="1"/>
              <a:t>супрааортальных</a:t>
            </a:r>
            <a:r>
              <a:rPr lang="ru-RU" sz="2500" dirty="0"/>
              <a:t> артерий;</a:t>
            </a:r>
          </a:p>
          <a:p>
            <a:r>
              <a:rPr lang="ru-RU" sz="2500" dirty="0"/>
              <a:t>ассоциирована с риском развития ИБС, повышением риска инсульта и увеличением сердечно-сосудистой смертности;</a:t>
            </a:r>
          </a:p>
          <a:p>
            <a:r>
              <a:rPr lang="ru-RU" sz="2500" dirty="0"/>
              <a:t>установлена независимая взаимосвязь различий между руками более 10 мм </a:t>
            </a:r>
            <a:r>
              <a:rPr lang="ru-RU" sz="2500" dirty="0" err="1"/>
              <a:t>рт.ст</a:t>
            </a:r>
            <a:r>
              <a:rPr lang="ru-RU" sz="2500" dirty="0"/>
              <a:t>. со следующими факторами:  возраст, индекс массы тела, </a:t>
            </a:r>
            <a:r>
              <a:rPr lang="ru-RU" sz="2500" dirty="0" err="1"/>
              <a:t>дислипидемия</a:t>
            </a:r>
            <a:r>
              <a:rPr lang="ru-RU" sz="2500" dirty="0"/>
              <a:t>, </a:t>
            </a:r>
            <a:r>
              <a:rPr lang="ru-RU" sz="2500" dirty="0" err="1"/>
              <a:t>лодыжечно-плечевой</a:t>
            </a:r>
            <a:r>
              <a:rPr lang="ru-RU" sz="2500" dirty="0"/>
              <a:t> индекс, артериальная ригидность (</a:t>
            </a:r>
            <a:r>
              <a:rPr lang="ru-RU" sz="2500" dirty="0" err="1"/>
              <a:t>каротидно-феморальной</a:t>
            </a:r>
            <a:r>
              <a:rPr lang="ru-RU" sz="2500" dirty="0"/>
              <a:t> скоростью распространения пульсовой волны).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Псевдогипертензия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показатели АД при </a:t>
            </a:r>
            <a:r>
              <a:rPr lang="ru-RU" dirty="0" err="1"/>
              <a:t>аускультативном</a:t>
            </a:r>
            <a:r>
              <a:rPr lang="ru-RU" dirty="0"/>
              <a:t> измерении не соответствуют истинному уровню АД при внутриартериальной регистрации;</a:t>
            </a:r>
          </a:p>
          <a:p>
            <a:r>
              <a:rPr lang="ru-RU" dirty="0"/>
              <a:t>обусловлена «</a:t>
            </a:r>
            <a:r>
              <a:rPr lang="ru-RU" dirty="0" err="1"/>
              <a:t>несдавливаемостью</a:t>
            </a:r>
            <a:r>
              <a:rPr lang="ru-RU" dirty="0"/>
              <a:t>» периферических сосудов вследствие их </a:t>
            </a:r>
            <a:r>
              <a:rPr lang="ru-RU" dirty="0" err="1"/>
              <a:t>кальцификации</a:t>
            </a:r>
            <a:r>
              <a:rPr lang="ru-RU" dirty="0"/>
              <a:t> и может быть обнаружен при использовании маневра </a:t>
            </a:r>
            <a:r>
              <a:rPr lang="ru-RU" dirty="0" err="1"/>
              <a:t>Ослера</a:t>
            </a:r>
            <a:r>
              <a:rPr lang="ru-RU" dirty="0"/>
              <a:t>;</a:t>
            </a:r>
          </a:p>
          <a:p>
            <a:r>
              <a:rPr lang="ru-RU" dirty="0"/>
              <a:t>маневр </a:t>
            </a:r>
            <a:r>
              <a:rPr lang="ru-RU" dirty="0" err="1"/>
              <a:t>Ослера</a:t>
            </a:r>
            <a:r>
              <a:rPr lang="ru-RU" dirty="0"/>
              <a:t> - воздух в манжету нагнетается выше САД и при этом пальпируется плечевая или лучевая артерия. Проба считается положительной, если хотя бы на одной из этих артерий пульсация сохраняется.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1165</Words>
  <Application>Microsoft Macintosh PowerPoint</Application>
  <PresentationFormat>Экран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АРТЕРИАЛЬНОЕ ДАВЛЕНИЕ В ПОЖИЛОМ ВОЗРАСТЕ</vt:lpstr>
      <vt:lpstr>Артериальная гипертензия и синдром старческой астении </vt:lpstr>
      <vt:lpstr>Презентация PowerPoint</vt:lpstr>
      <vt:lpstr>Ортостатическая гипотензия</vt:lpstr>
      <vt:lpstr>Ортостатическая гипотензия</vt:lpstr>
      <vt:lpstr>Ортостатическая гипотензия</vt:lpstr>
      <vt:lpstr>Ортостатическая гипертензия</vt:lpstr>
      <vt:lpstr>Разница систолического давления между руками</vt:lpstr>
      <vt:lpstr>Псевдогипертензия</vt:lpstr>
      <vt:lpstr>Исследование HYVET (Hypertension in the Very Elderly Double Blind Trial) </vt:lpstr>
      <vt:lpstr>Целевые значения артериального давления: в среднем</vt:lpstr>
      <vt:lpstr>Выбор антигипертензивного препарата</vt:lpstr>
      <vt:lpstr>Презентация PowerPoint</vt:lpstr>
      <vt:lpstr>«Возраст не помеха»</vt:lpstr>
      <vt:lpstr>«Возраст не помеха»</vt:lpstr>
      <vt:lpstr>«Возраст не помеха»</vt:lpstr>
      <vt:lpstr>60 – 79 лет, нет синдрома старческой астении</vt:lpstr>
      <vt:lpstr>Старше 80 лет, нет синдрома старческой астении</vt:lpstr>
      <vt:lpstr>Старше 80 лет при наличии синдрома старческой астении</vt:lpstr>
      <vt:lpstr>Динамическое наблюдения при антигипертензивной терапии</vt:lpstr>
      <vt:lpstr>Динамическое наблюдения при антигипертензивной терапии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АРТЕРИАЛЬНОЕ ДАВЛЕНИЕ В ПОЖИЛОМ ВОЗРАСТЕ</dc:title>
  <dc:creator>Lenovo</dc:creator>
  <cp:lastModifiedBy>Ирина Носкова</cp:lastModifiedBy>
  <cp:revision>42</cp:revision>
  <dcterms:created xsi:type="dcterms:W3CDTF">2018-04-21T21:38:58Z</dcterms:created>
  <dcterms:modified xsi:type="dcterms:W3CDTF">2024-04-07T16:37:56Z</dcterms:modified>
</cp:coreProperties>
</file>