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9" r:id="rId8"/>
    <p:sldId id="270" r:id="rId9"/>
    <p:sldId id="277" r:id="rId10"/>
    <p:sldId id="271" r:id="rId11"/>
    <p:sldId id="273" r:id="rId12"/>
    <p:sldId id="275" r:id="rId13"/>
    <p:sldId id="276" r:id="rId14"/>
    <p:sldId id="278" r:id="rId15"/>
    <p:sldId id="281" r:id="rId16"/>
    <p:sldId id="265" r:id="rId17"/>
    <p:sldId id="283" r:id="rId18"/>
    <p:sldId id="263" r:id="rId19"/>
    <p:sldId id="282" r:id="rId20"/>
    <p:sldId id="284" r:id="rId21"/>
    <p:sldId id="287" r:id="rId22"/>
    <p:sldId id="285" r:id="rId23"/>
    <p:sldId id="308" r:id="rId24"/>
    <p:sldId id="266" r:id="rId25"/>
    <p:sldId id="288" r:id="rId26"/>
    <p:sldId id="267" r:id="rId27"/>
    <p:sldId id="286" r:id="rId28"/>
    <p:sldId id="296" r:id="rId29"/>
    <p:sldId id="297" r:id="rId30"/>
    <p:sldId id="298" r:id="rId31"/>
    <p:sldId id="299" r:id="rId32"/>
    <p:sldId id="301" r:id="rId33"/>
    <p:sldId id="302" r:id="rId34"/>
    <p:sldId id="303" r:id="rId35"/>
    <p:sldId id="304" r:id="rId36"/>
    <p:sldId id="309" r:id="rId37"/>
    <p:sldId id="310" r:id="rId38"/>
    <p:sldId id="311" r:id="rId39"/>
    <p:sldId id="29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google.by/url?sa=i&amp;rct=j&amp;q=&amp;esrc=s&amp;source=images&amp;cd=&amp;cad=rja&amp;uact=8&amp;ved=0ahUKEwiOk57YkqrMAhXICJoKHVGoBRcQjRwIBw&amp;url=http://www.azagame.fr/projet/page-accueil/?lang=en&amp;psig=AFQjCNElzgBS0nBCrJRN9IMvcc_Tq9qSWQ&amp;ust=146168596562250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185738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Современная стратегия борьбы с деменцией: итоги и перспективы белорусского проекта</a:t>
            </a:r>
            <a:endParaRPr lang="ru-RU" sz="35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71810"/>
            <a:ext cx="6400800" cy="2566990"/>
          </a:xfrm>
        </p:spPr>
        <p:txBody>
          <a:bodyPr>
            <a:normAutofit/>
          </a:bodyPr>
          <a:lstStyle/>
          <a:p>
            <a:r>
              <a:rPr lang="ru-RU" dirty="0"/>
              <a:t>А.Н</a:t>
            </a:r>
            <a:r>
              <a:rPr lang="ru-RU"/>
              <a:t>.Ильницкий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Обучение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общие вопросы: когнитивные функции, их снижение, деменция;</a:t>
            </a:r>
          </a:p>
          <a:p>
            <a:r>
              <a:rPr lang="ru-RU" dirty="0"/>
              <a:t>вопросы раннего выявления и обеспечение информирования медицинских учреждений;</a:t>
            </a:r>
          </a:p>
          <a:p>
            <a:r>
              <a:rPr lang="ru-RU" dirty="0"/>
              <a:t>роль социального работника в ведении пациента с деменцией, юридические вопросы;</a:t>
            </a:r>
          </a:p>
          <a:p>
            <a:r>
              <a:rPr lang="ru-RU" dirty="0"/>
              <a:t>сопровождение родственников и семьи;</a:t>
            </a:r>
          </a:p>
          <a:p>
            <a:r>
              <a:rPr lang="ru-RU" dirty="0"/>
              <a:t>профилактика синдрома эмоционального выгорания.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Серия образовательных семинаров</a:t>
            </a:r>
          </a:p>
        </p:txBody>
      </p:sp>
      <p:pic>
        <p:nvPicPr>
          <p:cNvPr id="5" name="Содержимое 4" descr="13607938_1180930751949578_55042654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pic>
        <p:nvPicPr>
          <p:cNvPr id="22530" name="Picture 2" descr="https://scontent-arn2-1.xx.fbcdn.net/v/t1.0-9/13592770_1060337494033303_515052962216448866_n.jpg?oh=31adbfeebf7e8d5bc2148a1ba0f418ff&amp;oe=58536A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1387" y="4286232"/>
            <a:ext cx="4452613" cy="257176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Обмен опытом: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Российская Федерация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scontent-arn2-1.xx.fbcdn.net/v/t1.0-9/13428356_952766901511238_726827894464536020_n.jpg?oh=2a53b274877c07b240414c29d3711d75&amp;oe=5848E13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215370" cy="457198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Стажировка в Чехии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ownload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215370" cy="500066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СОВЕРШЕНСТВОВАНИЕ ТЕРАПЕВТИЧЕСКОЙ СРЕДЫ В СТАЦИОНАРНЫХ СОЦИАЛЬНЫХ УЧРЕЖДЕНИЯХ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Концепция </a:t>
            </a:r>
          </a:p>
        </p:txBody>
      </p:sp>
      <p:pic>
        <p:nvPicPr>
          <p:cNvPr id="4" name="Содержимое 3" descr="9398fac956c868aa817372f38de4945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14876" cy="6858000"/>
          </a:xfrm>
          <a:prstGeom prst="rect">
            <a:avLst/>
          </a:prstGeom>
        </p:spPr>
      </p:pic>
      <p:pic>
        <p:nvPicPr>
          <p:cNvPr id="26626" name="Picture 2" descr="http://export.by/data/Image/Image/6d2cvitebsk_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14488"/>
            <a:ext cx="4429124" cy="2895601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solidFill>
                  <a:srgbClr val="00B050"/>
                </a:solidFill>
              </a:rPr>
              <a:t>Клинико-реабилитационные гериатрические группы (О.Н.Старцева, А.Н.Ильницкий, 2016)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300" dirty="0"/>
              <a:t>1. Активные пациенты с отсутствием или легкими нарушениями гериатрического статуса.</a:t>
            </a:r>
          </a:p>
          <a:p>
            <a:pPr>
              <a:buNone/>
            </a:pPr>
            <a:r>
              <a:rPr lang="ru-RU" sz="2300" dirty="0"/>
              <a:t>2. Пациенты с умеренными нарушениями гериатрического статуса.</a:t>
            </a:r>
          </a:p>
          <a:p>
            <a:pPr>
              <a:buNone/>
            </a:pPr>
            <a:r>
              <a:rPr lang="ru-RU" sz="2300" dirty="0"/>
              <a:t>2.1. Пациенты с ведущим умеренным когнитивным дефицитом.</a:t>
            </a:r>
          </a:p>
          <a:p>
            <a:pPr>
              <a:buNone/>
            </a:pPr>
            <a:r>
              <a:rPr lang="ru-RU" sz="2300" dirty="0"/>
              <a:t>2.2. Пациенты с ведущими умеренными двигательными нарушениями.</a:t>
            </a:r>
          </a:p>
          <a:p>
            <a:pPr>
              <a:buNone/>
            </a:pPr>
            <a:r>
              <a:rPr lang="ru-RU" sz="2300" dirty="0"/>
              <a:t>3. Пациенты с тяжелыми нарушениями гериатрического статуса.</a:t>
            </a:r>
          </a:p>
          <a:p>
            <a:pPr>
              <a:buNone/>
            </a:pPr>
            <a:r>
              <a:rPr lang="ru-RU" sz="2300" dirty="0"/>
              <a:t>3.1. Пациенты с умеренным/тяжелым когнитивным дефицитом или умеренными/тяжелыми двигательными нарушениями.</a:t>
            </a:r>
          </a:p>
          <a:p>
            <a:pPr>
              <a:buNone/>
            </a:pPr>
            <a:r>
              <a:rPr lang="ru-RU" sz="2300" dirty="0"/>
              <a:t>3.2. Терминальная стадия старческой астении.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>
                <a:solidFill>
                  <a:srgbClr val="00B050"/>
                </a:solidFill>
              </a:rPr>
              <a:t>Компоненты терапевтической среды (О.Н.Старцева, А.Н.Ильницкий, 2016)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интерьерный и экстерьерный компоненты среды; </a:t>
            </a:r>
          </a:p>
          <a:p>
            <a:r>
              <a:rPr lang="ru-RU" dirty="0"/>
              <a:t>социально-медицинские меры; </a:t>
            </a:r>
          </a:p>
          <a:p>
            <a:r>
              <a:rPr lang="ru-RU" dirty="0"/>
              <a:t>психолого-педагогические мероприятия, направленные на создание благоприятных условий, как для жизни, так и для реабилитации пожилого человека, исключающие воздействие потенциально неблагоприятных факторов.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Элементы терапевтической среды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scontent-arn2-1.xx.fbcdn.net/v/t1.0-9/13615203_1060337547366631_3027284708223797719_n.jpg?oh=6d6c5735bc7c6f3ba11ba512c0653e41&amp;oe=584A29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286808" cy="492922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>
                <a:solidFill>
                  <a:srgbClr val="00B050"/>
                </a:solidFill>
              </a:rPr>
              <a:t>Луначарский психоневрологический дом-интернат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vitvesti.by/cache/039_images_070_thumb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215370" cy="507209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Актуальность проблемы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вызовы глобального мира: «атака на идентичность»;</a:t>
            </a:r>
          </a:p>
          <a:p>
            <a:r>
              <a:rPr lang="ru-RU" dirty="0"/>
              <a:t>глобальное общество: культура «включенных» и «исключенных»;</a:t>
            </a:r>
          </a:p>
          <a:p>
            <a:r>
              <a:rPr lang="ru-RU" dirty="0"/>
              <a:t>современная гериатрия: синдром старческой астении и гериатрический каскад, гериатрический осмотр; дома-интернаты для пожилых граждан и инвалидов; деменция.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«КАБИНЕТЫ ДЕМЕНЦИИ» В ТЕРРИТОРИАЛЬНЫХ ЦЕНТРАХ СОЦИАЛЬНОГО ОБСЛУЖИВАНИЯ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Работа в территориальных центрах социального обслуживания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на функциональной основе;</a:t>
            </a:r>
          </a:p>
          <a:p>
            <a:r>
              <a:rPr lang="ru-RU" dirty="0"/>
              <a:t>изменение функциональных обязанностей сотрудников – дополнение обязанностей по раннему выявлению когнитивных расстройств, работе с пациентами с установленным диагнозом и их родственниками;</a:t>
            </a:r>
          </a:p>
          <a:p>
            <a:r>
              <a:rPr lang="ru-RU" dirty="0"/>
              <a:t>обязательная организационно-методическая деятельность;</a:t>
            </a:r>
          </a:p>
          <a:p>
            <a:r>
              <a:rPr lang="ru-RU" dirty="0"/>
              <a:t>наличие сотрудника, персонально отвечающего за координацию с территориальными медицинскими учреждениями.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ИНФОРМИРОВАНИЕ ОБЩЕСТВА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я-исповедуюсь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762500" cy="5643578"/>
          </a:xfrm>
        </p:spPr>
      </p:pic>
      <p:pic>
        <p:nvPicPr>
          <p:cNvPr id="2050" name="Picture 2" descr="https://j.livelib.ru/boocover/1000592656/o/bad7/%D0%86ngvar_Amb%E2%80%99jornsen__23ya_palat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85860"/>
            <a:ext cx="3214710" cy="557214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Диалог о старении с обществом</a:t>
            </a:r>
          </a:p>
        </p:txBody>
      </p:sp>
      <p:pic>
        <p:nvPicPr>
          <p:cNvPr id="4" name="Содержимое 3" descr="13606971_1180394328669887_683677872970245788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2545854" cy="4883153"/>
          </a:xfrm>
        </p:spPr>
      </p:pic>
      <p:pic>
        <p:nvPicPr>
          <p:cNvPr id="24578" name="Picture 2" descr="C:\Users\Lenovo\Pictures\12376615_784300228362969_304176846718428835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428736"/>
            <a:ext cx="6143636" cy="485776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Что должны знать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дети и подростки о старости?</a:t>
            </a:r>
          </a:p>
        </p:txBody>
      </p:sp>
      <p:pic>
        <p:nvPicPr>
          <p:cNvPr id="4" name="Содержимое 3" descr="12241361_1027045980671390_526685950468776336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Старение, общество и интернет: </a:t>
            </a:r>
            <a:r>
              <a:rPr lang="be-BY" b="1" dirty="0">
                <a:solidFill>
                  <a:srgbClr val="00B050"/>
                </a:solidFill>
              </a:rPr>
              <a:t>ДЗЕД</a:t>
            </a:r>
            <a:r>
              <a:rPr lang="en-US" b="1" dirty="0">
                <a:solidFill>
                  <a:srgbClr val="00B050"/>
                </a:solidFill>
              </a:rPr>
              <a:t>line </a:t>
            </a:r>
            <a:r>
              <a:rPr lang="be-BY" b="1" dirty="0">
                <a:solidFill>
                  <a:srgbClr val="00B050"/>
                </a:solidFill>
              </a:rPr>
              <a:t>на </a:t>
            </a:r>
            <a:r>
              <a:rPr lang="en-US" b="1" dirty="0">
                <a:solidFill>
                  <a:srgbClr val="00B050"/>
                </a:solidFill>
              </a:rPr>
              <a:t>www.tut.by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img.tyt.by/n/gosti/00/7/2012-12-08_alisa_makarova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3"/>
            <a:ext cx="8358246" cy="457203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СОВРЕМЕННЫЕ </a:t>
            </a:r>
            <a:r>
              <a:rPr lang="en-US" b="1" dirty="0">
                <a:solidFill>
                  <a:srgbClr val="00B050"/>
                </a:solidFill>
              </a:rPr>
              <a:t>IT</a:t>
            </a:r>
            <a:r>
              <a:rPr lang="ru-RU" b="1" dirty="0">
                <a:solidFill>
                  <a:srgbClr val="00B050"/>
                </a:solidFill>
              </a:rPr>
              <a:t>-ТЕХНОЛОГИИ </a:t>
            </a: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В ГЕРИАТРИИ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Гериатрический осмотр </a:t>
            </a:r>
            <a:br>
              <a:rPr lang="ru-RU" sz="3200" b="1" dirty="0">
                <a:solidFill>
                  <a:srgbClr val="00B050"/>
                </a:solidFill>
              </a:rPr>
            </a:br>
            <a:r>
              <a:rPr lang="en-US" sz="3200" b="1" dirty="0">
                <a:solidFill>
                  <a:srgbClr val="00B050"/>
                </a:solidFill>
              </a:rPr>
              <a:t>(comprehensive geriatric assessment)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Мультидисциплинарный диагностический процесс, который направлен на выявление физикальных, функциональных и психосоциальных особенностей людей преимущественно старческого возраста с целью получения возможности разработки комплексного медико-социального плана их ведения, включая лечение и медико-социальную реабилитацию.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056552"/>
            <a:ext cx="1357290" cy="801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>
            <a:off x="1259632" y="620688"/>
            <a:ext cx="7056784" cy="56166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514091" y="2276872"/>
            <a:ext cx="2448272" cy="21608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53388" y="1124743"/>
            <a:ext cx="2356740" cy="21651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способности к передвижению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двигательной активности у пожилых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Tinnetti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M., 1986)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05872" y="3835570"/>
            <a:ext cx="2304256" cy="15792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мальнутриции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nutritional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(MNA</a:t>
            </a:r>
            <a:r>
              <a:rPr lang="ru-RU" i="1" dirty="0"/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1190" y="5013480"/>
            <a:ext cx="2736304" cy="1655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Когнитивные расстройства </a:t>
            </a:r>
          </a:p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«Мини-исследование умственного состояния»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Folstein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Folstein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McHugh P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1975)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860925"/>
            <a:ext cx="2448272" cy="15118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Моральное состояние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Philadelphia geriatric morale scale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Lawton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M.P., 1975)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343150"/>
            <a:ext cx="2439347" cy="18002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независимости в повседневной жизни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Бартела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Machoney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Barthel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1965)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2915816" y="2276872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796136" y="2173803"/>
            <a:ext cx="757252" cy="6791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796136" y="3861048"/>
            <a:ext cx="792088" cy="432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4"/>
          </p:cNvCxnSpPr>
          <p:nvPr/>
        </p:nvCxnSpPr>
        <p:spPr>
          <a:xfrm>
            <a:off x="4738227" y="4437720"/>
            <a:ext cx="0" cy="575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915816" y="4028492"/>
            <a:ext cx="752026" cy="409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3097154" y="188640"/>
            <a:ext cx="3060340" cy="172819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тяжести синдрома старческой астении</a:t>
            </a:r>
          </a:p>
        </p:txBody>
      </p:sp>
      <p:cxnSp>
        <p:nvCxnSpPr>
          <p:cNvPr id="95" name="Прямая со стрелкой 94"/>
          <p:cNvCxnSpPr/>
          <p:nvPr/>
        </p:nvCxnSpPr>
        <p:spPr>
          <a:xfrm>
            <a:off x="6318778" y="904358"/>
            <a:ext cx="287094" cy="1483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>
            <a:off x="8316416" y="3289928"/>
            <a:ext cx="0" cy="3423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H="1">
            <a:off x="6553388" y="5628098"/>
            <a:ext cx="466884" cy="2133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>
            <a:off x="2627784" y="5628098"/>
            <a:ext cx="288032" cy="2133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flipV="1">
            <a:off x="1259632" y="3289928"/>
            <a:ext cx="0" cy="3423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flipV="1">
            <a:off x="2627784" y="1052736"/>
            <a:ext cx="279107" cy="1440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3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Функциональное долголетие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подходы ВОЗ: здоровое старение и функциональная способность;</a:t>
            </a:r>
          </a:p>
          <a:p>
            <a:r>
              <a:rPr lang="ru-RU" dirty="0"/>
              <a:t>подходы </a:t>
            </a:r>
            <a:r>
              <a:rPr lang="en-US" dirty="0"/>
              <a:t>IAGG </a:t>
            </a:r>
            <a:r>
              <a:rPr lang="ru-RU" dirty="0"/>
              <a:t>и </a:t>
            </a:r>
            <a:r>
              <a:rPr lang="en-US" dirty="0"/>
              <a:t>EUGMS</a:t>
            </a:r>
            <a:r>
              <a:rPr lang="ru-RU" dirty="0"/>
              <a:t>: высокий уровень функциональной способности формируется в течение всей жизни;</a:t>
            </a:r>
          </a:p>
          <a:p>
            <a:r>
              <a:rPr lang="ru-RU" dirty="0"/>
              <a:t>функциональное долголетие: образ жизни и поведение; заболевания, приводящие к смертности и инвалидности; заболевания, приводящие к инвалидности в пожилом возрасте; предупреждение синдрома старческой астении. 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214734"/>
            <a:ext cx="9144001" cy="175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1252" y="5929330"/>
            <a:ext cx="1572748" cy="928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Перспективы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внедрения </a:t>
            </a:r>
            <a:r>
              <a:rPr lang="en-US" b="1" dirty="0">
                <a:solidFill>
                  <a:srgbClr val="00B050"/>
                </a:solidFill>
              </a:rPr>
              <a:t>IT-</a:t>
            </a:r>
            <a:r>
              <a:rPr lang="ru-RU" b="1" dirty="0">
                <a:solidFill>
                  <a:srgbClr val="00B050"/>
                </a:solidFill>
              </a:rPr>
              <a:t>технологий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внедрение системы электронного взаимодействия между учреждениями социальной защиты и здравоохранения;</a:t>
            </a:r>
          </a:p>
          <a:p>
            <a:r>
              <a:rPr lang="ru-RU" dirty="0"/>
              <a:t>разработка </a:t>
            </a:r>
            <a:r>
              <a:rPr lang="ru-RU" dirty="0" err="1"/>
              <a:t>интернет-технологий</a:t>
            </a:r>
            <a:r>
              <a:rPr lang="ru-RU" dirty="0"/>
              <a:t> объединения родственников пациентов с деменцией, создание соответствующих форумов, средств общения и </a:t>
            </a:r>
            <a:r>
              <a:rPr lang="ru-RU" dirty="0" err="1"/>
              <a:t>взаимоподдержки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Реабилитация пациентов с когнитивным дефицитом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www.azagame.fr/wp-content/uploads/2012/01/page1_bis1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8286808" cy="457677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Деменция: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европейский проект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Dem@Care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https://scontent-arn2-1.xx.fbcdn.net/v/t1.0-9/11986945_852553781508576_2332390644125330490_n.jpg?oh=5fcf005e80172b6389aed0e6b329e5eb&amp;oe=57A1EB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215370" cy="478634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Деменция: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европейский проект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Dem@Care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s://scontent-arn2-1.xx.fbcdn.net/hphotos-xfa1/v/t1.0-9/11755277_827584837338804_8997019039334833462_n.jpg?oh=375ba8be0a47722684514857c8de4935&amp;oe=57A01F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86808" cy="456723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ЦЕЛЕВОЙ ИТОГ ПРОЕКТА – ДОБИТЬСЯ КОМПЛЕКСНОГО ПОДХОДА К ВЕДЕНИЮ ПАЦИЕНТА С ДЕМЕНЦИЕЙ, ПОВЫСИТЬ КАЧЕСТВО ПРОФИЛАКТИКИ И РАННЕГО ВЫЯВЛЕНИЯ КОГНИТИВНЫХ РАССТРОЙСТВ, УСИЛИТЬ ПОДДЕРЖКУ МИКРООКРУЖЕНИЯ ПАЦИЕНТА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Результаты проекта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на специальной сессии ВОЗ</a:t>
            </a:r>
          </a:p>
        </p:txBody>
      </p:sp>
      <p:pic>
        <p:nvPicPr>
          <p:cNvPr id="4" name="Содержимое 3" descr="14581291_1043366155784645_4952033150251875471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>
                <a:solidFill>
                  <a:srgbClr val="00B050"/>
                </a:solidFill>
              </a:rPr>
              <a:t>Утвержден глобальный план действий по реагированию на деменцию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Image result for эмблема во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00174"/>
            <a:ext cx="5076825" cy="507682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Image result for белорусский пейза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/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СПАСИБО ЗА ВНИМАНИЕ!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Гериатрия, здравоохранение и социальная помощь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здравоохранение – традиционный нозологический подход;</a:t>
            </a:r>
          </a:p>
          <a:p>
            <a:r>
              <a:rPr lang="ru-RU" dirty="0"/>
              <a:t>социальная служба – высокая заинтересованность в формировании независимости пожилого человека;</a:t>
            </a:r>
          </a:p>
          <a:p>
            <a:r>
              <a:rPr lang="ru-RU" dirty="0"/>
              <a:t>линия «первого контакта» с пациентом шире, чем мы предполагаем;</a:t>
            </a:r>
          </a:p>
          <a:p>
            <a:r>
              <a:rPr lang="ru-RU" dirty="0"/>
              <a:t>международная концепция гериатрии в современных постсоветских условиях скорее подходит к отечественной системе социальной защиты. 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Фокус на деменцию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возможности профилактики: физическая активность, курение, артериальная гипертензия, ожирение, сахарный диабет;</a:t>
            </a:r>
          </a:p>
          <a:p>
            <a:r>
              <a:rPr lang="ru-RU" dirty="0"/>
              <a:t>возможности раннего выявления когнитивных нарушений: скрининговые тесты (рисования часов, Брауна-Петерсона и др.);</a:t>
            </a:r>
          </a:p>
          <a:p>
            <a:r>
              <a:rPr lang="ru-RU" dirty="0"/>
              <a:t> пациенты с когнитивными нарушениями и деменцией в домах-интернатах: терапевтическая среда;</a:t>
            </a:r>
          </a:p>
          <a:p>
            <a:r>
              <a:rPr lang="ru-RU" dirty="0"/>
              <a:t>деменция и общество.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0995634_747550875366176_775651300884107213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215" y="1600200"/>
            <a:ext cx="6799569" cy="4525963"/>
          </a:xfrm>
        </p:spPr>
      </p:pic>
      <p:pic>
        <p:nvPicPr>
          <p:cNvPr id="16386" name="Picture 2" descr="https://gallery.mailchimp.com/2780a18730d585591784dc79c/images/58f89f8e-bcae-450b-9f61-628814f140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01122" cy="135731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B050"/>
                </a:solidFill>
              </a:rPr>
              <a:t>Пилотный</a:t>
            </a:r>
            <a:r>
              <a:rPr lang="ru-RU" b="1" dirty="0">
                <a:solidFill>
                  <a:srgbClr val="00B050"/>
                </a:solidFill>
              </a:rPr>
              <a:t> проект «Пожилой человек и деменция» в Витебской области </a:t>
            </a:r>
          </a:p>
        </p:txBody>
      </p:sp>
      <p:pic>
        <p:nvPicPr>
          <p:cNvPr id="4" name="Содержимое 3" descr="11666146_772994419488488_579618158311412316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Содержание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1). Обучение социальных работников: система семинаров, продолжительность 24 часа;</a:t>
            </a:r>
          </a:p>
          <a:p>
            <a:pPr>
              <a:buNone/>
            </a:pPr>
            <a:r>
              <a:rPr lang="ru-RU" dirty="0"/>
              <a:t>2). Совершенствование терапевтической среды в стационарных учреждениях;</a:t>
            </a:r>
          </a:p>
          <a:p>
            <a:pPr>
              <a:buNone/>
            </a:pPr>
            <a:r>
              <a:rPr lang="ru-RU" dirty="0"/>
              <a:t>3). «Кабинеты деменции» в территориальных центрах социального обслуживания: раннее выявление, сопровождение пациента, сопровождение родственников;</a:t>
            </a:r>
          </a:p>
          <a:p>
            <a:pPr>
              <a:buNone/>
            </a:pPr>
            <a:r>
              <a:rPr lang="ru-RU" dirty="0"/>
              <a:t>4). Информирование общества;</a:t>
            </a:r>
          </a:p>
          <a:p>
            <a:pPr>
              <a:buNone/>
            </a:pPr>
            <a:r>
              <a:rPr lang="ru-RU" dirty="0"/>
              <a:t>5). Внедрение </a:t>
            </a:r>
            <a:r>
              <a:rPr lang="en-US" dirty="0"/>
              <a:t>IT-</a:t>
            </a:r>
            <a:r>
              <a:rPr lang="ru-RU" dirty="0"/>
              <a:t>технологий в обеспечение преемственности здравоохранение – социальная служба.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ОБУЧЕНИЕ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834</Words>
  <Application>Microsoft Macintosh PowerPoint</Application>
  <PresentationFormat>Экран (4:3)</PresentationFormat>
  <Paragraphs>103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Тема Office</vt:lpstr>
      <vt:lpstr>Современная стратегия борьбы с деменцией: итоги и перспективы белорусского проекта</vt:lpstr>
      <vt:lpstr>Актуальность проблемы</vt:lpstr>
      <vt:lpstr>Функциональное долголетие</vt:lpstr>
      <vt:lpstr>Гериатрия, здравоохранение и социальная помощь</vt:lpstr>
      <vt:lpstr>Фокус на деменцию</vt:lpstr>
      <vt:lpstr>Презентация PowerPoint</vt:lpstr>
      <vt:lpstr>Пилотный проект «Пожилой человек и деменция» в Витебской области </vt:lpstr>
      <vt:lpstr>Содержание проекта</vt:lpstr>
      <vt:lpstr>Презентация PowerPoint</vt:lpstr>
      <vt:lpstr>Обучение</vt:lpstr>
      <vt:lpstr>Серия образовательных семинаров</vt:lpstr>
      <vt:lpstr>Обмен опытом:  Российская Федерация</vt:lpstr>
      <vt:lpstr>Стажировка в Чехии</vt:lpstr>
      <vt:lpstr>Презентация PowerPoint</vt:lpstr>
      <vt:lpstr>    </vt:lpstr>
      <vt:lpstr>Клинико-реабилитационные гериатрические группы (О.Н.Старцева, А.Н.Ильницкий, 2016)</vt:lpstr>
      <vt:lpstr>Компоненты терапевтической среды (О.Н.Старцева, А.Н.Ильницкий, 2016)</vt:lpstr>
      <vt:lpstr>Элементы терапевтической среды</vt:lpstr>
      <vt:lpstr>Луначарский психоневрологический дом-интернат</vt:lpstr>
      <vt:lpstr>Презентация PowerPoint</vt:lpstr>
      <vt:lpstr>Работа в территориальных центрах социального обслуживания</vt:lpstr>
      <vt:lpstr>Презентация PowerPoint</vt:lpstr>
      <vt:lpstr>Презентация PowerPoint</vt:lpstr>
      <vt:lpstr>Диалог о старении с обществом</vt:lpstr>
      <vt:lpstr>Что должны знать  дети и подростки о старости?</vt:lpstr>
      <vt:lpstr>Старение, общество и интернет: ДЗЕДline на www.tut.by</vt:lpstr>
      <vt:lpstr>Презентация PowerPoint</vt:lpstr>
      <vt:lpstr>Гериатрический осмотр  (comprehensive geriatric assessment)</vt:lpstr>
      <vt:lpstr>Презентация PowerPoint</vt:lpstr>
      <vt:lpstr>Презентация PowerPoint</vt:lpstr>
      <vt:lpstr>Перспективы  внедрения IT-технологий</vt:lpstr>
      <vt:lpstr>Реабилитация пациентов с когнитивным дефицитом</vt:lpstr>
      <vt:lpstr>Деменция:  европейский проект Dem@Care</vt:lpstr>
      <vt:lpstr>Деменция:  европейский проект Dem@Care</vt:lpstr>
      <vt:lpstr>Презентация PowerPoint</vt:lpstr>
      <vt:lpstr>Результаты проекта  на специальной сессии ВОЗ</vt:lpstr>
      <vt:lpstr>Утвержден глобальный план действий по реагированию на деменцию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ПОЖИЛОЙ ЧЕЛОВЕК С ДЕМЕНЦИЕЙ В СИСТЕМЕ СОЦИАЛЬНОЙ ПОМОЩИ</dc:title>
  <dc:creator>Lenovo</dc:creator>
  <cp:lastModifiedBy>Ирина Носкова</cp:lastModifiedBy>
  <cp:revision>63</cp:revision>
  <dcterms:created xsi:type="dcterms:W3CDTF">2016-08-29T07:47:43Z</dcterms:created>
  <dcterms:modified xsi:type="dcterms:W3CDTF">2024-04-07T16:43:45Z</dcterms:modified>
</cp:coreProperties>
</file>