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3" r:id="rId4"/>
    <p:sldId id="284" r:id="rId5"/>
    <p:sldId id="261" r:id="rId6"/>
    <p:sldId id="288" r:id="rId7"/>
    <p:sldId id="285" r:id="rId8"/>
    <p:sldId id="263" r:id="rId9"/>
    <p:sldId id="275" r:id="rId10"/>
    <p:sldId id="276" r:id="rId11"/>
    <p:sldId id="286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300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29" r:id="rId39"/>
    <p:sldId id="326" r:id="rId40"/>
    <p:sldId id="327" r:id="rId41"/>
    <p:sldId id="314" r:id="rId42"/>
    <p:sldId id="331" r:id="rId43"/>
    <p:sldId id="332" r:id="rId44"/>
    <p:sldId id="333" r:id="rId45"/>
    <p:sldId id="334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15" r:id="rId74"/>
    <p:sldId id="363" r:id="rId75"/>
    <p:sldId id="364" r:id="rId76"/>
    <p:sldId id="365" r:id="rId77"/>
    <p:sldId id="366" r:id="rId78"/>
    <p:sldId id="367" r:id="rId79"/>
    <p:sldId id="368" r:id="rId80"/>
    <p:sldId id="369" r:id="rId81"/>
    <p:sldId id="370" r:id="rId82"/>
    <p:sldId id="372" r:id="rId83"/>
    <p:sldId id="382" r:id="rId84"/>
    <p:sldId id="383" r:id="rId85"/>
    <p:sldId id="395" r:id="rId86"/>
    <p:sldId id="396" r:id="rId87"/>
    <p:sldId id="398" r:id="rId88"/>
    <p:sldId id="399" r:id="rId89"/>
    <p:sldId id="400" r:id="rId90"/>
    <p:sldId id="402" r:id="rId91"/>
    <p:sldId id="391" r:id="rId92"/>
    <p:sldId id="392" r:id="rId93"/>
    <p:sldId id="393" r:id="rId94"/>
    <p:sldId id="313" r:id="rId95"/>
    <p:sldId id="281" r:id="rId96"/>
    <p:sldId id="282" r:id="rId9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286016"/>
          </a:xfrm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00B050"/>
                </a:solidFill>
              </a:rPr>
              <a:t>Безопасные </a:t>
            </a:r>
            <a:r>
              <a:rPr lang="ru-RU" sz="3800" b="1" dirty="0" err="1">
                <a:solidFill>
                  <a:srgbClr val="00B050"/>
                </a:solidFill>
              </a:rPr>
              <a:t>нейротрансмиттеры</a:t>
            </a:r>
            <a:r>
              <a:rPr lang="ru-RU" sz="3800" b="1" dirty="0">
                <a:solidFill>
                  <a:srgbClr val="00B050"/>
                </a:solidFill>
              </a:rPr>
              <a:t> и обеспечение функциональности </a:t>
            </a:r>
            <a:br>
              <a:rPr lang="ru-RU" sz="3800" b="1" dirty="0">
                <a:solidFill>
                  <a:srgbClr val="00B050"/>
                </a:solidFill>
              </a:rPr>
            </a:br>
            <a:r>
              <a:rPr lang="ru-RU" sz="3800" b="1" dirty="0">
                <a:solidFill>
                  <a:srgbClr val="00B050"/>
                </a:solidFill>
              </a:rPr>
              <a:t>"мозг - кожа – суставы»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2352676"/>
          </a:xfrm>
        </p:spPr>
        <p:txBody>
          <a:bodyPr>
            <a:normAutofit/>
          </a:bodyPr>
          <a:lstStyle/>
          <a:p>
            <a:r>
              <a:rPr lang="ru-RU" dirty="0" err="1"/>
              <a:t>А.Н.Ильницкий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Гипотиреоз: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фокус на </a:t>
            </a:r>
            <a:r>
              <a:rPr lang="ru-RU" b="1" dirty="0" err="1">
                <a:solidFill>
                  <a:srgbClr val="00B050"/>
                </a:solidFill>
              </a:rPr>
              <a:t>серотонин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ypothyroidism-before-and-aft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000" y="1806038"/>
            <a:ext cx="5600000" cy="4114286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B050"/>
                </a:solidFill>
              </a:rPr>
              <a:t>Серотонин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моноаминовый</a:t>
            </a:r>
            <a:r>
              <a:rPr lang="ru-RU" dirty="0"/>
              <a:t> </a:t>
            </a:r>
            <a:r>
              <a:rPr lang="ru-RU" dirty="0" err="1"/>
              <a:t>нейротрансмиттер</a:t>
            </a:r>
            <a:r>
              <a:rPr lang="ru-RU" dirty="0"/>
              <a:t>;</a:t>
            </a:r>
          </a:p>
          <a:p>
            <a:r>
              <a:rPr lang="ru-RU" dirty="0"/>
              <a:t>большая часть вырабатывается и остаётся в кишечнике (около 90%), а остальная часть взаимодействует с нейронами центральной нервной системы;</a:t>
            </a:r>
          </a:p>
          <a:p>
            <a:r>
              <a:rPr lang="ru-RU" dirty="0" err="1"/>
              <a:t>серотонин</a:t>
            </a:r>
            <a:r>
              <a:rPr lang="ru-RU" dirty="0"/>
              <a:t> отвечает за аппетит, сон, память, </a:t>
            </a:r>
            <a:r>
              <a:rPr lang="ru-RU" dirty="0" err="1"/>
              <a:t>обучаемость</a:t>
            </a:r>
            <a:r>
              <a:rPr lang="ru-RU" dirty="0"/>
              <a:t>, температуру тела, настроение, поведение, мышечные сокращения и функции сердечно-сосудистой и эндокринной систем;</a:t>
            </a:r>
          </a:p>
          <a:p>
            <a:r>
              <a:rPr lang="ru-RU" dirty="0"/>
              <a:t>у депрессивных пациентов наблюдается пониженный уровень метаболитов </a:t>
            </a:r>
            <a:r>
              <a:rPr lang="ru-RU" dirty="0" err="1"/>
              <a:t>серотонина</a:t>
            </a:r>
            <a:r>
              <a:rPr lang="ru-RU" dirty="0"/>
              <a:t> в </a:t>
            </a:r>
            <a:r>
              <a:rPr lang="ru-RU" dirty="0" err="1"/>
              <a:t>спинно-мозговой</a:t>
            </a:r>
            <a:r>
              <a:rPr lang="ru-RU" dirty="0"/>
              <a:t> жидкости, а также в ткани мозга.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КЛЕТОЧНЫЕ ХРОНОБЛОКАТОРЫ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И СТАРЕНИЕ КЛЕТКИ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Прорыв современной биологии старения клетки</a:t>
            </a:r>
          </a:p>
        </p:txBody>
      </p:sp>
      <p:pic>
        <p:nvPicPr>
          <p:cNvPr id="4" name="Содержимое 3" descr="Klyuchevyie-faktoryi-biologicheskogo-stareniy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951" y="1600200"/>
            <a:ext cx="5684098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Предпосылки создания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нестабильность генома, когда происходит накопление внутриядерных мутаций, изменяющих функционирование ядерной ДНК; </a:t>
            </a:r>
          </a:p>
          <a:p>
            <a:r>
              <a:rPr lang="ru-RU" dirty="0"/>
              <a:t>укорочение теломер; </a:t>
            </a:r>
          </a:p>
          <a:p>
            <a:r>
              <a:rPr lang="ru-RU" dirty="0"/>
              <a:t>эпигенетические повреждения, включающие в себя </a:t>
            </a:r>
            <a:r>
              <a:rPr lang="ru-RU" dirty="0" err="1"/>
              <a:t>метилирование</a:t>
            </a:r>
            <a:r>
              <a:rPr lang="ru-RU" dirty="0"/>
              <a:t> ДНК, </a:t>
            </a:r>
            <a:r>
              <a:rPr lang="ru-RU" dirty="0" err="1"/>
              <a:t>пост-трансляционную</a:t>
            </a:r>
            <a:r>
              <a:rPr lang="ru-RU" dirty="0"/>
              <a:t> модификацию гистонов и </a:t>
            </a:r>
            <a:r>
              <a:rPr lang="ru-RU" dirty="0" err="1"/>
              <a:t>ремоделирование</a:t>
            </a:r>
            <a:r>
              <a:rPr lang="ru-RU" dirty="0"/>
              <a:t> хроматина;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Предпосылки создания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нарушение </a:t>
            </a:r>
            <a:r>
              <a:rPr lang="ru-RU" dirty="0" err="1"/>
              <a:t>протеостаза</a:t>
            </a:r>
            <a:r>
              <a:rPr lang="ru-RU" dirty="0"/>
              <a:t> за счет превалирования </a:t>
            </a:r>
            <a:r>
              <a:rPr lang="ru-RU" dirty="0" err="1"/>
              <a:t>протеолиза</a:t>
            </a:r>
            <a:r>
              <a:rPr lang="ru-RU" dirty="0"/>
              <a:t>; </a:t>
            </a:r>
          </a:p>
          <a:p>
            <a:r>
              <a:rPr lang="ru-RU" dirty="0"/>
              <a:t>нарушение ответа на воздействие комплекса гормон роста/инсулиноподобный фактор роста 1; </a:t>
            </a:r>
            <a:r>
              <a:rPr lang="ru-RU" dirty="0" err="1"/>
              <a:t>митохондриальная</a:t>
            </a:r>
            <a:r>
              <a:rPr lang="ru-RU" dirty="0"/>
              <a:t> дисфункция, когда </a:t>
            </a:r>
            <a:r>
              <a:rPr lang="ru-RU" dirty="0" err="1"/>
              <a:t>повышаеся</a:t>
            </a:r>
            <a:r>
              <a:rPr lang="ru-RU" dirty="0"/>
              <a:t> продукция свободных радикалов;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Предпосылки создания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клеточная </a:t>
            </a:r>
            <a:r>
              <a:rPr lang="ru-RU" dirty="0" err="1"/>
              <a:t>сенесценция</a:t>
            </a:r>
            <a:r>
              <a:rPr lang="ru-RU" dirty="0"/>
              <a:t>, при которой в тканях накапливаются клетки, потерявшие способность к делению, что индуцируется белками p16INK4a/</a:t>
            </a:r>
            <a:r>
              <a:rPr lang="ru-RU" dirty="0" err="1"/>
              <a:t>Rb</a:t>
            </a:r>
            <a:r>
              <a:rPr lang="ru-RU" dirty="0"/>
              <a:t> и p19ARF/p53, которые ограничивают пролиферацию раковых клеток; истощение пула стволовых клеток; нарушение межмолекулярных взаимодействий в основном за счет увеличения продукции провоспалительных </a:t>
            </a:r>
            <a:r>
              <a:rPr lang="ru-RU" dirty="0" err="1"/>
              <a:t>цитокинов</a:t>
            </a:r>
            <a:r>
              <a:rPr lang="ru-RU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58" y="6215082"/>
            <a:ext cx="1090979" cy="64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Устранение конкуренции при всасывании: биологический смысл нутрицевтиков </a:t>
            </a:r>
          </a:p>
        </p:txBody>
      </p:sp>
      <p:pic>
        <p:nvPicPr>
          <p:cNvPr id="4" name="Содержимое 3" descr="vsasivanie-v-tonkom-kishechni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43050"/>
            <a:ext cx="6553200" cy="4357718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186" y="6215082"/>
            <a:ext cx="108881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>
                <a:solidFill>
                  <a:srgbClr val="00B050"/>
                </a:solidFill>
              </a:rPr>
              <a:t>Институт физико-органической химии Национальной академии наук Беларуси</a:t>
            </a:r>
          </a:p>
        </p:txBody>
      </p:sp>
      <p:pic>
        <p:nvPicPr>
          <p:cNvPr id="4" name="Содержимое 3" descr="22093614_1391357080985549_159468015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714488"/>
            <a:ext cx="7072362" cy="4643470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Производство нутрицевтиков: стандарты </a:t>
            </a:r>
            <a:r>
              <a:rPr lang="en-US" b="1" dirty="0">
                <a:solidFill>
                  <a:srgbClr val="00B050"/>
                </a:solidFill>
              </a:rPr>
              <a:t>GMP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22119683_1391357234318867_109432126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СТАРЕНИЕ ЧЕЛОВЕКА: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ФОКУС НА НЕЙРОТРАНСМИТТЕРЫ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Новые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совместные разработки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МСМ (источник </a:t>
            </a:r>
            <a:r>
              <a:rPr lang="ru-RU" dirty="0" err="1"/>
              <a:t>метилсульфонилметана</a:t>
            </a:r>
            <a:r>
              <a:rPr lang="ru-RU" dirty="0"/>
              <a:t>);</a:t>
            </a:r>
          </a:p>
          <a:p>
            <a:r>
              <a:rPr lang="ru-RU" dirty="0" err="1"/>
              <a:t>Церебростим</a:t>
            </a:r>
            <a:r>
              <a:rPr lang="ru-RU" dirty="0"/>
              <a:t> (источник </a:t>
            </a:r>
            <a:r>
              <a:rPr lang="ru-RU" dirty="0" err="1"/>
              <a:t>таурина</a:t>
            </a:r>
            <a:r>
              <a:rPr lang="ru-RU" dirty="0"/>
              <a:t> и </a:t>
            </a:r>
            <a:r>
              <a:rPr lang="ru-RU" dirty="0" err="1"/>
              <a:t>гуараны</a:t>
            </a:r>
            <a:r>
              <a:rPr lang="ru-RU" dirty="0"/>
              <a:t>);</a:t>
            </a:r>
          </a:p>
          <a:p>
            <a:r>
              <a:rPr lang="ru-RU" dirty="0" err="1"/>
              <a:t>Кардиотон</a:t>
            </a:r>
            <a:r>
              <a:rPr lang="ru-RU" dirty="0"/>
              <a:t> (источник </a:t>
            </a:r>
            <a:r>
              <a:rPr lang="en-US" dirty="0"/>
              <a:t>L-</a:t>
            </a:r>
            <a:r>
              <a:rPr lang="ru-RU" dirty="0"/>
              <a:t>аргинина, янтарной кислоты и </a:t>
            </a:r>
            <a:r>
              <a:rPr lang="ru-RU" dirty="0" err="1"/>
              <a:t>селенометионина</a:t>
            </a:r>
            <a:r>
              <a:rPr lang="ru-RU" dirty="0"/>
              <a:t>);</a:t>
            </a:r>
          </a:p>
          <a:p>
            <a:r>
              <a:rPr lang="ru-RU" dirty="0" err="1"/>
              <a:t>Энерготон</a:t>
            </a:r>
            <a:r>
              <a:rPr lang="ru-RU" dirty="0"/>
              <a:t> плюс (источник янтарной кислоты – </a:t>
            </a:r>
            <a:r>
              <a:rPr lang="ru-RU" dirty="0" err="1"/>
              <a:t>сукцинат</a:t>
            </a:r>
            <a:r>
              <a:rPr lang="ru-RU" dirty="0"/>
              <a:t> натрия/</a:t>
            </a:r>
            <a:r>
              <a:rPr lang="ru-RU" dirty="0" err="1"/>
              <a:t>сукцинат</a:t>
            </a:r>
            <a:r>
              <a:rPr lang="ru-RU" dirty="0"/>
              <a:t> аммония).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ПРЕЖДЕВРЕМЕННОЕ СТАРЕНИЕ КАК ДЕФИЦИТ НЕЙРОНРАНСМИТТЕРОВ. МУЛЬТИМОДАЛЬНЫЕ</a:t>
            </a:r>
            <a:r>
              <a:rPr lang="en-US" b="1" dirty="0">
                <a:solidFill>
                  <a:srgbClr val="00B050"/>
                </a:solidFill>
              </a:rPr>
              <a:t> ANTI-AGE</a:t>
            </a:r>
            <a:r>
              <a:rPr lang="ru-RU" b="1" dirty="0">
                <a:solidFill>
                  <a:srgbClr val="00B050"/>
                </a:solidFill>
              </a:rPr>
              <a:t> ПРОГРАММЫ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Синдром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преждевременного старения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фенотип преждевременного старения (внешние признаки);</a:t>
            </a:r>
          </a:p>
          <a:p>
            <a:r>
              <a:rPr lang="ru-RU" dirty="0"/>
              <a:t>наличие комбинации 4 – 5 хронических заболеваний;</a:t>
            </a:r>
          </a:p>
          <a:p>
            <a:r>
              <a:rPr lang="ru-RU" dirty="0"/>
              <a:t> присоединение патологии, которая характерна для старших возрастных групп;</a:t>
            </a:r>
          </a:p>
          <a:p>
            <a:r>
              <a:rPr lang="ru-RU" dirty="0"/>
              <a:t>возраст – старше 40 лет.</a:t>
            </a:r>
          </a:p>
          <a:p>
            <a:endParaRPr lang="ru-RU" dirty="0"/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>
                <a:solidFill>
                  <a:srgbClr val="00B050"/>
                </a:solidFill>
              </a:rPr>
              <a:t>Патогенез синдрома преждевременного старения: собственные данные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43443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возрастание количества эритроцитов с эффектом «спущенного мяча»;</a:t>
            </a:r>
          </a:p>
          <a:p>
            <a:r>
              <a:rPr lang="ru-RU" dirty="0"/>
              <a:t>повышение сладжированности;</a:t>
            </a:r>
          </a:p>
          <a:p>
            <a:r>
              <a:rPr lang="ru-RU" dirty="0"/>
              <a:t>увеличение количества неправильных форм эритроцитов;</a:t>
            </a:r>
          </a:p>
          <a:p>
            <a:r>
              <a:rPr lang="ru-RU" dirty="0"/>
              <a:t>увеличение количества клеток-теней;</a:t>
            </a:r>
          </a:p>
          <a:p>
            <a:r>
              <a:rPr lang="ru-RU" dirty="0"/>
              <a:t>изменение микроэлементного состава эритроцитов.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B050"/>
                </a:solidFill>
              </a:rPr>
              <a:t>Эритроциты людей </a:t>
            </a:r>
            <a:br>
              <a:rPr lang="ru-RU" sz="3000" b="1" dirty="0">
                <a:solidFill>
                  <a:srgbClr val="00B050"/>
                </a:solidFill>
              </a:rPr>
            </a:br>
            <a:r>
              <a:rPr lang="ru-RU" sz="3000" b="1" dirty="0">
                <a:solidFill>
                  <a:srgbClr val="00B050"/>
                </a:solidFill>
              </a:rPr>
              <a:t>без синдрома преждевременного старения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Иоанн Арнольдович\Desktop\Вика\Вика норма\tilt_25grad_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>
                <a:solidFill>
                  <a:srgbClr val="00B050"/>
                </a:solidFill>
              </a:rPr>
              <a:t>Эритроциты людей </a:t>
            </a:r>
            <a:br>
              <a:rPr lang="ru-RU" sz="3000" b="1" dirty="0">
                <a:solidFill>
                  <a:srgbClr val="00B050"/>
                </a:solidFill>
              </a:rPr>
            </a:br>
            <a:r>
              <a:rPr lang="ru-RU" sz="3000" b="1" dirty="0">
                <a:solidFill>
                  <a:srgbClr val="00B050"/>
                </a:solidFill>
              </a:rPr>
              <a:t>с синдромом преждевременного старения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Иоанн Арнольдович\Desktop\Вика\Вика гиперт болезнь\tilt_25grad_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>
                <a:solidFill>
                  <a:srgbClr val="00B050"/>
                </a:solidFill>
              </a:rPr>
              <a:t>Микроэлементный состав эритроцитов при синдроме преждевременного старения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5" y="1857359"/>
          <a:ext cx="7429550" cy="4389120"/>
        </p:xfrm>
        <a:graphic>
          <a:graphicData uri="http://schemas.openxmlformats.org/drawingml/2006/table">
            <a:tbl>
              <a:tblPr/>
              <a:tblGrid>
                <a:gridCol w="148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52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Элемент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Пропорциональное содержание атомов микроэлемента (в % от общего числа содержания атомов в эритроците)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здоровые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АГ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АГ+ИБС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АГ+ИБС+СД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С (углерод)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45,90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0,11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45,75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0,03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49,64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0,09</a:t>
                      </a:r>
                      <a:r>
                        <a:rPr lang="ru-RU" sz="1600" baseline="30000">
                          <a:latin typeface="Times New Roman"/>
                          <a:ea typeface="Batang"/>
                        </a:rPr>
                        <a:t>*,**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58,06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0,16</a:t>
                      </a:r>
                      <a:r>
                        <a:rPr lang="en-US" sz="1600" baseline="30000">
                          <a:latin typeface="Times New Roman"/>
                          <a:ea typeface="Batang"/>
                        </a:rPr>
                        <a:t>*,**,#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Batang"/>
                        </a:rPr>
                        <a:t>N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 (азот)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22,40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0,56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19,52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3,28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21,83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0,12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20,42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2,44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Batang"/>
                        </a:rPr>
                        <a:t>O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 (кислород)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17,25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0,02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16,48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0,26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12,96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0,04</a:t>
                      </a:r>
                      <a:r>
                        <a:rPr lang="ru-RU" sz="1600" baseline="30000">
                          <a:latin typeface="Times New Roman"/>
                          <a:ea typeface="Batang"/>
                        </a:rPr>
                        <a:t>*,**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</a:t>
                      </a:r>
                      <a:r>
                        <a:rPr lang="en-US" sz="1600">
                          <a:latin typeface="Times New Roman"/>
                          <a:ea typeface="Batang"/>
                        </a:rPr>
                        <a:t>5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,</a:t>
                      </a:r>
                      <a:r>
                        <a:rPr lang="en-US" sz="1600">
                          <a:latin typeface="Times New Roman"/>
                          <a:ea typeface="Batang"/>
                        </a:rPr>
                        <a:t>27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0,16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Batang"/>
                        </a:rPr>
                        <a:t>Na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 (натрий)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3,14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0,04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4,97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0,02</a:t>
                      </a:r>
                      <a:r>
                        <a:rPr lang="ru-RU" sz="1600" baseline="30000" dirty="0">
                          <a:latin typeface="Times New Roman"/>
                          <a:ea typeface="Batang"/>
                        </a:rPr>
                        <a:t>*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2,81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0,03</a:t>
                      </a:r>
                      <a:r>
                        <a:rPr lang="ru-RU" sz="1600" baseline="30000" dirty="0">
                          <a:latin typeface="Times New Roman"/>
                          <a:ea typeface="Batang"/>
                        </a:rPr>
                        <a:t>*,</a:t>
                      </a:r>
                      <a:r>
                        <a:rPr lang="en-US" sz="1600" baseline="30000" dirty="0">
                          <a:latin typeface="Times New Roman"/>
                          <a:ea typeface="Batang"/>
                        </a:rPr>
                        <a:t>**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1,60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0,04</a:t>
                      </a:r>
                      <a:r>
                        <a:rPr lang="ru-RU" sz="1600" baseline="30000">
                          <a:latin typeface="Times New Roman"/>
                          <a:ea typeface="Batang"/>
                        </a:rPr>
                        <a:t>*,**,</a:t>
                      </a:r>
                      <a:r>
                        <a:rPr lang="en-US" sz="1600" baseline="30000">
                          <a:latin typeface="Times New Roman"/>
                          <a:ea typeface="Batang"/>
                        </a:rPr>
                        <a:t>#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Batang"/>
                        </a:rPr>
                        <a:t>S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 (сера)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0,87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0,05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1,18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0,03</a:t>
                      </a:r>
                      <a:r>
                        <a:rPr lang="ru-RU" sz="1600" baseline="30000">
                          <a:latin typeface="Times New Roman"/>
                          <a:ea typeface="Batang"/>
                        </a:rPr>
                        <a:t>*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1,41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0,0</a:t>
                      </a:r>
                      <a:r>
                        <a:rPr lang="en-US" sz="1600" dirty="0">
                          <a:latin typeface="Times New Roman"/>
                          <a:ea typeface="Batang"/>
                        </a:rPr>
                        <a:t>3</a:t>
                      </a:r>
                      <a:r>
                        <a:rPr lang="en-US" sz="1600" baseline="30000" dirty="0">
                          <a:latin typeface="Times New Roman"/>
                          <a:ea typeface="Batang"/>
                        </a:rPr>
                        <a:t>*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0,32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0,02</a:t>
                      </a:r>
                      <a:r>
                        <a:rPr lang="en-US" sz="1600" baseline="30000" dirty="0">
                          <a:latin typeface="Times New Roman"/>
                          <a:ea typeface="Batang"/>
                        </a:rPr>
                        <a:t>*,**,#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Batang"/>
                        </a:rPr>
                        <a:t>Cl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 (хлор)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5,55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1,00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8,66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0,08</a:t>
                      </a:r>
                      <a:r>
                        <a:rPr lang="ru-RU" sz="1600" baseline="30000">
                          <a:latin typeface="Times New Roman"/>
                          <a:ea typeface="Batang"/>
                        </a:rPr>
                        <a:t>*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5,97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0,21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0,69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0,01</a:t>
                      </a:r>
                      <a:r>
                        <a:rPr lang="en-US" sz="1600" baseline="30000" dirty="0">
                          <a:latin typeface="Times New Roman"/>
                          <a:ea typeface="Batang"/>
                        </a:rPr>
                        <a:t>*,**,#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Batang"/>
                        </a:rPr>
                        <a:t>K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 (калий)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2,90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0,04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1,93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0,06</a:t>
                      </a:r>
                      <a:r>
                        <a:rPr lang="ru-RU" sz="1600" baseline="30000">
                          <a:latin typeface="Times New Roman"/>
                          <a:ea typeface="Batang"/>
                        </a:rPr>
                        <a:t>*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3,85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0,12</a:t>
                      </a:r>
                      <a:r>
                        <a:rPr lang="en-US" sz="1600" baseline="30000">
                          <a:latin typeface="Times New Roman"/>
                          <a:ea typeface="Batang"/>
                        </a:rPr>
                        <a:t>*,**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1,6</a:t>
                      </a:r>
                      <a:r>
                        <a:rPr lang="en-US" sz="1600" dirty="0">
                          <a:latin typeface="Times New Roman"/>
                          <a:ea typeface="Batang"/>
                        </a:rPr>
                        <a:t>3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0,07</a:t>
                      </a:r>
                      <a:r>
                        <a:rPr lang="en-US" sz="1600" baseline="30000" dirty="0">
                          <a:latin typeface="Times New Roman"/>
                          <a:ea typeface="Batang"/>
                        </a:rPr>
                        <a:t>*,#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Прочие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2,00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0,32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1,52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0,45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2,04</a:t>
                      </a:r>
                      <a:r>
                        <a:rPr lang="ru-RU" sz="1600" u="sng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>
                          <a:latin typeface="Times New Roman"/>
                          <a:ea typeface="Batang"/>
                        </a:rPr>
                        <a:t>0,08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1,99</a:t>
                      </a:r>
                      <a:r>
                        <a:rPr lang="ru-RU" sz="1600" u="sng" dirty="0">
                          <a:latin typeface="Times New Roman"/>
                          <a:ea typeface="Batang"/>
                        </a:rPr>
                        <a:t>+</a:t>
                      </a:r>
                      <a:r>
                        <a:rPr lang="ru-RU" sz="1600" dirty="0">
                          <a:latin typeface="Times New Roman"/>
                          <a:ea typeface="Batang"/>
                        </a:rPr>
                        <a:t>0,07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Всего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100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100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Batang"/>
                        </a:rPr>
                        <a:t>100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Batang"/>
                        </a:rPr>
                        <a:t>100</a:t>
                      </a:r>
                      <a:endParaRPr lang="ru-RU" sz="16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Клиническая картина синдрома преждевременного старения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фенотип преждевременного старения (внешние признаки);</a:t>
            </a:r>
          </a:p>
          <a:p>
            <a:r>
              <a:rPr lang="ru-RU" dirty="0"/>
              <a:t>наличие комбинации 4 – 5 хронических заболеваний;</a:t>
            </a:r>
          </a:p>
          <a:p>
            <a:r>
              <a:rPr lang="ru-RU" dirty="0"/>
              <a:t> присоединение патологии, которая характерна для старших возрастных групп;</a:t>
            </a:r>
          </a:p>
          <a:p>
            <a:r>
              <a:rPr lang="ru-RU" dirty="0"/>
              <a:t>возраст – старше 40 лет.</a:t>
            </a:r>
          </a:p>
          <a:p>
            <a:endParaRPr lang="ru-RU" dirty="0"/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0" y="188914"/>
            <a:ext cx="9144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cap="all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Буккальный</a:t>
            </a:r>
            <a:r>
              <a:rPr lang="ru-RU" sz="2800" b="1" cap="all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эпителий </a:t>
            </a:r>
          </a:p>
          <a:p>
            <a:pPr algn="ctr" eaLnBrk="1" hangingPunct="1">
              <a:defRPr/>
            </a:pPr>
            <a:r>
              <a:rPr lang="ru-RU" sz="1800" i="1" cap="all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новый объект </a:t>
            </a:r>
            <a:r>
              <a:rPr lang="ru-RU" sz="1800" i="1" cap="all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неинвазивной</a:t>
            </a:r>
            <a:r>
              <a:rPr lang="ru-RU" sz="1800" i="1" cap="all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молекулярной диагностики заболеваний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315" y="3284540"/>
            <a:ext cx="3889375" cy="936625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</a:rPr>
              <a:t>иммуноцитохимия</a:t>
            </a:r>
            <a:r>
              <a:rPr lang="ru-RU" sz="2000" b="1" dirty="0">
                <a:solidFill>
                  <a:schemeClr val="bg1"/>
                </a:solidFill>
              </a:rPr>
              <a:t>,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жидкостная цитология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2" y="1484313"/>
            <a:ext cx="2016125" cy="792163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</a:rPr>
              <a:t>аутопсийный</a:t>
            </a:r>
            <a:r>
              <a:rPr lang="ru-RU" sz="2000" b="1" dirty="0">
                <a:solidFill>
                  <a:schemeClr val="bg1"/>
                </a:solidFill>
              </a:rPr>
              <a:t> материал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00338" y="1484313"/>
            <a:ext cx="2087562" cy="792163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</a:rPr>
              <a:t>биопсийный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материал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227" y="1484313"/>
            <a:ext cx="2016125" cy="792163"/>
          </a:xfrm>
          <a:prstGeom prst="rect">
            <a:avLst/>
          </a:prstGeom>
          <a:solidFill>
            <a:srgbClr val="FFF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</a:rPr>
              <a:t>буккальный</a:t>
            </a:r>
            <a:r>
              <a:rPr lang="ru-RU" sz="2000" b="1" dirty="0">
                <a:solidFill>
                  <a:schemeClr val="bg1"/>
                </a:solidFill>
              </a:rPr>
              <a:t> эпителий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7315" y="4581526"/>
            <a:ext cx="3889375" cy="576263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изучение экспрессии сигнальных молекул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35375" y="5661026"/>
            <a:ext cx="2305050" cy="1008063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оценка эффективности лечения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088" y="5732465"/>
            <a:ext cx="1908175" cy="936625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диагностика</a:t>
            </a:r>
          </a:p>
          <a:p>
            <a:pPr algn="ctr">
              <a:defRPr/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4025" y="5661026"/>
            <a:ext cx="1981200" cy="1052513"/>
          </a:xfrm>
          <a:prstGeom prst="rect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прогноз течения заболевания</a:t>
            </a:r>
          </a:p>
        </p:txBody>
      </p: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>
            <a:off x="1331915" y="2276477"/>
            <a:ext cx="2160587" cy="936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779838" y="2276477"/>
            <a:ext cx="0" cy="1008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795963" y="2276477"/>
            <a:ext cx="1079500" cy="100806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>
            <a:off x="4572000" y="4221163"/>
            <a:ext cx="0" cy="3603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692275" y="5157788"/>
            <a:ext cx="129540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572000" y="5157788"/>
            <a:ext cx="0" cy="503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651500" y="5157788"/>
            <a:ext cx="1873250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0" y="2492375"/>
            <a:ext cx="2484438" cy="1441451"/>
          </a:xfrm>
          <a:prstGeom prst="ellipse">
            <a:avLst/>
          </a:prstGeom>
          <a:solidFill>
            <a:srgbClr val="A8C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schemeClr val="bg1"/>
                </a:solidFill>
              </a:rPr>
              <a:t>инвазивность</a:t>
            </a:r>
            <a:r>
              <a:rPr lang="ru-RU" sz="1600" b="1" dirty="0">
                <a:solidFill>
                  <a:schemeClr val="bg1"/>
                </a:solidFill>
              </a:rPr>
              <a:t> (материал не всегда доступен)</a:t>
            </a:r>
          </a:p>
        </p:txBody>
      </p:sp>
      <p:sp>
        <p:nvSpPr>
          <p:cNvPr id="37" name="Овал 36"/>
          <p:cNvSpPr/>
          <p:nvPr/>
        </p:nvSpPr>
        <p:spPr>
          <a:xfrm>
            <a:off x="6516688" y="2349500"/>
            <a:ext cx="2627312" cy="1584325"/>
          </a:xfrm>
          <a:prstGeom prst="ellipse">
            <a:avLst/>
          </a:prstGeom>
          <a:solidFill>
            <a:srgbClr val="FFF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Неинвазивность (материал легко доступен)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букк эпит закл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Определение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эндогенные вещества, которые передают импульсы от нейрона к нейрону через синапсы;</a:t>
            </a:r>
          </a:p>
          <a:p>
            <a:r>
              <a:rPr lang="ru-RU" dirty="0"/>
              <a:t>вырабатываются в </a:t>
            </a:r>
            <a:r>
              <a:rPr lang="ru-RU" dirty="0" err="1"/>
              <a:t>синаптических</a:t>
            </a:r>
            <a:r>
              <a:rPr lang="ru-RU" dirty="0"/>
              <a:t> везикулах и проходят через </a:t>
            </a:r>
            <a:r>
              <a:rPr lang="ru-RU" dirty="0" err="1"/>
              <a:t>синаптическую</a:t>
            </a:r>
            <a:r>
              <a:rPr lang="ru-RU" dirty="0"/>
              <a:t> щель, после чего их принимают рецепторы других синапсов;</a:t>
            </a:r>
          </a:p>
          <a:p>
            <a:r>
              <a:rPr lang="ru-RU" dirty="0"/>
              <a:t>синтезируются из множества простейших </a:t>
            </a:r>
            <a:r>
              <a:rPr lang="ru-RU" dirty="0" err="1"/>
              <a:t>прекурсоров</a:t>
            </a:r>
            <a:r>
              <a:rPr lang="ru-RU" dirty="0"/>
              <a:t>, например, из аминокислот, достаточное количество которых поступает с пищей и усваивается посредством небольшого количества биосинтетических процессов;</a:t>
            </a:r>
          </a:p>
          <a:p>
            <a:r>
              <a:rPr lang="ru-RU" dirty="0"/>
              <a:t>описано более ста </a:t>
            </a:r>
            <a:r>
              <a:rPr lang="ru-RU" dirty="0" err="1"/>
              <a:t>нейротрансмиттеров</a:t>
            </a:r>
            <a:r>
              <a:rPr lang="ru-RU" dirty="0"/>
              <a:t>.</a:t>
            </a: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НОВОЕ В ТЕРАПИИ НЕЙРОТРАНСМИТТЕРНОГО ДИСБАЛАНСА ПРИ СИНДРОМЕ ПРЕЖДЕВРЕМЕННОГО СТАРЕНИЯ: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ФОКУС НА ЯНТАРНУЮ КИСЛОТУ КАК КЛЕТОЧНЫЙ ХРОНОЛОКАТОР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>
                <a:solidFill>
                  <a:srgbClr val="00B050"/>
                </a:solidFill>
              </a:rPr>
              <a:t>Цитофлавин</a:t>
            </a:r>
            <a:r>
              <a:rPr lang="ru-RU" b="1" dirty="0">
                <a:solidFill>
                  <a:srgbClr val="00B050"/>
                </a:solidFill>
              </a:rPr>
              <a:t> + янтарная кислота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1 л раствора содержит активные компоненты:</a:t>
            </a:r>
          </a:p>
          <a:p>
            <a:pPr marL="514350" indent="-514350">
              <a:buAutoNum type="arabicParenR"/>
            </a:pPr>
            <a:r>
              <a:rPr lang="ru-RU" dirty="0"/>
              <a:t>янтарную кислоту 100 г, </a:t>
            </a:r>
          </a:p>
          <a:p>
            <a:pPr marL="514350" indent="-514350">
              <a:buAutoNum type="arabicParenR"/>
            </a:pPr>
            <a:r>
              <a:rPr lang="ru-RU" dirty="0" err="1"/>
              <a:t>никотинамид</a:t>
            </a:r>
            <a:r>
              <a:rPr lang="ru-RU" dirty="0"/>
              <a:t> 10 г, </a:t>
            </a:r>
          </a:p>
          <a:p>
            <a:pPr marL="514350" indent="-514350">
              <a:buAutoNum type="arabicParenR"/>
            </a:pPr>
            <a:r>
              <a:rPr lang="ru-RU" dirty="0" err="1"/>
              <a:t>рибоксин</a:t>
            </a:r>
            <a:r>
              <a:rPr lang="ru-RU" dirty="0"/>
              <a:t> (инозин) 20 г, </a:t>
            </a:r>
          </a:p>
          <a:p>
            <a:pPr marL="514350" indent="-514350">
              <a:buAutoNum type="arabicParenR"/>
            </a:pPr>
            <a:r>
              <a:rPr lang="ru-RU" dirty="0"/>
              <a:t>рибофлавина мононуклеотид (рибофлавин) 2 г; </a:t>
            </a:r>
          </a:p>
          <a:p>
            <a:pPr marL="514350" indent="-514350">
              <a:buAutoNum type="arabicParenR"/>
            </a:pPr>
            <a:r>
              <a:rPr lang="ru-RU" dirty="0"/>
              <a:t>вспомогательные вещества: </a:t>
            </a:r>
            <a:r>
              <a:rPr lang="ru-RU" dirty="0" err="1"/>
              <a:t>N-метилглюкамин</a:t>
            </a:r>
            <a:r>
              <a:rPr lang="ru-RU" dirty="0"/>
              <a:t> (</a:t>
            </a:r>
            <a:r>
              <a:rPr lang="ru-RU" dirty="0" err="1"/>
              <a:t>меглумин</a:t>
            </a:r>
            <a:r>
              <a:rPr lang="ru-RU" dirty="0"/>
              <a:t>) 165 г, натрия </a:t>
            </a:r>
            <a:r>
              <a:rPr lang="ru-RU" dirty="0" err="1"/>
              <a:t>гидроксид</a:t>
            </a:r>
            <a:r>
              <a:rPr lang="ru-RU" dirty="0"/>
              <a:t> 34 г, вода для инъекций.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Механизм действия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активизация аэробного метаболизма клеток, что приводит к увеличению уровня утилизации глюкозы, способствует повышенному уровню </a:t>
            </a:r>
            <a:r>
              <a:rPr lang="ru-RU" dirty="0" err="1"/>
              <a:t>бета-окисления</a:t>
            </a:r>
            <a:r>
              <a:rPr lang="ru-RU" dirty="0"/>
              <a:t> жирных кислот и </a:t>
            </a:r>
            <a:r>
              <a:rPr lang="ru-RU" dirty="0" err="1"/>
              <a:t>ресинтезу</a:t>
            </a:r>
            <a:r>
              <a:rPr lang="ru-RU" dirty="0"/>
              <a:t> </a:t>
            </a:r>
            <a:r>
              <a:rPr lang="ru-RU" dirty="0" err="1"/>
              <a:t>γ-аминомасляной </a:t>
            </a:r>
            <a:r>
              <a:rPr lang="ru-RU" dirty="0"/>
              <a:t>кислоты в нейронах;</a:t>
            </a:r>
          </a:p>
          <a:p>
            <a:r>
              <a:rPr lang="ru-RU" dirty="0"/>
              <a:t>увеличение устойчивости мембран нервных и </a:t>
            </a:r>
            <a:r>
              <a:rPr lang="ru-RU" dirty="0" err="1"/>
              <a:t>глиальных</a:t>
            </a:r>
            <a:r>
              <a:rPr lang="ru-RU" dirty="0"/>
              <a:t> клеток к воздействию ишемии;</a:t>
            </a:r>
          </a:p>
          <a:p>
            <a:r>
              <a:rPr lang="ru-RU" dirty="0"/>
              <a:t>улучшает коронарный и мозговой кровотоки, активирует метаболические процессы в центральной нервной системе.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Применение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внутривенно </a:t>
            </a:r>
            <a:r>
              <a:rPr lang="ru-RU" dirty="0" err="1"/>
              <a:t>капельно</a:t>
            </a:r>
            <a:r>
              <a:rPr lang="ru-RU" dirty="0"/>
              <a:t> в 200 мл 5-10 % раствора декстрозы или 0,9 % раствора натрия хлорида;</a:t>
            </a:r>
          </a:p>
          <a:p>
            <a:r>
              <a:rPr lang="ru-RU" dirty="0"/>
              <a:t>при последствиях цереброваскулярных болезней (последствия инфаркта мозга, церебральный атеросклероз), синдроме преждевременного старения препарат вводят в объёме 10 мл на введение один раз в сутки в течение 10 дней;</a:t>
            </a:r>
          </a:p>
          <a:p>
            <a:r>
              <a:rPr lang="ru-RU" dirty="0"/>
              <a:t>при токсической и </a:t>
            </a:r>
            <a:r>
              <a:rPr lang="ru-RU" dirty="0" err="1"/>
              <a:t>гипоксической</a:t>
            </a:r>
            <a:r>
              <a:rPr lang="ru-RU" dirty="0"/>
              <a:t> энцефалопатии препарат вводят в объёме 10 мл на введение два раза в сутки через 8-12 часов в течение 5 дней. 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ЭНЕРГОТОН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(источник янтарной кислоты)</a:t>
            </a:r>
          </a:p>
        </p:txBody>
      </p:sp>
      <p:pic>
        <p:nvPicPr>
          <p:cNvPr id="30722" name="Picture 2" descr="http://ifoch.bas-net.by/upload/energot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285984" cy="3929065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Янтарная кислота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принимает участие в тканевом дыхании;</a:t>
            </a:r>
          </a:p>
          <a:p>
            <a:r>
              <a:rPr lang="ru-RU" dirty="0"/>
              <a:t>обладает антиоксидантным эффектом;</a:t>
            </a:r>
          </a:p>
          <a:p>
            <a:r>
              <a:rPr lang="ru-RU" dirty="0"/>
              <a:t>обладает антигипоксическим действием, снижает уровень </a:t>
            </a:r>
            <a:r>
              <a:rPr lang="ru-RU" dirty="0" err="1"/>
              <a:t>метеочувствительности</a:t>
            </a:r>
            <a:r>
              <a:rPr lang="ru-RU" dirty="0"/>
              <a:t>;</a:t>
            </a:r>
          </a:p>
          <a:p>
            <a:r>
              <a:rPr lang="ru-RU" dirty="0"/>
              <a:t>имеет легкий стимулирующий эффект;</a:t>
            </a:r>
          </a:p>
          <a:p>
            <a:r>
              <a:rPr lang="ru-RU" dirty="0"/>
              <a:t>улучшает переносимость синдрома отмены алкоголя.</a:t>
            </a: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Янтарная кислота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в продуктах питания</a:t>
            </a:r>
          </a:p>
        </p:txBody>
      </p:sp>
      <p:pic>
        <p:nvPicPr>
          <p:cNvPr id="4" name="Содержимое 3" descr="34-3-768x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00200"/>
            <a:ext cx="6357982" cy="5043511"/>
          </a:xfrm>
        </p:spPr>
      </p:pic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Способ применения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 одной капсуле в сутки после еды, не разжевывая, запивая водой, длительность приема один месяц, 3 – 4 курса в год;</a:t>
            </a:r>
          </a:p>
          <a:p>
            <a:r>
              <a:rPr lang="ru-RU" dirty="0"/>
              <a:t>состав одной капсулы: натрия </a:t>
            </a:r>
            <a:r>
              <a:rPr lang="ru-RU" dirty="0" err="1"/>
              <a:t>сукцинат</a:t>
            </a:r>
            <a:r>
              <a:rPr lang="ru-RU" dirty="0"/>
              <a:t> 6-водный - 0,48 г, капсула желатиновая твердая (содержит краситель E129 0,12 мг);</a:t>
            </a:r>
          </a:p>
          <a:p>
            <a:r>
              <a:rPr lang="ru-RU" dirty="0"/>
              <a:t>пищевая ценность одной капсулы: белки - отсутствуют, углеводы - отсутствуют, жиры - отсутствуют, органические кислоты-0,48 г.</a:t>
            </a:r>
          </a:p>
          <a:p>
            <a:r>
              <a:rPr lang="ru-RU" dirty="0"/>
              <a:t>энергетическая ценность 1 капсулы: 1,8 ккал.</a:t>
            </a:r>
          </a:p>
          <a:p>
            <a:endParaRPr lang="ru-RU" dirty="0"/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СЕРА КАК ПЛАТИЧЕСКИЙ МАТЕРИАЛ ДЛЯ ПРОДУКЦИИ НЕЙРОТРАНСМИТТЕРОВ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3600" b="1" dirty="0">
                <a:solidFill>
                  <a:srgbClr val="00B050"/>
                </a:solidFill>
              </a:rPr>
              <a:t>МСМ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(синонимы - </a:t>
            </a:r>
            <a:r>
              <a:rPr lang="ru-RU" b="1" dirty="0" err="1">
                <a:solidFill>
                  <a:srgbClr val="00B050"/>
                </a:solidFill>
              </a:rPr>
              <a:t>метилсульфонилметан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диметилсульфон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en-US" b="1" dirty="0">
                <a:solidFill>
                  <a:srgbClr val="00B050"/>
                </a:solidFill>
              </a:rPr>
              <a:t>MSM, DMSO2)</a:t>
            </a: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как источник органической серы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9938" name="Picture 2" descr="http://ifoch.bas-net.by/upload/MC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85918" cy="2894443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Классификация: аминокислоты, пептиды, моноамины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аминокислоты: </a:t>
            </a:r>
            <a:r>
              <a:rPr lang="ru-RU" dirty="0" err="1"/>
              <a:t>глутамат</a:t>
            </a:r>
            <a:r>
              <a:rPr lang="ru-RU" dirty="0"/>
              <a:t>, </a:t>
            </a:r>
            <a:r>
              <a:rPr lang="ru-RU" dirty="0" err="1"/>
              <a:t>аспартат</a:t>
            </a:r>
            <a:r>
              <a:rPr lang="ru-RU" dirty="0"/>
              <a:t>, глицин, </a:t>
            </a:r>
            <a:r>
              <a:rPr lang="en-US" dirty="0"/>
              <a:t>D-</a:t>
            </a:r>
            <a:r>
              <a:rPr lang="ru-RU" dirty="0" err="1"/>
              <a:t>серин</a:t>
            </a:r>
            <a:r>
              <a:rPr lang="ru-RU" dirty="0"/>
              <a:t>, </a:t>
            </a:r>
            <a:r>
              <a:rPr lang="el-GR" dirty="0"/>
              <a:t>γ-</a:t>
            </a:r>
            <a:r>
              <a:rPr lang="ru-RU" dirty="0" err="1"/>
              <a:t>аминобутановая</a:t>
            </a:r>
            <a:r>
              <a:rPr lang="ru-RU" dirty="0"/>
              <a:t> кислота;</a:t>
            </a:r>
          </a:p>
          <a:p>
            <a:r>
              <a:rPr lang="ru-RU" dirty="0"/>
              <a:t>моноамины: дофамин, норадреналин, </a:t>
            </a:r>
            <a:r>
              <a:rPr lang="ru-RU" dirty="0" err="1"/>
              <a:t>эпинефрин</a:t>
            </a:r>
            <a:r>
              <a:rPr lang="ru-RU" dirty="0"/>
              <a:t> (адреналин), гистамин, </a:t>
            </a:r>
            <a:r>
              <a:rPr lang="ru-RU" dirty="0" err="1"/>
              <a:t>серотонин</a:t>
            </a:r>
            <a:r>
              <a:rPr lang="ru-RU" dirty="0"/>
              <a:t>;</a:t>
            </a:r>
          </a:p>
          <a:p>
            <a:r>
              <a:rPr lang="ru-RU" dirty="0"/>
              <a:t>Биогенные амины: </a:t>
            </a:r>
            <a:r>
              <a:rPr lang="ru-RU" dirty="0" err="1"/>
              <a:t>фенетиламин</a:t>
            </a:r>
            <a:r>
              <a:rPr lang="ru-RU" dirty="0"/>
              <a:t>, </a:t>
            </a:r>
            <a:r>
              <a:rPr lang="en-US" dirty="0"/>
              <a:t>N-</a:t>
            </a:r>
            <a:r>
              <a:rPr lang="ru-RU" dirty="0" err="1"/>
              <a:t>метилфенетиламин</a:t>
            </a:r>
            <a:r>
              <a:rPr lang="ru-RU" dirty="0"/>
              <a:t>, </a:t>
            </a:r>
            <a:r>
              <a:rPr lang="ru-RU" dirty="0" err="1"/>
              <a:t>тирамин</a:t>
            </a:r>
            <a:r>
              <a:rPr lang="ru-RU" dirty="0"/>
              <a:t>, 3-йодотиронамин, </a:t>
            </a:r>
            <a:r>
              <a:rPr lang="ru-RU" dirty="0" err="1"/>
              <a:t>октопамин</a:t>
            </a:r>
            <a:r>
              <a:rPr lang="ru-RU" dirty="0"/>
              <a:t>, </a:t>
            </a:r>
            <a:r>
              <a:rPr lang="ru-RU" dirty="0" err="1"/>
              <a:t>триптамин</a:t>
            </a:r>
            <a:r>
              <a:rPr lang="ru-RU" dirty="0"/>
              <a:t> и т.д.</a:t>
            </a:r>
          </a:p>
          <a:p>
            <a:r>
              <a:rPr lang="ru-RU" dirty="0"/>
              <a:t>пептиды: </a:t>
            </a:r>
            <a:r>
              <a:rPr lang="ru-RU" dirty="0" err="1"/>
              <a:t>соматостатин</a:t>
            </a:r>
            <a:r>
              <a:rPr lang="ru-RU" dirty="0"/>
              <a:t>, вещество Р, нормализованная матрица кокаина и </a:t>
            </a:r>
            <a:r>
              <a:rPr lang="ru-RU" dirty="0" err="1"/>
              <a:t>амфетамина</a:t>
            </a:r>
            <a:r>
              <a:rPr lang="ru-RU" dirty="0"/>
              <a:t>, </a:t>
            </a:r>
            <a:r>
              <a:rPr lang="ru-RU" dirty="0" err="1"/>
              <a:t>опиоидные</a:t>
            </a:r>
            <a:r>
              <a:rPr lang="ru-RU" dirty="0"/>
              <a:t> пептиды</a:t>
            </a:r>
          </a:p>
          <a:p>
            <a:r>
              <a:rPr lang="ru-RU" dirty="0" err="1"/>
              <a:t>газотрансмиттеры</a:t>
            </a:r>
            <a:r>
              <a:rPr lang="ru-RU" dirty="0"/>
              <a:t>: окись азота, угарный газ, сульфид водорода</a:t>
            </a:r>
          </a:p>
          <a:p>
            <a:r>
              <a:rPr lang="ru-RU" dirty="0"/>
              <a:t>другие: ацетилхолин, </a:t>
            </a:r>
            <a:r>
              <a:rPr lang="ru-RU" dirty="0" err="1"/>
              <a:t>аденозин</a:t>
            </a:r>
            <a:r>
              <a:rPr lang="ru-RU" dirty="0"/>
              <a:t>, </a:t>
            </a:r>
            <a:r>
              <a:rPr lang="ru-RU" dirty="0" err="1"/>
              <a:t>анандамид</a:t>
            </a:r>
            <a:r>
              <a:rPr lang="ru-RU" dirty="0"/>
              <a:t> и пр.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Icy;&amp;ncy;&amp;fcy;&amp;ocy;&amp;gcy;&amp;rcy;&amp;acy;&amp;fcy;&amp;icy;&amp;kcy;&amp;acy; &amp;pcy;&amp;rcy;&amp;icy;&amp;mcy;&amp;iecy;&amp;ncy;&amp;iecy;&amp;ncy;&amp;icy;&amp;yacy; m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929355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ЖЕЛЕЗОДЕФИЦИТНАЯ АНЕМИЯ И НЕЙРОТРАНСМИТТЕРНЫЙ ДИСБАЛАНС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Определение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/>
              <a:t>полиэтиологическое</a:t>
            </a:r>
            <a:r>
              <a:rPr lang="ru-RU" dirty="0"/>
              <a:t> заболевание, возникновение которого связано с дефицитом железа в организме из-за нарушения его поступления, усвоения или повышенных потерь, характеризующееся </a:t>
            </a:r>
            <a:r>
              <a:rPr lang="ru-RU" dirty="0" err="1"/>
              <a:t>микроцитозом</a:t>
            </a:r>
            <a:r>
              <a:rPr lang="ru-RU" dirty="0"/>
              <a:t> и гипохромной анемией.</a:t>
            </a: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Латентный дефицит железа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приобретенное функциональное состояние;</a:t>
            </a:r>
          </a:p>
          <a:p>
            <a:r>
              <a:rPr lang="ru-RU" dirty="0"/>
              <a:t>латентный (скрытый) дефицит железа;</a:t>
            </a:r>
          </a:p>
          <a:p>
            <a:r>
              <a:rPr lang="ru-RU" dirty="0"/>
              <a:t>снижение запасов железа в организме;</a:t>
            </a:r>
          </a:p>
          <a:p>
            <a:r>
              <a:rPr lang="ru-RU" dirty="0"/>
              <a:t>недостаточное содержание железа в тканях (</a:t>
            </a:r>
            <a:r>
              <a:rPr lang="ru-RU" dirty="0" err="1"/>
              <a:t>сидеропения</a:t>
            </a:r>
            <a:r>
              <a:rPr lang="ru-RU" dirty="0"/>
              <a:t>, </a:t>
            </a:r>
            <a:r>
              <a:rPr lang="ru-RU" dirty="0" err="1"/>
              <a:t>гипосидероз</a:t>
            </a:r>
            <a:r>
              <a:rPr lang="ru-RU" dirty="0"/>
              <a:t>);</a:t>
            </a:r>
          </a:p>
          <a:p>
            <a:r>
              <a:rPr lang="ru-RU" dirty="0"/>
              <a:t>отсутствие анемии.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Причины развития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неправильное (несбалансированное) питание;</a:t>
            </a:r>
          </a:p>
          <a:p>
            <a:r>
              <a:rPr lang="ru-RU" dirty="0"/>
              <a:t>кровотечения различных локализаций, что приводит к развитию хронической постгеморрагической анемии;</a:t>
            </a:r>
          </a:p>
          <a:p>
            <a:r>
              <a:rPr lang="ru-RU" dirty="0"/>
              <a:t>глистные инвазии.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Гендерные различия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 лиц мужского пола - </a:t>
            </a:r>
            <a:r>
              <a:rPr lang="ru-RU" u="sng" dirty="0"/>
              <a:t>заболевания желудочно-кишечного тракта</a:t>
            </a:r>
            <a:r>
              <a:rPr lang="ru-RU" dirty="0"/>
              <a:t>: язвенные кровотечения, полипы толстой кишки, неспецифический язвенный колит, </a:t>
            </a:r>
            <a:r>
              <a:rPr lang="ru-RU" dirty="0" err="1"/>
              <a:t>ангио-матоз</a:t>
            </a:r>
            <a:r>
              <a:rPr lang="ru-RU" dirty="0"/>
              <a:t> кишечника, дивертикул </a:t>
            </a:r>
            <a:r>
              <a:rPr lang="ru-RU" dirty="0" err="1"/>
              <a:t>Меккеля</a:t>
            </a:r>
            <a:r>
              <a:rPr lang="ru-RU" dirty="0"/>
              <a:t>, кровотечения из геморроидальных образований, опухоли желудка и кишечника;</a:t>
            </a:r>
          </a:p>
          <a:p>
            <a:r>
              <a:rPr lang="ru-RU" dirty="0"/>
              <a:t>у девушек и женщин репродуктивного возраста - на первом месте находятся аномальные или обильные </a:t>
            </a:r>
            <a:r>
              <a:rPr lang="ru-RU" u="sng" dirty="0"/>
              <a:t>маточные кровотечения</a:t>
            </a:r>
            <a:r>
              <a:rPr lang="ru-RU" dirty="0"/>
              <a:t>.</a:t>
            </a: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Диагностика: общий анализ крови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НЬ (менее 110 г/л);</a:t>
            </a:r>
          </a:p>
          <a:p>
            <a:r>
              <a:rPr lang="ru-RU" dirty="0"/>
              <a:t>снижение количества эритроцитов (менее 3,8 </a:t>
            </a:r>
            <a:r>
              <a:rPr lang="ru-RU" dirty="0" err="1"/>
              <a:t>х</a:t>
            </a:r>
            <a:r>
              <a:rPr lang="ru-RU" dirty="0"/>
              <a:t> 12/л);</a:t>
            </a:r>
          </a:p>
          <a:p>
            <a:r>
              <a:rPr lang="ru-RU" dirty="0"/>
              <a:t>снижение цветового показателя (менее 0,85);</a:t>
            </a:r>
          </a:p>
          <a:p>
            <a:r>
              <a:rPr lang="ru-RU" dirty="0"/>
              <a:t>увеличение СОЭ (более 10—12 мм/ч);</a:t>
            </a:r>
          </a:p>
          <a:p>
            <a:r>
              <a:rPr lang="ru-RU" dirty="0"/>
              <a:t>сниженное или нормальное количество </a:t>
            </a:r>
            <a:r>
              <a:rPr lang="ru-RU" dirty="0" err="1"/>
              <a:t>ретикулоцитов</a:t>
            </a:r>
            <a:r>
              <a:rPr lang="ru-RU" dirty="0"/>
              <a:t> (норма 10—20%с);</a:t>
            </a:r>
          </a:p>
          <a:p>
            <a:r>
              <a:rPr lang="ru-RU" dirty="0" err="1"/>
              <a:t>анизоцитоз</a:t>
            </a:r>
            <a:r>
              <a:rPr lang="ru-RU" dirty="0"/>
              <a:t> и </a:t>
            </a:r>
            <a:r>
              <a:rPr lang="ru-RU" dirty="0" err="1"/>
              <a:t>пойкилоцитоз</a:t>
            </a:r>
            <a:r>
              <a:rPr lang="ru-RU" dirty="0"/>
              <a:t>;</a:t>
            </a:r>
          </a:p>
          <a:p>
            <a:r>
              <a:rPr lang="ru-RU" dirty="0" err="1"/>
              <a:t>микроцитарная</a:t>
            </a:r>
            <a:r>
              <a:rPr lang="ru-RU" dirty="0"/>
              <a:t>, гипохромная, </a:t>
            </a:r>
            <a:r>
              <a:rPr lang="ru-RU" dirty="0" err="1"/>
              <a:t>нормо</a:t>
            </a:r>
            <a:r>
              <a:rPr lang="ru-RU" dirty="0"/>
              <a:t>- или реже </a:t>
            </a:r>
            <a:r>
              <a:rPr lang="ru-RU" dirty="0" err="1"/>
              <a:t>гипорегенераторная</a:t>
            </a:r>
            <a:r>
              <a:rPr lang="ru-RU" dirty="0"/>
              <a:t> анемия.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Диагностика: автоматический гематологический анализатор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снижение среднего объема эритроцита (</a:t>
            </a:r>
            <a:r>
              <a:rPr lang="en-US" dirty="0"/>
              <a:t>mean corpuscular volume — MCV) (</a:t>
            </a:r>
            <a:r>
              <a:rPr lang="ru-RU" dirty="0"/>
              <a:t>менее 80 </a:t>
            </a:r>
            <a:r>
              <a:rPr lang="ru-RU" dirty="0" err="1"/>
              <a:t>фл</a:t>
            </a:r>
            <a:r>
              <a:rPr lang="ru-RU" dirty="0"/>
              <a:t>);</a:t>
            </a:r>
          </a:p>
          <a:p>
            <a:r>
              <a:rPr lang="ru-RU" dirty="0"/>
              <a:t>среднее содержание НЬ в эритроците (</a:t>
            </a:r>
            <a:r>
              <a:rPr lang="en-US" dirty="0"/>
              <a:t>mean corpuscular hemoglobin — </a:t>
            </a:r>
            <a:r>
              <a:rPr lang="ru-RU" dirty="0"/>
              <a:t>МСН) (менее 26 </a:t>
            </a:r>
            <a:r>
              <a:rPr lang="ru-RU" dirty="0" err="1"/>
              <a:t>пг</a:t>
            </a:r>
            <a:r>
              <a:rPr lang="ru-RU" dirty="0"/>
              <a:t>);</a:t>
            </a:r>
          </a:p>
          <a:p>
            <a:r>
              <a:rPr lang="ru-RU" dirty="0"/>
              <a:t>средняя концентрация НЬ в эритроците (</a:t>
            </a:r>
            <a:r>
              <a:rPr lang="en-US" dirty="0"/>
              <a:t>mean corpuscular hemoglobin concentration — MCHC) (</a:t>
            </a:r>
            <a:r>
              <a:rPr lang="ru-RU" dirty="0"/>
              <a:t>менее 320 г/л);</a:t>
            </a:r>
          </a:p>
          <a:p>
            <a:r>
              <a:rPr lang="ru-RU" dirty="0"/>
              <a:t>повышение степени </a:t>
            </a:r>
            <a:r>
              <a:rPr lang="ru-RU" dirty="0" err="1"/>
              <a:t>анизоцитоза</a:t>
            </a:r>
            <a:r>
              <a:rPr lang="ru-RU" dirty="0"/>
              <a:t> эритроцитов (</a:t>
            </a:r>
            <a:r>
              <a:rPr lang="en-US" dirty="0"/>
              <a:t>red blood cell distribution width — RDW) (</a:t>
            </a:r>
            <a:r>
              <a:rPr lang="ru-RU" dirty="0"/>
              <a:t>более 14%).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Диагностика: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биохимический анализ крови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снижение концентрации сывороточного железа - СЖ (менее 12,5 </a:t>
            </a:r>
            <a:r>
              <a:rPr lang="ru-RU" dirty="0" err="1"/>
              <a:t>мкмоль</a:t>
            </a:r>
            <a:r>
              <a:rPr lang="ru-RU" dirty="0"/>
              <a:t>/л);</a:t>
            </a:r>
          </a:p>
          <a:p>
            <a:r>
              <a:rPr lang="ru-RU" dirty="0"/>
              <a:t>повышение общей </a:t>
            </a:r>
            <a:r>
              <a:rPr lang="ru-RU" dirty="0" err="1"/>
              <a:t>железосвязывающей</a:t>
            </a:r>
            <a:r>
              <a:rPr lang="ru-RU" dirty="0"/>
              <a:t> способности сыворотки - ОЖСС (более 69 </a:t>
            </a:r>
            <a:r>
              <a:rPr lang="ru-RU" dirty="0" err="1"/>
              <a:t>мкмоль</a:t>
            </a:r>
            <a:r>
              <a:rPr lang="ru-RU" dirty="0"/>
              <a:t>/л);</a:t>
            </a:r>
          </a:p>
          <a:p>
            <a:r>
              <a:rPr lang="ru-RU" dirty="0"/>
              <a:t>снижение коэффициента насыщения </a:t>
            </a:r>
            <a:r>
              <a:rPr lang="ru-RU" dirty="0" err="1"/>
              <a:t>трансферрина</a:t>
            </a:r>
            <a:r>
              <a:rPr lang="ru-RU" dirty="0"/>
              <a:t> железом - НТЖ (менее 17%);</a:t>
            </a:r>
          </a:p>
          <a:p>
            <a:r>
              <a:rPr lang="ru-RU" dirty="0"/>
              <a:t>снижение концентрации сывороточного </a:t>
            </a:r>
            <a:r>
              <a:rPr lang="ru-RU" dirty="0" err="1"/>
              <a:t>ферритина</a:t>
            </a:r>
            <a:r>
              <a:rPr lang="ru-RU" dirty="0"/>
              <a:t> - СФ (менее 30 </a:t>
            </a:r>
            <a:r>
              <a:rPr lang="ru-RU" dirty="0" err="1"/>
              <a:t>нг</a:t>
            </a:r>
            <a:r>
              <a:rPr lang="ru-RU" dirty="0"/>
              <a:t>/мл или мкг/л);</a:t>
            </a:r>
          </a:p>
          <a:p>
            <a:r>
              <a:rPr lang="ru-RU" dirty="0"/>
              <a:t>увеличение растворимых </a:t>
            </a:r>
            <a:r>
              <a:rPr lang="ru-RU" dirty="0" err="1"/>
              <a:t>трансферриновых</a:t>
            </a:r>
            <a:r>
              <a:rPr lang="ru-RU" dirty="0"/>
              <a:t> рецепторов (</a:t>
            </a:r>
            <a:r>
              <a:rPr lang="ru-RU" dirty="0" err="1"/>
              <a:t>рТФР</a:t>
            </a:r>
            <a:r>
              <a:rPr lang="ru-RU" dirty="0"/>
              <a:t>) (более 2,9 мкг/мл).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Принципы терапии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назначение лекарственных железосодержащих препаратов, поскольку полностью возместить дефицит железа в организме иными способами невозможно; </a:t>
            </a:r>
          </a:p>
          <a:p>
            <a:r>
              <a:rPr lang="ru-RU" dirty="0"/>
              <a:t>использование преимущественно препаратов железа для </a:t>
            </a:r>
            <a:r>
              <a:rPr lang="ru-RU" dirty="0" err="1"/>
              <a:t>перорального</a:t>
            </a:r>
            <a:r>
              <a:rPr lang="ru-RU" dirty="0"/>
              <a:t> приема; </a:t>
            </a:r>
          </a:p>
          <a:p>
            <a:r>
              <a:rPr lang="ru-RU" dirty="0"/>
              <a:t>назначение препаратов железа в адекватных дозах, которые рассчитываются для каждого конкретного больного с учетом массы его тела и терапевтического плана лечения;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Саркопения: дефицит ацетилхолина</a:t>
            </a:r>
          </a:p>
        </p:txBody>
      </p:sp>
      <p:pic>
        <p:nvPicPr>
          <p:cNvPr id="4" name="Содержимое 3" descr="414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14488"/>
            <a:ext cx="5929354" cy="4143404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Принципы терапии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достаточная длительность курса лечения препаратами железа, составляющая при анемии легкой степени 3 мес., при анемии средней степени 4,5 мес. и при тяжелой анемии 6 мес.; </a:t>
            </a:r>
          </a:p>
          <a:p>
            <a:r>
              <a:rPr lang="ru-RU" dirty="0"/>
              <a:t>преодоление тканевой </a:t>
            </a:r>
            <a:r>
              <a:rPr lang="ru-RU" dirty="0" err="1"/>
              <a:t>сидеропении</a:t>
            </a:r>
            <a:r>
              <a:rPr lang="ru-RU" dirty="0"/>
              <a:t> и пополнение запасов железа в депо, что определяется по нормализации концентрации сывороточного </a:t>
            </a:r>
            <a:r>
              <a:rPr lang="ru-RU" dirty="0" err="1"/>
              <a:t>ферритина</a:t>
            </a:r>
            <a:r>
              <a:rPr lang="ru-RU" dirty="0"/>
              <a:t>; </a:t>
            </a:r>
          </a:p>
          <a:p>
            <a:r>
              <a:rPr lang="ru-RU" dirty="0"/>
              <a:t>необходимость контроля эффективности терапии препаратами железа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Дефицит железа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не корригируется продуктами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неодинаковая степень всасываемости железа из различных продуктов;</a:t>
            </a:r>
          </a:p>
          <a:p>
            <a:r>
              <a:rPr lang="ru-RU" dirty="0"/>
              <a:t>железо, содержащееся в мясе в виде </a:t>
            </a:r>
            <a:r>
              <a:rPr lang="ru-RU" dirty="0" err="1"/>
              <a:t>гема</a:t>
            </a:r>
            <a:r>
              <a:rPr lang="ru-RU" dirty="0"/>
              <a:t>, всасывается на 40–50%;</a:t>
            </a:r>
          </a:p>
          <a:p>
            <a:r>
              <a:rPr lang="ru-RU" dirty="0"/>
              <a:t>железо из растительных продуктов, овощей, фруктов всасывается всего 3–5%;</a:t>
            </a:r>
          </a:p>
          <a:p>
            <a:r>
              <a:rPr lang="ru-RU" dirty="0"/>
              <a:t>пища должна быть обогащена продуктами, в которых много железа.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Содержание железа в некоторых продуктах питания</a:t>
            </a:r>
          </a:p>
        </p:txBody>
      </p:sp>
      <p:pic>
        <p:nvPicPr>
          <p:cNvPr id="4" name="Содержимое 3" descr="kakpovysitnizkiyurovengematorkita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6786610" cy="4714908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Поступление железа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с продуктами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300" dirty="0"/>
              <a:t>ежедневная потребность взрослого человека в железе составляет около 1–2 мг, ребенка – 0,5–1,2 мг, обычная диета обеспечивает поступление от 5 до 15 мг элементарного железа в день;</a:t>
            </a:r>
          </a:p>
          <a:p>
            <a:r>
              <a:rPr lang="ru-RU" sz="2300" dirty="0"/>
              <a:t>всасывается 10–15% железа, содержащегося в пище;</a:t>
            </a:r>
          </a:p>
          <a:p>
            <a:r>
              <a:rPr lang="ru-RU" sz="2300" dirty="0"/>
              <a:t>основной пищевой источник железа - продукты животного происхождения, содержащие </a:t>
            </a:r>
            <a:r>
              <a:rPr lang="ru-RU" sz="2300" dirty="0" err="1"/>
              <a:t>гемовое</a:t>
            </a:r>
            <a:r>
              <a:rPr lang="ru-RU" sz="2300" dirty="0"/>
              <a:t> железо (говядина, баранина, печень, в меньшей степени - в рыбе, курином мясе, твороге);</a:t>
            </a:r>
          </a:p>
          <a:p>
            <a:r>
              <a:rPr lang="ru-RU" sz="2300" dirty="0" err="1"/>
              <a:t>негемовое</a:t>
            </a:r>
            <a:r>
              <a:rPr lang="ru-RU" sz="2300" dirty="0"/>
              <a:t> железо, содержащееся в растительной пище (овощи, фрукты, злаки), имеет сниженную </a:t>
            </a:r>
            <a:r>
              <a:rPr lang="ru-RU" sz="2300" dirty="0" err="1"/>
              <a:t>биодоступность</a:t>
            </a:r>
            <a:r>
              <a:rPr lang="ru-RU" sz="2300" dirty="0"/>
              <a:t>, что означает его более низкую всасываемость. </a:t>
            </a: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Основные группы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препаратов железа 1</a:t>
            </a:r>
          </a:p>
        </p:txBody>
      </p:sp>
      <p:pic>
        <p:nvPicPr>
          <p:cNvPr id="4" name="Содержимое 3" descr="классификация препаратов желе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43050"/>
            <a:ext cx="6715172" cy="4714907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Основные препараты железа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err="1"/>
              <a:t>Сорбифер</a:t>
            </a:r>
            <a:r>
              <a:rPr lang="ru-RU" u="sng" dirty="0"/>
              <a:t> </a:t>
            </a:r>
            <a:r>
              <a:rPr lang="ru-RU" u="sng" dirty="0" err="1"/>
              <a:t>Дурулес</a:t>
            </a:r>
            <a:r>
              <a:rPr lang="ru-RU" u="sng" dirty="0"/>
              <a:t> Сульфат </a:t>
            </a:r>
            <a:r>
              <a:rPr lang="ru-RU" dirty="0"/>
              <a:t>железа 320 мг, аскорбиновая кислота 60 мг Таблетки, покрытые оболочкой, по 30 и 50 таблеток во флаконе Fe2+: 100 мг в 1 таблетке;</a:t>
            </a:r>
          </a:p>
          <a:p>
            <a:r>
              <a:rPr lang="ru-RU" u="sng" dirty="0" err="1"/>
              <a:t>Мальтофер</a:t>
            </a:r>
            <a:r>
              <a:rPr lang="ru-RU" dirty="0"/>
              <a:t> ГПК Раствор для приема внутрь, 30 мл во флаконе с капельницей Fe3+: 50 мг в 1 мл раствора (20 капель);</a:t>
            </a:r>
          </a:p>
          <a:p>
            <a:r>
              <a:rPr lang="ru-RU" u="sng" dirty="0" err="1"/>
              <a:t>Мальтофер</a:t>
            </a:r>
            <a:r>
              <a:rPr lang="ru-RU" u="sng" dirty="0"/>
              <a:t> -Фол ГПК</a:t>
            </a:r>
            <a:r>
              <a:rPr lang="ru-RU" dirty="0"/>
              <a:t>, </a:t>
            </a:r>
            <a:r>
              <a:rPr lang="ru-RU" dirty="0" err="1"/>
              <a:t>фолиевая</a:t>
            </a:r>
            <a:r>
              <a:rPr lang="ru-RU" dirty="0"/>
              <a:t> кислота 0,35 мг в 1 таблетке Жевательные таблетки, 10 таблеток в блистере, по 3 блистера в упаковке Fe3+: 100 мг в 1 таблетке;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Основные препараты железа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err="1"/>
              <a:t>Тардиферон</a:t>
            </a:r>
            <a:r>
              <a:rPr lang="ru-RU" u="sng" dirty="0"/>
              <a:t> Сульфат железа </a:t>
            </a:r>
            <a:r>
              <a:rPr lang="ru-RU" dirty="0"/>
              <a:t>256,3 мг, </a:t>
            </a:r>
            <a:r>
              <a:rPr lang="ru-RU" dirty="0" err="1"/>
              <a:t>мукопротеоза</a:t>
            </a:r>
            <a:r>
              <a:rPr lang="ru-RU" dirty="0"/>
              <a:t> 80 мг, аскорбиновая кислота 30 мг Таблетки, покрытые оболочкой, 10 таблеток в блистере, 3 блистера в упаковке Fe2+: 80 мг; </a:t>
            </a:r>
          </a:p>
          <a:p>
            <a:r>
              <a:rPr lang="ru-RU" u="sng" dirty="0"/>
              <a:t>Тотема В</a:t>
            </a:r>
            <a:r>
              <a:rPr lang="ru-RU" dirty="0"/>
              <a:t> 10 мл раствора содержится: 50 мг </a:t>
            </a:r>
            <a:r>
              <a:rPr lang="ru-RU" dirty="0" err="1"/>
              <a:t>глюконата</a:t>
            </a:r>
            <a:r>
              <a:rPr lang="ru-RU" dirty="0"/>
              <a:t> железа, 1,33 мг </a:t>
            </a:r>
            <a:r>
              <a:rPr lang="ru-RU" dirty="0" err="1"/>
              <a:t>глюконата</a:t>
            </a:r>
            <a:r>
              <a:rPr lang="ru-RU" dirty="0"/>
              <a:t> марганца, 0,7 мг </a:t>
            </a:r>
            <a:r>
              <a:rPr lang="ru-RU" dirty="0" err="1"/>
              <a:t>глюконата</a:t>
            </a:r>
            <a:r>
              <a:rPr lang="ru-RU" dirty="0"/>
              <a:t> меди, </a:t>
            </a:r>
            <a:r>
              <a:rPr lang="ru-RU" dirty="0" err="1"/>
              <a:t>глицерол</a:t>
            </a:r>
            <a:r>
              <a:rPr lang="ru-RU" dirty="0"/>
              <a:t>, глюкоза, сахароза, лимонная кислота, цитрат натрия и др. Раствор для приема внутрь, ампулы по 10 мл, по 20 шт. в упаковке Fe2+: 5 мг в 1 мл;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Основные препараты железа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err="1"/>
              <a:t>Ферроплекс</a:t>
            </a:r>
            <a:r>
              <a:rPr lang="ru-RU" u="sng" dirty="0"/>
              <a:t> Сульфат железа </a:t>
            </a:r>
            <a:r>
              <a:rPr lang="ru-RU" dirty="0"/>
              <a:t>50 мг, аскорбиновая кислота 30 мг Драже, в упаковке 100 шт. Fe2+: 10 мг в 1 драже;</a:t>
            </a:r>
          </a:p>
          <a:p>
            <a:r>
              <a:rPr lang="ru-RU" u="sng" dirty="0" err="1"/>
              <a:t>Ферронал</a:t>
            </a:r>
            <a:r>
              <a:rPr lang="ru-RU" u="sng" dirty="0"/>
              <a:t> </a:t>
            </a:r>
            <a:r>
              <a:rPr lang="ru-RU" u="sng" dirty="0" err="1"/>
              <a:t>Глюконат</a:t>
            </a:r>
            <a:r>
              <a:rPr lang="ru-RU" u="sng" dirty="0"/>
              <a:t> </a:t>
            </a:r>
            <a:r>
              <a:rPr lang="ru-RU" dirty="0"/>
              <a:t>железа 300 мг в 1 таблетке Таблетки, покрытые оболочкой, в блистере 10 таблеток, 1 блистер в упаковке Fe2+: 30 мг в таблетке;</a:t>
            </a:r>
          </a:p>
          <a:p>
            <a:r>
              <a:rPr lang="ru-RU" u="sng" dirty="0" err="1"/>
              <a:t>Ферлатум</a:t>
            </a:r>
            <a:r>
              <a:rPr lang="ru-RU" u="sng" dirty="0"/>
              <a:t> Протеин </a:t>
            </a:r>
            <a:r>
              <a:rPr lang="ru-RU" u="sng" dirty="0" err="1"/>
              <a:t>сукцинилат</a:t>
            </a:r>
            <a:r>
              <a:rPr lang="ru-RU" u="sng" dirty="0"/>
              <a:t> железа</a:t>
            </a:r>
            <a:r>
              <a:rPr lang="ru-RU" dirty="0"/>
              <a:t> 800 мг в 15 мл Раствор для приема внутрь, 15 мл во флаконе, 10 флаконов в упаковке Fe2+: 40 мг в 15 мл.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Основные препараты железа 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u="sng" dirty="0"/>
              <a:t>Фенюльс Сульфат железа </a:t>
            </a:r>
            <a:r>
              <a:rPr lang="ru-RU" dirty="0"/>
              <a:t>150 мг, аскорбиновая кислота 50 мг, рибофлавин 2 мг, тиамин 2 мг, </a:t>
            </a:r>
            <a:r>
              <a:rPr lang="ru-RU" dirty="0" err="1"/>
              <a:t>никотинамид</a:t>
            </a:r>
            <a:r>
              <a:rPr lang="ru-RU" dirty="0"/>
              <a:t> 15 мг, пиридоксин гидрохлорид 1 мг, пантотеновая кислота 2,5 мг Капсулы, 10 капсул в блистере, 1 блистер в упаковке Fe2+: 45 мг в 1 капсуле;</a:t>
            </a:r>
          </a:p>
          <a:p>
            <a:r>
              <a:rPr lang="ru-RU" u="sng" dirty="0" err="1"/>
              <a:t>Феррум</a:t>
            </a:r>
            <a:r>
              <a:rPr lang="ru-RU" u="sng" dirty="0"/>
              <a:t> Лек ГПК </a:t>
            </a:r>
            <a:r>
              <a:rPr lang="ru-RU" dirty="0"/>
              <a:t>Жевательные таблетки, 10 таблеток в </a:t>
            </a:r>
            <a:r>
              <a:rPr lang="ru-RU" dirty="0" err="1"/>
              <a:t>стрипе</a:t>
            </a:r>
            <a:r>
              <a:rPr lang="ru-RU" dirty="0"/>
              <a:t>, 3 </a:t>
            </a:r>
            <a:r>
              <a:rPr lang="ru-RU" dirty="0" err="1"/>
              <a:t>стрипа</a:t>
            </a:r>
            <a:r>
              <a:rPr lang="ru-RU" dirty="0"/>
              <a:t> в упаковке Fe3+: 100 мг в 1 таблетке;</a:t>
            </a:r>
          </a:p>
          <a:p>
            <a:r>
              <a:rPr lang="ru-RU" u="sng" dirty="0" err="1"/>
              <a:t>Хеферол</a:t>
            </a:r>
            <a:r>
              <a:rPr lang="ru-RU" u="sng" dirty="0"/>
              <a:t> </a:t>
            </a:r>
            <a:r>
              <a:rPr lang="ru-RU" u="sng" dirty="0" err="1"/>
              <a:t>Фумарат</a:t>
            </a:r>
            <a:r>
              <a:rPr lang="ru-RU" u="sng" dirty="0"/>
              <a:t> железа </a:t>
            </a:r>
            <a:r>
              <a:rPr lang="ru-RU" dirty="0"/>
              <a:t>350 мг в 1 капсуле Капсулы, во флаконе 30 шт. Fe2+: 115 мг в капсуле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Правила приема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препаратов железа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рекомендуется принимать за час до еды;</a:t>
            </a:r>
          </a:p>
          <a:p>
            <a:r>
              <a:rPr lang="ru-RU" dirty="0"/>
              <a:t>целесообразны препараты  с замедленным высвобождением железа в тонком кишечнике, что уменьшает токсическое воздействие ионов железа на слизистые;</a:t>
            </a:r>
          </a:p>
          <a:p>
            <a:r>
              <a:rPr lang="ru-RU" dirty="0"/>
              <a:t>исключить взаимодействие с некоторыми пищевыми продуктами (танин, </a:t>
            </a:r>
            <a:r>
              <a:rPr lang="ru-RU" dirty="0" err="1"/>
              <a:t>фитаты</a:t>
            </a:r>
            <a:r>
              <a:rPr lang="ru-RU" dirty="0"/>
              <a:t>, соли кальция) и медикаментами (пленкообразующие препараты, тетрациклины, препараты кальция), снижающими </a:t>
            </a:r>
            <a:r>
              <a:rPr lang="ru-RU" dirty="0" err="1"/>
              <a:t>биодоступность</a:t>
            </a:r>
            <a:r>
              <a:rPr lang="ru-RU" dirty="0"/>
              <a:t> железа.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>
                <a:solidFill>
                  <a:srgbClr val="00B050"/>
                </a:solidFill>
              </a:rPr>
              <a:t>Туннельный синдром и артроз суставов кисти: дефицит ацетилхолина</a:t>
            </a:r>
          </a:p>
        </p:txBody>
      </p:sp>
      <p:pic>
        <p:nvPicPr>
          <p:cNvPr id="4" name="Содержимое 3" descr="51f265c1edc0299725ba7e34297dea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6072230" cy="3857652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>
                <a:solidFill>
                  <a:srgbClr val="00B050"/>
                </a:solidFill>
              </a:rPr>
              <a:t>Осложнения </a:t>
            </a:r>
            <a:r>
              <a:rPr lang="ru-RU" sz="3500" b="1" dirty="0" err="1">
                <a:solidFill>
                  <a:srgbClr val="00B050"/>
                </a:solidFill>
              </a:rPr>
              <a:t>пероральной</a:t>
            </a:r>
            <a:r>
              <a:rPr lang="ru-RU" sz="3500" b="1" dirty="0">
                <a:solidFill>
                  <a:srgbClr val="00B050"/>
                </a:solidFill>
              </a:rPr>
              <a:t> терапии – лучше применять </a:t>
            </a:r>
            <a:r>
              <a:rPr lang="ru-RU" sz="3500" b="1" dirty="0" err="1">
                <a:solidFill>
                  <a:srgbClr val="00B050"/>
                </a:solidFill>
              </a:rPr>
              <a:t>трехвалетное</a:t>
            </a:r>
            <a:r>
              <a:rPr lang="ru-RU" sz="3500" b="1" dirty="0">
                <a:solidFill>
                  <a:srgbClr val="00B050"/>
                </a:solidFill>
              </a:rPr>
              <a:t> железо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передозировка и даже отравление вследствие неконтролируемого организмом всасывания;</a:t>
            </a:r>
          </a:p>
          <a:p>
            <a:r>
              <a:rPr lang="ru-RU" dirty="0"/>
              <a:t>взаимодействие с другими лекарственными препаратами и пищей; </a:t>
            </a:r>
          </a:p>
          <a:p>
            <a:r>
              <a:rPr lang="ru-RU" dirty="0"/>
              <a:t>выраженный металлический привкус; </a:t>
            </a:r>
          </a:p>
          <a:p>
            <a:r>
              <a:rPr lang="ru-RU" dirty="0"/>
              <a:t>окрашивание эмали зубов и десен, иногда стойкое; </a:t>
            </a:r>
          </a:p>
          <a:p>
            <a:r>
              <a:rPr lang="ru-RU" dirty="0"/>
              <a:t>частый отказ пациентов от лечения (до 30—35% приступивших к лечению), т.е. низкая </a:t>
            </a:r>
            <a:r>
              <a:rPr lang="ru-RU" dirty="0" err="1"/>
              <a:t>комплаентность</a:t>
            </a:r>
            <a:r>
              <a:rPr lang="ru-RU" dirty="0"/>
              <a:t>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Схема приема препаратов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постепенное повышение дозы препарата первые 3—5 дней, чтобы не вызвать у больного раздражения слизистой оболочки;</a:t>
            </a:r>
          </a:p>
          <a:p>
            <a:r>
              <a:rPr lang="ru-RU" dirty="0"/>
              <a:t>полная (100%) дозу солевого препарата железа применяют в течение 1,5—3 мес. в зависимости от степени тяжести анемии с последующим ее снижением до 50% к моменту окончания лечения.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Показания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для парентерального введения 1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тяжелая форма ЖДА (в настоящее время встречается довольно редко, менее чем в 3% случаев);</a:t>
            </a:r>
          </a:p>
          <a:p>
            <a:r>
              <a:rPr lang="ru-RU" dirty="0"/>
              <a:t>непереносимость и </a:t>
            </a:r>
            <a:r>
              <a:rPr lang="ru-RU" dirty="0" err="1"/>
              <a:t>резистентность</a:t>
            </a:r>
            <a:r>
              <a:rPr lang="ru-RU" dirty="0"/>
              <a:t> к </a:t>
            </a:r>
            <a:r>
              <a:rPr lang="ru-RU" dirty="0" err="1"/>
              <a:t>пероральным</a:t>
            </a:r>
            <a:r>
              <a:rPr lang="ru-RU" dirty="0"/>
              <a:t> препаратам</a:t>
            </a:r>
          </a:p>
          <a:p>
            <a:r>
              <a:rPr lang="ru-RU" dirty="0"/>
              <a:t>наличие язвенной болезни желудка или двенадцатиперстной кишки или операций на ЖКТ, даже в анамнезе;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Показания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для парентерального введения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анемии, ассоциированные с хроническими болезнями кишечника (язвенный колит, болезнь Крона); </a:t>
            </a:r>
          </a:p>
          <a:p>
            <a:r>
              <a:rPr lang="ru-RU" dirty="0"/>
              <a:t>хроническая болезнь почек для лечения и профилактики анемии в </a:t>
            </a:r>
            <a:r>
              <a:rPr lang="ru-RU" dirty="0" err="1"/>
              <a:t>преддиализный</a:t>
            </a:r>
            <a:r>
              <a:rPr lang="ru-RU" dirty="0"/>
              <a:t> и </a:t>
            </a:r>
            <a:r>
              <a:rPr lang="ru-RU" dirty="0" err="1"/>
              <a:t>диализный</a:t>
            </a:r>
            <a:r>
              <a:rPr lang="ru-RU" dirty="0"/>
              <a:t> периоды; </a:t>
            </a:r>
          </a:p>
          <a:p>
            <a:r>
              <a:rPr lang="ru-RU" dirty="0"/>
              <a:t>необходимости быстрого насыщения организма железом;</a:t>
            </a:r>
          </a:p>
          <a:p>
            <a:r>
              <a:rPr lang="ru-RU" dirty="0"/>
              <a:t>религиозные соображения (свидетели Иеговы).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1 шаг – расчет общего дефицита железа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общий дефицит железа (мг) = Масса тела пациента (кг) </a:t>
            </a:r>
            <a:r>
              <a:rPr lang="ru-RU" dirty="0" err="1"/>
              <a:t>х</a:t>
            </a:r>
            <a:r>
              <a:rPr lang="ru-RU" dirty="0"/>
              <a:t> (НЬ норма (г/л) - НЬ пациента (г/л)) </a:t>
            </a:r>
            <a:r>
              <a:rPr lang="ru-RU" dirty="0" err="1"/>
              <a:t>х</a:t>
            </a:r>
            <a:r>
              <a:rPr lang="ru-RU" dirty="0"/>
              <a:t> 0,24 + Депо железа (мг) </a:t>
            </a:r>
          </a:p>
          <a:p>
            <a:r>
              <a:rPr lang="ru-RU" dirty="0"/>
              <a:t>депо железа у пациентов с массой тела: менее 35 кг‒ 15 мг/кг, целевая концентрация </a:t>
            </a:r>
            <a:r>
              <a:rPr lang="ru-RU" dirty="0" err="1"/>
              <a:t>Hb</a:t>
            </a:r>
            <a:r>
              <a:rPr lang="ru-RU" dirty="0"/>
              <a:t> ‒ 130 г/л; более 35 кг‒ 500 мг, целевая концентрация </a:t>
            </a:r>
            <a:r>
              <a:rPr lang="ru-RU" dirty="0" err="1"/>
              <a:t>Hb</a:t>
            </a:r>
            <a:r>
              <a:rPr lang="ru-RU" dirty="0"/>
              <a:t> ‒ 150 г/л.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2 шаг – расчет количества ампул для введения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общий дефицит железы / 100 мг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Препараты для в/м введения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err="1"/>
              <a:t>Жектофер</a:t>
            </a:r>
            <a:r>
              <a:rPr lang="ru-RU" u="sng" dirty="0"/>
              <a:t> Железо </a:t>
            </a:r>
            <a:r>
              <a:rPr lang="ru-RU" dirty="0"/>
              <a:t>(III)-</a:t>
            </a:r>
            <a:r>
              <a:rPr lang="ru-RU" dirty="0" err="1"/>
              <a:t>сорбитол-цитрат</a:t>
            </a:r>
            <a:r>
              <a:rPr lang="ru-RU" dirty="0"/>
              <a:t> 100 мг в 2 мл;</a:t>
            </a:r>
          </a:p>
          <a:p>
            <a:r>
              <a:rPr lang="ru-RU" u="sng" dirty="0" err="1"/>
              <a:t>КосмоФер</a:t>
            </a:r>
            <a:r>
              <a:rPr lang="ru-RU" u="sng" dirty="0"/>
              <a:t> Железо </a:t>
            </a:r>
            <a:r>
              <a:rPr lang="ru-RU" dirty="0"/>
              <a:t>(III)-</a:t>
            </a:r>
            <a:r>
              <a:rPr lang="ru-RU" dirty="0" err="1"/>
              <a:t>гидроксид</a:t>
            </a:r>
            <a:r>
              <a:rPr lang="ru-RU" dirty="0"/>
              <a:t> декстран (низкомолекулярный) 100 мг в 2 мл;</a:t>
            </a:r>
          </a:p>
          <a:p>
            <a:r>
              <a:rPr lang="ru-RU" u="sng" dirty="0" err="1"/>
              <a:t>Мальтофер</a:t>
            </a:r>
            <a:r>
              <a:rPr lang="ru-RU" u="sng" dirty="0"/>
              <a:t> - </a:t>
            </a:r>
            <a:r>
              <a:rPr lang="ru-RU" dirty="0"/>
              <a:t>раствор для инъекций </a:t>
            </a:r>
            <a:r>
              <a:rPr lang="ru-RU" dirty="0" err="1"/>
              <a:t>Гидроксид</a:t>
            </a:r>
            <a:r>
              <a:rPr lang="ru-RU" dirty="0"/>
              <a:t> железа (III) с </a:t>
            </a:r>
            <a:r>
              <a:rPr lang="ru-RU" dirty="0" err="1"/>
              <a:t>полимальтозой</a:t>
            </a:r>
            <a:r>
              <a:rPr lang="ru-RU" dirty="0"/>
              <a:t> 100 мг в 2 мл;</a:t>
            </a:r>
          </a:p>
          <a:p>
            <a:r>
              <a:rPr lang="ru-RU" u="sng" dirty="0" err="1"/>
              <a:t>Спейсферрон</a:t>
            </a:r>
            <a:r>
              <a:rPr lang="ru-RU" u="sng" dirty="0"/>
              <a:t> </a:t>
            </a:r>
            <a:r>
              <a:rPr lang="ru-RU" dirty="0"/>
              <a:t>Водный раствор низкомолекулярного декстрана с микроэлементами – железом и кобальтом 100 мг в 5 мл;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Препараты для в/м введения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u="sng" dirty="0"/>
              <a:t>Фербитол Железо </a:t>
            </a:r>
            <a:r>
              <a:rPr lang="ru-RU" dirty="0"/>
              <a:t>(III)-</a:t>
            </a:r>
            <a:r>
              <a:rPr lang="ru-RU" dirty="0" err="1"/>
              <a:t>сорбитол</a:t>
            </a:r>
            <a:r>
              <a:rPr lang="ru-RU" dirty="0"/>
              <a:t> 100 мг в 2 мл;</a:t>
            </a:r>
          </a:p>
          <a:p>
            <a:r>
              <a:rPr lang="ru-RU" u="sng" dirty="0" err="1"/>
              <a:t>Феркайл</a:t>
            </a:r>
            <a:r>
              <a:rPr lang="ru-RU" u="sng" dirty="0"/>
              <a:t> Железо </a:t>
            </a:r>
            <a:r>
              <a:rPr lang="ru-RU" dirty="0"/>
              <a:t>(III)-декстран 100 мг в 2 мл;</a:t>
            </a:r>
          </a:p>
          <a:p>
            <a:r>
              <a:rPr lang="ru-RU" u="sng" dirty="0" err="1"/>
              <a:t>Ферростат</a:t>
            </a:r>
            <a:r>
              <a:rPr lang="ru-RU" u="sng" dirty="0"/>
              <a:t> Железо </a:t>
            </a:r>
            <a:r>
              <a:rPr lang="ru-RU" dirty="0"/>
              <a:t>(III)-</a:t>
            </a:r>
            <a:r>
              <a:rPr lang="ru-RU" dirty="0" err="1"/>
              <a:t>гидроксид</a:t>
            </a:r>
            <a:r>
              <a:rPr lang="ru-RU" dirty="0"/>
              <a:t> </a:t>
            </a:r>
            <a:r>
              <a:rPr lang="ru-RU" dirty="0" err="1"/>
              <a:t>сорбитоловый</a:t>
            </a:r>
            <a:r>
              <a:rPr lang="ru-RU" dirty="0"/>
              <a:t> комплекс 100 мг в 2 мл;</a:t>
            </a:r>
          </a:p>
          <a:p>
            <a:r>
              <a:rPr lang="ru-RU" u="sng" dirty="0" err="1"/>
              <a:t>Феррум</a:t>
            </a:r>
            <a:r>
              <a:rPr lang="ru-RU" u="sng" dirty="0"/>
              <a:t> Лек </a:t>
            </a:r>
            <a:r>
              <a:rPr lang="ru-RU" dirty="0"/>
              <a:t>– раствор для инъекций </a:t>
            </a:r>
            <a:r>
              <a:rPr lang="ru-RU" dirty="0" err="1"/>
              <a:t>Гидроксид</a:t>
            </a:r>
            <a:r>
              <a:rPr lang="ru-RU" dirty="0"/>
              <a:t> железа (III) с </a:t>
            </a:r>
            <a:r>
              <a:rPr lang="ru-RU" dirty="0" err="1"/>
              <a:t>полиизомальтозой</a:t>
            </a:r>
            <a:r>
              <a:rPr lang="ru-RU" dirty="0"/>
              <a:t> в водном изотоническом растворе 100 мг в 2 мл.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Препараты для в/</a:t>
            </a:r>
            <a:r>
              <a:rPr lang="ru-RU" b="1" dirty="0" err="1">
                <a:solidFill>
                  <a:srgbClr val="00B050"/>
                </a:solidFill>
              </a:rPr>
              <a:t>в</a:t>
            </a:r>
            <a:r>
              <a:rPr lang="ru-RU" b="1" dirty="0">
                <a:solidFill>
                  <a:srgbClr val="00B050"/>
                </a:solidFill>
              </a:rPr>
              <a:t> введения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err="1"/>
              <a:t>Венофер</a:t>
            </a:r>
            <a:r>
              <a:rPr lang="ru-RU" u="sng" dirty="0"/>
              <a:t> Железо </a:t>
            </a:r>
            <a:r>
              <a:rPr lang="ru-RU" dirty="0"/>
              <a:t>(</a:t>
            </a:r>
            <a:r>
              <a:rPr lang="en-US" dirty="0"/>
              <a:t>III)-</a:t>
            </a:r>
            <a:r>
              <a:rPr lang="ru-RU" dirty="0" err="1"/>
              <a:t>гидроксид</a:t>
            </a:r>
            <a:r>
              <a:rPr lang="ru-RU" dirty="0"/>
              <a:t> сахарозный комплекс 100 мг в 5 мл, 40 мг в 2 мл;</a:t>
            </a:r>
          </a:p>
          <a:p>
            <a:r>
              <a:rPr lang="ru-RU" u="sng" dirty="0" err="1"/>
              <a:t>КосмоФер</a:t>
            </a:r>
            <a:r>
              <a:rPr lang="ru-RU" u="sng" dirty="0"/>
              <a:t> Железо </a:t>
            </a:r>
            <a:r>
              <a:rPr lang="ru-RU" dirty="0"/>
              <a:t>(</a:t>
            </a:r>
            <a:r>
              <a:rPr lang="en-US" dirty="0"/>
              <a:t>III)-</a:t>
            </a:r>
            <a:r>
              <a:rPr lang="ru-RU" dirty="0" err="1"/>
              <a:t>гидроксид</a:t>
            </a:r>
            <a:r>
              <a:rPr lang="ru-RU" dirty="0"/>
              <a:t> декстран (низкомолекулярный) 100 мг в 2 мл;</a:t>
            </a:r>
          </a:p>
          <a:p>
            <a:r>
              <a:rPr lang="ru-RU" u="sng" dirty="0" err="1"/>
              <a:t>Ликферр</a:t>
            </a:r>
            <a:r>
              <a:rPr lang="ru-RU" u="sng" dirty="0"/>
              <a:t> 100 Железо </a:t>
            </a:r>
            <a:r>
              <a:rPr lang="ru-RU" dirty="0"/>
              <a:t>(</a:t>
            </a:r>
            <a:r>
              <a:rPr lang="en-US" dirty="0"/>
              <a:t>III)-</a:t>
            </a:r>
            <a:r>
              <a:rPr lang="ru-RU" dirty="0" err="1"/>
              <a:t>гидроксид</a:t>
            </a:r>
            <a:r>
              <a:rPr lang="ru-RU" dirty="0"/>
              <a:t> сахарозный комплекс 100 мг в 5 мл;</a:t>
            </a:r>
          </a:p>
          <a:p>
            <a:r>
              <a:rPr lang="ru-RU" u="sng" dirty="0" err="1"/>
              <a:t>Феринжект</a:t>
            </a:r>
            <a:r>
              <a:rPr lang="ru-RU" u="sng" dirty="0"/>
              <a:t> Железо </a:t>
            </a:r>
            <a:r>
              <a:rPr lang="ru-RU" dirty="0"/>
              <a:t>(</a:t>
            </a:r>
            <a:r>
              <a:rPr lang="en-US" dirty="0"/>
              <a:t>III)-</a:t>
            </a:r>
            <a:r>
              <a:rPr lang="ru-RU" dirty="0" err="1"/>
              <a:t>карбоксимальтозат</a:t>
            </a:r>
            <a:r>
              <a:rPr lang="ru-RU" dirty="0"/>
              <a:t> 500 мг в 10 мл.</a:t>
            </a: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Критерии эффективности терапии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ретикулоцитарная</a:t>
            </a:r>
            <a:r>
              <a:rPr lang="ru-RU" dirty="0"/>
              <a:t> реакция: на 7−10-й день от начала лечения препаратами железа количество </a:t>
            </a:r>
            <a:r>
              <a:rPr lang="ru-RU" dirty="0" err="1"/>
              <a:t>ретикулоцитов</a:t>
            </a:r>
            <a:r>
              <a:rPr lang="ru-RU" dirty="0"/>
              <a:t> повышается (обычно на 2–3% или 20–30‰) по сравнению с их количеством до начала лечения</a:t>
            </a:r>
          </a:p>
          <a:p>
            <a:r>
              <a:rPr lang="ru-RU" dirty="0"/>
              <a:t>повышение концентрации </a:t>
            </a:r>
            <a:r>
              <a:rPr lang="ru-RU" dirty="0" err="1"/>
              <a:t>Hb</a:t>
            </a:r>
            <a:r>
              <a:rPr lang="ru-RU" dirty="0"/>
              <a:t> к концу 4 недели лечения препаратами железа на 10 г/л и гематокрита на 3% по отношению к изначальным значениям до лечения;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Ацетилхолин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первый </a:t>
            </a:r>
            <a:r>
              <a:rPr lang="ru-RU" dirty="0" err="1"/>
              <a:t>нейротрансмиттер</a:t>
            </a:r>
            <a:r>
              <a:rPr lang="ru-RU" dirty="0"/>
              <a:t>, который был обнаружен в периферической и центральной нервных системах;</a:t>
            </a:r>
          </a:p>
          <a:p>
            <a:r>
              <a:rPr lang="ru-RU" dirty="0"/>
              <a:t>активирует скелетную мускулатуру в соматической нервной системе и способен как возбудить, так и ингибировать внутренние органы автономной системы;</a:t>
            </a:r>
          </a:p>
          <a:p>
            <a:r>
              <a:rPr lang="ru-RU" dirty="0" err="1"/>
              <a:t>нейротрансмиттером</a:t>
            </a:r>
            <a:r>
              <a:rPr lang="ru-RU" dirty="0"/>
              <a:t> </a:t>
            </a:r>
            <a:r>
              <a:rPr lang="ru-RU" dirty="0" err="1"/>
              <a:t>нервномышечного</a:t>
            </a:r>
            <a:r>
              <a:rPr lang="ru-RU" dirty="0"/>
              <a:t> соединения, который объединяет нервы с мышцами. </a:t>
            </a: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Критерии эффективности терапии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исчезновение клинических проявлений заболевания через 1−1,5 месяцев от начала лечения препаратами железа;</a:t>
            </a:r>
          </a:p>
          <a:p>
            <a:r>
              <a:rPr lang="ru-RU" dirty="0"/>
              <a:t>преодоление тканевой </a:t>
            </a:r>
            <a:r>
              <a:rPr lang="ru-RU" dirty="0" err="1"/>
              <a:t>сидеропении</a:t>
            </a:r>
            <a:r>
              <a:rPr lang="ru-RU" dirty="0"/>
              <a:t> и восполнение железа в депо через 3−6 месяцев от начала лечения (в зависимости от степени тяжести анемии), что контролируется по нормализации концентрации сывороточного </a:t>
            </a:r>
            <a:r>
              <a:rPr lang="ru-RU" dirty="0" err="1"/>
              <a:t>ферритина</a:t>
            </a:r>
            <a:r>
              <a:rPr lang="ru-RU" dirty="0"/>
              <a:t> (более 30 мкг/л).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Фортификация (ВОЗ)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обогащение железом наиболее употребляемых населением продуктов;</a:t>
            </a:r>
          </a:p>
          <a:p>
            <a:r>
              <a:rPr lang="ru-RU" dirty="0"/>
              <a:t>хлеб или макаронные изделия;</a:t>
            </a:r>
          </a:p>
          <a:p>
            <a:r>
              <a:rPr lang="ru-RU" dirty="0"/>
              <a:t>доля населения, употребляющего этот продукт, должна составлять 65 - 95%.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B050"/>
                </a:solidFill>
              </a:rPr>
              <a:t>Саплиментация</a:t>
            </a:r>
            <a:r>
              <a:rPr lang="ru-RU" b="1" dirty="0">
                <a:solidFill>
                  <a:srgbClr val="00B050"/>
                </a:solidFill>
              </a:rPr>
              <a:t> (ВОЗ)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добавка веществ (железа, йода и др.) извне;</a:t>
            </a:r>
          </a:p>
          <a:p>
            <a:r>
              <a:rPr lang="ru-RU" dirty="0"/>
              <a:t>применение препаратов железа у беременных женщин для профилактики ЖДА;</a:t>
            </a:r>
          </a:p>
          <a:p>
            <a:r>
              <a:rPr lang="ru-RU" dirty="0"/>
              <a:t>препарат железа в дозе 60 мг/кг в сутки применяют во II и III триместрах беременности и в течение 3 месяцев лактации;</a:t>
            </a:r>
          </a:p>
          <a:p>
            <a:r>
              <a:rPr lang="ru-RU" dirty="0"/>
              <a:t>национальные рекомендации США предусматривают применение препарата железа в дозе 30 мг/кг в сутки в течение всего периода беременности;</a:t>
            </a:r>
          </a:p>
          <a:p>
            <a:r>
              <a:rPr lang="ru-RU" dirty="0"/>
              <a:t>при охвате </a:t>
            </a:r>
            <a:r>
              <a:rPr lang="ru-RU" dirty="0" err="1"/>
              <a:t>саплиментацией</a:t>
            </a:r>
            <a:r>
              <a:rPr lang="ru-RU"/>
              <a:t> 95</a:t>
            </a:r>
            <a:r>
              <a:rPr lang="ru-RU" dirty="0"/>
              <a:t>% беременных женщин эффективную дозу железа получают только 67% женщин.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ГИПОТИРЕОЗ И НЕЙРОТРАНСМИТТЕРНЫЙ ДИСБАЛАНС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Субклинический</a:t>
            </a:r>
            <a:r>
              <a:rPr lang="ru-RU" b="1" dirty="0">
                <a:solidFill>
                  <a:srgbClr val="00B050"/>
                </a:solidFill>
              </a:rPr>
              <a:t> гипотиреоз по уровню ТТГ (</a:t>
            </a:r>
            <a:r>
              <a:rPr lang="ru-RU" b="1" dirty="0" err="1">
                <a:solidFill>
                  <a:srgbClr val="00B050"/>
                </a:solidFill>
              </a:rPr>
              <a:t>мЕд</a:t>
            </a:r>
            <a:r>
              <a:rPr lang="ru-RU" b="1" dirty="0">
                <a:solidFill>
                  <a:srgbClr val="00B050"/>
                </a:solidFill>
              </a:rPr>
              <a:t>/л)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манифестный</a:t>
            </a:r>
            <a:r>
              <a:rPr lang="ru-RU" dirty="0"/>
              <a:t> гипотиреоз – 10,0 и более;</a:t>
            </a:r>
          </a:p>
          <a:p>
            <a:r>
              <a:rPr lang="ru-RU" dirty="0" err="1"/>
              <a:t>субклинический</a:t>
            </a:r>
            <a:r>
              <a:rPr lang="ru-RU" dirty="0"/>
              <a:t> гипотиреоз – 4,0 – 10,0 при нормальном содержании Т4;</a:t>
            </a:r>
          </a:p>
          <a:p>
            <a:r>
              <a:rPr lang="ru-RU" dirty="0" err="1"/>
              <a:t>высоконормальный</a:t>
            </a:r>
            <a:r>
              <a:rPr lang="ru-RU" dirty="0"/>
              <a:t> ТТГ – 2,5 – 4,0;</a:t>
            </a:r>
          </a:p>
          <a:p>
            <a:r>
              <a:rPr lang="ru-RU" dirty="0" err="1"/>
              <a:t>низконормальный</a:t>
            </a:r>
            <a:r>
              <a:rPr lang="ru-RU" dirty="0"/>
              <a:t> ТТГ – 0,4 – 2,5;</a:t>
            </a:r>
          </a:p>
          <a:p>
            <a:r>
              <a:rPr lang="ru-RU" dirty="0"/>
              <a:t>тиреотоксикоз – 0,1 и ниже.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Интерпретация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ТТГ &lt; 0,1 </a:t>
            </a:r>
            <a:r>
              <a:rPr lang="ru-RU" dirty="0" err="1"/>
              <a:t>мЕд</a:t>
            </a:r>
            <a:r>
              <a:rPr lang="ru-RU" dirty="0"/>
              <a:t>/л – Достаточно надежно свидетельствует о наличии у пациента избытка </a:t>
            </a:r>
            <a:r>
              <a:rPr lang="ru-RU" dirty="0" err="1"/>
              <a:t>тиреоидных</a:t>
            </a:r>
            <a:r>
              <a:rPr lang="ru-RU" dirty="0"/>
              <a:t> гормонов (тиреотоксикоза). Этот же уровень является целевым для большинства пациентов, получающих </a:t>
            </a:r>
            <a:r>
              <a:rPr lang="ru-RU" dirty="0" err="1"/>
              <a:t>супрессивную</a:t>
            </a:r>
            <a:r>
              <a:rPr lang="ru-RU" dirty="0"/>
              <a:t> терапию по поводу высокодифференцированного рака ЩЖ (ВДРЩЖ);</a:t>
            </a:r>
          </a:p>
          <a:p>
            <a:r>
              <a:rPr lang="ru-RU" dirty="0"/>
              <a:t>ТТГ 0,1 – 0,4 </a:t>
            </a:r>
            <a:r>
              <a:rPr lang="ru-RU" dirty="0" err="1"/>
              <a:t>мЕд</a:t>
            </a:r>
            <a:r>
              <a:rPr lang="ru-RU" dirty="0"/>
              <a:t>/л – Сниженный, но не подавленный уровень ТТГ. Чётко не свидетельствует о наличии у пациента тиреотоксикоза, но говорит о высоком риске его развития. У  части </a:t>
            </a:r>
            <a:r>
              <a:rPr lang="ru-RU" dirty="0" err="1"/>
              <a:t>тест-наборов</a:t>
            </a:r>
            <a:r>
              <a:rPr lang="ru-RU" dirty="0"/>
              <a:t> в этом пределе ещё находится нижняя </a:t>
            </a:r>
            <a:r>
              <a:rPr lang="ru-RU" dirty="0" err="1"/>
              <a:t>референсная</a:t>
            </a:r>
            <a:r>
              <a:rPr lang="ru-RU" dirty="0"/>
              <a:t> граница (0,2 – 0,3 </a:t>
            </a:r>
            <a:r>
              <a:rPr lang="ru-RU" dirty="0" err="1"/>
              <a:t>мЕд</a:t>
            </a:r>
            <a:r>
              <a:rPr lang="ru-RU" dirty="0"/>
              <a:t>/л);</a:t>
            </a:r>
          </a:p>
          <a:p>
            <a:r>
              <a:rPr lang="ru-RU" dirty="0"/>
              <a:t>ТТГ 0,4 – 4,0 </a:t>
            </a:r>
            <a:r>
              <a:rPr lang="ru-RU" dirty="0" err="1"/>
              <a:t>мЕд</a:t>
            </a:r>
            <a:r>
              <a:rPr lang="ru-RU" dirty="0"/>
              <a:t>/л – Общепринятый </a:t>
            </a:r>
            <a:r>
              <a:rPr lang="ru-RU" dirty="0" err="1"/>
              <a:t>референсный</a:t>
            </a:r>
            <a:r>
              <a:rPr lang="ru-RU" dirty="0"/>
              <a:t> диапазон для уровня ТТГ и целевой уровень ТТГ на фоне заместительной терапии первичного гипотиреоза.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Интерпретация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ТТГ 0,4 – 2,5 </a:t>
            </a:r>
            <a:r>
              <a:rPr lang="ru-RU" dirty="0" err="1"/>
              <a:t>мЕд</a:t>
            </a:r>
            <a:r>
              <a:rPr lang="ru-RU" dirty="0"/>
              <a:t>/л – Так называемый </a:t>
            </a:r>
            <a:r>
              <a:rPr lang="ru-RU" dirty="0" err="1"/>
              <a:t>низконормальный</a:t>
            </a:r>
            <a:r>
              <a:rPr lang="ru-RU" dirty="0"/>
              <a:t> уровень ТТГ, в котором этот показатель находится у большинства здоровых людей. По данным ряда рекомендаций рассматривается как целевой при заместительной терапии гипотиреоза. Кроме того, 2,5 </a:t>
            </a:r>
            <a:r>
              <a:rPr lang="ru-RU" dirty="0" err="1"/>
              <a:t>мЕд</a:t>
            </a:r>
            <a:r>
              <a:rPr lang="ru-RU" dirty="0"/>
              <a:t>/л ограничивается </a:t>
            </a:r>
            <a:r>
              <a:rPr lang="ru-RU" dirty="0" err="1"/>
              <a:t>референсный</a:t>
            </a:r>
            <a:r>
              <a:rPr lang="ru-RU" dirty="0"/>
              <a:t> диапазон ТТГ у женщин в 1-ом триместре беременности, то есть гипотиреоз в этой ситуации диагностируется при ТТГ выше 2,5 </a:t>
            </a:r>
            <a:r>
              <a:rPr lang="ru-RU" dirty="0" err="1"/>
              <a:t>мЕд</a:t>
            </a:r>
            <a:r>
              <a:rPr lang="ru-RU" dirty="0"/>
              <a:t>/л. </a:t>
            </a:r>
          </a:p>
          <a:p>
            <a:r>
              <a:rPr lang="ru-RU" dirty="0"/>
              <a:t>ТТГ 2,5 – 4,0 </a:t>
            </a:r>
            <a:r>
              <a:rPr lang="ru-RU" dirty="0" err="1"/>
              <a:t>мЕд</a:t>
            </a:r>
            <a:r>
              <a:rPr lang="ru-RU" dirty="0"/>
              <a:t>/л – Так называемый </a:t>
            </a:r>
            <a:r>
              <a:rPr lang="ru-RU" dirty="0" err="1"/>
              <a:t>высоконормальный</a:t>
            </a:r>
            <a:r>
              <a:rPr lang="ru-RU" dirty="0"/>
              <a:t> уровень ТТГ. По данным </a:t>
            </a:r>
            <a:r>
              <a:rPr lang="ru-RU" dirty="0" err="1"/>
              <a:t>проспективных</a:t>
            </a:r>
            <a:r>
              <a:rPr lang="ru-RU" dirty="0"/>
              <a:t> и эпидемиологических исследований является независимым предиктором развития гипотиреоза в дальнейшем и с повышенной частотой встречается у носителей АТ-ТПО.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Интерпретация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ТТГ 4,0 – 10,0 </a:t>
            </a:r>
            <a:r>
              <a:rPr lang="ru-RU" b="1" dirty="0" err="1">
                <a:solidFill>
                  <a:srgbClr val="00B050"/>
                </a:solidFill>
              </a:rPr>
              <a:t>мЕд</a:t>
            </a:r>
            <a:r>
              <a:rPr lang="ru-RU" b="1" dirty="0">
                <a:solidFill>
                  <a:srgbClr val="00B050"/>
                </a:solidFill>
              </a:rPr>
              <a:t>/л – Уровень ТТГ, как правило, соответствующий </a:t>
            </a:r>
            <a:r>
              <a:rPr lang="ru-RU" b="1" dirty="0" err="1">
                <a:solidFill>
                  <a:srgbClr val="00B050"/>
                </a:solidFill>
              </a:rPr>
              <a:t>субклиническому</a:t>
            </a:r>
            <a:r>
              <a:rPr lang="ru-RU" b="1" dirty="0">
                <a:solidFill>
                  <a:srgbClr val="00B050"/>
                </a:solidFill>
              </a:rPr>
              <a:t> гипотиреозу. Имеющиеся исследования не позволяют сделать однозначный вывод о необходимости назначения заместительной терапии в этой ситуации. Общепринято, что заместительная терапия показана при беременности и её планировании</a:t>
            </a:r>
            <a:r>
              <a:rPr lang="ru-RU" dirty="0"/>
              <a:t>. </a:t>
            </a:r>
          </a:p>
          <a:p>
            <a:r>
              <a:rPr lang="ru-RU" dirty="0"/>
              <a:t>ТТГ более 10,0 </a:t>
            </a:r>
            <a:r>
              <a:rPr lang="ru-RU" dirty="0" err="1"/>
              <a:t>мЕд</a:t>
            </a:r>
            <a:r>
              <a:rPr lang="ru-RU" dirty="0"/>
              <a:t>/л – Уровень, который может соответствовать как </a:t>
            </a:r>
            <a:r>
              <a:rPr lang="ru-RU" dirty="0" err="1"/>
              <a:t>субклиническому</a:t>
            </a:r>
            <a:r>
              <a:rPr lang="ru-RU" dirty="0"/>
              <a:t> (нормальный Т4), так и </a:t>
            </a:r>
            <a:r>
              <a:rPr lang="ru-RU" dirty="0" err="1"/>
              <a:t>манифестному</a:t>
            </a:r>
            <a:r>
              <a:rPr lang="ru-RU" dirty="0"/>
              <a:t> (сниженный Т4) гипотиреозу. Заместительная терапия показана практически всем пациентам.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Опасности </a:t>
            </a:r>
            <a:r>
              <a:rPr lang="ru-RU" b="1" dirty="0" err="1">
                <a:solidFill>
                  <a:srgbClr val="00B050"/>
                </a:solidFill>
              </a:rPr>
              <a:t>субклинического</a:t>
            </a:r>
            <a:r>
              <a:rPr lang="ru-RU" b="1" dirty="0">
                <a:solidFill>
                  <a:srgbClr val="00B050"/>
                </a:solidFill>
              </a:rPr>
              <a:t> гипотиреоза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дислипидемия</a:t>
            </a:r>
            <a:r>
              <a:rPr lang="ru-RU" dirty="0"/>
              <a:t> и прогрессирование атеросклероза;</a:t>
            </a:r>
          </a:p>
          <a:p>
            <a:r>
              <a:rPr lang="ru-RU" dirty="0"/>
              <a:t>эндотелиальная дисфункция;</a:t>
            </a:r>
          </a:p>
          <a:p>
            <a:r>
              <a:rPr lang="ru-RU" dirty="0"/>
              <a:t>повышение периферического сосудистого сопротивления;</a:t>
            </a:r>
          </a:p>
          <a:p>
            <a:r>
              <a:rPr lang="ru-RU" dirty="0" err="1"/>
              <a:t>диастолическая</a:t>
            </a:r>
            <a:r>
              <a:rPr lang="ru-RU" dirty="0"/>
              <a:t> дисфункция миокарда;</a:t>
            </a:r>
          </a:p>
          <a:p>
            <a:r>
              <a:rPr lang="ru-RU" dirty="0"/>
              <a:t>повышенная смертность от сердечно-сосудистых заболеваний.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Решение о заместительной терапии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уровне ТТГ между верхней границей </a:t>
            </a:r>
            <a:r>
              <a:rPr lang="ru-RU" dirty="0" err="1"/>
              <a:t>референсного</a:t>
            </a:r>
            <a:r>
              <a:rPr lang="ru-RU" dirty="0"/>
              <a:t> диапазона и 10 </a:t>
            </a:r>
            <a:r>
              <a:rPr lang="ru-RU" dirty="0" err="1"/>
              <a:t>мЕд</a:t>
            </a:r>
            <a:r>
              <a:rPr lang="ru-RU" dirty="0"/>
              <a:t>/л решение о заместительной терапии принимается индивидуально на основании таких факторов, как наличие симптомов, предположительно связанных с гипотиреозом, носительства АТ-ТПО, а также ИБС, сердечной недостаточности и факторов </a:t>
            </a:r>
            <a:r>
              <a:rPr lang="ru-RU" dirty="0" err="1"/>
              <a:t>сердечно-сосудистого</a:t>
            </a:r>
            <a:r>
              <a:rPr lang="ru-RU" dirty="0"/>
              <a:t> риска.</a:t>
            </a:r>
          </a:p>
        </p:txBody>
      </p:sp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Флебопатия</a:t>
            </a:r>
            <a:r>
              <a:rPr lang="ru-RU" b="1" dirty="0">
                <a:solidFill>
                  <a:srgbClr val="00B050"/>
                </a:solidFill>
              </a:rPr>
              <a:t> нижних конечностей: фокус на </a:t>
            </a:r>
            <a:r>
              <a:rPr lang="ru-RU" b="1" dirty="0" err="1">
                <a:solidFill>
                  <a:srgbClr val="00B050"/>
                </a:solidFill>
              </a:rPr>
              <a:t>серотонин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2-03-2-45.jpg.pagespeed.ce.ypLOEwxzb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Дозировка заместительной гормональной терапии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 </a:t>
            </a:r>
            <a:r>
              <a:rPr lang="ru-RU" dirty="0" err="1"/>
              <a:t>субклиническом</a:t>
            </a:r>
            <a:r>
              <a:rPr lang="ru-RU" dirty="0"/>
              <a:t> гипотиреозе исходная доза L-T4, как правило, меньше, чем при явном;</a:t>
            </a:r>
          </a:p>
          <a:p>
            <a:r>
              <a:rPr lang="ru-RU" dirty="0"/>
              <a:t>при </a:t>
            </a:r>
            <a:r>
              <a:rPr lang="ru-RU" dirty="0" err="1"/>
              <a:t>субклиническом</a:t>
            </a:r>
            <a:r>
              <a:rPr lang="ru-RU" dirty="0"/>
              <a:t> гипотиреозе можно рекомендовать L-Т4 в дозе между 25 и 75 мкг, в зависимости от исходного повышения уровня ТТГ. Дальнейший подбор дозы также осуществляется по уровню ТТГ.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B050"/>
                </a:solidFill>
              </a:rPr>
              <a:t>Эутирокс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при </a:t>
            </a:r>
            <a:r>
              <a:rPr lang="ru-RU" i="1" dirty="0"/>
              <a:t>заместительной терапии при гипотиреозе</a:t>
            </a:r>
            <a:r>
              <a:rPr lang="ru-RU" dirty="0"/>
              <a:t> начальная доза для </a:t>
            </a:r>
            <a:r>
              <a:rPr lang="ru-RU" b="1" dirty="0"/>
              <a:t>пациентов в возрасте до 55 лет (при отсутствии сердечно-сосудистых заболеваний)</a:t>
            </a:r>
            <a:r>
              <a:rPr lang="ru-RU" dirty="0"/>
              <a:t> составляет для женщин 75-100 мкг/</a:t>
            </a:r>
            <a:r>
              <a:rPr lang="ru-RU" dirty="0" err="1"/>
              <a:t>сут</a:t>
            </a:r>
            <a:r>
              <a:rPr lang="ru-RU" dirty="0"/>
              <a:t>., для мужчин - 100-150 мкг/</a:t>
            </a:r>
            <a:r>
              <a:rPr lang="ru-RU" dirty="0" err="1"/>
              <a:t>сут</a:t>
            </a:r>
            <a:r>
              <a:rPr lang="ru-RU" dirty="0"/>
              <a:t>.;</a:t>
            </a:r>
          </a:p>
          <a:p>
            <a:r>
              <a:rPr lang="ru-RU" dirty="0"/>
              <a:t>для </a:t>
            </a:r>
            <a:r>
              <a:rPr lang="ru-RU" b="1" dirty="0"/>
              <a:t>пациентов старше 55 лет или при сопутствующих сердечно-сосудистых заболеваниях</a:t>
            </a:r>
            <a:r>
              <a:rPr lang="ru-RU" dirty="0"/>
              <a:t> начальная доза составляет 25 мкг/</a:t>
            </a:r>
            <a:r>
              <a:rPr lang="ru-RU" dirty="0" err="1"/>
              <a:t>сут</a:t>
            </a:r>
            <a:r>
              <a:rPr lang="ru-RU" dirty="0"/>
              <a:t>.; увеличивать дозу следует на 25 мкг с интервалом 2 мес. до нормализации уровня ТТГ в крови; при появлении или ухудшении симптомов со стороны сердечно-сосудистой системы необходимо провести коррекцию терапии сердечно-сосудистых заболеваний.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628"/>
            <a:ext cx="1000100" cy="5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ЦЕРЕБРОСТИМ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(источник </a:t>
            </a:r>
            <a:r>
              <a:rPr lang="ru-RU" b="1" dirty="0" err="1">
                <a:solidFill>
                  <a:srgbClr val="00B050"/>
                </a:solidFill>
              </a:rPr>
              <a:t>таурина</a:t>
            </a:r>
            <a:r>
              <a:rPr lang="ru-RU" b="1" dirty="0">
                <a:solidFill>
                  <a:srgbClr val="00B050"/>
                </a:solidFill>
              </a:rPr>
              <a:t> и </a:t>
            </a:r>
            <a:r>
              <a:rPr lang="ru-RU" b="1" dirty="0" err="1">
                <a:solidFill>
                  <a:srgbClr val="00B050"/>
                </a:solidFill>
              </a:rPr>
              <a:t>гуараны</a:t>
            </a:r>
            <a:r>
              <a:rPr lang="ru-RU" b="1" dirty="0">
                <a:solidFill>
                  <a:srgbClr val="00B050"/>
                </a:solidFill>
              </a:rPr>
              <a:t>)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  <p:pic>
        <p:nvPicPr>
          <p:cNvPr id="65540" name="Picture 4" descr="http://ifoch.bas-net.by/upload/cerebrost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00298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Церебростим</a:t>
            </a:r>
            <a:r>
              <a:rPr lang="ru-RU" b="1" dirty="0">
                <a:solidFill>
                  <a:srgbClr val="00B050"/>
                </a:solidFill>
              </a:rPr>
              <a:t> и хроническое информационное истощение</a:t>
            </a:r>
          </a:p>
        </p:txBody>
      </p:sp>
      <p:pic>
        <p:nvPicPr>
          <p:cNvPr id="4" name="Содержимое 3" descr="22045805_1389302881190969_911788544207371673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600200"/>
            <a:ext cx="5500726" cy="4972072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Церебростим</a:t>
            </a:r>
            <a:r>
              <a:rPr lang="ru-RU" b="1" dirty="0">
                <a:solidFill>
                  <a:srgbClr val="00B050"/>
                </a:solidFill>
              </a:rPr>
              <a:t> и возрастно-ситуационная депрессия</a:t>
            </a:r>
          </a:p>
        </p:txBody>
      </p:sp>
      <p:pic>
        <p:nvPicPr>
          <p:cNvPr id="4" name="Содержимое 3" descr="nervnye-rasstrojstva-v-pozhilom-vozraste.jp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975" y="1785926"/>
            <a:ext cx="5734050" cy="4286280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КАРДИОТОН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(источник </a:t>
            </a:r>
            <a:r>
              <a:rPr lang="en-US" b="1" dirty="0">
                <a:solidFill>
                  <a:srgbClr val="00B050"/>
                </a:solidFill>
              </a:rPr>
              <a:t>L-</a:t>
            </a:r>
            <a:r>
              <a:rPr lang="ru-RU" b="1" dirty="0">
                <a:solidFill>
                  <a:srgbClr val="00B050"/>
                </a:solidFill>
              </a:rPr>
              <a:t>аргинина, янтарной кислоты и </a:t>
            </a:r>
            <a:r>
              <a:rPr lang="ru-RU" b="1" dirty="0" err="1">
                <a:solidFill>
                  <a:srgbClr val="00B050"/>
                </a:solidFill>
              </a:rPr>
              <a:t>селенометионина</a:t>
            </a:r>
            <a:r>
              <a:rPr lang="ru-RU" b="1" dirty="0">
                <a:solidFill>
                  <a:srgbClr val="00B050"/>
                </a:solidFill>
              </a:rPr>
              <a:t>)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  <p:pic>
        <p:nvPicPr>
          <p:cNvPr id="30722" name="Picture 2" descr="http://ifoch.bas-net.by/upload/cardio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"/>
            <a:ext cx="2071670" cy="3500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L-</a:t>
            </a:r>
            <a:r>
              <a:rPr lang="ru-RU" b="1" dirty="0">
                <a:solidFill>
                  <a:srgbClr val="00B050"/>
                </a:solidFill>
              </a:rPr>
              <a:t>аргинин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частично заменимая аминокислота;</a:t>
            </a:r>
          </a:p>
          <a:p>
            <a:r>
              <a:rPr lang="ru-RU" dirty="0"/>
              <a:t>у здоровых людей молодого (18 – 44 года) и среднего (45 – 59 лет) вырабатывается в организме в достаточном количестве;</a:t>
            </a:r>
          </a:p>
          <a:p>
            <a:r>
              <a:rPr lang="ru-RU" dirty="0"/>
              <a:t>дефицит может иметь место у подростков в период активного роста, людей пожилого и старческого возраста, при хронических заболеваниях, особенно в стадии декомпенсации.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L-</a:t>
            </a:r>
            <a:r>
              <a:rPr lang="ru-RU" sz="3000" b="1" dirty="0">
                <a:solidFill>
                  <a:srgbClr val="00B050"/>
                </a:solidFill>
              </a:rPr>
              <a:t>аргинин – источник оксида азота (расширение сосудов и снижение артериального давления) </a:t>
            </a:r>
          </a:p>
        </p:txBody>
      </p:sp>
      <p:pic>
        <p:nvPicPr>
          <p:cNvPr id="4" name="Содержимое 3" descr="oksid-azota-v-organizme-cheloveka-02-768x4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273" y="1600200"/>
            <a:ext cx="7137453" cy="4525963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Стимулятор гормона роста</a:t>
            </a:r>
          </a:p>
        </p:txBody>
      </p:sp>
      <p:pic>
        <p:nvPicPr>
          <p:cNvPr id="4" name="Содержимое 3" descr="gormon-rosta-1-768x29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57364"/>
            <a:ext cx="7315200" cy="3500462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Селен как антиоксидант</a:t>
            </a:r>
          </a:p>
        </p:txBody>
      </p:sp>
      <p:pic>
        <p:nvPicPr>
          <p:cNvPr id="4" name="Содержимое 3" descr="1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57364"/>
            <a:ext cx="8229600" cy="3420775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Железодефицитная анемия: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фокус на </a:t>
            </a:r>
            <a:r>
              <a:rPr lang="ru-RU" b="1" dirty="0" err="1">
                <a:solidFill>
                  <a:srgbClr val="00B050"/>
                </a:solidFill>
              </a:rPr>
              <a:t>серотонин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anemiya-hronicheskih-zabolevanij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428" y="2544134"/>
            <a:ext cx="6857143" cy="2638095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Показания к применению </a:t>
            </a:r>
            <a:r>
              <a:rPr lang="ru-RU" b="1" dirty="0" err="1">
                <a:solidFill>
                  <a:srgbClr val="00B050"/>
                </a:solidFill>
              </a:rPr>
              <a:t>кардиотона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fazi_razvitia_ateroskleroz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00174"/>
            <a:ext cx="8229600" cy="5214974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6000768"/>
            <a:ext cx="1714480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50"/>
                </a:solidFill>
              </a:rPr>
              <a:t>β</a:t>
            </a:r>
            <a:r>
              <a:rPr lang="ru-RU" b="1" dirty="0">
                <a:solidFill>
                  <a:srgbClr val="00B050"/>
                </a:solidFill>
              </a:rPr>
              <a:t> – </a:t>
            </a:r>
            <a:r>
              <a:rPr lang="ru-RU" b="1" dirty="0" err="1">
                <a:solidFill>
                  <a:srgbClr val="00B050"/>
                </a:solidFill>
              </a:rPr>
              <a:t>аланин</a:t>
            </a:r>
            <a:r>
              <a:rPr lang="ru-RU" b="1" dirty="0">
                <a:solidFill>
                  <a:srgbClr val="00B050"/>
                </a:solidFill>
              </a:rPr>
              <a:t>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снижает выраженность приливов за счет модуляции вегетативной регуляции;</a:t>
            </a:r>
          </a:p>
          <a:p>
            <a:r>
              <a:rPr lang="ru-RU" dirty="0"/>
              <a:t>тормозит выработку гистамина, который провоцирует расширение периферических сосудов и снижает иммунитет;</a:t>
            </a:r>
          </a:p>
          <a:p>
            <a:r>
              <a:rPr lang="ru-RU" dirty="0"/>
              <a:t>торможение выработки и снижение влияния молочной кислоты в мышечной ткани, что является причиной усталости, утраты остроты внимания и памяти;</a:t>
            </a:r>
          </a:p>
          <a:p>
            <a:r>
              <a:rPr lang="ru-RU" dirty="0"/>
              <a:t>снижение утомляемости, повышение работоспособности, выравнивает эмоциональный фон, понижает уровень тревожности;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B050"/>
                </a:solidFill>
              </a:rPr>
              <a:t>β</a:t>
            </a:r>
            <a:r>
              <a:rPr lang="ru-RU" b="1" dirty="0">
                <a:solidFill>
                  <a:srgbClr val="00B050"/>
                </a:solidFill>
              </a:rPr>
              <a:t> – </a:t>
            </a:r>
            <a:r>
              <a:rPr lang="ru-RU" b="1" dirty="0" err="1">
                <a:solidFill>
                  <a:srgbClr val="00B050"/>
                </a:solidFill>
              </a:rPr>
              <a:t>аланин</a:t>
            </a:r>
            <a:r>
              <a:rPr lang="ru-RU" b="1" dirty="0">
                <a:solidFill>
                  <a:srgbClr val="00B050"/>
                </a:solidFill>
              </a:rPr>
              <a:t>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уменьшение уровня свободных радикалов, что затормаживает процессы старения и стимулирует защитные силы; нормализует теплообмен в тканях;</a:t>
            </a:r>
          </a:p>
          <a:p>
            <a:r>
              <a:rPr lang="ru-RU" dirty="0"/>
              <a:t>снижение возможности увеличения массы тела;</a:t>
            </a:r>
          </a:p>
          <a:p>
            <a:r>
              <a:rPr lang="ru-RU" dirty="0"/>
              <a:t>снижение опасности образования в почках камней за счет нормализации обмена веществ;</a:t>
            </a:r>
          </a:p>
          <a:p>
            <a:r>
              <a:rPr lang="ru-RU" dirty="0"/>
              <a:t>улучшение когнитивных способностей.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Применение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капсулы по 600 мг, </a:t>
            </a:r>
          </a:p>
          <a:p>
            <a:r>
              <a:rPr lang="ru-RU" dirty="0"/>
              <a:t>по 1-2 капсулы 2 раза в день,</a:t>
            </a:r>
          </a:p>
          <a:p>
            <a:r>
              <a:rPr lang="ru-RU" dirty="0"/>
              <a:t>продолжительность приема не более одного месяца, возможно возобновление через две недели после окончания предыдущего приема;</a:t>
            </a:r>
          </a:p>
          <a:p>
            <a:r>
              <a:rPr lang="ru-RU" dirty="0"/>
              <a:t>противопоказания – острые и хронические заболевания почек, печени, пищеварительного тракта и индивидуальная непереносимость ингредиентов.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Центр функционального долголетия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9" y="1428736"/>
            <a:ext cx="8050085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5189" y="6375812"/>
            <a:ext cx="1088813" cy="482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Праздник снегопада</a:t>
            </a:r>
          </a:p>
        </p:txBody>
      </p:sp>
      <p:pic>
        <p:nvPicPr>
          <p:cNvPr id="4" name="Содержимое 3" descr="27544942_1518334251621164_590779722334259895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6183100"/>
            <a:ext cx="1142976" cy="67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СПАСИБО ЗА ВНИМАНИЕ!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6274980"/>
            <a:ext cx="989337" cy="58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3834</Words>
  <Application>Microsoft Macintosh PowerPoint</Application>
  <PresentationFormat>Экран (4:3)</PresentationFormat>
  <Paragraphs>395</Paragraphs>
  <Slides>96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96</vt:i4>
      </vt:variant>
    </vt:vector>
  </HeadingPairs>
  <TitlesOfParts>
    <vt:vector size="102" baseType="lpstr">
      <vt:lpstr>Batang</vt:lpstr>
      <vt:lpstr>Arial</vt:lpstr>
      <vt:lpstr>Calibri</vt:lpstr>
      <vt:lpstr>Tahoma</vt:lpstr>
      <vt:lpstr>Times New Roman</vt:lpstr>
      <vt:lpstr>Тема Office</vt:lpstr>
      <vt:lpstr>Безопасные нейротрансмиттеры и обеспечение функциональности  "мозг - кожа – суставы»</vt:lpstr>
      <vt:lpstr>Презентация PowerPoint</vt:lpstr>
      <vt:lpstr>Определение</vt:lpstr>
      <vt:lpstr>Классификация: аминокислоты, пептиды, моноамины</vt:lpstr>
      <vt:lpstr>Саркопения: дефицит ацетилхолина</vt:lpstr>
      <vt:lpstr>Туннельный синдром и артроз суставов кисти: дефицит ацетилхолина</vt:lpstr>
      <vt:lpstr>Ацетилхолин</vt:lpstr>
      <vt:lpstr>Флебопатия нижних конечностей: фокус на серотонин</vt:lpstr>
      <vt:lpstr>Железодефицитная анемия:  фокус на серотонин</vt:lpstr>
      <vt:lpstr>Гипотиреоз:  фокус на серотонин</vt:lpstr>
      <vt:lpstr>Серотонин</vt:lpstr>
      <vt:lpstr>Презентация PowerPoint</vt:lpstr>
      <vt:lpstr>Прорыв современной биологии старения клетки</vt:lpstr>
      <vt:lpstr>Предпосылки создания 1</vt:lpstr>
      <vt:lpstr>Предпосылки создания 2</vt:lpstr>
      <vt:lpstr>Предпосылки создания 3</vt:lpstr>
      <vt:lpstr>Устранение конкуренции при всасывании: биологический смысл нутрицевтиков </vt:lpstr>
      <vt:lpstr>Институт физико-органической химии Национальной академии наук Беларуси</vt:lpstr>
      <vt:lpstr>Производство нутрицевтиков: стандарты GMP</vt:lpstr>
      <vt:lpstr>Новые  совместные разработки</vt:lpstr>
      <vt:lpstr>Презентация PowerPoint</vt:lpstr>
      <vt:lpstr>Синдром  преждевременного старения</vt:lpstr>
      <vt:lpstr>Патогенез синдрома преждевременного старения: собственные данные</vt:lpstr>
      <vt:lpstr>Эритроциты людей  без синдрома преждевременного старения</vt:lpstr>
      <vt:lpstr>Эритроциты людей  с синдромом преждевременного старения</vt:lpstr>
      <vt:lpstr>Микроэлементный состав эритроцитов при синдроме преждевременного старения</vt:lpstr>
      <vt:lpstr>Клиническая картина синдрома преждевременного старения</vt:lpstr>
      <vt:lpstr>Презентация PowerPoint</vt:lpstr>
      <vt:lpstr>Презентация PowerPoint</vt:lpstr>
      <vt:lpstr>Презентация PowerPoint</vt:lpstr>
      <vt:lpstr>Цитофлавин + янтарная кислота </vt:lpstr>
      <vt:lpstr>Механизм действия</vt:lpstr>
      <vt:lpstr>Применение</vt:lpstr>
      <vt:lpstr>Презентация PowerPoint</vt:lpstr>
      <vt:lpstr>Янтарная кислота</vt:lpstr>
      <vt:lpstr>Янтарная кислота  в продуктах питания</vt:lpstr>
      <vt:lpstr>Способ применения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</vt:lpstr>
      <vt:lpstr>Латентный дефицит железа</vt:lpstr>
      <vt:lpstr>Причины развития</vt:lpstr>
      <vt:lpstr>Гендерные различия</vt:lpstr>
      <vt:lpstr>Диагностика: общий анализ крови</vt:lpstr>
      <vt:lpstr>Диагностика: автоматический гематологический анализатор</vt:lpstr>
      <vt:lpstr>Диагностика:  биохимический анализ крови</vt:lpstr>
      <vt:lpstr>Принципы терапии 1</vt:lpstr>
      <vt:lpstr>Принципы терапии 2</vt:lpstr>
      <vt:lpstr>Дефицит железа  не корригируется продуктами</vt:lpstr>
      <vt:lpstr>Содержание железа в некоторых продуктах питания</vt:lpstr>
      <vt:lpstr>Поступление железа  с продуктами питания</vt:lpstr>
      <vt:lpstr>Основные группы  препаратов железа 1</vt:lpstr>
      <vt:lpstr>Основные препараты железа 1</vt:lpstr>
      <vt:lpstr>Основные препараты железа 2</vt:lpstr>
      <vt:lpstr>Основные препараты железа 3</vt:lpstr>
      <vt:lpstr>Основные препараты железа 4</vt:lpstr>
      <vt:lpstr>Правила приема  препаратов железа</vt:lpstr>
      <vt:lpstr>Осложнения пероральной терапии – лучше применять трехвалетное железо</vt:lpstr>
      <vt:lpstr>Схема приема препаратов</vt:lpstr>
      <vt:lpstr>Показания  для парентерального введения 1 </vt:lpstr>
      <vt:lpstr>Показания  для парентерального введения 2</vt:lpstr>
      <vt:lpstr>1 шаг – расчет общего дефицита железа</vt:lpstr>
      <vt:lpstr>2 шаг – расчет количества ампул для введения </vt:lpstr>
      <vt:lpstr>Препараты для в/м введения 1</vt:lpstr>
      <vt:lpstr>Препараты для в/м введения 1</vt:lpstr>
      <vt:lpstr>Препараты для в/в введения</vt:lpstr>
      <vt:lpstr>Критерии эффективности терапии 1</vt:lpstr>
      <vt:lpstr>Критерии эффективности терапии 2</vt:lpstr>
      <vt:lpstr>Фортификация (ВОЗ)</vt:lpstr>
      <vt:lpstr>Саплиментация (ВОЗ)</vt:lpstr>
      <vt:lpstr>Презентация PowerPoint</vt:lpstr>
      <vt:lpstr>Субклинический гипотиреоз по уровню ТТГ (мЕд/л)</vt:lpstr>
      <vt:lpstr>Интерпретация 1</vt:lpstr>
      <vt:lpstr>Интерпретация 2</vt:lpstr>
      <vt:lpstr>Интерпретация 3</vt:lpstr>
      <vt:lpstr>Опасности субклинического гипотиреоза</vt:lpstr>
      <vt:lpstr>Решение о заместительной терапии</vt:lpstr>
      <vt:lpstr>Дозировка заместительной гормональной терапии</vt:lpstr>
      <vt:lpstr>Эутирокс</vt:lpstr>
      <vt:lpstr>Презентация PowerPoint</vt:lpstr>
      <vt:lpstr>Церебростим и хроническое информационное истощение</vt:lpstr>
      <vt:lpstr>Церебростим и возрастно-ситуационная депрессия</vt:lpstr>
      <vt:lpstr>Презентация PowerPoint</vt:lpstr>
      <vt:lpstr>L-аргинин</vt:lpstr>
      <vt:lpstr>L-аргинин – источник оксида азота (расширение сосудов и снижение артериального давления) </vt:lpstr>
      <vt:lpstr>Стимулятор гормона роста</vt:lpstr>
      <vt:lpstr>Селен как антиоксидант</vt:lpstr>
      <vt:lpstr>Показания к применению кардиотона</vt:lpstr>
      <vt:lpstr>β – аланин 1</vt:lpstr>
      <vt:lpstr>β – аланин 2</vt:lpstr>
      <vt:lpstr>Применение</vt:lpstr>
      <vt:lpstr>Центр функционального долголетия</vt:lpstr>
      <vt:lpstr>Праздник снегопада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Безопасные нейротрансмиттеры и обеспечение функциональности  "мозг - кожа – суставы»</dc:title>
  <dc:creator>Lenovo</dc:creator>
  <cp:lastModifiedBy>Ирина Носкова</cp:lastModifiedBy>
  <cp:revision>27</cp:revision>
  <dcterms:created xsi:type="dcterms:W3CDTF">2018-02-11T10:24:34Z</dcterms:created>
  <dcterms:modified xsi:type="dcterms:W3CDTF">2024-04-07T16:38:53Z</dcterms:modified>
</cp:coreProperties>
</file>