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</p:sldMasterIdLst>
  <p:notesMasterIdLst>
    <p:notesMasterId r:id="rId18"/>
  </p:notesMasterIdLst>
  <p:sldIdLst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5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Для правки формата примечаний щёлкните мышью</a:t>
            </a:r>
          </a:p>
        </p:txBody>
      </p:sp>
      <p:sp>
        <p:nvSpPr>
          <p:cNvPr id="112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ru-RU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&lt;заголовок&gt;</a:t>
            </a:r>
          </a:p>
        </p:txBody>
      </p:sp>
      <p:sp>
        <p:nvSpPr>
          <p:cNvPr id="113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ru-RU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&lt;дата/время&gt;</a:t>
            </a:r>
          </a:p>
        </p:txBody>
      </p:sp>
      <p:sp>
        <p:nvSpPr>
          <p:cNvPr id="114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ru-RU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&lt;нижний колонтитул&gt;</a:t>
            </a:r>
          </a:p>
        </p:txBody>
      </p:sp>
      <p:sp>
        <p:nvSpPr>
          <p:cNvPr id="115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E121D8F4-B0D6-4B71-BDC4-4468944ED4AF}" type="slidenum">
              <a:rPr lang="ru-RU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pPr algn="r"/>
              <a:t>‹#›</a:t>
            </a:fld>
            <a:endParaRPr lang="ru-RU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CustomShape 1"/>
          <p:cNvSpPr/>
          <p:nvPr/>
        </p:nvSpPr>
        <p:spPr>
          <a:xfrm>
            <a:off x="2143080" y="695160"/>
            <a:ext cx="2571480" cy="34286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2" name="PlaceHolder 2"/>
          <p:cNvSpPr>
            <a:spLocks noGrp="1"/>
          </p:cNvSpPr>
          <p:nvPr>
            <p:ph type="body"/>
          </p:nvPr>
        </p:nvSpPr>
        <p:spPr>
          <a:xfrm>
            <a:off x="653040" y="4002120"/>
            <a:ext cx="5551200" cy="430992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CustomShape 1"/>
          <p:cNvSpPr/>
          <p:nvPr/>
        </p:nvSpPr>
        <p:spPr>
          <a:xfrm>
            <a:off x="2143080" y="695160"/>
            <a:ext cx="2571480" cy="34286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80" name="PlaceHolder 2"/>
          <p:cNvSpPr>
            <a:spLocks noGrp="1"/>
          </p:cNvSpPr>
          <p:nvPr>
            <p:ph type="body"/>
          </p:nvPr>
        </p:nvSpPr>
        <p:spPr>
          <a:xfrm>
            <a:off x="653040" y="4002120"/>
            <a:ext cx="5551200" cy="430992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CustomShape 1"/>
          <p:cNvSpPr/>
          <p:nvPr/>
        </p:nvSpPr>
        <p:spPr>
          <a:xfrm>
            <a:off x="2143080" y="695160"/>
            <a:ext cx="2571480" cy="34286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82" name="PlaceHolder 2"/>
          <p:cNvSpPr>
            <a:spLocks noGrp="1"/>
          </p:cNvSpPr>
          <p:nvPr>
            <p:ph type="body"/>
          </p:nvPr>
        </p:nvSpPr>
        <p:spPr>
          <a:xfrm>
            <a:off x="653040" y="4002120"/>
            <a:ext cx="5551200" cy="430992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CustomShape 1"/>
          <p:cNvSpPr/>
          <p:nvPr/>
        </p:nvSpPr>
        <p:spPr>
          <a:xfrm>
            <a:off x="2143080" y="695160"/>
            <a:ext cx="2571480" cy="34286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84" name="PlaceHolder 2"/>
          <p:cNvSpPr>
            <a:spLocks noGrp="1"/>
          </p:cNvSpPr>
          <p:nvPr>
            <p:ph type="body"/>
          </p:nvPr>
        </p:nvSpPr>
        <p:spPr>
          <a:xfrm>
            <a:off x="653040" y="4002120"/>
            <a:ext cx="5551200" cy="430992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CustomShape 1"/>
          <p:cNvSpPr/>
          <p:nvPr/>
        </p:nvSpPr>
        <p:spPr>
          <a:xfrm>
            <a:off x="2143080" y="695160"/>
            <a:ext cx="2571480" cy="34286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4" name="PlaceHolder 2"/>
          <p:cNvSpPr>
            <a:spLocks noGrp="1"/>
          </p:cNvSpPr>
          <p:nvPr>
            <p:ph type="body"/>
          </p:nvPr>
        </p:nvSpPr>
        <p:spPr>
          <a:xfrm>
            <a:off x="653040" y="4002120"/>
            <a:ext cx="5551200" cy="430992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ustomShape 1"/>
          <p:cNvSpPr/>
          <p:nvPr/>
        </p:nvSpPr>
        <p:spPr>
          <a:xfrm>
            <a:off x="2143080" y="695160"/>
            <a:ext cx="2571480" cy="34286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6" name="PlaceHolder 2"/>
          <p:cNvSpPr>
            <a:spLocks noGrp="1"/>
          </p:cNvSpPr>
          <p:nvPr>
            <p:ph type="body"/>
          </p:nvPr>
        </p:nvSpPr>
        <p:spPr>
          <a:xfrm>
            <a:off x="653040" y="4002120"/>
            <a:ext cx="5551200" cy="430992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CustomShape 1"/>
          <p:cNvSpPr/>
          <p:nvPr/>
        </p:nvSpPr>
        <p:spPr>
          <a:xfrm>
            <a:off x="2143080" y="695160"/>
            <a:ext cx="2571480" cy="34286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8" name="PlaceHolder 2"/>
          <p:cNvSpPr>
            <a:spLocks noGrp="1"/>
          </p:cNvSpPr>
          <p:nvPr>
            <p:ph type="body"/>
          </p:nvPr>
        </p:nvSpPr>
        <p:spPr>
          <a:xfrm>
            <a:off x="653040" y="4002120"/>
            <a:ext cx="5551200" cy="430992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CustomShape 1"/>
          <p:cNvSpPr/>
          <p:nvPr/>
        </p:nvSpPr>
        <p:spPr>
          <a:xfrm>
            <a:off x="2143080" y="695160"/>
            <a:ext cx="2571480" cy="34286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0" name="PlaceHolder 2"/>
          <p:cNvSpPr>
            <a:spLocks noGrp="1"/>
          </p:cNvSpPr>
          <p:nvPr>
            <p:ph type="body"/>
          </p:nvPr>
        </p:nvSpPr>
        <p:spPr>
          <a:xfrm>
            <a:off x="653040" y="4002120"/>
            <a:ext cx="5551200" cy="430992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CustomShape 1"/>
          <p:cNvSpPr/>
          <p:nvPr/>
        </p:nvSpPr>
        <p:spPr>
          <a:xfrm>
            <a:off x="2143080" y="695160"/>
            <a:ext cx="2571480" cy="34286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2" name="PlaceHolder 2"/>
          <p:cNvSpPr>
            <a:spLocks noGrp="1"/>
          </p:cNvSpPr>
          <p:nvPr>
            <p:ph type="body"/>
          </p:nvPr>
        </p:nvSpPr>
        <p:spPr>
          <a:xfrm>
            <a:off x="653040" y="4002120"/>
            <a:ext cx="5551200" cy="430992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CustomShape 1"/>
          <p:cNvSpPr/>
          <p:nvPr/>
        </p:nvSpPr>
        <p:spPr>
          <a:xfrm>
            <a:off x="1440" y="0"/>
            <a:ext cx="1440" cy="10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4" name="PlaceHolder 2"/>
          <p:cNvSpPr>
            <a:spLocks noGrp="1"/>
          </p:cNvSpPr>
          <p:nvPr>
            <p:ph type="body"/>
          </p:nvPr>
        </p:nvSpPr>
        <p:spPr>
          <a:xfrm>
            <a:off x="653040" y="4002120"/>
            <a:ext cx="5551200" cy="430992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CustomShape 1"/>
          <p:cNvSpPr/>
          <p:nvPr/>
        </p:nvSpPr>
        <p:spPr>
          <a:xfrm>
            <a:off x="1440" y="0"/>
            <a:ext cx="1440" cy="10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6" name="PlaceHolder 2"/>
          <p:cNvSpPr>
            <a:spLocks noGrp="1"/>
          </p:cNvSpPr>
          <p:nvPr>
            <p:ph type="body"/>
          </p:nvPr>
        </p:nvSpPr>
        <p:spPr>
          <a:xfrm>
            <a:off x="653040" y="4002120"/>
            <a:ext cx="5551200" cy="430992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CustomShape 1"/>
          <p:cNvSpPr/>
          <p:nvPr/>
        </p:nvSpPr>
        <p:spPr>
          <a:xfrm>
            <a:off x="2143080" y="695160"/>
            <a:ext cx="2571480" cy="34286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8" name="PlaceHolder 2"/>
          <p:cNvSpPr>
            <a:spLocks noGrp="1"/>
          </p:cNvSpPr>
          <p:nvPr>
            <p:ph type="body"/>
          </p:nvPr>
        </p:nvSpPr>
        <p:spPr>
          <a:xfrm>
            <a:off x="653040" y="4002120"/>
            <a:ext cx="5551200" cy="430992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3134880" y="-895320"/>
            <a:ext cx="2873520" cy="37501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3134880" y="-895320"/>
            <a:ext cx="2873520" cy="37501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3134880" y="-895320"/>
            <a:ext cx="2873520" cy="37501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5" name="Рисунок 34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36" name="Рисунок 35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3134880" y="-895320"/>
            <a:ext cx="2873520" cy="37501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3134880" y="-895320"/>
            <a:ext cx="2873520" cy="37501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3134880" y="-895320"/>
            <a:ext cx="2873520" cy="37501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3134880" y="-895320"/>
            <a:ext cx="2873520" cy="37501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3134880" y="-228240"/>
            <a:ext cx="2873520" cy="11198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3134880" y="-895320"/>
            <a:ext cx="2873520" cy="37501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3134880" y="-895320"/>
            <a:ext cx="2873520" cy="37501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3134880" y="-895320"/>
            <a:ext cx="2873520" cy="37501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3134880" y="-895320"/>
            <a:ext cx="2873520" cy="37501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3134880" y="-895320"/>
            <a:ext cx="2873520" cy="37501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3134880" y="-895320"/>
            <a:ext cx="2873520" cy="37501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3134880" y="-895320"/>
            <a:ext cx="2873520" cy="37501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2" name="Рисунок 71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73" name="Рисунок 72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3134880" y="-895320"/>
            <a:ext cx="2873520" cy="37501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3134880" y="-895320"/>
            <a:ext cx="2873520" cy="37501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3134880" y="-895320"/>
            <a:ext cx="2873520" cy="37501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3134880" y="-895320"/>
            <a:ext cx="2873520" cy="37501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3134880" y="-895320"/>
            <a:ext cx="2873520" cy="37501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subTitle"/>
          </p:nvPr>
        </p:nvSpPr>
        <p:spPr>
          <a:xfrm>
            <a:off x="3134880" y="-228240"/>
            <a:ext cx="2873520" cy="11198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3134880" y="-895320"/>
            <a:ext cx="2873520" cy="37501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8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9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3134880" y="-895320"/>
            <a:ext cx="2873520" cy="37501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3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3134880" y="-895320"/>
            <a:ext cx="2873520" cy="37501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3134880" y="-895320"/>
            <a:ext cx="2873520" cy="37501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0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3134880" y="-895320"/>
            <a:ext cx="2873520" cy="37501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4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5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title"/>
          </p:nvPr>
        </p:nvSpPr>
        <p:spPr>
          <a:xfrm>
            <a:off x="3134880" y="-895320"/>
            <a:ext cx="2873520" cy="37501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8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09" name="Рисунок 108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110" name="Рисунок 109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3134880" y="-895320"/>
            <a:ext cx="2873520" cy="37501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3134880" y="-895320"/>
            <a:ext cx="2873520" cy="37501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3134880" y="-228240"/>
            <a:ext cx="2873520" cy="11198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3134880" y="-895320"/>
            <a:ext cx="2873520" cy="37501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3134880" y="-895320"/>
            <a:ext cx="2873520" cy="37501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3134880" y="-895320"/>
            <a:ext cx="2873520" cy="37501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4294967295"/>
          <p:cNvPicPr/>
          <p:nvPr/>
        </p:nvPicPr>
        <p:blipFill>
          <a:blip r:embed="rId14"/>
          <a:stretch/>
        </p:blipFill>
        <p:spPr>
          <a:xfrm>
            <a:off x="0" y="3600"/>
            <a:ext cx="9143280" cy="6853680"/>
          </a:xfrm>
          <a:prstGeom prst="rect">
            <a:avLst/>
          </a:prstGeom>
          <a:ln>
            <a:noFill/>
          </a:ln>
        </p:spPr>
      </p:pic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3134880" y="-228240"/>
            <a:ext cx="2873520" cy="2415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Второй уровень структуры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Третий уровень структуры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Четвёртый уровень структуры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Пятый уровень структуры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Шестой уровень структуры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Рисунок 36"/>
          <p:cNvPicPr/>
          <p:nvPr/>
        </p:nvPicPr>
        <p:blipFill>
          <a:blip r:embed="rId14"/>
          <a:stretch/>
        </p:blipFill>
        <p:spPr>
          <a:xfrm>
            <a:off x="0" y="3600"/>
            <a:ext cx="9143280" cy="6853680"/>
          </a:xfrm>
          <a:prstGeom prst="rect">
            <a:avLst/>
          </a:prstGeom>
          <a:ln>
            <a:noFill/>
          </a:ln>
        </p:spPr>
      </p:pic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ru-RU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Для правки текста заголовка щёлкните мышью</a:t>
            </a: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Второй уровень структуры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Третий уровень структуры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Четвёртый уровень структуры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Пятый уровень структуры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Шестой уровень структуры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Рисунок 73"/>
          <p:cNvPicPr/>
          <p:nvPr/>
        </p:nvPicPr>
        <p:blipFill>
          <a:blip r:embed="rId14"/>
          <a:stretch/>
        </p:blipFill>
        <p:spPr>
          <a:xfrm>
            <a:off x="0" y="3600"/>
            <a:ext cx="9143280" cy="6853680"/>
          </a:xfrm>
          <a:prstGeom prst="rect">
            <a:avLst/>
          </a:prstGeom>
          <a:ln>
            <a:noFill/>
          </a:ln>
        </p:spPr>
      </p:pic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3134880" y="-228240"/>
            <a:ext cx="2873520" cy="2415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897840" y="1654560"/>
            <a:ext cx="7347600" cy="530316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Второй уровень структуры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Третий уровень структуры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Четвёртый уровень структуры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Пятый уровень структуры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Шестой уровень структуры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CustomShape 1"/>
          <p:cNvSpPr/>
          <p:nvPr/>
        </p:nvSpPr>
        <p:spPr>
          <a:xfrm>
            <a:off x="685800" y="2349720"/>
            <a:ext cx="7772040" cy="1568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/>
            <a:r>
              <a:rPr lang="ru-RU" sz="3409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Введение в курс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u-RU" sz="3409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ahoma"/>
              </a:rPr>
              <a:t>«Актуальные вопросы профпатологии»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0" name="CustomShape 2"/>
          <p:cNvSpPr/>
          <p:nvPr/>
        </p:nvSpPr>
        <p:spPr>
          <a:xfrm>
            <a:off x="1371600" y="4153320"/>
            <a:ext cx="6400440" cy="1757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21" name="Рисунок 120"/>
          <p:cNvPicPr/>
          <p:nvPr/>
        </p:nvPicPr>
        <p:blipFill>
          <a:blip r:embed="rId3"/>
          <a:stretch/>
        </p:blipFill>
        <p:spPr>
          <a:xfrm>
            <a:off x="720000" y="540000"/>
            <a:ext cx="1150200" cy="11502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5" name="Рисунок 144"/>
          <p:cNvPicPr/>
          <p:nvPr/>
        </p:nvPicPr>
        <p:blipFill>
          <a:blip r:embed="rId3"/>
          <a:stretch/>
        </p:blipFill>
        <p:spPr>
          <a:xfrm>
            <a:off x="3129840" y="540000"/>
            <a:ext cx="2989800" cy="3771360"/>
          </a:xfrm>
          <a:prstGeom prst="rect">
            <a:avLst/>
          </a:prstGeom>
          <a:ln>
            <a:noFill/>
          </a:ln>
        </p:spPr>
      </p:pic>
      <p:sp>
        <p:nvSpPr>
          <p:cNvPr id="146" name="CustomShape 1"/>
          <p:cNvSpPr/>
          <p:nvPr/>
        </p:nvSpPr>
        <p:spPr>
          <a:xfrm>
            <a:off x="540000" y="4300200"/>
            <a:ext cx="7919640" cy="2559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ru-RU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Мусийчук Юрий Иванович 1937 г.р.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u-RU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доктор медицинских наук, профессор, лауреат Государственной премии.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u-RU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Изучение влияния химических веществ на персонал  опасных и особо опасных химическим объектов,  патогенеза острых и хронических интоксикаций, профессиональных заболеваний, обусловленных химическим фактором, по разработке средств и методов диагностики, антидотной и патогенетической терапии, реабилитации пострадавших.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47" name="Рисунок 146"/>
          <p:cNvPicPr/>
          <p:nvPr/>
        </p:nvPicPr>
        <p:blipFill>
          <a:blip r:embed="rId4"/>
          <a:stretch/>
        </p:blipFill>
        <p:spPr>
          <a:xfrm>
            <a:off x="720000" y="540000"/>
            <a:ext cx="1150200" cy="11502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CustomShape 1"/>
          <p:cNvSpPr/>
          <p:nvPr/>
        </p:nvSpPr>
        <p:spPr>
          <a:xfrm>
            <a:off x="611280" y="622440"/>
            <a:ext cx="7772040" cy="1251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9" name="CustomShape 2"/>
          <p:cNvSpPr/>
          <p:nvPr/>
        </p:nvSpPr>
        <p:spPr>
          <a:xfrm>
            <a:off x="611280" y="2924280"/>
            <a:ext cx="7848360" cy="2592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 algn="just">
              <a:lnSpc>
                <a:spcPct val="90000"/>
              </a:lnSpc>
            </a:pPr>
            <a:r>
              <a:rPr lang="ru-RU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Минздрав и ВЦСПС приняли постановления (1979) об организации санаториев-профилакториев.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90000"/>
              </a:lnSpc>
            </a:pPr>
            <a:r>
              <a:rPr lang="ru-RU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Санаторий-профилакторий медицинское учреждение при предприятии, предназначенное для проведения оздоровительной работы среди трудящихся. Из них, в первую очередь, лица, занятые на работах с тяжелыми и вредными условиями труда.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50" name="Рисунок 149"/>
          <p:cNvPicPr/>
          <p:nvPr/>
        </p:nvPicPr>
        <p:blipFill>
          <a:blip r:embed="rId3"/>
          <a:stretch/>
        </p:blipFill>
        <p:spPr>
          <a:xfrm>
            <a:off x="720000" y="649440"/>
            <a:ext cx="1150200" cy="11502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CustomShape 1"/>
          <p:cNvSpPr/>
          <p:nvPr/>
        </p:nvSpPr>
        <p:spPr>
          <a:xfrm>
            <a:off x="755640" y="299160"/>
            <a:ext cx="7772040" cy="1251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2" name="CustomShape 2"/>
          <p:cNvSpPr/>
          <p:nvPr/>
        </p:nvSpPr>
        <p:spPr>
          <a:xfrm>
            <a:off x="720000" y="1440000"/>
            <a:ext cx="7703640" cy="4969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 algn="just">
              <a:lnSpc>
                <a:spcPct val="80000"/>
              </a:lnSpc>
            </a:pPr>
            <a:r>
              <a:rPr lang="ru-RU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21 августа 1947 года постановлением Совета Министров СССР было создано 3-е Медицинское управление при Минздраве СССР, на которое было возложено руководство медицинским обслуживанием предприятий и научных учреждений, работающих в системе 1-го Главного управления при Совете Министров СССР, предприятий 2-го Главного управления Министерства цветной металлургии СССР и других министерств.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80000"/>
              </a:lnSpc>
            </a:pPr>
            <a:r>
              <a:rPr lang="ru-RU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Эта дата знаменует создание самостоятельной системы медицинских учреждений, которые занимались организацией лечебно-профилактического и санитарно-гигиенического обеспечения всех работающих во вновь создаваемых отраслях атомной промышленности.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53" name="Рисунок 152"/>
          <p:cNvPicPr/>
          <p:nvPr/>
        </p:nvPicPr>
        <p:blipFill>
          <a:blip r:embed="rId3"/>
          <a:stretch/>
        </p:blipFill>
        <p:spPr>
          <a:xfrm>
            <a:off x="649440" y="289440"/>
            <a:ext cx="1150200" cy="11502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CustomShape 1"/>
          <p:cNvSpPr/>
          <p:nvPr/>
        </p:nvSpPr>
        <p:spPr>
          <a:xfrm>
            <a:off x="457200" y="274320"/>
            <a:ext cx="8229240" cy="1143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/>
          <a:lstStyle/>
          <a:p>
            <a:pPr algn="ctr">
              <a:lnSpc>
                <a:spcPct val="100000"/>
              </a:lnSpc>
            </a:pPr>
            <a:r>
              <a:rPr lang="ru-RU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3 Главное управление при Минздраве СССР в 80 г.г. ХХ века обслуживало предприятия: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5" name="CustomShape 2"/>
          <p:cNvSpPr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ru-RU" sz="28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Министерства среднего машиностроения;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364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ru-RU" sz="28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Министерства общего машиностроения;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34760" lvl="1" indent="-277200">
              <a:lnSpc>
                <a:spcPct val="100000"/>
              </a:lnSpc>
              <a:buClr>
                <a:srgbClr val="000000"/>
              </a:buClr>
              <a:buFont typeface="Arial"/>
              <a:buChar char="–"/>
            </a:pPr>
            <a:r>
              <a:rPr lang="ru-RU" sz="24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Отдельные главки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143000" lvl="2" indent="-2282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ru-RU" sz="22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Судостроения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143000" lvl="2" indent="-2282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ru-RU" sz="22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Геологии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143000" lvl="2" indent="-2282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ru-RU" sz="22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Горнорудной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143000" lvl="2" indent="-2282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ru-RU" sz="22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Химии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143000" lvl="2" indent="-2282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ru-RU" sz="22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Нефтехимии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143000" lvl="2" indent="-2282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ru-RU" sz="22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Электронной промышленности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1143000" lvl="2" indent="-2282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ru-RU" sz="22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Энергетики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56" name="Рисунок 155"/>
          <p:cNvPicPr/>
          <p:nvPr/>
        </p:nvPicPr>
        <p:blipFill>
          <a:blip r:embed="rId3"/>
          <a:stretch/>
        </p:blipFill>
        <p:spPr>
          <a:xfrm>
            <a:off x="7129440" y="5220000"/>
            <a:ext cx="1150200" cy="11502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CustomShape 1"/>
          <p:cNvSpPr/>
          <p:nvPr/>
        </p:nvSpPr>
        <p:spPr>
          <a:xfrm>
            <a:off x="756000" y="985680"/>
            <a:ext cx="7703640" cy="3873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Указом Президента Российской Федерации от 11 октября 2004 года № 1304 "О Федеральном медико-биологическом агентстве" Федеральное управление медико-биологических и экстремальных проблем при Министерстве здравоохранения Российской Федерации упразднено и на его базе создано Федеральное медико-биологическое агентство (ФМБА России).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80000"/>
              </a:lnSpc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   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80000"/>
              </a:lnSpc>
            </a:pPr>
            <a:r>
              <a:rPr lang="ru-RU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В настоящее время в систему ФМБА России входит более 250 учреждений и предприятий, которые оказывают высококвалифицированную медицинскую помощь, обеспечивают медико-санитарное благополучие работающих на предприятиях с особо опасными условиями труда и населения отдельных территорий, осуществляют научное сопровождение проводимых работ.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58" name="Рисунок 157"/>
          <p:cNvPicPr/>
          <p:nvPr/>
        </p:nvPicPr>
        <p:blipFill>
          <a:blip r:embed="rId3"/>
          <a:stretch/>
        </p:blipFill>
        <p:spPr>
          <a:xfrm>
            <a:off x="900000" y="4969440"/>
            <a:ext cx="1150200" cy="11502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CustomShape 1"/>
          <p:cNvSpPr/>
          <p:nvPr/>
        </p:nvSpPr>
        <p:spPr>
          <a:xfrm>
            <a:off x="720000" y="692280"/>
            <a:ext cx="7738920" cy="5689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 algn="ctr">
              <a:lnSpc>
                <a:spcPct val="80000"/>
              </a:lnSpc>
            </a:pPr>
            <a:r>
              <a:rPr lang="ru-RU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Рамадзини, Бернардино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8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80000"/>
              </a:lnSpc>
            </a:pPr>
            <a:r>
              <a:rPr lang="ru-RU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Бернардино Рамадзини</a:t>
            </a:r>
            <a:r>
              <a:rPr lang="ru-RU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(</a:t>
            </a:r>
            <a:r>
              <a:rPr lang="ru-RU" sz="1800" b="1" strike="noStrike" spc="-1">
                <a:solidFill>
                  <a:srgbClr val="B847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итал. </a:t>
            </a:r>
            <a:r>
              <a:rPr lang="ru-RU" sz="1800" b="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Bernardino Ramazzini)</a:t>
            </a:r>
            <a:r>
              <a:rPr lang="ru-RU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;</a:t>
            </a:r>
          </a:p>
          <a:p>
            <a:pPr algn="ctr">
              <a:lnSpc>
                <a:spcPct val="80000"/>
              </a:lnSpc>
            </a:pPr>
            <a:r>
              <a:rPr lang="ru-RU" sz="1800" b="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В русской традиции Бернардо Рамацини</a:t>
            </a:r>
            <a:r>
              <a:rPr lang="ru-RU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</a:p>
          <a:p>
            <a:pPr algn="ctr">
              <a:lnSpc>
                <a:spcPct val="80000"/>
              </a:lnSpc>
            </a:pPr>
            <a:r>
              <a:rPr lang="ru-RU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(</a:t>
            </a:r>
            <a:r>
              <a:rPr lang="ru-RU" sz="1800" b="1" strike="noStrike" spc="-1">
                <a:solidFill>
                  <a:srgbClr val="B847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1633</a:t>
            </a:r>
            <a:r>
              <a:rPr lang="ru-RU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-</a:t>
            </a:r>
            <a:r>
              <a:rPr lang="ru-RU" sz="1800" b="1" strike="noStrike" spc="-1">
                <a:solidFill>
                  <a:srgbClr val="B847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1714</a:t>
            </a:r>
            <a:r>
              <a:rPr lang="ru-RU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) итальянский врач.</a:t>
            </a:r>
          </a:p>
          <a:p>
            <a:pPr algn="ctr">
              <a:lnSpc>
                <a:spcPct val="80000"/>
              </a:lnSpc>
            </a:pPr>
            <a:r>
              <a:rPr lang="ru-RU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Окончил университет в </a:t>
            </a:r>
            <a:r>
              <a:rPr lang="ru-RU" sz="1800" b="1" strike="noStrike" spc="-1">
                <a:solidFill>
                  <a:srgbClr val="B847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Парме</a:t>
            </a:r>
            <a:r>
              <a:rPr lang="ru-RU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со степеью доктора медицины и философии. С </a:t>
            </a:r>
            <a:r>
              <a:rPr lang="ru-RU" sz="1800" b="1" strike="noStrike" spc="-1">
                <a:solidFill>
                  <a:srgbClr val="B847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1671</a:t>
            </a:r>
            <a:r>
              <a:rPr lang="ru-RU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г. жил в</a:t>
            </a:r>
            <a:r>
              <a:rPr lang="ru-RU" sz="1800" b="0" strike="noStrike" spc="-1">
                <a:solidFill>
                  <a:srgbClr val="CCCC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 </a:t>
            </a:r>
            <a:r>
              <a:rPr lang="ru-RU" sz="1800" b="1" strike="noStrike" spc="-1">
                <a:solidFill>
                  <a:srgbClr val="B847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Модене</a:t>
            </a:r>
            <a:r>
              <a:rPr lang="ru-RU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, в </a:t>
            </a:r>
            <a:r>
              <a:rPr lang="ru-RU" sz="1800" b="1" strike="noStrike" spc="-1">
                <a:solidFill>
                  <a:srgbClr val="B847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1682</a:t>
            </a:r>
            <a:r>
              <a:rPr lang="ru-RU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г. основал и возглавил кафедру медицины в Моденском университете. В этот период Рамадзини занимался преимущественно вопросами </a:t>
            </a:r>
            <a:r>
              <a:rPr lang="ru-RU" sz="1800" b="0" strike="noStrike" spc="-1">
                <a:solidFill>
                  <a:srgbClr val="CCCC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эпидемиологии, в том числе лечения малярии. С </a:t>
            </a:r>
            <a:r>
              <a:rPr lang="ru-RU" sz="1800" b="1" strike="noStrike" spc="-1">
                <a:solidFill>
                  <a:srgbClr val="B847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1700</a:t>
            </a:r>
            <a:r>
              <a:rPr lang="ru-RU" sz="1800" b="0" strike="noStrike" spc="-1">
                <a:solidFill>
                  <a:srgbClr val="B847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г. профессор медицины в Падуанском университете.</a:t>
            </a:r>
          </a:p>
          <a:p>
            <a:pPr algn="ctr">
              <a:lnSpc>
                <a:spcPct val="80000"/>
              </a:lnSpc>
            </a:pPr>
            <a:r>
              <a:rPr lang="ru-RU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Рамадзини считается родоначальником медицины профессиональных заболеваний, в основу которой легла его работа «О болезнях рабочих» (</a:t>
            </a:r>
            <a:r>
              <a:rPr lang="ru-RU" sz="1800" b="1" strike="noStrike" spc="-1">
                <a:solidFill>
                  <a:srgbClr val="B847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лат.</a:t>
            </a:r>
            <a:r>
              <a:rPr lang="ru-RU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1800" b="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De Morbis Artificum Diatriba</a:t>
            </a:r>
            <a:r>
              <a:rPr lang="ru-RU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;</a:t>
            </a:r>
            <a:r>
              <a:rPr lang="ru-RU" sz="1800" b="0" strike="noStrike" spc="-1">
                <a:solidFill>
                  <a:srgbClr val="CCCC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lang="ru-RU" sz="1800" b="1" strike="noStrike" spc="-1">
                <a:solidFill>
                  <a:srgbClr val="B847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1700</a:t>
            </a:r>
            <a:r>
              <a:rPr lang="ru-RU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) — обзор заболеваний рабочих 52 специальностей, вызываемых соприкосновением с химикатами, металлами, пылью и т.п. На протяжении XVIII века труд Рамадзини был переведен на основные европейские языки</a:t>
            </a:r>
          </a:p>
          <a:p>
            <a:pPr algn="ctr">
              <a:lnSpc>
                <a:spcPct val="8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23" name="Рисунок 122"/>
          <p:cNvPicPr/>
          <p:nvPr/>
        </p:nvPicPr>
        <p:blipFill>
          <a:blip r:embed="rId3"/>
          <a:stretch/>
        </p:blipFill>
        <p:spPr>
          <a:xfrm>
            <a:off x="720000" y="5149440"/>
            <a:ext cx="1150200" cy="11502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ustomShape 1"/>
          <p:cNvSpPr/>
          <p:nvPr/>
        </p:nvSpPr>
        <p:spPr>
          <a:xfrm>
            <a:off x="418320" y="5078520"/>
            <a:ext cx="8221320" cy="1401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80000"/>
              </a:lnSpc>
            </a:pPr>
            <a:r>
              <a:rPr lang="ru-RU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В честь Рамадзини в </a:t>
            </a:r>
            <a:r>
              <a:rPr lang="ru-RU" sz="1800" b="1" strike="noStrike" spc="-1">
                <a:solidFill>
                  <a:srgbClr val="B847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1982</a:t>
            </a:r>
            <a:r>
              <a:rPr lang="ru-RU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г. учреждена Коллегия Рамадзини — всемирная организация медиков, занимающихся проблемами производственных заболеваний и болезней, вызванных состоянием окружающей среды. Коллегия Рамадзини вручает ежегодную медаль его имени за заслуги в соответствующей области медицины.</a:t>
            </a:r>
          </a:p>
        </p:txBody>
      </p:sp>
      <p:pic>
        <p:nvPicPr>
          <p:cNvPr id="125" name="Рисунок 124"/>
          <p:cNvPicPr/>
          <p:nvPr/>
        </p:nvPicPr>
        <p:blipFill>
          <a:blip r:embed="rId2"/>
          <a:stretch/>
        </p:blipFill>
        <p:spPr>
          <a:xfrm>
            <a:off x="3420000" y="720000"/>
            <a:ext cx="2699640" cy="4319640"/>
          </a:xfrm>
          <a:prstGeom prst="rect">
            <a:avLst/>
          </a:prstGeom>
          <a:ln>
            <a:noFill/>
          </a:ln>
        </p:spPr>
      </p:pic>
      <p:sp>
        <p:nvSpPr>
          <p:cNvPr id="126" name="CustomShape 2"/>
          <p:cNvSpPr/>
          <p:nvPr/>
        </p:nvSpPr>
        <p:spPr>
          <a:xfrm>
            <a:off x="540000" y="360000"/>
            <a:ext cx="809964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ru-RU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Bernardino Ramazzini; 3 ноября 1633, Карпи — 5 ноября 1714, Падуя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27" name="Рисунок 126"/>
          <p:cNvPicPr/>
          <p:nvPr/>
        </p:nvPicPr>
        <p:blipFill>
          <a:blip r:embed="rId3"/>
          <a:stretch/>
        </p:blipFill>
        <p:spPr>
          <a:xfrm>
            <a:off x="829440" y="3709440"/>
            <a:ext cx="1150200" cy="11502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CustomShape 1"/>
          <p:cNvSpPr/>
          <p:nvPr/>
        </p:nvSpPr>
        <p:spPr>
          <a:xfrm>
            <a:off x="611280" y="959400"/>
            <a:ext cx="7772040" cy="1472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9" name="CustomShape 2"/>
          <p:cNvSpPr/>
          <p:nvPr/>
        </p:nvSpPr>
        <p:spPr>
          <a:xfrm>
            <a:off x="539640" y="2491920"/>
            <a:ext cx="8135640" cy="2289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 algn="just">
              <a:lnSpc>
                <a:spcPct val="80000"/>
              </a:lnSpc>
            </a:pPr>
            <a:r>
              <a:rPr lang="ru-RU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Отмена крепостного права и последовавшие за ней социальные реформы заложили основу национальной системы здравоохранения.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80000"/>
              </a:lnSpc>
            </a:pPr>
            <a:r>
              <a:rPr lang="ru-RU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В отличии от большинства западных стран российская система здравоохранения с самого начала развивалась как система массового обслуживания населения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30" name="Рисунок 129"/>
          <p:cNvPicPr/>
          <p:nvPr/>
        </p:nvPicPr>
        <p:blipFill>
          <a:blip r:embed="rId3"/>
          <a:stretch/>
        </p:blipFill>
        <p:spPr>
          <a:xfrm>
            <a:off x="829440" y="5040000"/>
            <a:ext cx="1150200" cy="11502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CustomShape 1"/>
          <p:cNvSpPr/>
          <p:nvPr/>
        </p:nvSpPr>
        <p:spPr>
          <a:xfrm>
            <a:off x="611280" y="959400"/>
            <a:ext cx="7772040" cy="1472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2" name="CustomShape 2"/>
          <p:cNvSpPr/>
          <p:nvPr/>
        </p:nvSpPr>
        <p:spPr>
          <a:xfrm>
            <a:off x="539640" y="2491920"/>
            <a:ext cx="8135640" cy="1754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 algn="just">
              <a:lnSpc>
                <a:spcPct val="100000"/>
              </a:lnSpc>
            </a:pPr>
            <a:r>
              <a:rPr lang="ru-RU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В 1864 году высочайшим указом вводится «Положение о земских учреждениях»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33" name="Рисунок 132"/>
          <p:cNvPicPr/>
          <p:nvPr/>
        </p:nvPicPr>
        <p:blipFill>
          <a:blip r:embed="rId3"/>
          <a:stretch/>
        </p:blipFill>
        <p:spPr>
          <a:xfrm>
            <a:off x="900000" y="4860000"/>
            <a:ext cx="1150200" cy="11502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CustomShape 1"/>
          <p:cNvSpPr/>
          <p:nvPr/>
        </p:nvSpPr>
        <p:spPr>
          <a:xfrm>
            <a:off x="611280" y="622440"/>
            <a:ext cx="7772040" cy="1251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5" name="CustomShape 2"/>
          <p:cNvSpPr/>
          <p:nvPr/>
        </p:nvSpPr>
        <p:spPr>
          <a:xfrm>
            <a:off x="539640" y="1773000"/>
            <a:ext cx="8135640" cy="3887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 algn="just">
              <a:lnSpc>
                <a:spcPct val="80000"/>
              </a:lnSpc>
            </a:pPr>
            <a:r>
              <a:rPr lang="ru-RU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Почти одновременно с земской медициной формируется  и фабрично-заводская медицина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8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80000"/>
              </a:lnSpc>
            </a:pPr>
            <a:r>
              <a:rPr lang="ru-RU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В 1866 году правительство принимает специальное постановление обязывающее предпринимателей устраивать больницы  при предприятиях  для стационарного лечения больных рабочих.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8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80000"/>
              </a:lnSpc>
            </a:pP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80000"/>
              </a:lnSpc>
            </a:pPr>
            <a:r>
              <a:rPr lang="ru-RU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Постановление 1866 года обязывало строить больницы из расчета 1 койка на 100 работающих.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CustomShape 1"/>
          <p:cNvSpPr/>
          <p:nvPr/>
        </p:nvSpPr>
        <p:spPr>
          <a:xfrm>
            <a:off x="720000" y="1512000"/>
            <a:ext cx="7739640" cy="2447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 algn="just">
              <a:lnSpc>
                <a:spcPct val="90000"/>
              </a:lnSpc>
            </a:pPr>
            <a:r>
              <a:rPr lang="ru-RU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В 1882-1897 годах выходят законы о фабричной инспекции, а в 1903 году -закон об ответственности предпринимателя  при несчастных случаях на производстве.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7" name="CustomShape 2"/>
          <p:cNvSpPr/>
          <p:nvPr/>
        </p:nvSpPr>
        <p:spPr>
          <a:xfrm>
            <a:off x="684360" y="4653000"/>
            <a:ext cx="7775280" cy="1223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/>
          <a:lstStyle/>
          <a:p>
            <a:pPr algn="just">
              <a:lnSpc>
                <a:spcPct val="90000"/>
              </a:lnSpc>
            </a:pPr>
            <a:r>
              <a:rPr lang="ru-RU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В 1909 году состоялся I Всероссийский съезд фабричных врачей.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38" name="Рисунок 137"/>
          <p:cNvPicPr/>
          <p:nvPr/>
        </p:nvPicPr>
        <p:blipFill>
          <a:blip r:embed="rId3"/>
          <a:stretch/>
        </p:blipFill>
        <p:spPr>
          <a:xfrm>
            <a:off x="649440" y="360000"/>
            <a:ext cx="1150200" cy="11502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9" name="Рисунок 138"/>
          <p:cNvPicPr/>
          <p:nvPr/>
        </p:nvPicPr>
        <p:blipFill>
          <a:blip r:embed="rId3"/>
          <a:stretch/>
        </p:blipFill>
        <p:spPr>
          <a:xfrm>
            <a:off x="2700000" y="569160"/>
            <a:ext cx="3959640" cy="4592520"/>
          </a:xfrm>
          <a:prstGeom prst="rect">
            <a:avLst/>
          </a:prstGeom>
          <a:ln>
            <a:noFill/>
          </a:ln>
        </p:spPr>
      </p:pic>
      <p:sp>
        <p:nvSpPr>
          <p:cNvPr id="140" name="CustomShape 1"/>
          <p:cNvSpPr/>
          <p:nvPr/>
        </p:nvSpPr>
        <p:spPr>
          <a:xfrm>
            <a:off x="1119600" y="5220000"/>
            <a:ext cx="7340040" cy="1383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ru-RU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Август Андеревич Летавет (Augusts Lietavietis, 1893—1984)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ru-RU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Директор НИИ Гигиены труда и профессиональной патологии 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ru-RU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АМН СССР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ru-RU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Под руководством академика Летавета изучался механизм 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ru-RU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действия и клиника лучевых поражений</a:t>
            </a:r>
            <a:endParaRPr lang="ru-RU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41" name="Рисунок 140"/>
          <p:cNvPicPr/>
          <p:nvPr/>
        </p:nvPicPr>
        <p:blipFill>
          <a:blip r:embed="rId4"/>
          <a:stretch/>
        </p:blipFill>
        <p:spPr>
          <a:xfrm>
            <a:off x="829440" y="720000"/>
            <a:ext cx="1150200" cy="11502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2" name="Рисунок 141"/>
          <p:cNvPicPr/>
          <p:nvPr/>
        </p:nvPicPr>
        <p:blipFill>
          <a:blip r:embed="rId2"/>
          <a:stretch/>
        </p:blipFill>
        <p:spPr>
          <a:xfrm>
            <a:off x="2700000" y="720000"/>
            <a:ext cx="3599640" cy="3599640"/>
          </a:xfrm>
          <a:prstGeom prst="rect">
            <a:avLst/>
          </a:prstGeom>
          <a:ln>
            <a:noFill/>
          </a:ln>
        </p:spPr>
      </p:pic>
      <p:sp>
        <p:nvSpPr>
          <p:cNvPr id="143" name="CustomShape 1"/>
          <p:cNvSpPr/>
          <p:nvPr/>
        </p:nvSpPr>
        <p:spPr>
          <a:xfrm>
            <a:off x="1080000" y="4500000"/>
            <a:ext cx="7019640" cy="144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ru-RU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Ангелина Константиновна Гуськова  1924 — 2015  — советский и российский врач-радиолог, доктор медицинских наук, профессор, лауреат Ленинской премии. занималась радиологией, диагностикой и лечением лучевой болезни.</a:t>
            </a:r>
            <a:r>
              <a:rPr lang="ru-RU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</a:p>
        </p:txBody>
      </p:sp>
      <p:pic>
        <p:nvPicPr>
          <p:cNvPr id="144" name="Рисунок 143"/>
          <p:cNvPicPr/>
          <p:nvPr/>
        </p:nvPicPr>
        <p:blipFill>
          <a:blip r:embed="rId3"/>
          <a:stretch/>
        </p:blipFill>
        <p:spPr>
          <a:xfrm>
            <a:off x="720000" y="649440"/>
            <a:ext cx="1150200" cy="11502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</TotalTime>
  <Words>639</Words>
  <Application>LibreOffice/5.2.3.1$Linux_X86_64 LibreOffice_project/20m0$Build-1</Application>
  <PresentationFormat>Экран (4:3)</PresentationFormat>
  <Paragraphs>49</Paragraphs>
  <Slides>14</Slides>
  <Notes>12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14</vt:i4>
      </vt:variant>
    </vt:vector>
  </HeadingPairs>
  <TitlesOfParts>
    <vt:vector size="17" baseType="lpstr">
      <vt:lpstr>Office Theme</vt:lpstr>
      <vt:lpstr>Office Theme</vt:lpstr>
      <vt:lpstr>Office Theme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subject/>
  <dc:creator>Алексей</dc:creator>
  <dc:description/>
  <cp:lastModifiedBy>Пользователь</cp:lastModifiedBy>
  <cp:revision>10</cp:revision>
  <dcterms:modified xsi:type="dcterms:W3CDTF">2017-04-21T08:55:00Z</dcterms:modified>
  <dc:language>ru-RU</dc:language>
</cp:coreProperties>
</file>