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31"/>
  </p:notesMasterIdLst>
  <p:sldIdLst>
    <p:sldId id="268" r:id="rId2"/>
    <p:sldId id="394" r:id="rId3"/>
    <p:sldId id="395" r:id="rId4"/>
    <p:sldId id="396" r:id="rId5"/>
    <p:sldId id="397" r:id="rId6"/>
    <p:sldId id="398" r:id="rId7"/>
    <p:sldId id="399" r:id="rId8"/>
    <p:sldId id="400" r:id="rId9"/>
    <p:sldId id="401" r:id="rId10"/>
    <p:sldId id="402" r:id="rId11"/>
    <p:sldId id="403" r:id="rId12"/>
    <p:sldId id="404" r:id="rId13"/>
    <p:sldId id="405" r:id="rId14"/>
    <p:sldId id="406" r:id="rId15"/>
    <p:sldId id="407" r:id="rId16"/>
    <p:sldId id="299" r:id="rId17"/>
    <p:sldId id="286" r:id="rId18"/>
    <p:sldId id="288" r:id="rId19"/>
    <p:sldId id="287" r:id="rId20"/>
    <p:sldId id="329" r:id="rId21"/>
    <p:sldId id="331" r:id="rId22"/>
    <p:sldId id="328" r:id="rId23"/>
    <p:sldId id="330" r:id="rId24"/>
    <p:sldId id="317" r:id="rId25"/>
    <p:sldId id="372" r:id="rId26"/>
    <p:sldId id="373" r:id="rId27"/>
    <p:sldId id="408" r:id="rId28"/>
    <p:sldId id="410" r:id="rId29"/>
    <p:sldId id="409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760C"/>
    <a:srgbClr val="CCFF66"/>
    <a:srgbClr val="FFFF99"/>
    <a:srgbClr val="FF3300"/>
    <a:srgbClr val="F035F5"/>
    <a:srgbClr val="E83D08"/>
    <a:srgbClr val="7D32F8"/>
    <a:srgbClr val="7FE82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6" autoAdjust="0"/>
    <p:restoredTop sz="86468" autoAdjust="0"/>
  </p:normalViewPr>
  <p:slideViewPr>
    <p:cSldViewPr>
      <p:cViewPr varScale="1">
        <p:scale>
          <a:sx n="96" d="100"/>
          <a:sy n="96" d="100"/>
        </p:scale>
        <p:origin x="-134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6B06354-12CA-48DD-9C0F-6B3E63DF3279}" type="slidenum">
              <a:rPr lang="ar-SA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159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3F0961-E86A-41BB-9D50-6F1C914B00F7}" type="slidenum">
              <a:rPr lang="ru-RU" smtClean="0">
                <a:latin typeface="Arial" pitchFamily="34" charset="0"/>
              </a:rPr>
              <a:pPr/>
              <a:t>3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160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799EF8-C4C4-4DB8-A360-6DD3C5643D40}" type="slidenum">
              <a:rPr lang="ru-RU" smtClean="0">
                <a:latin typeface="Arial" pitchFamily="34" charset="0"/>
              </a:rPr>
              <a:pPr/>
              <a:t>4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B19F92-BDAD-4941-AA3E-484812EEE7D7}" type="slidenum">
              <a:rPr lang="ar-SA" smtClean="0">
                <a:latin typeface="Arial" pitchFamily="34" charset="0"/>
              </a:rPr>
              <a:pPr/>
              <a:t>16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Ошибки в ложно положительном или ложноотрицательном диагнозе составляют до 30-40%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FD5216-0480-4003-A601-93A8310B3659}" type="slidenum">
              <a:rPr lang="ar-SA" smtClean="0">
                <a:latin typeface="Arial" pitchFamily="34" charset="0"/>
              </a:rPr>
              <a:pPr/>
              <a:t>20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DF6BBF-CB68-438A-BC96-5695873DA245}" type="slidenum">
              <a:rPr lang="ar-SA" smtClean="0">
                <a:latin typeface="Arial" pitchFamily="34" charset="0"/>
              </a:rPr>
              <a:pPr/>
              <a:t>21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4988"/>
            <a:ext cx="5026025" cy="4113212"/>
          </a:xfrm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000F29-EE66-4963-9A88-981563CB2735}" type="slidenum">
              <a:rPr lang="ar-SA" smtClean="0">
                <a:latin typeface="Arial" pitchFamily="34" charset="0"/>
              </a:rPr>
              <a:pPr/>
              <a:t>22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E248B8-C7C2-492E-A96B-EEC510DC8580}" type="slidenum">
              <a:rPr lang="ar-SA" smtClean="0">
                <a:latin typeface="Arial" pitchFamily="34" charset="0"/>
              </a:rPr>
              <a:pPr/>
              <a:t>23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143E5-F107-4518-9CFC-123C612DEA76}" type="slidenum">
              <a:rPr lang="ar-SA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C47E9-2ACC-47C9-9D0F-E1341E247E9C}" type="slidenum">
              <a:rPr lang="ar-SA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27DA5-7129-4621-8B0E-90E12CA37607}" type="slidenum">
              <a:rPr lang="ar-SA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7A325-E0B6-498D-8FD2-DA405190D2ED}" type="slidenum">
              <a:rPr lang="ar-SA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7AEA0-84D2-4D9B-A804-F8E238A06F24}" type="slidenum">
              <a:rPr lang="ar-SA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79AB3-6B3B-45CA-9A59-202770EBBC98}" type="slidenum">
              <a:rPr lang="ar-SA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718E4-B02C-4E02-A5CB-C1319581178E}" type="slidenum">
              <a:rPr lang="ar-SA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81013-A8E6-455F-8922-8C83E6F08042}" type="slidenum">
              <a:rPr lang="ar-SA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AA505-E8BB-44F4-A48C-E603F40450BF}" type="slidenum">
              <a:rPr lang="ar-SA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ED3FA-45FE-4253-9F55-330065255B07}" type="slidenum">
              <a:rPr lang="ar-SA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2AEFF-4F75-4E05-A70C-E0C7A028BDBD}" type="slidenum">
              <a:rPr lang="ar-SA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45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A3E2B489-18D5-471D-8839-135BCFA1EEFC}" type="slidenum">
              <a:rPr lang="ar-SA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290" y="1000108"/>
            <a:ext cx="6192838" cy="381635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FF0000"/>
                </a:solidFill>
              </a:rPr>
              <a:t>РАССЕЯННЫЙ </a:t>
            </a:r>
            <a:r>
              <a:rPr lang="ru-RU" sz="4000" b="1" dirty="0" smtClean="0">
                <a:solidFill>
                  <a:srgbClr val="FF0000"/>
                </a:solidFill>
              </a:rPr>
              <a:t>СКЛЕРОЗ (диагностика, клиника, нейропсихологическое тестирование)</a:t>
            </a:r>
            <a:endParaRPr lang="ru-RU" sz="40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Прямоугольник 4"/>
          <p:cNvSpPr>
            <a:spLocks noChangeArrowheads="1"/>
          </p:cNvSpPr>
          <p:nvPr/>
        </p:nvSpPr>
        <p:spPr bwMode="auto">
          <a:xfrm>
            <a:off x="161925" y="476250"/>
            <a:ext cx="8496300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ts val="1800"/>
              </a:lnSpc>
              <a:spcAft>
                <a:spcPts val="1500"/>
              </a:spcAft>
              <a:buFont typeface="Wingdings" pitchFamily="2" charset="2"/>
              <a:buChar char="§"/>
            </a:pPr>
            <a:r>
              <a:rPr lang="ru-RU" dirty="0"/>
              <a:t>Для данного течения РС характерно наличие обострений и  ремиссий.</a:t>
            </a:r>
          </a:p>
          <a:p>
            <a:pPr marL="342900" indent="-342900">
              <a:lnSpc>
                <a:spcPts val="1800"/>
              </a:lnSpc>
              <a:spcAft>
                <a:spcPts val="1500"/>
              </a:spcAft>
              <a:buFont typeface="Wingdings" pitchFamily="2" charset="2"/>
              <a:buChar char="§"/>
            </a:pPr>
            <a:r>
              <a:rPr lang="ru-RU" dirty="0"/>
              <a:t>После обострений могут отмечаться стойкие нарушения неврологических   функций различной выраженности. </a:t>
            </a:r>
          </a:p>
          <a:p>
            <a:pPr marL="342900" indent="-342900">
              <a:lnSpc>
                <a:spcPts val="1800"/>
              </a:lnSpc>
              <a:spcAft>
                <a:spcPts val="1500"/>
              </a:spcAft>
              <a:buFont typeface="Wingdings" pitchFamily="2" charset="2"/>
              <a:buChar char="§"/>
            </a:pPr>
            <a:r>
              <a:rPr lang="ru-RU" dirty="0"/>
              <a:t>Между обострениями не отмечается постепенное   нарастание тяжести заболевания. (</a:t>
            </a:r>
            <a:r>
              <a:rPr lang="ru-RU" dirty="0" err="1"/>
              <a:t>инвалидизации</a:t>
            </a:r>
            <a:r>
              <a:rPr lang="ru-RU" dirty="0"/>
              <a:t>). В более 60% случаев у больных   при увеличении длительности РС тип течения с РРС сменяется на вторично-   прогрессирующий рассеянный склероз (ВПРС), при котором имеется постепенное   прогрессирование неврологических нарушений с или без обострений.</a:t>
            </a:r>
          </a:p>
          <a:p>
            <a:pPr marL="342900" indent="-342900">
              <a:lnSpc>
                <a:spcPts val="1800"/>
              </a:lnSpc>
              <a:spcAft>
                <a:spcPts val="1500"/>
              </a:spcAft>
              <a:buFont typeface="Wingdings" pitchFamily="2" charset="2"/>
              <a:buChar char="§"/>
            </a:pPr>
            <a:r>
              <a:rPr lang="ru-RU" dirty="0" err="1"/>
              <a:t>Резистентность</a:t>
            </a:r>
            <a:r>
              <a:rPr lang="ru-RU" dirty="0"/>
              <a:t> к терапии - отсутствие снижения частоты или тяжести   обострений, замедления прогрессирования неврологического дефицита и/или   сохраняющаяся активность заболевания по данным МРТ на фоне проводимой   терапии по сравнению с состоянием до лечения.</a:t>
            </a:r>
          </a:p>
          <a:p>
            <a:pPr marL="342900" indent="-342900">
              <a:lnSpc>
                <a:spcPts val="1800"/>
              </a:lnSpc>
              <a:spcAft>
                <a:spcPts val="1500"/>
              </a:spcAft>
              <a:buFont typeface="Wingdings" pitchFamily="2" charset="2"/>
              <a:buChar char="§"/>
            </a:pPr>
            <a:r>
              <a:rPr lang="ru-RU" dirty="0"/>
              <a:t> </a:t>
            </a:r>
            <a:r>
              <a:rPr lang="ru-RU" dirty="0" err="1"/>
              <a:t>Субоптимальный</a:t>
            </a:r>
            <a:r>
              <a:rPr lang="ru-RU" dirty="0"/>
              <a:t> ответ на терапию – снижение частоты или тяжести   обострений, замедление прогрессирования неврологического дефицита и/или   подавление активности заболевания по данным МРТ на фоне проводимой терапии   по сравнению с фазой до лечения, но не удовлетворяющее критериям NEDA.   </a:t>
            </a:r>
            <a:r>
              <a:rPr lang="en-US" dirty="0"/>
              <a:t>NEDA</a:t>
            </a:r>
            <a:r>
              <a:rPr lang="ru-RU" dirty="0"/>
              <a:t> (</a:t>
            </a:r>
            <a:r>
              <a:rPr lang="en-US" dirty="0"/>
              <a:t>No Evidence of Disease Activity</a:t>
            </a:r>
            <a:r>
              <a:rPr lang="ru-RU" dirty="0"/>
              <a:t>, «нет данных за активность   заболевания» - НДАЗ)- нет обострений, нет прогрессирования инвалидности (по   шкале EDSS), нет активности по данным МРТ (нет новых или увеличенных очагов   на Т2-взвешенных изображениях или очагов, накапливающих контраст на Т1-   взвешенных изображениях).   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Прямоугольник 5"/>
          <p:cNvSpPr>
            <a:spLocks noChangeArrowheads="1"/>
          </p:cNvSpPr>
          <p:nvPr/>
        </p:nvSpPr>
        <p:spPr bwMode="auto">
          <a:xfrm>
            <a:off x="107950" y="333375"/>
            <a:ext cx="56213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Кроме того, выделяют особые формы РС: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4925" y="981075"/>
          <a:ext cx="8784977" cy="5616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5467"/>
                <a:gridCol w="3055651"/>
                <a:gridCol w="2783859"/>
              </a:tblGrid>
              <a:tr h="156055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злокачественный РС (болезнь   Марбурга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агрессивный/быстро-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  <a:effectLst/>
                        </a:rPr>
                        <a:t>прогресссирующий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   РС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высокоактивный  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(ВАРС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560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Злокачественный РС или болезнь Марбурга (</a:t>
                      </a:r>
                      <a:r>
                        <a:rPr lang="ru-RU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Marburg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) - острая форма   тяжелого течения РС, характеризующаяся быстрым прогрессированием без ремиссий и   в самых тяжелых случаях - смертью пациента в течение нескольких месяцев с момента   начала заболевания.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Частота развития такого варианта РС не превышает 5%.   Характерны массивные очаги в стволе мозга, при МРТ они, как правило, активно накапливают парамагнитный контраст.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Вариант РМ по типу болезни Марбурга может   начинаться как сразу после дебюта РС, так сменять на определенном этапе типичное   течение РС.</a:t>
                      </a: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Агрессивный (быстро-прогрессирующий) рассеянный склероз - это   наличие двух или более обострений в течение одного года, ведущих к нарастанию   уровня </a:t>
                      </a:r>
                      <a:r>
                        <a:rPr lang="ru-RU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инвалидизации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по шкале EDSS, и выявление 1 или более </a:t>
                      </a:r>
                      <a:r>
                        <a:rPr lang="ru-RU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контрастируемого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  очага или значительное нарастание общего объема Т2-очагов по данным МРТ   головного и/или спинного мозга в сравнении с недавно проведенным МРТ.  </a:t>
                      </a: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Высокоактивный рассеянный склероз (ВАРС) - это наличие 2 или более обострений   в течение 1 года и выявление 1 или более </a:t>
                      </a:r>
                      <a:r>
                        <a:rPr lang="ru-RU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контрастируемого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очага или значительное   нарастание общего объема Т2-очагов по данным МРТ головного и/или спинного мозга   в сравнении с недавно проведенным МРТ.    </a:t>
                      </a: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41273" marR="41273" marT="0" marB="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4763" y="333375"/>
            <a:ext cx="3198812" cy="1268413"/>
          </a:xfrm>
          <a:prstGeom prst="wedgeRoundRectCallout">
            <a:avLst>
              <a:gd name="adj1" fmla="val 71783"/>
              <a:gd name="adj2" fmla="val 134593"/>
              <a:gd name="adj3" fmla="val 16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Комментарий: </a:t>
            </a:r>
          </a:p>
          <a:p>
            <a:pPr>
              <a:defRPr/>
            </a:pPr>
            <a:r>
              <a:rPr lang="ru-RU" sz="1400" dirty="0">
                <a:solidFill>
                  <a:schemeClr val="tx1"/>
                </a:solidFill>
              </a:rPr>
              <a:t>При оценке жалоб и анамнеза желательно обращать внимание на признаки, заставляющие усомниться в диагнозе РС («красные флажки»):</a:t>
            </a:r>
            <a:endParaRPr lang="ru-RU" sz="1400" dirty="0"/>
          </a:p>
        </p:txBody>
      </p:sp>
      <p:sp>
        <p:nvSpPr>
          <p:cNvPr id="59395" name="Прямоугольник 5"/>
          <p:cNvSpPr>
            <a:spLocks noChangeArrowheads="1"/>
          </p:cNvSpPr>
          <p:nvPr/>
        </p:nvSpPr>
        <p:spPr bwMode="auto">
          <a:xfrm>
            <a:off x="3851275" y="115888"/>
            <a:ext cx="4848225" cy="605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spcAft>
                <a:spcPts val="1000"/>
              </a:spcAft>
              <a:buFont typeface="Wingdings" pitchFamily="2" charset="2"/>
              <a:buChar char="q"/>
            </a:pPr>
            <a:r>
              <a:rPr lang="ru-RU" sz="1600"/>
              <a:t>Возраст дебюта до 16 и после 50 лет.</a:t>
            </a:r>
          </a:p>
          <a:p>
            <a:pPr marL="285750" indent="-285750">
              <a:spcAft>
                <a:spcPts val="1000"/>
              </a:spcAft>
              <a:buFont typeface="Wingdings" pitchFamily="2" charset="2"/>
              <a:buChar char="q"/>
            </a:pPr>
            <a:r>
              <a:rPr lang="ru-RU" sz="1600"/>
              <a:t>Боль любой локализации как ведущая жалоба.</a:t>
            </a:r>
          </a:p>
          <a:p>
            <a:pPr marL="285750" indent="-285750">
              <a:spcAft>
                <a:spcPts val="1000"/>
              </a:spcAft>
              <a:buFont typeface="Wingdings" pitchFamily="2" charset="2"/>
              <a:buChar char="q"/>
            </a:pPr>
            <a:r>
              <a:rPr lang="ru-RU" sz="1600"/>
              <a:t>Нормальный неврологический статус при длительном течении заболевания.</a:t>
            </a:r>
          </a:p>
          <a:p>
            <a:pPr marL="285750" indent="-285750">
              <a:spcAft>
                <a:spcPts val="1000"/>
              </a:spcAft>
              <a:buFont typeface="Wingdings" pitchFamily="2" charset="2"/>
              <a:buChar char="q"/>
            </a:pPr>
            <a:r>
              <a:rPr lang="ru-RU" sz="1600"/>
              <a:t>Признаки поражения коры больших полушарий на ранних стадиях заболевания (значительная ранняя деменция, эпилептические приступы, афазия и др.).</a:t>
            </a:r>
          </a:p>
          <a:p>
            <a:pPr marL="285750" indent="-285750">
              <a:spcAft>
                <a:spcPts val="1000"/>
              </a:spcAft>
              <a:buFont typeface="Wingdings" pitchFamily="2" charset="2"/>
              <a:buChar char="q"/>
            </a:pPr>
            <a:r>
              <a:rPr lang="ru-RU" sz="1600"/>
              <a:t>Признаки поражения периферической нервной системы преобладают на ранних стадиях заболевания.</a:t>
            </a:r>
          </a:p>
          <a:p>
            <a:pPr marL="285750" indent="-285750">
              <a:spcAft>
                <a:spcPts val="1000"/>
              </a:spcAft>
              <a:buFont typeface="Wingdings" pitchFamily="2" charset="2"/>
              <a:buChar char="q"/>
            </a:pPr>
            <a:r>
              <a:rPr lang="ru-RU" sz="1600"/>
              <a:t>Выпадение полей зрения по типу гемианопсии.</a:t>
            </a:r>
          </a:p>
          <a:p>
            <a:pPr marL="285750" indent="-285750">
              <a:spcAft>
                <a:spcPts val="1000"/>
              </a:spcAft>
              <a:buFont typeface="Wingdings" pitchFamily="2" charset="2"/>
              <a:buChar char="q"/>
            </a:pPr>
            <a:r>
              <a:rPr lang="ru-RU" sz="1600"/>
              <a:t>Экстрапирамидные нарушения.</a:t>
            </a:r>
          </a:p>
          <a:p>
            <a:pPr marL="285750" indent="-285750">
              <a:spcAft>
                <a:spcPts val="1000"/>
              </a:spcAft>
              <a:buFont typeface="Wingdings" pitchFamily="2" charset="2"/>
              <a:buChar char="q"/>
            </a:pPr>
            <a:r>
              <a:rPr lang="ru-RU" sz="1600"/>
              <a:t>Лихорадка.</a:t>
            </a:r>
          </a:p>
          <a:p>
            <a:pPr marL="285750" indent="-285750">
              <a:spcAft>
                <a:spcPts val="1000"/>
              </a:spcAft>
              <a:buFont typeface="Wingdings" pitchFamily="2" charset="2"/>
              <a:buChar char="q"/>
            </a:pPr>
            <a:r>
              <a:rPr lang="ru-RU" sz="1600"/>
              <a:t>Наличие общемозгового синдрома (нарушение уровня сознания).</a:t>
            </a:r>
          </a:p>
          <a:p>
            <a:pPr marL="285750" indent="-285750">
              <a:spcAft>
                <a:spcPts val="1000"/>
              </a:spcAft>
              <a:buFont typeface="Wingdings" pitchFamily="2" charset="2"/>
              <a:buChar char="q"/>
            </a:pPr>
            <a:r>
              <a:rPr lang="ru-RU" sz="1600"/>
              <a:t>Признаки системности поражения (склонность к экхимозам, артриты, ириты, серозиты, афтозные высыпания на слизистой, синдром Рейно и др.).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77800"/>
          <a:ext cx="8820472" cy="61321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8233"/>
                <a:gridCol w="1986749"/>
                <a:gridCol w="4255490"/>
              </a:tblGrid>
              <a:tr h="534113">
                <a:tc gridSpan="3">
                  <a:txBody>
                    <a:bodyPr/>
                    <a:lstStyle/>
                    <a:p>
                      <a:pPr marL="265113" marR="0" indent="0" algn="l" defTabSz="914400" rtl="0" eaLnBrk="1" fontAlgn="auto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>
                          <a:tab pos="8432800" algn="l"/>
                        </a:tabLst>
                        <a:defRPr/>
                      </a:pPr>
                      <a:r>
                        <a:rPr lang="ru-RU" sz="1800" b="0" spc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Признаки диссеминации в пространстве и времени по данным МРТ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в  </a:t>
                      </a:r>
                      <a:br>
                        <a:rPr lang="ru-RU" sz="1800" b="0" dirty="0" smtClean="0">
                          <a:solidFill>
                            <a:schemeClr val="tx1"/>
                          </a:solidFill>
                          <a:latin typeface="+mj-lt"/>
                        </a:rPr>
                      </a:b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соответствии с критериями </a:t>
                      </a: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МакДональд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2017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: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273" marR="4127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0138">
                <a:tc>
                  <a:txBody>
                    <a:bodyPr/>
                    <a:lstStyle/>
                    <a:p>
                      <a:pPr marL="265113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</a:rPr>
                        <a:t>Диссеминация</a:t>
                      </a:r>
                      <a:b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в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пространстве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наличие 1 или более Т2-гиперинтенсивных очагов в двух или более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</a:rPr>
                        <a:t>областях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</a:rPr>
                        <a:t>перивентрикулярно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</a:rPr>
                        <a:t>,   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</a:rPr>
                        <a:t>кортикально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</a:rPr>
                        <a:t> или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</a:rPr>
                        <a:t>субкортикально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</a:rPr>
                        <a:t>,   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</a:rPr>
                        <a:t>инфратенториально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</a:rPr>
                        <a:t>,  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</a:rPr>
                        <a:t>в спинном мозге.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>
                    <a:noFill/>
                  </a:tcPr>
                </a:tc>
              </a:tr>
              <a:tr h="1642912">
                <a:tc>
                  <a:txBody>
                    <a:bodyPr/>
                    <a:lstStyle/>
                    <a:p>
                      <a:pPr marL="265113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Диссеминация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во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времени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179388" indent="-179388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а) одновременное выявление очагов, накапливающих и не накапливающих   контраст на МРТ, выполненной в любое время от начала заболевания;  очаги   могут быть как </a:t>
                      </a:r>
                      <a:r>
                        <a:rPr lang="ru-RU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симптомными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так и бессимптомными. </a:t>
                      </a:r>
                    </a:p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соблюдении   других критериев, диагноз РС может быть подтвержден без повторной МРТ;   </a:t>
                      </a:r>
                    </a:p>
                    <a:p>
                      <a:pPr marL="179388" indent="-179388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б) появление новых Т2-гиперинтенсивных или накапливающих контраст   очагов на повторной МРТ; при этом интервал между первым и вторым МРТ-   исследованиями может быть любым. </a:t>
                      </a:r>
                    </a:p>
                    <a:p>
                      <a:pPr marL="179388" indent="-179388"/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273" marR="41273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1080">
                <a:tc gridSpan="3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65113" indent="0" algn="l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Критерии диагностики РС (модификация 2017 года) для пациентов </a:t>
                      </a:r>
                      <a:b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с   прогрессирующим течением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: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1273" marR="4127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2460">
                <a:tc>
                  <a:txBody>
                    <a:bodyPr/>
                    <a:lstStyle/>
                    <a:p>
                      <a:pPr marL="265113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Прогрессирование</a:t>
                      </a:r>
                      <a:b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или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273" marR="41273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течение 1 года, подтвержденное ретроспективно </a:t>
                      </a:r>
                      <a:endParaRPr lang="ru-RU" dirty="0"/>
                    </a:p>
                  </a:txBody>
                  <a:tcPr marL="41273" marR="41273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6524">
                <a:tc>
                  <a:txBody>
                    <a:bodyPr/>
                    <a:lstStyle/>
                    <a:p>
                      <a:pPr marL="265113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Проспективное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endParaRPr lang="ru-RU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273" marR="41273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несвязанное с возникновением обострений</a:t>
                      </a:r>
                      <a:endParaRPr lang="ru-RU" dirty="0"/>
                    </a:p>
                  </a:txBody>
                  <a:tcPr marL="41273" marR="41273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93453">
                <a:tc>
                  <a:txBody>
                    <a:bodyPr/>
                    <a:lstStyle/>
                    <a:p>
                      <a:pPr marL="265113" indent="0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наличие двух признаков из перечисленных:</a:t>
                      </a:r>
                      <a:endParaRPr lang="ru-RU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273" marR="41273" marT="0" marB="0"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1 или более Т2-гиперинтенсивных очагов в двух или более областях   ЦНС: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273" marR="41273" marT="0" marB="0"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перивентрикулярно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 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кортикально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или   </a:t>
                      </a:r>
                      <a:r>
                        <a:rPr lang="ru-RU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инфратенториально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два или более Т2-гиперинтенсивных очага в спинном мозге;  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</a:t>
                      </a:r>
                      <a:r>
                        <a:rPr lang="ru-RU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олигоклональных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иммуноглобулинов в ЦСЖ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273" marR="41273" marT="0" marB="0"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Прямоугольник 3"/>
          <p:cNvSpPr>
            <a:spLocks noChangeArrowheads="1"/>
          </p:cNvSpPr>
          <p:nvPr/>
        </p:nvSpPr>
        <p:spPr bwMode="auto">
          <a:xfrm>
            <a:off x="242888" y="3494088"/>
            <a:ext cx="8361362" cy="203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а также сопоставлять с международными критериями МакДональда (редакция   2017 года, редакция 2010 года, Приложение Г3, Приложение Г4), в основе которых   лежит доказательство диссеминации патологического процесса в пространстве и   времени (по данным клиники и/или МРТ и ВП). </a:t>
            </a:r>
          </a:p>
          <a:p>
            <a:endParaRPr lang="ru-RU"/>
          </a:p>
          <a:p>
            <a:r>
              <a:rPr lang="ru-RU"/>
              <a:t>При атипичной клинической картине   допускается установление достоверного диагноза РС в соответствии с критериями 2010   года (Приложение Г4) [6, 7].      </a:t>
            </a:r>
          </a:p>
        </p:txBody>
      </p:sp>
      <p:sp>
        <p:nvSpPr>
          <p:cNvPr id="61443" name="Прямоугольник 5"/>
          <p:cNvSpPr>
            <a:spLocks noChangeArrowheads="1"/>
          </p:cNvSpPr>
          <p:nvPr/>
        </p:nvSpPr>
        <p:spPr bwMode="auto">
          <a:xfrm>
            <a:off x="179388" y="188913"/>
            <a:ext cx="93614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2.2.1. Рекомендуется результаты клинического неврологического осмотра оценивать в   соответствии   со   следующими   клиническими   Функциональными системами:</a:t>
            </a:r>
          </a:p>
        </p:txBody>
      </p:sp>
      <p:sp>
        <p:nvSpPr>
          <p:cNvPr id="61444" name="Прямоугольник 6"/>
          <p:cNvSpPr>
            <a:spLocks noChangeArrowheads="1"/>
          </p:cNvSpPr>
          <p:nvPr/>
        </p:nvSpPr>
        <p:spPr bwMode="auto">
          <a:xfrm>
            <a:off x="219075" y="1016000"/>
            <a:ext cx="8424863" cy="8318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/>
              <a:t>ФС</a:t>
            </a:r>
            <a:r>
              <a:rPr lang="ru-RU" sz="2400"/>
              <a:t> (</a:t>
            </a:r>
            <a:r>
              <a:rPr lang="ru-RU" sz="2400" i="1"/>
              <a:t>FS</a:t>
            </a:r>
            <a:r>
              <a:rPr lang="ru-RU" sz="2400"/>
              <a:t>) по J.F.Kurtzke </a:t>
            </a:r>
            <a:r>
              <a:rPr lang="en-US" sz="2400"/>
              <a:t/>
            </a:r>
            <a:br>
              <a:rPr lang="en-US" sz="2400"/>
            </a:br>
            <a:r>
              <a:rPr lang="ru-RU" sz="2400"/>
              <a:t>(Приложение Г1) </a:t>
            </a:r>
          </a:p>
        </p:txBody>
      </p:sp>
      <p:sp>
        <p:nvSpPr>
          <p:cNvPr id="61445" name="Прямоугольник 7"/>
          <p:cNvSpPr>
            <a:spLocks noChangeArrowheads="1"/>
          </p:cNvSpPr>
          <p:nvPr/>
        </p:nvSpPr>
        <p:spPr bwMode="auto">
          <a:xfrm>
            <a:off x="242888" y="2205038"/>
            <a:ext cx="8550275" cy="83026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Расширенная   шкала тяжести состояния больных </a:t>
            </a:r>
            <a:r>
              <a:rPr lang="en-US" sz="2400"/>
              <a:t/>
            </a:r>
            <a:br>
              <a:rPr lang="en-US" sz="2400"/>
            </a:br>
            <a:r>
              <a:rPr lang="ru-RU" sz="2400"/>
              <a:t>(</a:t>
            </a:r>
            <a:r>
              <a:rPr lang="ru-RU" sz="2400" i="1"/>
              <a:t>Expanded Disability Status Scale, EDSS; </a:t>
            </a:r>
            <a:r>
              <a:rPr lang="ru-RU" sz="2400"/>
              <a:t>Приложение   Г2), </a:t>
            </a:r>
          </a:p>
        </p:txBody>
      </p:sp>
      <p:sp>
        <p:nvSpPr>
          <p:cNvPr id="61446" name="Прямоугольник 1"/>
          <p:cNvSpPr>
            <a:spLocks noChangeArrowheads="1"/>
          </p:cNvSpPr>
          <p:nvPr/>
        </p:nvSpPr>
        <p:spPr bwMode="auto">
          <a:xfrm>
            <a:off x="260350" y="1835150"/>
            <a:ext cx="309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и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3238" y="981075"/>
          <a:ext cx="7812868" cy="56322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12868"/>
              </a:tblGrid>
              <a:tr h="559141"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Corbel" panose="020B0503020204020204" pitchFamily="34" charset="0"/>
                        </a:rPr>
                        <a:t>МРТ головного и спинного мозга с использованием контрастного усиления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Corbel" panose="020B0503020204020204" pitchFamily="34" charset="0"/>
                        <a:ea typeface="Calibri"/>
                        <a:cs typeface="Times New Roman"/>
                      </a:endParaRPr>
                    </a:p>
                  </a:txBody>
                  <a:tcPr marL="44630" marR="44630" marT="0" marB="0"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1855"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600" b="0">
                          <a:solidFill>
                            <a:sysClr val="windowText" lastClr="000000"/>
                          </a:solidFill>
                          <a:effectLst/>
                          <a:latin typeface="Corbel" panose="020B0503020204020204" pitchFamily="34" charset="0"/>
                        </a:rPr>
                        <a:t>Исследование зрительных вызванных потенциалов</a:t>
                      </a:r>
                      <a:endParaRPr lang="ru-RU" sz="1600" b="0">
                        <a:solidFill>
                          <a:sysClr val="windowText" lastClr="000000"/>
                        </a:solidFill>
                        <a:effectLst/>
                        <a:latin typeface="Corbel" panose="020B0503020204020204" pitchFamily="34" charset="0"/>
                        <a:ea typeface="Calibri"/>
                        <a:cs typeface="Times New Roman"/>
                      </a:endParaRPr>
                    </a:p>
                  </a:txBody>
                  <a:tcPr marL="44630" marR="44630" marT="0" marB="0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0661"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Corbel" panose="020B0503020204020204" pitchFamily="34" charset="0"/>
                        </a:rPr>
                        <a:t>Исследование ЦСЖ на </a:t>
                      </a:r>
                      <a:r>
                        <a:rPr lang="ru-RU" sz="1600" b="0" dirty="0" err="1">
                          <a:solidFill>
                            <a:sysClr val="windowText" lastClr="000000"/>
                          </a:solidFill>
                          <a:effectLst/>
                          <a:latin typeface="Corbel" panose="020B0503020204020204" pitchFamily="34" charset="0"/>
                        </a:rPr>
                        <a:t>олигоклональные</a:t>
                      </a: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Corbel" panose="020B0503020204020204" pitchFamily="34" charset="0"/>
                        </a:rPr>
                        <a:t> иммуноглобулины (чаще класса </a:t>
                      </a:r>
                      <a:r>
                        <a:rPr lang="ru-RU" sz="1600" b="0" dirty="0" err="1">
                          <a:solidFill>
                            <a:sysClr val="windowText" lastClr="000000"/>
                          </a:solidFill>
                          <a:effectLst/>
                          <a:latin typeface="Corbel" panose="020B0503020204020204" pitchFamily="34" charset="0"/>
                        </a:rPr>
                        <a:t>IgG</a:t>
                      </a: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Corbel" panose="020B0503020204020204" pitchFamily="34" charset="0"/>
                        </a:rPr>
                        <a:t>)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Corbel" panose="020B0503020204020204" pitchFamily="34" charset="0"/>
                        <a:ea typeface="Calibri"/>
                        <a:cs typeface="Times New Roman"/>
                      </a:endParaRPr>
                    </a:p>
                  </a:txBody>
                  <a:tcPr marL="44630" marR="44630" marT="0" marB="0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0335"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Corbel" panose="020B0503020204020204" pitchFamily="34" charset="0"/>
                        </a:rPr>
                        <a:t>Клинический анализ крови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Corbel" panose="020B0503020204020204" pitchFamily="34" charset="0"/>
                        <a:ea typeface="Calibri"/>
                        <a:cs typeface="Times New Roman"/>
                      </a:endParaRPr>
                    </a:p>
                  </a:txBody>
                  <a:tcPr marL="44630" marR="44630" marT="0" marB="0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21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  <a:defRPr/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Corbel" panose="020B0503020204020204" pitchFamily="34" charset="0"/>
                        </a:rPr>
                        <a:t>Биохимические исследования крови (в том числе маркеры воспаления, кальций</a:t>
                      </a:r>
                      <a:r>
                        <a:rPr lang="ru-RU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Corbel" panose="020B0503020204020204" pitchFamily="34" charset="0"/>
                        </a:rPr>
                        <a:t>, глюкоза, витамин В12)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Corbel" panose="020B0503020204020204" pitchFamily="34" charset="0"/>
                        <a:ea typeface="Calibri"/>
                        <a:cs typeface="Times New Roman"/>
                      </a:endParaRPr>
                    </a:p>
                  </a:txBody>
                  <a:tcPr marL="44630" marR="44630" marT="0" marB="0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0045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  <a:defRPr/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Corbel" panose="020B0503020204020204" pitchFamily="34" charset="0"/>
                        </a:rPr>
                        <a:t>Исследование функции щитовидной железы (ТТГ, свободный Т4, антитела </a:t>
                      </a:r>
                      <a:r>
                        <a:rPr lang="ru-RU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Corbel" panose="020B0503020204020204" pitchFamily="34" charset="0"/>
                        </a:rPr>
                        <a:t>к </a:t>
                      </a:r>
                      <a:r>
                        <a:rPr lang="ru-RU" sz="1600" b="0" dirty="0" err="1" smtClean="0">
                          <a:solidFill>
                            <a:sysClr val="windowText" lastClr="000000"/>
                          </a:solidFill>
                          <a:effectLst/>
                          <a:latin typeface="Corbel" panose="020B0503020204020204" pitchFamily="34" charset="0"/>
                        </a:rPr>
                        <a:t>тиреопероксидазе</a:t>
                      </a:r>
                      <a:r>
                        <a:rPr lang="ru-RU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Corbel" panose="020B0503020204020204" pitchFamily="34" charset="0"/>
                        </a:rPr>
                        <a:t> и </a:t>
                      </a:r>
                      <a:r>
                        <a:rPr lang="ru-RU" sz="1600" b="0" dirty="0" err="1" smtClean="0">
                          <a:solidFill>
                            <a:sysClr val="windowText" lastClr="000000"/>
                          </a:solidFill>
                          <a:effectLst/>
                          <a:latin typeface="Corbel" panose="020B0503020204020204" pitchFamily="34" charset="0"/>
                        </a:rPr>
                        <a:t>тиреоглобулину</a:t>
                      </a:r>
                      <a:r>
                        <a:rPr lang="ru-RU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Corbel" panose="020B0503020204020204" pitchFamily="34" charset="0"/>
                        </a:rPr>
                        <a:t>)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Corbel" panose="020B0503020204020204" pitchFamily="34" charset="0"/>
                        <a:ea typeface="Calibri"/>
                        <a:cs typeface="Times New Roman"/>
                      </a:endParaRPr>
                    </a:p>
                  </a:txBody>
                  <a:tcPr marL="44630" marR="44630" marT="0" marB="0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5898"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Corbel" panose="020B0503020204020204" pitchFamily="34" charset="0"/>
                        </a:rPr>
                        <a:t>Иммунологические исследования крови (антитела к </a:t>
                      </a:r>
                      <a:r>
                        <a:rPr lang="ru-RU" sz="1600" b="0" dirty="0" err="1">
                          <a:solidFill>
                            <a:sysClr val="windowText" lastClr="000000"/>
                          </a:solidFill>
                          <a:effectLst/>
                          <a:latin typeface="Corbel" panose="020B0503020204020204" pitchFamily="34" charset="0"/>
                        </a:rPr>
                        <a:t>нативной</a:t>
                      </a: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Corbel" panose="020B0503020204020204" pitchFamily="34" charset="0"/>
                        </a:rPr>
                        <a:t> (двуспиральной</a:t>
                      </a:r>
                      <a:r>
                        <a:rPr lang="ru-RU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Corbel" panose="020B0503020204020204" pitchFamily="34" charset="0"/>
                        </a:rPr>
                        <a:t>) ДНК, антитела к </a:t>
                      </a:r>
                      <a:r>
                        <a:rPr lang="ru-RU" sz="1600" b="0" dirty="0" err="1" smtClean="0">
                          <a:solidFill>
                            <a:sysClr val="windowText" lastClr="000000"/>
                          </a:solidFill>
                          <a:effectLst/>
                          <a:latin typeface="Corbel" panose="020B0503020204020204" pitchFamily="34" charset="0"/>
                        </a:rPr>
                        <a:t>кардиолипину</a:t>
                      </a:r>
                      <a:r>
                        <a:rPr lang="ru-RU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Corbel" panose="020B0503020204020204" pitchFamily="34" charset="0"/>
                        </a:rPr>
                        <a:t>,  волчаночный антикоагулянт)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Corbel" panose="020B0503020204020204" pitchFamily="34" charset="0"/>
                        <a:ea typeface="Calibri"/>
                        <a:cs typeface="Times New Roman"/>
                      </a:endParaRPr>
                    </a:p>
                  </a:txBody>
                  <a:tcPr marL="44630" marR="44630" marT="0" marB="0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Corbel" panose="020B0503020204020204" pitchFamily="34" charset="0"/>
                        </a:rPr>
                        <a:t>Исследование на ВИЧ, сифилис, </a:t>
                      </a:r>
                      <a:r>
                        <a:rPr lang="ru-RU" sz="1600" b="0" dirty="0" err="1">
                          <a:solidFill>
                            <a:sysClr val="windowText" lastClr="000000"/>
                          </a:solidFill>
                          <a:effectLst/>
                          <a:latin typeface="Corbel" panose="020B0503020204020204" pitchFamily="34" charset="0"/>
                        </a:rPr>
                        <a:t>боррелиоз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Corbel" panose="020B0503020204020204" pitchFamily="34" charset="0"/>
                        <a:ea typeface="Calibri"/>
                        <a:cs typeface="Times New Roman"/>
                      </a:endParaRPr>
                    </a:p>
                  </a:txBody>
                  <a:tcPr marL="44630" marR="44630" marT="0" marB="0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79751"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Corbel" panose="020B0503020204020204" pitchFamily="34" charset="0"/>
                        </a:rPr>
                        <a:t>Исследование крови на антитела к аквапорину-4 (при дифференциальном диагнозе с </a:t>
                      </a:r>
                      <a:r>
                        <a:rPr lang="ru-RU" sz="1600" b="0" dirty="0" err="1">
                          <a:solidFill>
                            <a:sysClr val="windowText" lastClr="000000"/>
                          </a:solidFill>
                          <a:effectLst/>
                          <a:latin typeface="Corbel" panose="020B0503020204020204" pitchFamily="34" charset="0"/>
                        </a:rPr>
                        <a:t>оптиконевромиелитом</a:t>
                      </a:r>
                      <a:r>
                        <a:rPr lang="ru-RU" sz="1600" b="0" dirty="0">
                          <a:solidFill>
                            <a:sysClr val="windowText" lastClr="000000"/>
                          </a:solidFill>
                          <a:effectLst/>
                          <a:latin typeface="Corbel" panose="020B0503020204020204" pitchFamily="34" charset="0"/>
                        </a:rPr>
                        <a:t>)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Corbel" panose="020B0503020204020204" pitchFamily="34" charset="0"/>
                        <a:ea typeface="Calibri"/>
                        <a:cs typeface="Times New Roman"/>
                      </a:endParaRPr>
                    </a:p>
                  </a:txBody>
                  <a:tcPr marL="44630" marR="44630" marT="0" marB="0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61913"/>
            <a:ext cx="8820150" cy="6461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atin typeface="Arial" charset="0"/>
              </a:rPr>
              <a:t>Минимальный перечень обследований при сомнении в диагнозе РС на этапе первичного осмотра: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160" name="Group 96"/>
          <p:cNvGraphicFramePr>
            <a:graphicFrameLocks noGrp="1"/>
          </p:cNvGraphicFramePr>
          <p:nvPr/>
        </p:nvGraphicFramePr>
        <p:xfrm>
          <a:off x="323850" y="260350"/>
          <a:ext cx="8569325" cy="6065961"/>
        </p:xfrm>
        <a:graphic>
          <a:graphicData uri="http://schemas.openxmlformats.org/drawingml/2006/table">
            <a:tbl>
              <a:tblPr/>
              <a:tblGrid>
                <a:gridCol w="2489200"/>
                <a:gridCol w="6080125"/>
              </a:tblGrid>
              <a:tr h="82292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КРИТЕРИИ ДИАГНОЗА РАССЕЯННОГО СКЛЕРОЗА (C.M. POSER ET AL., 1983)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7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   КАТЕГОРИЯ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                                  КРИТЕРИИ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4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Клинически достоверный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1) 2 обострения + 2 клинических очага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2) 2 обострения + 1 клинический очаг +1 параклинический очаг*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2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Достоверный, подтвержденный лабораторно</a:t>
                      </a:r>
                      <a:b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1) 2 обострения + 1 клинический или параклинический очаг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олигоклональные полосы или повышенный синтез IgG в ЦСЖ 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2) 1 обострение + 2 клинических очага+ олигоклональные полосы     или повышенный синтез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IgG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ЦСЖ 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3) 1 обострение + 1 клинический очаг + 1 паракпинический очаг  + олигоклональные полосы или повышенный синтезIgG в ЦСЖ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Клинически вероятный</a:t>
                      </a:r>
                      <a:b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1) 2 обострения + 1 клинический очаг 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2) 1 обострение + 2 клинических очага 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3) 1 обострение + 1 клинический очаг + 1 параклинический очаг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Вероятный, подтвержденный лабораторно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обострения + олигоклональные полосы или повышенный синтез IqG в ЦСЖ</a:t>
                      </a: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9896" name="Rectangle 75"/>
          <p:cNvSpPr>
            <a:spLocks noChangeArrowheads="1"/>
          </p:cNvSpPr>
          <p:nvPr/>
        </p:nvSpPr>
        <p:spPr bwMode="auto">
          <a:xfrm>
            <a:off x="900113" y="6307138"/>
            <a:ext cx="8064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/>
              <a:t>* - очаг, зарегистрированный методами МРТ или вызванных потенциалов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4"/>
          <p:cNvSpPr txBox="1">
            <a:spLocks noChangeArrowheads="1"/>
          </p:cNvSpPr>
          <p:nvPr/>
        </p:nvSpPr>
        <p:spPr bwMode="auto">
          <a:xfrm>
            <a:off x="663575" y="7127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0899" name="Text Box 5"/>
          <p:cNvSpPr txBox="1">
            <a:spLocks noChangeArrowheads="1"/>
          </p:cNvSpPr>
          <p:nvPr/>
        </p:nvSpPr>
        <p:spPr bwMode="auto">
          <a:xfrm>
            <a:off x="539750" y="0"/>
            <a:ext cx="74882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accent2"/>
                </a:solidFill>
              </a:rPr>
              <a:t>Диагностические критерии </a:t>
            </a:r>
          </a:p>
          <a:p>
            <a:pPr algn="ctr"/>
            <a:r>
              <a:rPr lang="ru-RU" sz="3200" b="1">
                <a:solidFill>
                  <a:schemeClr val="accent2"/>
                </a:solidFill>
              </a:rPr>
              <a:t>рассеянного склероза</a:t>
            </a:r>
          </a:p>
        </p:txBody>
      </p:sp>
      <p:sp>
        <p:nvSpPr>
          <p:cNvPr id="80900" name="Text Box 6"/>
          <p:cNvSpPr txBox="1">
            <a:spLocks noChangeArrowheads="1"/>
          </p:cNvSpPr>
          <p:nvPr/>
        </p:nvSpPr>
        <p:spPr bwMode="auto">
          <a:xfrm>
            <a:off x="179388" y="1125538"/>
            <a:ext cx="69135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3300"/>
                </a:solidFill>
              </a:rPr>
              <a:t>Иммунологические исследования </a:t>
            </a:r>
          </a:p>
          <a:p>
            <a:r>
              <a:rPr lang="ru-RU" sz="2400" b="1">
                <a:solidFill>
                  <a:srgbClr val="FF3300"/>
                </a:solidFill>
              </a:rPr>
              <a:t>ликвора и крови</a:t>
            </a:r>
          </a:p>
        </p:txBody>
      </p:sp>
      <p:sp>
        <p:nvSpPr>
          <p:cNvPr id="80901" name="Text Box 7"/>
          <p:cNvSpPr txBox="1">
            <a:spLocks noChangeArrowheads="1"/>
          </p:cNvSpPr>
          <p:nvPr/>
        </p:nvSpPr>
        <p:spPr bwMode="auto">
          <a:xfrm>
            <a:off x="0" y="1916113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000"/>
              <a:t>Наличие олигоклональных групп  </a:t>
            </a:r>
            <a:r>
              <a:rPr lang="en-GB" sz="2000"/>
              <a:t>IgG</a:t>
            </a:r>
            <a:r>
              <a:rPr lang="de-DE" sz="2000"/>
              <a:t> </a:t>
            </a:r>
            <a:r>
              <a:rPr lang="ru-RU" sz="2000"/>
              <a:t>в ликворе</a:t>
            </a:r>
          </a:p>
          <a:p>
            <a:pPr marL="342900" indent="-342900">
              <a:buFontTx/>
              <a:buAutoNum type="arabicPeriod" startAt="2"/>
            </a:pPr>
            <a:r>
              <a:rPr lang="ru-RU" sz="2000"/>
              <a:t>Исследование содержания      легких цепей  </a:t>
            </a:r>
            <a:r>
              <a:rPr lang="en-GB" sz="2000"/>
              <a:t>IgG</a:t>
            </a:r>
            <a:r>
              <a:rPr lang="de-DE" sz="2000"/>
              <a:t> </a:t>
            </a:r>
            <a:endParaRPr lang="ru-RU" sz="2000"/>
          </a:p>
          <a:p>
            <a:pPr marL="342900" indent="-342900">
              <a:buFontTx/>
              <a:buAutoNum type="arabicPeriod" startAt="3"/>
            </a:pPr>
            <a:r>
              <a:rPr lang="ru-RU" sz="2000"/>
              <a:t>Выявление клонов Т- клеток, сенсибилизированных к антигенам   миелина</a:t>
            </a:r>
          </a:p>
        </p:txBody>
      </p:sp>
      <p:graphicFrame>
        <p:nvGraphicFramePr>
          <p:cNvPr id="59432" name="Group 40"/>
          <p:cNvGraphicFramePr>
            <a:graphicFrameLocks noGrp="1"/>
          </p:cNvGraphicFramePr>
          <p:nvPr/>
        </p:nvGraphicFramePr>
        <p:xfrm>
          <a:off x="323850" y="3357563"/>
          <a:ext cx="8569325" cy="3182937"/>
        </p:xfrm>
        <a:graphic>
          <a:graphicData uri="http://schemas.openxmlformats.org/drawingml/2006/table">
            <a:tbl>
              <a:tblPr/>
              <a:tblGrid>
                <a:gridCol w="6048375"/>
                <a:gridCol w="2520950"/>
              </a:tblGrid>
              <a:tr h="579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Заболевание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случаев  олигоклон. групп  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IgG</a:t>
                      </a: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ликворе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7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Синдром Гийена-Барре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Хр. сосудистая миелопатия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Полинейропатия различного  генеза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Эпилепсия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Болезнь Паркинсона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БАС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Ишемический инсульт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0913" name="Text Box 37"/>
          <p:cNvSpPr txBox="1">
            <a:spLocks noChangeArrowheads="1"/>
          </p:cNvSpPr>
          <p:nvPr/>
        </p:nvSpPr>
        <p:spPr bwMode="auto">
          <a:xfrm>
            <a:off x="5364163" y="6524625"/>
            <a:ext cx="35290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i="1"/>
              <a:t>Giovanni G.,Thompson EJ,1996</a:t>
            </a:r>
            <a:endParaRPr lang="ru-RU" sz="1600" i="1"/>
          </a:p>
        </p:txBody>
      </p:sp>
      <p:sp>
        <p:nvSpPr>
          <p:cNvPr id="80914" name="Line 45"/>
          <p:cNvSpPr>
            <a:spLocks noChangeShapeType="1"/>
          </p:cNvSpPr>
          <p:nvPr/>
        </p:nvSpPr>
        <p:spPr bwMode="auto">
          <a:xfrm>
            <a:off x="611188" y="1052513"/>
            <a:ext cx="72009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5" descr="hmri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773238"/>
            <a:ext cx="439261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Text Box 6"/>
          <p:cNvSpPr txBox="1">
            <a:spLocks noChangeArrowheads="1"/>
          </p:cNvSpPr>
          <p:nvPr/>
        </p:nvSpPr>
        <p:spPr bwMode="auto">
          <a:xfrm>
            <a:off x="250825" y="228600"/>
            <a:ext cx="84978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            </a:t>
            </a:r>
            <a:r>
              <a:rPr lang="ru-RU" sz="3200" b="1">
                <a:solidFill>
                  <a:schemeClr val="accent2"/>
                </a:solidFill>
              </a:rPr>
              <a:t>Диагностические критерии </a:t>
            </a:r>
          </a:p>
          <a:p>
            <a:pPr algn="ctr"/>
            <a:r>
              <a:rPr lang="ru-RU" sz="3200" b="1">
                <a:solidFill>
                  <a:schemeClr val="accent2"/>
                </a:solidFill>
              </a:rPr>
              <a:t>рассеянного склероза</a:t>
            </a:r>
          </a:p>
        </p:txBody>
      </p:sp>
      <p:sp>
        <p:nvSpPr>
          <p:cNvPr id="81924" name="Text Box 7"/>
          <p:cNvSpPr txBox="1">
            <a:spLocks noChangeArrowheads="1"/>
          </p:cNvSpPr>
          <p:nvPr/>
        </p:nvSpPr>
        <p:spPr bwMode="auto">
          <a:xfrm>
            <a:off x="0" y="1773238"/>
            <a:ext cx="4872038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3300"/>
                </a:solidFill>
              </a:rPr>
              <a:t>Вызванные потенциалы</a:t>
            </a:r>
          </a:p>
          <a:p>
            <a:r>
              <a:rPr lang="ru-RU" sz="2400">
                <a:solidFill>
                  <a:srgbClr val="FF3300"/>
                </a:solidFill>
              </a:rPr>
              <a:t> мозга</a:t>
            </a:r>
          </a:p>
          <a:p>
            <a:r>
              <a:rPr lang="ru-RU" sz="2000">
                <a:solidFill>
                  <a:schemeClr val="accent2"/>
                </a:solidFill>
              </a:rPr>
              <a:t>метод регистрации биоэлектрической активности  мозга в ответ на определенную стимуляцию – соматосенсорную (ССВП), слуховую  </a:t>
            </a:r>
            <a:r>
              <a:rPr lang="en-GB" sz="2000">
                <a:solidFill>
                  <a:schemeClr val="accent2"/>
                </a:solidFill>
              </a:rPr>
              <a:t>(C</a:t>
            </a:r>
            <a:r>
              <a:rPr lang="ru-RU" sz="2000">
                <a:solidFill>
                  <a:schemeClr val="accent2"/>
                </a:solidFill>
              </a:rPr>
              <a:t>ВП</a:t>
            </a:r>
            <a:r>
              <a:rPr lang="en-GB" sz="2000">
                <a:solidFill>
                  <a:schemeClr val="accent2"/>
                </a:solidFill>
              </a:rPr>
              <a:t>) </a:t>
            </a:r>
            <a:r>
              <a:rPr lang="ru-RU" sz="2000">
                <a:solidFill>
                  <a:schemeClr val="accent2"/>
                </a:solidFill>
              </a:rPr>
              <a:t>и зрительную</a:t>
            </a:r>
            <a:r>
              <a:rPr lang="en-GB" sz="2000">
                <a:solidFill>
                  <a:schemeClr val="accent2"/>
                </a:solidFill>
              </a:rPr>
              <a:t> (</a:t>
            </a:r>
            <a:r>
              <a:rPr lang="ru-RU" sz="2000">
                <a:solidFill>
                  <a:schemeClr val="accent2"/>
                </a:solidFill>
              </a:rPr>
              <a:t>ЗВП</a:t>
            </a:r>
            <a:r>
              <a:rPr lang="en-GB" sz="2000">
                <a:solidFill>
                  <a:schemeClr val="accent2"/>
                </a:solidFill>
              </a:rPr>
              <a:t>)</a:t>
            </a:r>
            <a:r>
              <a:rPr lang="ru-RU" sz="2000">
                <a:solidFill>
                  <a:schemeClr val="accent2"/>
                </a:solidFill>
              </a:rPr>
              <a:t>. </a:t>
            </a:r>
          </a:p>
          <a:p>
            <a:r>
              <a:rPr lang="ru-RU" sz="2000">
                <a:solidFill>
                  <a:schemeClr val="accent2"/>
                </a:solidFill>
              </a:rPr>
              <a:t>Изменения характеризуют </a:t>
            </a:r>
          </a:p>
          <a:p>
            <a:r>
              <a:rPr lang="ru-RU" sz="2000">
                <a:solidFill>
                  <a:schemeClr val="accent2"/>
                </a:solidFill>
              </a:rPr>
              <a:t>замедление проведения импульсов </a:t>
            </a:r>
          </a:p>
          <a:p>
            <a:r>
              <a:rPr lang="ru-RU" sz="2000">
                <a:solidFill>
                  <a:schemeClr val="accent2"/>
                </a:solidFill>
              </a:rPr>
              <a:t>по определенным системам.</a:t>
            </a:r>
          </a:p>
          <a:p>
            <a:r>
              <a:rPr lang="ru-RU" sz="2000">
                <a:solidFill>
                  <a:schemeClr val="accent2"/>
                </a:solidFill>
              </a:rPr>
              <a:t>Метод используется для выявления</a:t>
            </a:r>
          </a:p>
          <a:p>
            <a:r>
              <a:rPr lang="ru-RU" sz="2000">
                <a:solidFill>
                  <a:schemeClr val="accent2"/>
                </a:solidFill>
              </a:rPr>
              <a:t>субклинических очагов у больных с вероятным и возможным диагнозом РС.</a:t>
            </a:r>
          </a:p>
        </p:txBody>
      </p:sp>
      <p:sp>
        <p:nvSpPr>
          <p:cNvPr id="81925" name="Line 11"/>
          <p:cNvSpPr>
            <a:spLocks noChangeShapeType="1"/>
          </p:cNvSpPr>
          <p:nvPr/>
        </p:nvSpPr>
        <p:spPr bwMode="auto">
          <a:xfrm flipV="1">
            <a:off x="611188" y="1341438"/>
            <a:ext cx="74898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250825" y="0"/>
            <a:ext cx="60499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accent2"/>
                </a:solidFill>
              </a:rPr>
              <a:t>Диагностические критерии </a:t>
            </a:r>
          </a:p>
          <a:p>
            <a:pPr algn="ctr"/>
            <a:r>
              <a:rPr lang="ru-RU" sz="3200" b="1">
                <a:solidFill>
                  <a:schemeClr val="accent2"/>
                </a:solidFill>
              </a:rPr>
              <a:t>рассеянного склероза</a:t>
            </a:r>
          </a:p>
        </p:txBody>
      </p:sp>
      <p:pic>
        <p:nvPicPr>
          <p:cNvPr id="12292" name="Picture 5" descr="normal_RF53036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260350"/>
            <a:ext cx="25923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 descr="1175805168_m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1268413"/>
            <a:ext cx="17287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250825" y="1268413"/>
            <a:ext cx="48974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3300"/>
                </a:solidFill>
              </a:rPr>
              <a:t>Метод магнитно-резонансной</a:t>
            </a:r>
          </a:p>
          <a:p>
            <a:r>
              <a:rPr lang="ru-RU" sz="2400">
                <a:solidFill>
                  <a:srgbClr val="FF3300"/>
                </a:solidFill>
              </a:rPr>
              <a:t>          томографии</a:t>
            </a:r>
          </a:p>
        </p:txBody>
      </p:sp>
      <p:sp>
        <p:nvSpPr>
          <p:cNvPr id="12295" name="Text Box 8"/>
          <p:cNvSpPr txBox="1">
            <a:spLocks noChangeArrowheads="1"/>
          </p:cNvSpPr>
          <p:nvPr/>
        </p:nvSpPr>
        <p:spPr bwMode="auto">
          <a:xfrm>
            <a:off x="3995738" y="2997200"/>
            <a:ext cx="4824412" cy="3662363"/>
          </a:xfrm>
          <a:prstGeom prst="rect">
            <a:avLst/>
          </a:prstGeom>
          <a:solidFill>
            <a:srgbClr val="F9FDF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В 90% случаев выявляет очаги поражения!</a:t>
            </a:r>
            <a:r>
              <a:rPr lang="ru-RU"/>
              <a:t> </a:t>
            </a:r>
          </a:p>
          <a:p>
            <a:r>
              <a:rPr lang="ru-RU"/>
              <a:t>Очаги демиелинизации выявляются на МРТ</a:t>
            </a:r>
            <a:r>
              <a:rPr lang="en-GB"/>
              <a:t> </a:t>
            </a:r>
            <a:r>
              <a:rPr lang="ru-RU"/>
              <a:t>как участки пониженной плотности в Т1 режиме и зоны повышенной плотности на Т2 взвешенных изображениях.</a:t>
            </a:r>
          </a:p>
          <a:p>
            <a:r>
              <a:rPr lang="ru-RU"/>
              <a:t>Активность очага подтверждается контрастным исследованием</a:t>
            </a:r>
          </a:p>
          <a:p>
            <a:r>
              <a:rPr lang="ru-RU" b="1" u="sng"/>
              <a:t>Критерии Фазекас</a:t>
            </a:r>
            <a:r>
              <a:rPr lang="ru-RU"/>
              <a:t>:</a:t>
            </a:r>
          </a:p>
          <a:p>
            <a:r>
              <a:rPr lang="ru-RU"/>
              <a:t>Для РС типично не менее трех областей повышенного сигнала, два очага должны быть в перивентрикулярном пространстве, один расположен супратенториально. Размер очагов более 5 мм.</a:t>
            </a:r>
          </a:p>
        </p:txBody>
      </p:sp>
      <p:graphicFrame>
        <p:nvGraphicFramePr>
          <p:cNvPr id="12290" name="Object 9"/>
          <p:cNvGraphicFramePr>
            <a:graphicFrameLocks noChangeAspect="1"/>
          </p:cNvGraphicFramePr>
          <p:nvPr/>
        </p:nvGraphicFramePr>
        <p:xfrm>
          <a:off x="250825" y="2133600"/>
          <a:ext cx="3529013" cy="3167063"/>
        </p:xfrm>
        <a:graphic>
          <a:graphicData uri="http://schemas.openxmlformats.org/presentationml/2006/ole">
            <p:oleObj spid="_x0000_s12290" name="Bitmap Image" r:id="rId5" imgW="2276793" imgH="2381582" progId="PBrush">
              <p:embed/>
            </p:oleObj>
          </a:graphicData>
        </a:graphic>
      </p:graphicFrame>
      <p:pic>
        <p:nvPicPr>
          <p:cNvPr id="12296" name="Picture 12" descr=" 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92275" y="4941888"/>
            <a:ext cx="2303463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Text Box 13"/>
          <p:cNvSpPr txBox="1">
            <a:spLocks noChangeArrowheads="1"/>
          </p:cNvSpPr>
          <p:nvPr/>
        </p:nvSpPr>
        <p:spPr bwMode="auto">
          <a:xfrm>
            <a:off x="376238" y="4913313"/>
            <a:ext cx="10937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bg1"/>
                </a:solidFill>
              </a:rPr>
              <a:t>Т2 режим</a:t>
            </a:r>
          </a:p>
        </p:txBody>
      </p:sp>
      <p:sp>
        <p:nvSpPr>
          <p:cNvPr id="12298" name="Line 14"/>
          <p:cNvSpPr>
            <a:spLocks noChangeShapeType="1"/>
          </p:cNvSpPr>
          <p:nvPr/>
        </p:nvSpPr>
        <p:spPr bwMode="auto">
          <a:xfrm flipV="1">
            <a:off x="1763713" y="6381750"/>
            <a:ext cx="720725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9" name="Line 20"/>
          <p:cNvSpPr>
            <a:spLocks noChangeShapeType="1"/>
          </p:cNvSpPr>
          <p:nvPr/>
        </p:nvSpPr>
        <p:spPr bwMode="auto">
          <a:xfrm>
            <a:off x="179388" y="1125538"/>
            <a:ext cx="5472112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188913"/>
            <a:ext cx="6481763" cy="6119812"/>
          </a:xfrm>
        </p:spPr>
        <p:txBody>
          <a:bodyPr>
            <a:noAutofit/>
          </a:bodyPr>
          <a:lstStyle/>
          <a:p>
            <a:pPr marL="457200" indent="-457200" algn="l">
              <a:lnSpc>
                <a:spcPts val="2000"/>
              </a:lnSpc>
              <a:spcBef>
                <a:spcPts val="0"/>
              </a:spcBef>
              <a:spcAft>
                <a:spcPts val="2000"/>
              </a:spcAft>
              <a:buFont typeface="+mj-lt"/>
              <a:buAutoNum type="arabicPeriod"/>
              <a:defRPr/>
            </a:pPr>
            <a:r>
              <a:rPr lang="ru-RU" sz="2000" dirty="0" smtClean="0">
                <a:solidFill>
                  <a:schemeClr val="tx1"/>
                </a:solidFill>
                <a:cs typeface="Arabic Typesetting" panose="03020402040406030203" pitchFamily="66" charset="-78"/>
              </a:rPr>
              <a:t>Порядок</a:t>
            </a:r>
            <a:r>
              <a:rPr lang="en-US" sz="20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 </a:t>
            </a:r>
            <a:r>
              <a:rPr lang="ru-RU" sz="2000" dirty="0" smtClean="0">
                <a:solidFill>
                  <a:schemeClr val="tx1"/>
                </a:solidFill>
                <a:cs typeface="Arabic Typesetting" panose="03020402040406030203" pitchFamily="66" charset="-78"/>
              </a:rPr>
              <a:t>оказания</a:t>
            </a:r>
            <a:r>
              <a:rPr lang="en-US" sz="20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cs typeface="Arabic Typesetting" panose="03020402040406030203" pitchFamily="66" charset="-78"/>
              </a:rPr>
              <a:t>медицинской</a:t>
            </a:r>
            <a:r>
              <a:rPr lang="en-US" sz="20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cs typeface="Arabic Typesetting" panose="03020402040406030203" pitchFamily="66" charset="-78"/>
              </a:rPr>
              <a:t>помощи</a:t>
            </a:r>
            <a:r>
              <a:rPr lang="en-US" sz="20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cs typeface="Arabic Typesetting" panose="03020402040406030203" pitchFamily="66" charset="-78"/>
              </a:rPr>
              <a:t>взрослому</a:t>
            </a:r>
            <a:r>
              <a:rPr lang="en-US" sz="20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cs typeface="Arabic Typesetting" panose="03020402040406030203" pitchFamily="66" charset="-78"/>
              </a:rPr>
              <a:t/>
            </a:r>
            <a:br>
              <a:rPr lang="ru-RU" sz="2000" dirty="0" smtClean="0">
                <a:solidFill>
                  <a:schemeClr val="tx1"/>
                </a:solidFill>
                <a:cs typeface="Arabic Typesetting" panose="03020402040406030203" pitchFamily="66" charset="-78"/>
              </a:rPr>
            </a:br>
            <a:r>
              <a:rPr lang="ru-RU" sz="2000" dirty="0" smtClean="0">
                <a:solidFill>
                  <a:schemeClr val="tx1"/>
                </a:solidFill>
                <a:cs typeface="Arabic Typesetting" panose="03020402040406030203" pitchFamily="66" charset="-78"/>
              </a:rPr>
              <a:t>населению</a:t>
            </a:r>
            <a:r>
              <a:rPr lang="en-US" sz="20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cs typeface="Arabic Typesetting" panose="03020402040406030203" pitchFamily="66" charset="-78"/>
              </a:rPr>
              <a:t>при заболеваниях нервной системы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1600" dirty="0" smtClean="0"/>
              <a:t>(приказ Министерства здравоохранения</a:t>
            </a:r>
            <a:r>
              <a:rPr lang="en-US" sz="1600" dirty="0" smtClean="0"/>
              <a:t>  </a:t>
            </a:r>
            <a:r>
              <a:rPr lang="ru-RU" sz="1600" dirty="0" smtClean="0"/>
              <a:t>Российской Федерации от 15 ноября 2012 г. N 926н).</a:t>
            </a:r>
          </a:p>
          <a:p>
            <a:pPr marL="457200" indent="-457200" algn="l">
              <a:lnSpc>
                <a:spcPts val="2000"/>
              </a:lnSpc>
              <a:spcBef>
                <a:spcPts val="0"/>
              </a:spcBef>
              <a:spcAft>
                <a:spcPts val="2000"/>
              </a:spcAft>
              <a:buFont typeface="+mj-lt"/>
              <a:buAutoNum type="arabicPeriod"/>
              <a:defRPr/>
            </a:pPr>
            <a:r>
              <a:rPr lang="ru-RU" sz="2000" dirty="0" smtClean="0">
                <a:solidFill>
                  <a:schemeClr val="tx1"/>
                </a:solidFill>
                <a:cs typeface="Arabic Typesetting" panose="03020402040406030203" pitchFamily="66" charset="-78"/>
              </a:rPr>
              <a:t>Протокол</a:t>
            </a:r>
            <a:r>
              <a:rPr lang="en-US" sz="2000" dirty="0" smtClean="0">
                <a:solidFill>
                  <a:schemeClr val="tx1"/>
                </a:solidFill>
                <a:cs typeface="Arabic Typesetting" panose="03020402040406030203" pitchFamily="66" charset="-78"/>
              </a:rPr>
              <a:t> </a:t>
            </a:r>
            <a:r>
              <a:rPr lang="ru-RU" sz="2000" dirty="0">
                <a:solidFill>
                  <a:schemeClr val="tx1"/>
                </a:solidFill>
                <a:cs typeface="Arabic Typesetting" panose="03020402040406030203" pitchFamily="66" charset="-78"/>
              </a:rPr>
              <a:t>ведения</a:t>
            </a:r>
            <a:r>
              <a:rPr lang="en-US" sz="2000" dirty="0">
                <a:solidFill>
                  <a:schemeClr val="tx1"/>
                </a:solidFill>
                <a:cs typeface="Arabic Typesetting" panose="03020402040406030203" pitchFamily="66" charset="-78"/>
              </a:rPr>
              <a:t> </a:t>
            </a:r>
            <a:r>
              <a:rPr lang="ru-RU" sz="2000" dirty="0">
                <a:solidFill>
                  <a:schemeClr val="tx1"/>
                </a:solidFill>
                <a:cs typeface="Arabic Typesetting" panose="03020402040406030203" pitchFamily="66" charset="-78"/>
              </a:rPr>
              <a:t>больных</a:t>
            </a:r>
            <a:r>
              <a:rPr lang="en-US" sz="2000" dirty="0">
                <a:solidFill>
                  <a:schemeClr val="tx1"/>
                </a:solidFill>
                <a:cs typeface="Arabic Typesetting" panose="03020402040406030203" pitchFamily="66" charset="-78"/>
              </a:rPr>
              <a:t> </a:t>
            </a:r>
            <a:r>
              <a:rPr lang="ru-RU" sz="2000" dirty="0">
                <a:solidFill>
                  <a:schemeClr val="tx1"/>
                </a:solidFill>
                <a:cs typeface="Arabic Typesetting" panose="03020402040406030203" pitchFamily="66" charset="-78"/>
              </a:rPr>
              <a:t>«Рассеянный</a:t>
            </a:r>
            <a:r>
              <a:rPr lang="en-US" sz="2000" dirty="0">
                <a:solidFill>
                  <a:schemeClr val="tx1"/>
                </a:solidFill>
                <a:cs typeface="Arabic Typesetting" panose="03020402040406030203" pitchFamily="66" charset="-78"/>
              </a:rPr>
              <a:t> </a:t>
            </a:r>
            <a:r>
              <a:rPr lang="ru-RU" sz="2000" dirty="0">
                <a:solidFill>
                  <a:schemeClr val="tx1"/>
                </a:solidFill>
                <a:cs typeface="Arabic Typesetting" panose="03020402040406030203" pitchFamily="66" charset="-78"/>
              </a:rPr>
              <a:t>склероз</a:t>
            </a:r>
            <a:r>
              <a:rPr lang="ru-RU" sz="2000" dirty="0" smtClean="0">
                <a:solidFill>
                  <a:schemeClr val="tx1"/>
                </a:solidFill>
                <a:cs typeface="Arabic Typesetting" panose="03020402040406030203" pitchFamily="66" charset="-78"/>
              </a:rPr>
              <a:t>»</a:t>
            </a:r>
            <a:r>
              <a:rPr lang="ru-RU" sz="2000" dirty="0">
                <a:solidFill>
                  <a:schemeClr val="tx1"/>
                </a:solidFill>
                <a:cs typeface="Arabic Typesetting" panose="03020402040406030203" pitchFamily="66" charset="-78"/>
              </a:rPr>
              <a:t/>
            </a:r>
            <a:br>
              <a:rPr lang="ru-RU" sz="2000" dirty="0">
                <a:solidFill>
                  <a:schemeClr val="tx1"/>
                </a:solidFill>
                <a:cs typeface="Arabic Typesetting" panose="03020402040406030203" pitchFamily="66" charset="-78"/>
              </a:rPr>
            </a:br>
            <a:r>
              <a:rPr lang="ru-RU" sz="1600" dirty="0" smtClean="0"/>
              <a:t>Утвержден</a:t>
            </a:r>
            <a:r>
              <a:rPr lang="en-US" sz="1600" dirty="0" smtClean="0"/>
              <a:t> </a:t>
            </a:r>
            <a:r>
              <a:rPr lang="ru-RU" sz="1600" dirty="0" err="1" smtClean="0"/>
              <a:t>Минздравсоцразвития</a:t>
            </a:r>
            <a:r>
              <a:rPr lang="ru-RU" sz="1600" dirty="0" smtClean="0"/>
              <a:t> </a:t>
            </a:r>
            <a:r>
              <a:rPr lang="ru-RU" sz="1600" dirty="0"/>
              <a:t>18.04.2005 г.</a:t>
            </a:r>
          </a:p>
          <a:p>
            <a:pPr marL="457200" indent="-457200" algn="l">
              <a:lnSpc>
                <a:spcPts val="2000"/>
              </a:lnSpc>
              <a:spcBef>
                <a:spcPts val="0"/>
              </a:spcBef>
              <a:spcAft>
                <a:spcPts val="2000"/>
              </a:spcAft>
              <a:buFont typeface="+mj-lt"/>
              <a:buAutoNum type="arabicPeriod"/>
              <a:defRPr/>
            </a:pPr>
            <a:r>
              <a:rPr lang="ru-RU" sz="2000" dirty="0" smtClean="0">
                <a:solidFill>
                  <a:schemeClr val="tx1"/>
                </a:solidFill>
                <a:cs typeface="Arabic Typesetting" panose="03020402040406030203" pitchFamily="66" charset="-78"/>
              </a:rPr>
              <a:t>Стандарт</a:t>
            </a:r>
            <a:r>
              <a:rPr lang="en-US" sz="2000" dirty="0" smtClean="0">
                <a:solidFill>
                  <a:schemeClr val="tx1"/>
                </a:solidFill>
                <a:cs typeface="Arabic Typesetting" panose="03020402040406030203" pitchFamily="66" charset="-78"/>
              </a:rPr>
              <a:t> </a:t>
            </a:r>
            <a:r>
              <a:rPr lang="ru-RU" sz="2000" dirty="0">
                <a:solidFill>
                  <a:schemeClr val="tx1"/>
                </a:solidFill>
                <a:cs typeface="Arabic Typesetting" panose="03020402040406030203" pitchFamily="66" charset="-78"/>
              </a:rPr>
              <a:t>специализированной</a:t>
            </a:r>
            <a:r>
              <a:rPr lang="en-US" sz="2000" dirty="0">
                <a:solidFill>
                  <a:schemeClr val="tx1"/>
                </a:solidFill>
                <a:cs typeface="Arabic Typesetting" panose="03020402040406030203" pitchFamily="66" charset="-78"/>
              </a:rPr>
              <a:t> </a:t>
            </a:r>
            <a:r>
              <a:rPr lang="ru-RU" sz="2000" dirty="0">
                <a:solidFill>
                  <a:schemeClr val="tx1"/>
                </a:solidFill>
                <a:cs typeface="Arabic Typesetting" panose="03020402040406030203" pitchFamily="66" charset="-78"/>
              </a:rPr>
              <a:t>медицинской</a:t>
            </a:r>
            <a:r>
              <a:rPr lang="en-US" sz="2000" dirty="0">
                <a:solidFill>
                  <a:schemeClr val="tx1"/>
                </a:solidFill>
                <a:cs typeface="Arabic Typesetting" panose="03020402040406030203" pitchFamily="66" charset="-78"/>
              </a:rPr>
              <a:t> </a:t>
            </a:r>
            <a:r>
              <a:rPr lang="ru-RU" sz="2000" dirty="0">
                <a:solidFill>
                  <a:schemeClr val="tx1"/>
                </a:solidFill>
                <a:cs typeface="Arabic Typesetting" panose="03020402040406030203" pitchFamily="66" charset="-78"/>
              </a:rPr>
              <a:t>помощи</a:t>
            </a:r>
            <a:r>
              <a:rPr lang="en-US" sz="2000" dirty="0">
                <a:solidFill>
                  <a:schemeClr val="tx1"/>
                </a:solidFill>
                <a:cs typeface="Arabic Typesetting" panose="03020402040406030203" pitchFamily="66" charset="-78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cs typeface="Arabic Typesetting" panose="03020402040406030203" pitchFamily="66" charset="-78"/>
              </a:rPr>
              <a:t>при</a:t>
            </a:r>
            <a:r>
              <a:rPr lang="en-US" sz="2000" dirty="0" smtClean="0">
                <a:solidFill>
                  <a:schemeClr val="tx1"/>
                </a:solidFill>
                <a:cs typeface="Arabic Typesetting" panose="03020402040406030203" pitchFamily="66" charset="-78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cs typeface="Arabic Typesetting" panose="03020402040406030203" pitchFamily="66" charset="-78"/>
              </a:rPr>
              <a:t>первом клиническом </a:t>
            </a:r>
            <a:r>
              <a:rPr lang="ru-RU" sz="2000" dirty="0">
                <a:solidFill>
                  <a:schemeClr val="tx1"/>
                </a:solidFill>
                <a:cs typeface="Arabic Typesetting" panose="03020402040406030203" pitchFamily="66" charset="-78"/>
              </a:rPr>
              <a:t>проявлении рассеянного склероза (клинически</a:t>
            </a:r>
            <a:r>
              <a:rPr lang="en-US" sz="2000" dirty="0">
                <a:solidFill>
                  <a:schemeClr val="tx1"/>
                </a:solidFill>
                <a:cs typeface="Arabic Typesetting" panose="03020402040406030203" pitchFamily="66" charset="-78"/>
              </a:rPr>
              <a:t> </a:t>
            </a:r>
            <a:r>
              <a:rPr lang="ru-RU" sz="2000" dirty="0">
                <a:solidFill>
                  <a:schemeClr val="tx1"/>
                </a:solidFill>
                <a:cs typeface="Arabic Typesetting" panose="03020402040406030203" pitchFamily="66" charset="-78"/>
              </a:rPr>
              <a:t> изолированном</a:t>
            </a:r>
            <a:r>
              <a:rPr lang="en-US" sz="2000" dirty="0">
                <a:solidFill>
                  <a:schemeClr val="tx1"/>
                </a:solidFill>
                <a:cs typeface="Arabic Typesetting" panose="03020402040406030203" pitchFamily="66" charset="-78"/>
              </a:rPr>
              <a:t> </a:t>
            </a:r>
            <a:r>
              <a:rPr lang="ru-RU" sz="2000" dirty="0">
                <a:solidFill>
                  <a:schemeClr val="tx1"/>
                </a:solidFill>
                <a:cs typeface="Arabic Typesetting" panose="03020402040406030203" pitchFamily="66" charset="-78"/>
              </a:rPr>
              <a:t>синдроме</a:t>
            </a:r>
            <a:r>
              <a:rPr lang="ru-RU" sz="1600" dirty="0"/>
              <a:t>) Приложение к Приказу Министерства здравоохранения РФ от </a:t>
            </a:r>
            <a:r>
              <a:rPr lang="ru-RU" sz="1600" dirty="0" smtClean="0"/>
              <a:t>20</a:t>
            </a:r>
            <a:r>
              <a:rPr lang="en-US" sz="1600" dirty="0" smtClean="0"/>
              <a:t> </a:t>
            </a:r>
            <a:r>
              <a:rPr lang="ru-RU" sz="1600" dirty="0" smtClean="0"/>
              <a:t>декабря </a:t>
            </a:r>
            <a:r>
              <a:rPr lang="ru-RU" sz="1600" dirty="0"/>
              <a:t>2012 г. № 1085н</a:t>
            </a:r>
          </a:p>
          <a:p>
            <a:pPr marL="457200" indent="-457200" algn="l">
              <a:lnSpc>
                <a:spcPts val="2000"/>
              </a:lnSpc>
              <a:spcBef>
                <a:spcPts val="0"/>
              </a:spcBef>
              <a:spcAft>
                <a:spcPts val="2000"/>
              </a:spcAft>
              <a:buFont typeface="+mj-lt"/>
              <a:buAutoNum type="arabicPeriod"/>
              <a:defRPr/>
            </a:pPr>
            <a:r>
              <a:rPr lang="ru-RU" sz="2000" dirty="0" smtClean="0">
                <a:solidFill>
                  <a:schemeClr val="tx1"/>
                </a:solidFill>
                <a:cs typeface="Arabic Typesetting" panose="03020402040406030203" pitchFamily="66" charset="-78"/>
              </a:rPr>
              <a:t>Стандарт</a:t>
            </a:r>
            <a:r>
              <a:rPr lang="en-US" sz="2000" dirty="0" smtClean="0">
                <a:solidFill>
                  <a:schemeClr val="tx1"/>
                </a:solidFill>
                <a:cs typeface="Arabic Typesetting" panose="03020402040406030203" pitchFamily="66" charset="-78"/>
              </a:rPr>
              <a:t> </a:t>
            </a:r>
            <a:r>
              <a:rPr lang="ru-RU" sz="2000" dirty="0">
                <a:solidFill>
                  <a:schemeClr val="tx1"/>
                </a:solidFill>
                <a:cs typeface="Arabic Typesetting" panose="03020402040406030203" pitchFamily="66" charset="-78"/>
              </a:rPr>
              <a:t>первичной</a:t>
            </a:r>
            <a:r>
              <a:rPr lang="en-US" sz="2000" dirty="0">
                <a:solidFill>
                  <a:schemeClr val="tx1"/>
                </a:solidFill>
                <a:cs typeface="Arabic Typesetting" panose="03020402040406030203" pitchFamily="66" charset="-78"/>
              </a:rPr>
              <a:t> </a:t>
            </a:r>
            <a:r>
              <a:rPr lang="ru-RU" sz="2000" dirty="0">
                <a:solidFill>
                  <a:schemeClr val="tx1"/>
                </a:solidFill>
                <a:cs typeface="Arabic Typesetting" panose="03020402040406030203" pitchFamily="66" charset="-78"/>
              </a:rPr>
              <a:t>медико-санитарной</a:t>
            </a:r>
            <a:r>
              <a:rPr lang="en-US" sz="2000" dirty="0">
                <a:solidFill>
                  <a:schemeClr val="tx1"/>
                </a:solidFill>
                <a:cs typeface="Arabic Typesetting" panose="03020402040406030203" pitchFamily="66" charset="-78"/>
              </a:rPr>
              <a:t> </a:t>
            </a:r>
            <a:r>
              <a:rPr lang="ru-RU" sz="2000" dirty="0">
                <a:solidFill>
                  <a:schemeClr val="tx1"/>
                </a:solidFill>
                <a:cs typeface="Arabic Typesetting" panose="03020402040406030203" pitchFamily="66" charset="-78"/>
              </a:rPr>
              <a:t>помощи</a:t>
            </a:r>
            <a:r>
              <a:rPr lang="en-US" sz="2000" dirty="0">
                <a:solidFill>
                  <a:schemeClr val="tx1"/>
                </a:solidFill>
                <a:cs typeface="Arabic Typesetting" panose="03020402040406030203" pitchFamily="66" charset="-78"/>
              </a:rPr>
              <a:t> </a:t>
            </a:r>
            <a:r>
              <a:rPr lang="ru-RU" sz="2000" dirty="0">
                <a:solidFill>
                  <a:schemeClr val="tx1"/>
                </a:solidFill>
                <a:cs typeface="Arabic Typesetting" panose="03020402040406030203" pitchFamily="66" charset="-78"/>
              </a:rPr>
              <a:t>при</a:t>
            </a:r>
            <a:r>
              <a:rPr lang="en-US" sz="2000" dirty="0">
                <a:solidFill>
                  <a:schemeClr val="tx1"/>
                </a:solidFill>
                <a:cs typeface="Arabic Typesetting" panose="03020402040406030203" pitchFamily="66" charset="-78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cs typeface="Arabic Typesetting" panose="03020402040406030203" pitchFamily="66" charset="-78"/>
              </a:rPr>
              <a:t>остром </a:t>
            </a:r>
            <a:r>
              <a:rPr lang="ru-RU" sz="2000" dirty="0" err="1" smtClean="0">
                <a:solidFill>
                  <a:schemeClr val="tx1"/>
                </a:solidFill>
                <a:cs typeface="Arabic Typesetting" panose="03020402040406030203" pitchFamily="66" charset="-78"/>
              </a:rPr>
              <a:t>оптиконевромиелите</a:t>
            </a:r>
            <a:r>
              <a:rPr lang="ru-RU" sz="2000" dirty="0" smtClean="0">
                <a:solidFill>
                  <a:schemeClr val="tx1"/>
                </a:solidFill>
                <a:cs typeface="Arabic Typesetting" panose="03020402040406030203" pitchFamily="66" charset="-78"/>
              </a:rPr>
              <a:t> </a:t>
            </a:r>
            <a:r>
              <a:rPr lang="ru-RU" sz="2000" dirty="0">
                <a:solidFill>
                  <a:schemeClr val="tx1"/>
                </a:solidFill>
                <a:cs typeface="Arabic Typesetting" panose="03020402040406030203" pitchFamily="66" charset="-78"/>
              </a:rPr>
              <a:t>(диагностика) </a:t>
            </a:r>
            <a:br>
              <a:rPr lang="ru-RU" sz="2000" dirty="0">
                <a:solidFill>
                  <a:schemeClr val="tx1"/>
                </a:solidFill>
                <a:cs typeface="Arabic Typesetting" panose="03020402040406030203" pitchFamily="66" charset="-78"/>
              </a:rPr>
            </a:br>
            <a:r>
              <a:rPr lang="ru-RU" sz="1600" dirty="0" smtClean="0"/>
              <a:t>Приложение </a:t>
            </a:r>
            <a:r>
              <a:rPr lang="ru-RU" sz="1600" dirty="0"/>
              <a:t>к Приказу </a:t>
            </a:r>
            <a:r>
              <a:rPr lang="ru-RU" sz="1600" dirty="0" smtClean="0"/>
              <a:t>Министерства здравоохранения </a:t>
            </a:r>
            <a:r>
              <a:rPr lang="ru-RU" sz="1600" dirty="0"/>
              <a:t>РФ от 24 декабря 2012 г. № 1533н</a:t>
            </a:r>
          </a:p>
          <a:p>
            <a:pPr marL="457200" indent="-457200" algn="l">
              <a:lnSpc>
                <a:spcPts val="2000"/>
              </a:lnSpc>
              <a:spcBef>
                <a:spcPts val="0"/>
              </a:spcBef>
              <a:spcAft>
                <a:spcPts val="2000"/>
              </a:spcAft>
              <a:buFont typeface="+mj-lt"/>
              <a:buAutoNum type="arabicPeriod"/>
              <a:defRPr/>
            </a:pPr>
            <a:r>
              <a:rPr lang="ru-RU" sz="2000" dirty="0" smtClean="0">
                <a:solidFill>
                  <a:schemeClr val="tx1"/>
                </a:solidFill>
                <a:cs typeface="Arabic Typesetting" panose="03020402040406030203" pitchFamily="66" charset="-78"/>
              </a:rPr>
              <a:t>Стандарт </a:t>
            </a:r>
            <a:r>
              <a:rPr lang="ru-RU" sz="2000" dirty="0">
                <a:solidFill>
                  <a:schemeClr val="tx1"/>
                </a:solidFill>
                <a:cs typeface="Arabic Typesetting" panose="03020402040406030203" pitchFamily="66" charset="-78"/>
              </a:rPr>
              <a:t>первичной медико-санитарной помощи при рассеянном склерозе в</a:t>
            </a:r>
            <a:r>
              <a:rPr lang="en-US" sz="2000" dirty="0">
                <a:solidFill>
                  <a:schemeClr val="tx1"/>
                </a:solidFill>
                <a:cs typeface="Arabic Typesetting" panose="03020402040406030203" pitchFamily="66" charset="-78"/>
              </a:rPr>
              <a:t> </a:t>
            </a:r>
            <a:r>
              <a:rPr lang="ru-RU" sz="2000" dirty="0">
                <a:solidFill>
                  <a:schemeClr val="tx1"/>
                </a:solidFill>
                <a:cs typeface="Arabic Typesetting" panose="03020402040406030203" pitchFamily="66" charset="-78"/>
              </a:rPr>
              <a:t>стадии ремиссии </a:t>
            </a:r>
            <a:r>
              <a:rPr lang="ru-RU" sz="1600" dirty="0"/>
              <a:t>Приложение к Приказу Министерства здравоохранения </a:t>
            </a:r>
            <a:r>
              <a:rPr lang="ru-RU" sz="1600" dirty="0" smtClean="0"/>
              <a:t>РФ</a:t>
            </a:r>
            <a:r>
              <a:rPr lang="en-US" sz="1600" dirty="0" smtClean="0"/>
              <a:t> </a:t>
            </a:r>
            <a:r>
              <a:rPr lang="ru-RU" sz="1600" dirty="0" smtClean="0"/>
              <a:t>от </a:t>
            </a:r>
            <a:r>
              <a:rPr lang="ru-RU" sz="1600" dirty="0"/>
              <a:t>24 декабря 2012 г. № 1542н</a:t>
            </a:r>
          </a:p>
        </p:txBody>
      </p:sp>
      <p:pic>
        <p:nvPicPr>
          <p:cNvPr id="3074" name="Picture 2" descr="https://avatars.mds.yandex.net/get-zen_doc/162989/pub_5d13432d723a7d00af0dc13e_5d1343640e660100b0b56f17/scale_1200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/>
            </a:extLst>
          </a:blip>
          <a:srcRect l="60697"/>
          <a:stretch/>
        </p:blipFill>
        <p:spPr bwMode="auto">
          <a:xfrm>
            <a:off x="7080792" y="1525023"/>
            <a:ext cx="2051720" cy="37884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t2m021262"/>
          <p:cNvPicPr>
            <a:picLocks noChangeAspect="1" noChangeArrowheads="1"/>
          </p:cNvPicPr>
          <p:nvPr/>
        </p:nvPicPr>
        <p:blipFill>
          <a:blip r:embed="rId3">
            <a:lum bright="20000" contrast="20000"/>
          </a:blip>
          <a:srcRect l="14851" t="14481" r="14851" b="14481"/>
          <a:stretch>
            <a:fillRect/>
          </a:stretch>
        </p:blipFill>
        <p:spPr bwMode="auto">
          <a:xfrm>
            <a:off x="547688" y="2044700"/>
            <a:ext cx="4024312" cy="3906838"/>
          </a:xfrm>
          <a:prstGeom prst="rect">
            <a:avLst/>
          </a:prstGeom>
          <a:noFill/>
          <a:ln w="57150">
            <a:solidFill>
              <a:srgbClr val="EAEAEA"/>
            </a:solidFill>
            <a:miter lim="800000"/>
            <a:headEnd/>
            <a:tailEnd/>
          </a:ln>
        </p:spPr>
      </p:pic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2100263" y="6003925"/>
            <a:ext cx="481012" cy="39687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000">
                <a:ea typeface="ＭＳ Ｐゴシック" pitchFamily="34" charset="-128"/>
              </a:rPr>
              <a:t>T2</a:t>
            </a:r>
            <a:endParaRPr lang="en-US" sz="2000">
              <a:ea typeface="ＭＳ Ｐゴシック" pitchFamily="34" charset="-128"/>
            </a:endParaRP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5267325" y="6003925"/>
            <a:ext cx="1935163" cy="39687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000">
                <a:ea typeface="ＭＳ Ｐゴシック" pitchFamily="34" charset="-128"/>
              </a:rPr>
              <a:t>T1-hypointense</a:t>
            </a:r>
            <a:endParaRPr lang="en-US" sz="2000">
              <a:ea typeface="ＭＳ Ｐゴシック" pitchFamily="34" charset="-128"/>
            </a:endParaRPr>
          </a:p>
        </p:txBody>
      </p:sp>
      <p:pic>
        <p:nvPicPr>
          <p:cNvPr id="82949" name="Picture 5" descr="t1m61262"/>
          <p:cNvPicPr>
            <a:picLocks noChangeAspect="1" noChangeArrowheads="1"/>
          </p:cNvPicPr>
          <p:nvPr/>
        </p:nvPicPr>
        <p:blipFill>
          <a:blip r:embed="rId4">
            <a:lum bright="40000" contrast="40000"/>
          </a:blip>
          <a:srcRect l="14880" t="13008" r="14880" b="15898"/>
          <a:stretch>
            <a:fillRect/>
          </a:stretch>
        </p:blipFill>
        <p:spPr bwMode="auto">
          <a:xfrm>
            <a:off x="4510088" y="2036763"/>
            <a:ext cx="4024312" cy="3922712"/>
          </a:xfrm>
          <a:prstGeom prst="rect">
            <a:avLst/>
          </a:prstGeom>
          <a:noFill/>
          <a:ln w="57150">
            <a:solidFill>
              <a:srgbClr val="EAEAEA"/>
            </a:solidFill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809875" y="4333875"/>
            <a:ext cx="4305300" cy="428625"/>
            <a:chOff x="1770" y="2574"/>
            <a:chExt cx="2712" cy="270"/>
          </a:xfrm>
        </p:grpSpPr>
        <p:sp>
          <p:nvSpPr>
            <p:cNvPr id="82957" name="Oval 7"/>
            <p:cNvSpPr>
              <a:spLocks noChangeArrowheads="1"/>
            </p:cNvSpPr>
            <p:nvPr/>
          </p:nvSpPr>
          <p:spPr bwMode="auto">
            <a:xfrm>
              <a:off x="1770" y="2574"/>
              <a:ext cx="240" cy="2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958" name="Oval 8"/>
            <p:cNvSpPr>
              <a:spLocks noChangeArrowheads="1"/>
            </p:cNvSpPr>
            <p:nvPr/>
          </p:nvSpPr>
          <p:spPr bwMode="auto">
            <a:xfrm>
              <a:off x="4242" y="2604"/>
              <a:ext cx="240" cy="2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981200" y="4438650"/>
            <a:ext cx="4276725" cy="438150"/>
            <a:chOff x="1248" y="2640"/>
            <a:chExt cx="2694" cy="276"/>
          </a:xfrm>
        </p:grpSpPr>
        <p:sp>
          <p:nvSpPr>
            <p:cNvPr id="82955" name="Oval 10"/>
            <p:cNvSpPr>
              <a:spLocks noChangeArrowheads="1"/>
            </p:cNvSpPr>
            <p:nvPr/>
          </p:nvSpPr>
          <p:spPr bwMode="auto">
            <a:xfrm>
              <a:off x="1248" y="2640"/>
              <a:ext cx="240" cy="2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956" name="Oval 11"/>
            <p:cNvSpPr>
              <a:spLocks noChangeArrowheads="1"/>
            </p:cNvSpPr>
            <p:nvPr/>
          </p:nvSpPr>
          <p:spPr bwMode="auto">
            <a:xfrm>
              <a:off x="3702" y="2676"/>
              <a:ext cx="240" cy="2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2952" name="Rectangle 12"/>
          <p:cNvSpPr>
            <a:spLocks noChangeArrowheads="1"/>
          </p:cNvSpPr>
          <p:nvPr/>
        </p:nvSpPr>
        <p:spPr bwMode="auto">
          <a:xfrm>
            <a:off x="250825" y="908050"/>
            <a:ext cx="8704263" cy="1008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2800">
                <a:solidFill>
                  <a:schemeClr val="tx2"/>
                </a:solidFill>
              </a:rPr>
              <a:t>T2-</a:t>
            </a:r>
            <a:r>
              <a:rPr lang="ru-RU" sz="2800">
                <a:solidFill>
                  <a:schemeClr val="tx2"/>
                </a:solidFill>
              </a:rPr>
              <a:t>гипер</a:t>
            </a:r>
            <a:r>
              <a:rPr lang="en-GB" sz="2800">
                <a:solidFill>
                  <a:schemeClr val="tx2"/>
                </a:solidFill>
              </a:rPr>
              <a:t> &amp; T1-</a:t>
            </a:r>
            <a:r>
              <a:rPr lang="ru-RU" sz="2800">
                <a:solidFill>
                  <a:schemeClr val="tx2"/>
                </a:solidFill>
              </a:rPr>
              <a:t>гипоинтенсивное изображение</a:t>
            </a:r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82953" name="Text Box 13"/>
          <p:cNvSpPr txBox="1">
            <a:spLocks noChangeArrowheads="1"/>
          </p:cNvSpPr>
          <p:nvPr/>
        </p:nvSpPr>
        <p:spPr bwMode="auto">
          <a:xfrm>
            <a:off x="323850" y="333375"/>
            <a:ext cx="79200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accent2"/>
                </a:solidFill>
              </a:rPr>
              <a:t>МРТ ПРИ РАССЕЯННОМ СКЛЕРОЗЕ</a:t>
            </a:r>
          </a:p>
        </p:txBody>
      </p:sp>
      <p:sp>
        <p:nvSpPr>
          <p:cNvPr id="82954" name="Line 14"/>
          <p:cNvSpPr>
            <a:spLocks noChangeShapeType="1"/>
          </p:cNvSpPr>
          <p:nvPr/>
        </p:nvSpPr>
        <p:spPr bwMode="auto">
          <a:xfrm>
            <a:off x="468313" y="908050"/>
            <a:ext cx="80645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63575" y="398463"/>
            <a:ext cx="7772400" cy="6381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2"/>
                </a:solidFill>
              </a:rPr>
              <a:t>Изменение изображения после </a:t>
            </a:r>
            <a:r>
              <a:rPr lang="ru-RU" sz="4000" b="1" dirty="0" err="1" smtClean="0">
                <a:solidFill>
                  <a:schemeClr val="accent2"/>
                </a:solidFill>
              </a:rPr>
              <a:t>контрастирования</a:t>
            </a:r>
            <a:r>
              <a:rPr lang="en-US" dirty="0" smtClean="0"/>
              <a:t> </a:t>
            </a: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1289050" y="5775325"/>
            <a:ext cx="2262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5937250" y="5775325"/>
            <a:ext cx="750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3973" name="Picture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00200"/>
            <a:ext cx="263683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4" name="Picture 6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62313" y="1600200"/>
            <a:ext cx="26193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5" name="Line 7"/>
          <p:cNvSpPr>
            <a:spLocks noChangeShapeType="1"/>
          </p:cNvSpPr>
          <p:nvPr/>
        </p:nvSpPr>
        <p:spPr bwMode="auto">
          <a:xfrm>
            <a:off x="949325" y="3443288"/>
            <a:ext cx="338138" cy="531812"/>
          </a:xfrm>
          <a:prstGeom prst="line">
            <a:avLst/>
          </a:prstGeom>
          <a:noFill/>
          <a:ln w="50800">
            <a:solidFill>
              <a:srgbClr val="66FF33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3976" name="Line 8"/>
          <p:cNvSpPr>
            <a:spLocks noChangeShapeType="1"/>
          </p:cNvSpPr>
          <p:nvPr/>
        </p:nvSpPr>
        <p:spPr bwMode="auto">
          <a:xfrm>
            <a:off x="3749675" y="3454400"/>
            <a:ext cx="336550" cy="531813"/>
          </a:xfrm>
          <a:prstGeom prst="line">
            <a:avLst/>
          </a:prstGeom>
          <a:noFill/>
          <a:ln w="50800">
            <a:solidFill>
              <a:srgbClr val="66FF33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83977" name="Group 9"/>
          <p:cNvGrpSpPr>
            <a:grpSpLocks/>
          </p:cNvGrpSpPr>
          <p:nvPr/>
        </p:nvGrpSpPr>
        <p:grpSpPr bwMode="auto">
          <a:xfrm>
            <a:off x="6065838" y="1600200"/>
            <a:ext cx="2638425" cy="4635500"/>
            <a:chOff x="3821" y="1008"/>
            <a:chExt cx="1662" cy="2920"/>
          </a:xfrm>
        </p:grpSpPr>
        <p:grpSp>
          <p:nvGrpSpPr>
            <p:cNvPr id="83982" name="Group 10"/>
            <p:cNvGrpSpPr>
              <a:grpSpLocks/>
            </p:cNvGrpSpPr>
            <p:nvPr/>
          </p:nvGrpSpPr>
          <p:grpSpPr bwMode="auto">
            <a:xfrm>
              <a:off x="3821" y="1008"/>
              <a:ext cx="1662" cy="2920"/>
              <a:chOff x="3821" y="1008"/>
              <a:chExt cx="1662" cy="2920"/>
            </a:xfrm>
          </p:grpSpPr>
          <p:pic>
            <p:nvPicPr>
              <p:cNvPr id="83984" name="Picture 11"/>
              <p:cNvPicPr>
                <a:picLocks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821" y="1008"/>
                <a:ext cx="1662" cy="2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3985" name="Rectangle 12"/>
              <p:cNvSpPr>
                <a:spLocks noChangeArrowheads="1"/>
              </p:cNvSpPr>
              <p:nvPr/>
            </p:nvSpPr>
            <p:spPr bwMode="auto">
              <a:xfrm>
                <a:off x="3834" y="3640"/>
                <a:ext cx="164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 algn="ctr" defTabSz="762000"/>
                <a:r>
                  <a:rPr lang="en-US" sz="2400" b="1">
                    <a:solidFill>
                      <a:schemeClr val="accent2"/>
                    </a:solidFill>
                    <a:ea typeface="ＭＳ Ｐゴシック" pitchFamily="34" charset="-128"/>
                  </a:rPr>
                  <a:t>Axial post-Gd</a:t>
                </a:r>
              </a:p>
            </p:txBody>
          </p:sp>
        </p:grpSp>
        <p:sp>
          <p:nvSpPr>
            <p:cNvPr id="83983" name="Line 13"/>
            <p:cNvSpPr>
              <a:spLocks noChangeShapeType="1"/>
            </p:cNvSpPr>
            <p:nvPr/>
          </p:nvSpPr>
          <p:spPr bwMode="auto">
            <a:xfrm>
              <a:off x="4140" y="2209"/>
              <a:ext cx="212" cy="335"/>
            </a:xfrm>
            <a:prstGeom prst="line">
              <a:avLst/>
            </a:prstGeom>
            <a:noFill/>
            <a:ln w="50800">
              <a:solidFill>
                <a:srgbClr val="66FF33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3978" name="Rectangle 16"/>
          <p:cNvSpPr>
            <a:spLocks noChangeArrowheads="1"/>
          </p:cNvSpPr>
          <p:nvPr/>
        </p:nvSpPr>
        <p:spPr bwMode="auto">
          <a:xfrm>
            <a:off x="457200" y="57785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/>
            <a:r>
              <a:rPr lang="en-US" sz="2400" b="1">
                <a:solidFill>
                  <a:schemeClr val="accent2"/>
                </a:solidFill>
                <a:ea typeface="ＭＳ Ｐゴシック" pitchFamily="34" charset="-128"/>
              </a:rPr>
              <a:t>Axial PD SE</a:t>
            </a:r>
          </a:p>
        </p:txBody>
      </p:sp>
      <p:sp>
        <p:nvSpPr>
          <p:cNvPr id="83979" name="Rectangle 17"/>
          <p:cNvSpPr>
            <a:spLocks noChangeArrowheads="1"/>
          </p:cNvSpPr>
          <p:nvPr/>
        </p:nvSpPr>
        <p:spPr bwMode="auto">
          <a:xfrm>
            <a:off x="3270250" y="5778500"/>
            <a:ext cx="2592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/>
            <a:r>
              <a:rPr lang="en-US" sz="2400" b="1">
                <a:solidFill>
                  <a:schemeClr val="accent2"/>
                </a:solidFill>
                <a:ea typeface="ＭＳ Ｐゴシック" pitchFamily="34" charset="-128"/>
              </a:rPr>
              <a:t>Axial T2W SE</a:t>
            </a:r>
          </a:p>
        </p:txBody>
      </p:sp>
      <p:sp>
        <p:nvSpPr>
          <p:cNvPr id="83980" name="Rectangle 18"/>
          <p:cNvSpPr>
            <a:spLocks noChangeArrowheads="1"/>
          </p:cNvSpPr>
          <p:nvPr/>
        </p:nvSpPr>
        <p:spPr bwMode="auto">
          <a:xfrm>
            <a:off x="338138" y="304800"/>
            <a:ext cx="8534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endParaRPr lang="en-GB" sz="2400">
              <a:ea typeface="ＭＳ Ｐゴシック" pitchFamily="34" charset="-128"/>
            </a:endParaRPr>
          </a:p>
        </p:txBody>
      </p:sp>
      <p:sp>
        <p:nvSpPr>
          <p:cNvPr id="83981" name="Line 26"/>
          <p:cNvSpPr>
            <a:spLocks noChangeShapeType="1"/>
          </p:cNvSpPr>
          <p:nvPr/>
        </p:nvSpPr>
        <p:spPr bwMode="auto">
          <a:xfrm>
            <a:off x="395288" y="1341438"/>
            <a:ext cx="8208962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4475"/>
            <a:ext cx="8955088" cy="14319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accent2"/>
                </a:solidFill>
              </a:rPr>
              <a:t>Атрофия – важный компонент РС</a:t>
            </a:r>
            <a:endParaRPr lang="en-US" smtClean="0">
              <a:solidFill>
                <a:schemeClr val="accent2"/>
              </a:solidFill>
            </a:endParaRPr>
          </a:p>
        </p:txBody>
      </p:sp>
      <p:pic>
        <p:nvPicPr>
          <p:cNvPr id="84995" name="Picture 3" descr="sante1_z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439988"/>
            <a:ext cx="2879725" cy="365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1331913" y="6165850"/>
            <a:ext cx="2160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Aft>
                <a:spcPts val="500"/>
              </a:spcAft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ea typeface="ＭＳ Ｐゴシック" pitchFamily="34" charset="-128"/>
              </a:rPr>
              <a:t>norma</a:t>
            </a: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6399213" y="2027238"/>
            <a:ext cx="6254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Aft>
                <a:spcPts val="500"/>
              </a:spcAft>
            </a:pPr>
            <a:r>
              <a:rPr lang="en-US" sz="2400">
                <a:solidFill>
                  <a:srgbClr val="FFFFCC"/>
                </a:solidFill>
                <a:latin typeface="Times New Roman" pitchFamily="18" charset="0"/>
                <a:ea typeface="ＭＳ Ｐゴシック" pitchFamily="34" charset="-128"/>
              </a:rPr>
              <a:t>MS</a:t>
            </a:r>
          </a:p>
        </p:txBody>
      </p:sp>
      <p:pic>
        <p:nvPicPr>
          <p:cNvPr id="84998" name="Picture 6" descr="chajo2_z1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2375" y="2409825"/>
            <a:ext cx="2846388" cy="365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5919788" y="6111875"/>
            <a:ext cx="608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chemeClr val="accent2"/>
                </a:solidFill>
              </a:rPr>
              <a:t>SD</a:t>
            </a:r>
            <a:endParaRPr lang="ru-RU" sz="2400" b="1">
              <a:solidFill>
                <a:schemeClr val="accent2"/>
              </a:solidFill>
            </a:endParaRPr>
          </a:p>
        </p:txBody>
      </p:sp>
      <p:sp>
        <p:nvSpPr>
          <p:cNvPr id="85000" name="Line 8"/>
          <p:cNvSpPr>
            <a:spLocks noChangeShapeType="1"/>
          </p:cNvSpPr>
          <p:nvPr/>
        </p:nvSpPr>
        <p:spPr bwMode="auto">
          <a:xfrm>
            <a:off x="827088" y="1773238"/>
            <a:ext cx="74898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2"/>
                </a:solidFill>
              </a:rPr>
              <a:t>Т-2 взвешенное изображение</a:t>
            </a:r>
            <a:br>
              <a:rPr lang="ru-RU" sz="3600" dirty="0" smtClean="0">
                <a:solidFill>
                  <a:schemeClr val="accent2"/>
                </a:solidFill>
              </a:rPr>
            </a:br>
            <a:r>
              <a:rPr lang="ru-RU" sz="3600" dirty="0" smtClean="0">
                <a:solidFill>
                  <a:schemeClr val="accent2"/>
                </a:solidFill>
              </a:rPr>
              <a:t>при  проведении динамической МРТ</a:t>
            </a:r>
            <a:endParaRPr lang="en-US" sz="3600" dirty="0" smtClean="0">
              <a:solidFill>
                <a:schemeClr val="accent2"/>
              </a:solidFill>
            </a:endParaRPr>
          </a:p>
        </p:txBody>
      </p:sp>
      <p:pic>
        <p:nvPicPr>
          <p:cNvPr id="160770" name="Picture 2" descr="new_t2_2tp-ct2f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 l="11343" t="25316" r="33832" b="1266"/>
          <a:stretch>
            <a:fillRect/>
          </a:stretch>
        </p:blipFill>
        <p:spPr>
          <a:xfrm>
            <a:off x="0" y="1651000"/>
            <a:ext cx="2216150" cy="2430463"/>
          </a:xfrm>
          <a:noFill/>
        </p:spPr>
      </p:pic>
      <p:pic>
        <p:nvPicPr>
          <p:cNvPr id="160771" name="Picture 3" descr="new-t2-1tp_t2w_ct2f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 l="17015" t="25316" r="30051" b="1266"/>
          <a:stretch>
            <a:fillRect/>
          </a:stretch>
        </p:blipFill>
        <p:spPr>
          <a:xfrm>
            <a:off x="0" y="1668463"/>
            <a:ext cx="2138363" cy="2430462"/>
          </a:xfrm>
          <a:noFill/>
        </p:spPr>
      </p:pic>
      <p:pic>
        <p:nvPicPr>
          <p:cNvPr id="160772" name="Picture 4" descr="new-t2-2tp_t2w_ct2f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/>
          <a:srcRect l="9453" t="25316" r="35722" b="1266"/>
          <a:stretch>
            <a:fillRect/>
          </a:stretch>
        </p:blipFill>
        <p:spPr>
          <a:xfrm>
            <a:off x="6929438" y="1668463"/>
            <a:ext cx="2214562" cy="2430462"/>
          </a:xfrm>
          <a:noFill/>
        </p:spPr>
      </p:pic>
      <p:sp>
        <p:nvSpPr>
          <p:cNvPr id="86022" name="Text Box 13"/>
          <p:cNvSpPr txBox="1">
            <a:spLocks noChangeArrowheads="1"/>
          </p:cNvSpPr>
          <p:nvPr/>
        </p:nvSpPr>
        <p:spPr bwMode="auto">
          <a:xfrm>
            <a:off x="684213" y="4365625"/>
            <a:ext cx="7559675" cy="20240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Размеры и локализация очагов поражения, выявленных при МРТ</a:t>
            </a:r>
            <a:r>
              <a:rPr lang="en-GB"/>
              <a:t> c</a:t>
            </a:r>
            <a:r>
              <a:rPr lang="ru-RU"/>
              <a:t>лабо коррелируют с клинической симптоматикой и прогнозом заболевания, однако при проведении динамической МРТ и сравнении трансформации бляшек (нарастание изменений  МР- сигнала, увеличение размера – слияние очагов, атрофия мозга) по серии томограмм с течением времени возможно проследить связь между изменениями в ткани мозга и прогнозом заболевания.</a:t>
            </a:r>
          </a:p>
        </p:txBody>
      </p:sp>
      <p:sp>
        <p:nvSpPr>
          <p:cNvPr id="86023" name="Line 14"/>
          <p:cNvSpPr>
            <a:spLocks noChangeShapeType="1"/>
          </p:cNvSpPr>
          <p:nvPr/>
        </p:nvSpPr>
        <p:spPr bwMode="auto">
          <a:xfrm>
            <a:off x="395288" y="1341438"/>
            <a:ext cx="8208962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0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964613" cy="7778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Особенности </a:t>
            </a:r>
            <a:r>
              <a:rPr lang="ru-RU" sz="2800" b="1" dirty="0" err="1" smtClean="0">
                <a:solidFill>
                  <a:srgbClr val="FF0000"/>
                </a:solidFill>
              </a:rPr>
              <a:t>МР-изображения</a:t>
            </a:r>
            <a:r>
              <a:rPr lang="ru-RU" sz="2800" b="1" dirty="0" smtClean="0">
                <a:solidFill>
                  <a:srgbClr val="FF0000"/>
                </a:solidFill>
              </a:rPr>
              <a:t> при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ремиттирующем</a:t>
            </a:r>
            <a:r>
              <a:rPr lang="he-IL" sz="2800" b="1" dirty="0" smtClean="0">
                <a:solidFill>
                  <a:srgbClr val="FF0000"/>
                </a:solidFill>
                <a:cs typeface="Arial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cs typeface="Arial" charset="0"/>
              </a:rPr>
              <a:t>и вторично- </a:t>
            </a:r>
            <a:r>
              <a:rPr lang="ru-RU" sz="2800" b="1" dirty="0" err="1" smtClean="0">
                <a:solidFill>
                  <a:srgbClr val="FF0000"/>
                </a:solidFill>
                <a:cs typeface="Arial" charset="0"/>
              </a:rPr>
              <a:t>прогредиентном</a:t>
            </a:r>
            <a:r>
              <a:rPr lang="ru-RU" sz="2800" b="1" dirty="0" smtClean="0">
                <a:solidFill>
                  <a:srgbClr val="FF0000"/>
                </a:solidFill>
                <a:cs typeface="Arial" charset="0"/>
              </a:rPr>
              <a:t> течении РС</a:t>
            </a:r>
          </a:p>
        </p:txBody>
      </p:sp>
      <p:sp>
        <p:nvSpPr>
          <p:cNvPr id="8704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250825" y="1700213"/>
            <a:ext cx="4244975" cy="3024187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800" smtClean="0"/>
              <a:t>Очаги до 10-15 мм в диаметре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800" smtClean="0"/>
              <a:t>Преимущественно супратенториальная локализация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800" smtClean="0"/>
              <a:t>Расширение субарахноидальных щелей слабо выражено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800" smtClean="0"/>
              <a:t>Динамическая МРТ не выявляет тенденцию бляшек к слиянию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800" smtClean="0"/>
              <a:t>Отсутствие тенденции к нарастанию контрастности бляшек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800" smtClean="0"/>
              <a:t>Наличие выраженного перифокального отека</a:t>
            </a:r>
          </a:p>
        </p:txBody>
      </p:sp>
      <p:sp>
        <p:nvSpPr>
          <p:cNvPr id="87044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1700213"/>
            <a:ext cx="4316413" cy="3024187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800" smtClean="0"/>
              <a:t>Очаги до 25 мм в диаметре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800" smtClean="0"/>
              <a:t>В 100% случаев сочетание супра- и субтенториальных множественных очагов поражения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800" smtClean="0"/>
              <a:t>Выраженное расширение субарахноидальных щелей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800" smtClean="0"/>
              <a:t>Динамическая МРТ: слияние бляшек, формирование обширных зон патологического МР –сигнала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800" smtClean="0"/>
              <a:t>Нарастание контрастных бляшек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800" smtClean="0"/>
              <a:t>Отек встречается редко</a:t>
            </a:r>
          </a:p>
        </p:txBody>
      </p:sp>
      <p:sp>
        <p:nvSpPr>
          <p:cNvPr id="87045" name="Text Box 7"/>
          <p:cNvSpPr txBox="1">
            <a:spLocks noChangeArrowheads="1"/>
          </p:cNvSpPr>
          <p:nvPr/>
        </p:nvSpPr>
        <p:spPr bwMode="auto">
          <a:xfrm>
            <a:off x="1692275" y="1268413"/>
            <a:ext cx="6335713" cy="376237"/>
          </a:xfrm>
          <a:prstGeom prst="rect">
            <a:avLst/>
          </a:prstGeom>
          <a:noFill/>
          <a:ln w="9525">
            <a:solidFill>
              <a:srgbClr val="5563E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5563E9"/>
                </a:solidFill>
              </a:rPr>
              <a:t>Т2 - режим</a:t>
            </a:r>
          </a:p>
        </p:txBody>
      </p:sp>
      <p:sp>
        <p:nvSpPr>
          <p:cNvPr id="87046" name="Text Box 9"/>
          <p:cNvSpPr txBox="1">
            <a:spLocks noChangeArrowheads="1"/>
          </p:cNvSpPr>
          <p:nvPr/>
        </p:nvSpPr>
        <p:spPr bwMode="auto">
          <a:xfrm>
            <a:off x="107950" y="5300663"/>
            <a:ext cx="4248150" cy="14192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ru-RU"/>
              <a:t> Визуализация только супратенто-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/>
              <a:t>  риальной локализации, перивентри-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/>
              <a:t>  кулярно и в белом веществе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ru-RU"/>
              <a:t> Незначительное снижение МР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/>
              <a:t>  сигнала  бляшки</a:t>
            </a:r>
          </a:p>
        </p:txBody>
      </p:sp>
      <p:sp>
        <p:nvSpPr>
          <p:cNvPr id="87047" name="Text Box 10"/>
          <p:cNvSpPr txBox="1">
            <a:spLocks noChangeArrowheads="1"/>
          </p:cNvSpPr>
          <p:nvPr/>
        </p:nvSpPr>
        <p:spPr bwMode="auto">
          <a:xfrm>
            <a:off x="1835150" y="4868863"/>
            <a:ext cx="6121400" cy="376237"/>
          </a:xfrm>
          <a:prstGeom prst="rect">
            <a:avLst/>
          </a:prstGeom>
          <a:noFill/>
          <a:ln w="9525">
            <a:solidFill>
              <a:srgbClr val="5563E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5563E9"/>
                </a:solidFill>
              </a:rPr>
              <a:t>Т1 -режим</a:t>
            </a:r>
          </a:p>
        </p:txBody>
      </p:sp>
      <p:sp>
        <p:nvSpPr>
          <p:cNvPr id="87048" name="Text Box 11"/>
          <p:cNvSpPr txBox="1">
            <a:spLocks noChangeArrowheads="1"/>
          </p:cNvSpPr>
          <p:nvPr/>
        </p:nvSpPr>
        <p:spPr bwMode="auto">
          <a:xfrm>
            <a:off x="4500563" y="5300663"/>
            <a:ext cx="4535487" cy="14747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ru-RU"/>
              <a:t> Очаги супратенториальной локали-  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ru-RU"/>
              <a:t>   зации: перивентрикулярная зона, 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ru-RU"/>
              <a:t>   полушария мозга, мозолистое тело </a:t>
            </a:r>
          </a:p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ru-RU"/>
              <a:t> Наличие бляшек с выраженным 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ru-RU"/>
              <a:t>   снижением МР-мигнала</a:t>
            </a:r>
          </a:p>
        </p:txBody>
      </p:sp>
      <p:sp>
        <p:nvSpPr>
          <p:cNvPr id="87049" name="Line 12"/>
          <p:cNvSpPr>
            <a:spLocks noChangeShapeType="1"/>
          </p:cNvSpPr>
          <p:nvPr/>
        </p:nvSpPr>
        <p:spPr bwMode="auto">
          <a:xfrm>
            <a:off x="900113" y="981075"/>
            <a:ext cx="0" cy="5762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7050" name="Line 13"/>
          <p:cNvSpPr>
            <a:spLocks noChangeShapeType="1"/>
          </p:cNvSpPr>
          <p:nvPr/>
        </p:nvSpPr>
        <p:spPr bwMode="auto">
          <a:xfrm>
            <a:off x="8316913" y="981075"/>
            <a:ext cx="0" cy="5762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err="1" smtClean="0">
                <a:solidFill>
                  <a:srgbClr val="FF3300"/>
                </a:solidFill>
              </a:rPr>
              <a:t>МРТ-критерии</a:t>
            </a:r>
            <a:r>
              <a:rPr lang="ru-RU" sz="2800" b="1" dirty="0" smtClean="0">
                <a:solidFill>
                  <a:srgbClr val="FF3300"/>
                </a:solidFill>
              </a:rPr>
              <a:t> диссеминации поражения во времени (</a:t>
            </a:r>
            <a:r>
              <a:rPr lang="ru-RU" sz="2800" b="1" dirty="0" err="1" smtClean="0">
                <a:solidFill>
                  <a:srgbClr val="FF3300"/>
                </a:solidFill>
              </a:rPr>
              <a:t>McDonald</a:t>
            </a:r>
            <a:r>
              <a:rPr lang="ru-RU" sz="2800" b="1" dirty="0" smtClean="0">
                <a:solidFill>
                  <a:srgbClr val="FF3300"/>
                </a:solidFill>
              </a:rPr>
              <a:t>, </a:t>
            </a:r>
            <a:r>
              <a:rPr lang="ru-RU" sz="2800" b="1" dirty="0" err="1" smtClean="0">
                <a:solidFill>
                  <a:srgbClr val="FF3300"/>
                </a:solidFill>
              </a:rPr>
              <a:t>Compston</a:t>
            </a:r>
            <a:r>
              <a:rPr lang="ru-RU" sz="2800" b="1" dirty="0" smtClean="0">
                <a:solidFill>
                  <a:srgbClr val="FF3300"/>
                </a:solidFill>
              </a:rPr>
              <a:t> A., </a:t>
            </a:r>
            <a:r>
              <a:rPr lang="ru-RU" sz="2800" b="1" dirty="0" err="1" smtClean="0">
                <a:solidFill>
                  <a:srgbClr val="FF3300"/>
                </a:solidFill>
              </a:rPr>
              <a:t>Edan</a:t>
            </a:r>
            <a:r>
              <a:rPr lang="ru-RU" sz="2800" b="1" dirty="0" smtClean="0">
                <a:solidFill>
                  <a:srgbClr val="FF3300"/>
                </a:solidFill>
              </a:rPr>
              <a:t> G., </a:t>
            </a:r>
            <a:r>
              <a:rPr lang="ru-RU" sz="2800" b="1" dirty="0" err="1" smtClean="0">
                <a:solidFill>
                  <a:srgbClr val="FF3300"/>
                </a:solidFill>
              </a:rPr>
              <a:t>Goodkin</a:t>
            </a:r>
            <a:r>
              <a:rPr lang="ru-RU" sz="2800" b="1" dirty="0" smtClean="0">
                <a:solidFill>
                  <a:srgbClr val="FF3300"/>
                </a:solidFill>
              </a:rPr>
              <a:t> D. </a:t>
            </a:r>
            <a:r>
              <a:rPr lang="ru-RU" sz="2800" b="1" dirty="0" err="1" smtClean="0">
                <a:solidFill>
                  <a:srgbClr val="FF3300"/>
                </a:solidFill>
              </a:rPr>
              <a:t>et</a:t>
            </a:r>
            <a:r>
              <a:rPr lang="ru-RU" sz="2800" b="1" dirty="0" smtClean="0">
                <a:solidFill>
                  <a:srgbClr val="FF3300"/>
                </a:solidFill>
              </a:rPr>
              <a:t> </a:t>
            </a:r>
            <a:r>
              <a:rPr lang="ru-RU" sz="2800" b="1" dirty="0" err="1" smtClean="0">
                <a:solidFill>
                  <a:srgbClr val="FF3300"/>
                </a:solidFill>
              </a:rPr>
              <a:t>al</a:t>
            </a:r>
            <a:r>
              <a:rPr lang="ru-RU" sz="2800" b="1" dirty="0" smtClean="0">
                <a:solidFill>
                  <a:srgbClr val="FF3300"/>
                </a:solidFill>
              </a:rPr>
              <a:t>, 2001)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smtClean="0"/>
              <a:t>Наличие на МРТ очага, накапливающего парамагнитный контраст в месте, связанном с предшествующим появлением клинических симптомов. МРТ должна быть проведена через 3 и более месяца от начала проявления клинической симптоматики. В случае отсутствия очага необходимо провести МРТ еще через 3 месяца. Выявление на новой томограмме одного или нескольких очагов, гиперинтенсивных на Т-2 изображениях, подтверждают диссеминацию очагов во времени.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В случае проведения МРТ в сроки менее чем через 3 месяца от начала проявления клинической симптоматики необходимо повторное исследование через 3 и более месяцев. Если вторая МР томограмма выявляет очаг, накапливающий контраст, то диссеминация во времени подтверждена. Если патологического процесса не выявлено, необходимо новое МР исследование не ранее, чем через 3 месяца от первого. Обнаружение на этой МР томограмме нового гиперинтенсивного очага (очагов), накапливающего контраст, подтверждает диссеминацию очагов во времени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3300"/>
                </a:solidFill>
              </a:rPr>
              <a:t>МРТ-критерии диссеминации поражения в пространстве (Barkhof F. et al, 1997)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Необходимо наличие 3 признаков из предложенных 4-х. </a:t>
            </a:r>
          </a:p>
          <a:p>
            <a:pPr eaLnBrk="1" hangingPunct="1"/>
            <a:r>
              <a:rPr lang="ru-RU" sz="2800" smtClean="0"/>
              <a:t>1 контрастированный очаг или 9 Т-2 гиперинтенсивных очагов.</a:t>
            </a:r>
          </a:p>
          <a:p>
            <a:pPr eaLnBrk="1" hangingPunct="1"/>
            <a:r>
              <a:rPr lang="ru-RU" sz="2800" smtClean="0"/>
              <a:t>по крайней мере 1 инфратенториального очага.</a:t>
            </a:r>
          </a:p>
          <a:p>
            <a:pPr eaLnBrk="1" hangingPunct="1"/>
            <a:r>
              <a:rPr lang="ru-RU" sz="2800" smtClean="0"/>
              <a:t>по крайней мере 1 юкстакортикального очага.</a:t>
            </a:r>
          </a:p>
          <a:p>
            <a:pPr eaLnBrk="1" hangingPunct="1"/>
            <a:r>
              <a:rPr lang="ru-RU" sz="2800" smtClean="0"/>
              <a:t>по крайней мере 3 перивентрикулярных очагов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FF3300"/>
                </a:solidFill>
              </a:rPr>
              <a:t>Когнитивные  нарушения (КН) при рассеянном склерозе</a:t>
            </a:r>
          </a:p>
        </p:txBody>
      </p:sp>
      <p:pic>
        <p:nvPicPr>
          <p:cNvPr id="175106" name="Picture 2" descr="J:\Users\6145~1\AppData\Local\Temp\Rar$DIa7308.17015\IMG_20221203_1438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00" t="9091" r="1000" b="9091"/>
          <a:stretch>
            <a:fillRect/>
          </a:stretch>
        </p:blipFill>
        <p:spPr bwMode="auto">
          <a:xfrm>
            <a:off x="928662" y="1357298"/>
            <a:ext cx="6858048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FF3300"/>
                </a:solidFill>
              </a:rPr>
              <a:t>Когнитивные  нарушения (КН) при рассеянном склерозе, нейропсихологическая диагностика</a:t>
            </a:r>
          </a:p>
        </p:txBody>
      </p:sp>
      <p:pic>
        <p:nvPicPr>
          <p:cNvPr id="76802" name="Picture 2" descr="J:\Users\6145~1\AppData\Local\Temp\Rar$DIa7308.20910\IMG_20221203_1438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015" t="8838"/>
          <a:stretch>
            <a:fillRect/>
          </a:stretch>
        </p:blipFill>
        <p:spPr bwMode="auto">
          <a:xfrm>
            <a:off x="1071538" y="1455376"/>
            <a:ext cx="7219860" cy="5196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FF3300"/>
                </a:solidFill>
              </a:rPr>
              <a:t>Когнитивные  нарушения (КН) при рассеянном склерозе</a:t>
            </a:r>
          </a:p>
        </p:txBody>
      </p:sp>
      <p:pic>
        <p:nvPicPr>
          <p:cNvPr id="176130" name="Picture 2" descr="J:\Users\6145~1\AppData\Local\Temp\Rar$DIa7308.37659\IMG_20221203_1438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388" t="15881" r="2041" b="7929"/>
          <a:stretch>
            <a:fillRect/>
          </a:stretch>
        </p:blipFill>
        <p:spPr bwMode="auto">
          <a:xfrm>
            <a:off x="1214415" y="1259883"/>
            <a:ext cx="6813398" cy="4955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Прямоугольник 7"/>
          <p:cNvSpPr>
            <a:spLocks noChangeArrowheads="1"/>
          </p:cNvSpPr>
          <p:nvPr/>
        </p:nvSpPr>
        <p:spPr bwMode="auto">
          <a:xfrm>
            <a:off x="179388" y="182563"/>
            <a:ext cx="67691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600"/>
              </a:lnSpc>
            </a:pPr>
            <a:r>
              <a:rPr lang="ru-RU" i="1">
                <a:solidFill>
                  <a:srgbClr val="000000"/>
                </a:solidFill>
              </a:rPr>
              <a:t>Следует отметить, </a:t>
            </a:r>
            <a:br>
              <a:rPr lang="ru-RU" i="1">
                <a:solidFill>
                  <a:srgbClr val="000000"/>
                </a:solidFill>
              </a:rPr>
            </a:br>
            <a:r>
              <a:rPr lang="ru-RU">
                <a:solidFill>
                  <a:srgbClr val="000000"/>
                </a:solidFill>
              </a:rPr>
              <a:t>что согласно Постановлению Правительства РФ от 30 июля 1994 г. № 890</a:t>
            </a:r>
            <a:endParaRPr lang="ru-RU"/>
          </a:p>
        </p:txBody>
      </p:sp>
      <p:sp>
        <p:nvSpPr>
          <p:cNvPr id="50179" name="Прямоугольник 9"/>
          <p:cNvSpPr>
            <a:spLocks noChangeArrowheads="1"/>
          </p:cNvSpPr>
          <p:nvPr/>
        </p:nvSpPr>
        <p:spPr bwMode="auto">
          <a:xfrm>
            <a:off x="180975" y="925513"/>
            <a:ext cx="655320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i="1">
                <a:solidFill>
                  <a:srgbClr val="000000"/>
                </a:solidFill>
                <a:latin typeface="Corbel" pitchFamily="34" charset="0"/>
              </a:rPr>
              <a:t>«</a:t>
            </a:r>
            <a:r>
              <a:rPr lang="ru-RU" sz="1600" b="1"/>
              <a:t>О государственной поддержке развития медицинской промышленности и улучшении обеспечения населения и учреждений здравоохранения лекарственными средствами и изделиями медицинского назначения» </a:t>
            </a:r>
          </a:p>
        </p:txBody>
      </p:sp>
      <p:sp>
        <p:nvSpPr>
          <p:cNvPr id="50180" name="Прямоугольник 10"/>
          <p:cNvSpPr>
            <a:spLocks noChangeArrowheads="1"/>
          </p:cNvSpPr>
          <p:nvPr/>
        </p:nvSpPr>
        <p:spPr bwMode="auto">
          <a:xfrm>
            <a:off x="203200" y="2781300"/>
            <a:ext cx="64071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/>
              <a:t>Перечень групп населения и категорий заболеваний, при амбулаторном лечении которых лекарственные средства и изделия медицинского назначения отпускаются по рецептам врачей бесплатно</a:t>
            </a:r>
          </a:p>
        </p:txBody>
      </p:sp>
      <p:sp>
        <p:nvSpPr>
          <p:cNvPr id="50181" name="Прямоугольник 11"/>
          <p:cNvSpPr>
            <a:spLocks noChangeArrowheads="1"/>
          </p:cNvSpPr>
          <p:nvPr/>
        </p:nvSpPr>
        <p:spPr bwMode="auto">
          <a:xfrm>
            <a:off x="0" y="1857364"/>
            <a:ext cx="6276975" cy="584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</a:rPr>
              <a:t>Рассеянный склероз (РС) входит в </a:t>
            </a:r>
          </a:p>
        </p:txBody>
      </p:sp>
      <p:sp>
        <p:nvSpPr>
          <p:cNvPr id="50182" name="Прямоугольник 12"/>
          <p:cNvSpPr>
            <a:spLocks noChangeArrowheads="1"/>
          </p:cNvSpPr>
          <p:nvPr/>
        </p:nvSpPr>
        <p:spPr bwMode="auto">
          <a:xfrm>
            <a:off x="4763" y="4005263"/>
            <a:ext cx="6704012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>
              <a:lnSpc>
                <a:spcPts val="2500"/>
              </a:lnSpc>
            </a:pPr>
            <a:r>
              <a:rPr lang="ru-RU" sz="3200">
                <a:solidFill>
                  <a:srgbClr val="000000"/>
                </a:solidFill>
              </a:rPr>
              <a:t>и лекарственные средства, необходимые для лечения данного заболевания должны предоставляться пациентам с РС бесплатно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14282" y="2857496"/>
            <a:ext cx="42481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s://avatars.mds.yandex.net/get-zen_doc/162989/pub_5d13432d723a7d00af0dc13e_5d1343640e660100b0b56f17/scale_1200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/>
            </a:extLst>
          </a:blip>
          <a:srcRect l="60697"/>
          <a:stretch/>
        </p:blipFill>
        <p:spPr bwMode="auto">
          <a:xfrm>
            <a:off x="7092280" y="1445011"/>
            <a:ext cx="2051720" cy="37884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79388" y="2060575"/>
          <a:ext cx="8568951" cy="27127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384375"/>
                <a:gridCol w="2592289"/>
                <a:gridCol w="2592287"/>
              </a:tblGrid>
              <a:tr h="1440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Рассеянный склероз</a:t>
                      </a:r>
                    </a:p>
                    <a:p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0" dirty="0" smtClean="0"/>
                        <a:t>МКБ 10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0" b="0" dirty="0" smtClean="0"/>
                        <a:t>G35</a:t>
                      </a:r>
                      <a:endParaRPr lang="ru-RU" sz="3600" b="0" dirty="0"/>
                    </a:p>
                  </a:txBody>
                  <a:tcPr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/>
                        <a:t>Год утверждения</a:t>
                      </a:r>
                      <a:br>
                        <a:rPr lang="ru-RU" sz="2000" b="0" dirty="0" smtClean="0"/>
                      </a:br>
                      <a:r>
                        <a:rPr lang="ru-RU" sz="1600" b="0" dirty="0" smtClean="0"/>
                        <a:t>(частота пересмотра): </a:t>
                      </a:r>
                      <a:r>
                        <a:rPr lang="ru-RU" sz="6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2021. 04.05. 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(пересмотр </a:t>
                      </a:r>
                      <a:r>
                        <a:rPr lang="ru-RU" sz="1600" b="0" dirty="0" smtClean="0"/>
                        <a:t>каждые 3 года)</a:t>
                      </a:r>
                      <a:endParaRPr lang="ru-RU" sz="1600" b="0" dirty="0"/>
                    </a:p>
                  </a:txBody>
                  <a:tcPr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212" name="Прямоугольник 17"/>
          <p:cNvSpPr>
            <a:spLocks noChangeArrowheads="1"/>
          </p:cNvSpPr>
          <p:nvPr/>
        </p:nvSpPr>
        <p:spPr bwMode="auto">
          <a:xfrm>
            <a:off x="157163" y="260350"/>
            <a:ext cx="3867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7F7F7F"/>
              </a:buClr>
            </a:pPr>
            <a:r>
              <a:rPr lang="ru-RU">
                <a:solidFill>
                  <a:srgbClr val="000000"/>
                </a:solidFill>
              </a:rPr>
              <a:t>КЛИНИЧЕСКИЕ РЕКОМЕНДАЦИИ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Прямоугольник 3"/>
          <p:cNvSpPr>
            <a:spLocks noChangeArrowheads="1"/>
          </p:cNvSpPr>
          <p:nvPr/>
        </p:nvSpPr>
        <p:spPr bwMode="auto">
          <a:xfrm>
            <a:off x="184150" y="22225"/>
            <a:ext cx="6283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Термины и определения (см в [31] с дополнениями)</a:t>
            </a:r>
          </a:p>
        </p:txBody>
      </p:sp>
      <p:sp>
        <p:nvSpPr>
          <p:cNvPr id="52227" name="Прямоугольник 5"/>
          <p:cNvSpPr>
            <a:spLocks noChangeArrowheads="1"/>
          </p:cNvSpPr>
          <p:nvPr/>
        </p:nvSpPr>
        <p:spPr bwMode="auto">
          <a:xfrm>
            <a:off x="184150" y="5157788"/>
            <a:ext cx="862965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alibri Light" pitchFamily="34" charset="0"/>
              </a:rPr>
              <a:t>Выделяют два варианта этого течения заболевания – с обострениями и без них. При первом на фоне неуклонного прогрессирования сохраняются периоды обострений и относительной стабилизации, при втором – заболевание неуклонно прогрессирует. </a:t>
            </a:r>
          </a:p>
          <a:p>
            <a:endParaRPr lang="ru-RU" sz="1600">
              <a:latin typeface="Calibri Light" pitchFamily="34" charset="0"/>
            </a:endParaRPr>
          </a:p>
          <a:p>
            <a:r>
              <a:rPr lang="ru-RU" sz="1600">
                <a:latin typeface="Calibri Light" pitchFamily="34" charset="0"/>
              </a:rPr>
              <a:t>Во многих случаях в начале нарастание тяжести заболевания происходит на фоне обострений и периодов стабилизаций, а затем – без четких обострений, неуклонно. 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388" y="549275"/>
          <a:ext cx="8634767" cy="4680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66595"/>
                <a:gridCol w="5568172"/>
              </a:tblGrid>
              <a:tr h="1862411">
                <a:tc>
                  <a:txBody>
                    <a:bodyPr/>
                    <a:lstStyle/>
                    <a:p>
                      <a:pPr marL="85725" indent="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Агрессивный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/>
                      </a:r>
                      <a:b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быстро-прогрессирующий)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/>
                      </a:r>
                      <a:b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рассеянный склероз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273" marR="4127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Calibri Light" panose="020F0302020204030204" pitchFamily="34" charset="0"/>
                        <a:buChar char="−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это наличие двух или более обострений в течение одного года, ведущих к нарастанию уровня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инвалидизации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по шкале EDSS, и выявление 1 или более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контрастируемого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очага или значительное нарастание общего объема Т2-очагов по данным МРТ головного и/или спинного мозга в сравнении с недавно проведенным МРТ.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1273" marR="41273" marT="0" marB="0">
                    <a:solidFill>
                      <a:schemeClr val="bg2"/>
                    </a:solidFill>
                  </a:tcPr>
                </a:tc>
              </a:tr>
              <a:tr h="1323595">
                <a:tc>
                  <a:txBody>
                    <a:bodyPr/>
                    <a:lstStyle/>
                    <a:p>
                      <a:pPr marL="85725" indent="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Высокоактивный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/>
                      </a:r>
                      <a:b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рассеянный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склероз (ВАРС)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273" marR="4127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Calibri Light" panose="020F0302020204030204" pitchFamily="34" charset="0"/>
                        <a:buChar char="−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это наличие 2 или более обострений в течение 1 года и выявление 1 или более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контрастируемого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очага или значительное нарастание общего объема Т2-очагов по данным МРТ головного и/или спинного мозга в сравнении с недавно проведенным МРТ.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1273" marR="41273" marT="0" marB="0">
                    <a:solidFill>
                      <a:schemeClr val="bg2"/>
                    </a:solidFill>
                  </a:tcPr>
                </a:tc>
              </a:tr>
              <a:tr h="1494514">
                <a:tc>
                  <a:txBody>
                    <a:bodyPr/>
                    <a:lstStyle/>
                    <a:p>
                      <a:pPr marL="85725" indent="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Вторично-прогрессирующий рассеянный склероз (ВПРС)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273" marR="4127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Calibri Light" panose="020F0302020204030204" pitchFamily="34" charset="0"/>
                        <a:buChar char="−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тип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течения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РС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следующий за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ремиттирующим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типом течения (РРС). При этом типе течения на протяжении не менее 6 месяцев должна неуклонно нарастать тяжесть состояния больного на один и более баллов по шкале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инвалидизации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Куртцке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(EDSS).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1273" marR="41273" marT="0" marB="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Прямоугольник 3"/>
          <p:cNvSpPr>
            <a:spLocks noChangeArrowheads="1"/>
          </p:cNvSpPr>
          <p:nvPr/>
        </p:nvSpPr>
        <p:spPr bwMode="auto">
          <a:xfrm>
            <a:off x="92075" y="115888"/>
            <a:ext cx="8720138" cy="8318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Критерии диагностики рассеянного склероза – важнейшие клинические  признаки и/или данные дополнительного обследования пациента, на основании  которых может быть установлен диагноз.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2075" y="1376363"/>
          <a:ext cx="8657124" cy="4104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2218"/>
                <a:gridCol w="3744416"/>
                <a:gridCol w="2600490"/>
              </a:tblGrid>
              <a:tr h="2378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Диссеминация в пространстве и времени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alibri"/>
                        <a:cs typeface="Times New Roman"/>
                      </a:endParaRPr>
                    </a:p>
                  </a:txBody>
                  <a:tcPr marL="41273" marR="41273" marT="0" marB="0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- классический критерий, выполнение которого необходимо для постановки диагноза РС. Для клинического обоснования диагноза  РС  необходимо  выявить  хроническое течение процесса с вовлечением нескольких проводящих систем ЦНС. 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1273" marR="41273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При отсутствии клинических признаков диссеминацию в пространстве и времени  необходимо подтвердить с помощью дополнительных методов – как правило, МРТ  головного и спинного мозга, реже – с помощью вызванных потенциалов (ВП), чаще  зрительных (ЗВП).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1273" marR="41273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25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Клинически изолированный синдром (КИС)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alibri"/>
                        <a:cs typeface="Times New Roman"/>
                      </a:endParaRPr>
                    </a:p>
                  </a:txBody>
                  <a:tcPr marL="41273" marR="41273" marT="0" marB="0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– первый и единственный  клинический эпизод нарушения неврологических функций при невыполнении  критериев диссеминации во времени на момент первичного обращения пациента.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1273" marR="41273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На  МРТ не выявляется одновременно очагов, накапливающих, и не накапливающих  контрастное вещество (т.е. нет выполнения МРТ-критериев диссеминации во  времени), возможна диссеминация в пространстве. 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1273" marR="41273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53265" name="Прямоугольник 5"/>
          <p:cNvSpPr>
            <a:spLocks noChangeArrowheads="1"/>
          </p:cNvSpPr>
          <p:nvPr/>
        </p:nvSpPr>
        <p:spPr bwMode="auto">
          <a:xfrm>
            <a:off x="19050" y="5757863"/>
            <a:ext cx="87217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 настоящее время общепринятыми  считаются критерии МакДональда в редакции 2010 года, осуществляется переход к  критериям МакДональда в редакции 2017 года   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Прямоугольник 3"/>
          <p:cNvSpPr>
            <a:spLocks noChangeArrowheads="1"/>
          </p:cNvSpPr>
          <p:nvPr/>
        </p:nvSpPr>
        <p:spPr bwMode="auto">
          <a:xfrm>
            <a:off x="0" y="-9525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ОБОСТРЕНИЕ РАССЕЯННОГО СКЛЕРОЗА</a:t>
            </a:r>
          </a:p>
        </p:txBody>
      </p:sp>
      <p:sp>
        <p:nvSpPr>
          <p:cNvPr id="54275" name="Прямоугольник 4"/>
          <p:cNvSpPr>
            <a:spLocks noChangeArrowheads="1"/>
          </p:cNvSpPr>
          <p:nvPr/>
        </p:nvSpPr>
        <p:spPr bwMode="auto">
          <a:xfrm>
            <a:off x="107950" y="549275"/>
            <a:ext cx="4103688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u="sng"/>
              <a:t>субъективные</a:t>
            </a:r>
            <a:r>
              <a:rPr lang="ru-RU" sz="1600"/>
              <a:t> (сообщаемые пациентом), </a:t>
            </a:r>
          </a:p>
          <a:p>
            <a:endParaRPr lang="ru-RU" sz="1600"/>
          </a:p>
          <a:p>
            <a:r>
              <a:rPr lang="ru-RU" u="sng"/>
              <a:t>объективные</a:t>
            </a:r>
            <a:r>
              <a:rPr lang="ru-RU"/>
              <a:t> симптомы</a:t>
            </a:r>
            <a:r>
              <a:rPr lang="ru-RU" sz="1600"/>
              <a:t>, характерные  для острого воспалительного демиелинизирующего процесса в ЦНС (фокального или мультифокального), наблюдавшиеся в прошлом или имеющиеся в настоящее время, с острым или подострым началом, длительностью не менее 24 часов, при отсутствии лихорадки или признаков инфекционного заболевания. </a:t>
            </a:r>
          </a:p>
        </p:txBody>
      </p:sp>
      <p:sp>
        <p:nvSpPr>
          <p:cNvPr id="54276" name="Прямоугольник 5"/>
          <p:cNvSpPr>
            <a:spLocks noChangeArrowheads="1"/>
          </p:cNvSpPr>
          <p:nvPr/>
        </p:nvSpPr>
        <p:spPr bwMode="auto">
          <a:xfrm>
            <a:off x="4427538" y="28575"/>
            <a:ext cx="4408487" cy="655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2000">
                <a:cs typeface="Arabic Typesetting" pitchFamily="66" charset="-78"/>
              </a:rPr>
              <a:t>В клинических испытаниях обострение определяется как появление симптома, ведущее к изменению тяжести заболевания (инвалидности).</a:t>
            </a:r>
          </a:p>
          <a:p>
            <a:pPr marL="342900" indent="-342900">
              <a:buFont typeface="Wingdings" pitchFamily="2" charset="2"/>
              <a:buChar char="§"/>
            </a:pPr>
            <a:endParaRPr lang="ru-RU" sz="2000">
              <a:cs typeface="Arabic Typesetting" pitchFamily="66" charset="-78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>
                <a:cs typeface="Arabic Typesetting" pitchFamily="66" charset="-78"/>
              </a:rPr>
              <a:t>Два отдельных обострения должны быть разделены периодом в 30 дней от начала первого до начала второго. </a:t>
            </a:r>
          </a:p>
          <a:p>
            <a:pPr marL="342900" indent="-342900">
              <a:buFont typeface="Wingdings" pitchFamily="2" charset="2"/>
              <a:buChar char="§"/>
            </a:pPr>
            <a:endParaRPr lang="ru-RU" sz="2000">
              <a:cs typeface="Arabic Typesetting" pitchFamily="66" charset="-78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ru-RU" sz="2000">
              <a:cs typeface="Arabic Typesetting" pitchFamily="66" charset="-78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>
                <a:cs typeface="Arabic Typesetting" pitchFamily="66" charset="-78"/>
              </a:rPr>
              <a:t>Средняя длительность обострения составляет 4-6 недель, варьируя от 1-2 дней до нескольких месяцев. </a:t>
            </a:r>
          </a:p>
          <a:p>
            <a:pPr marL="342900" indent="-342900">
              <a:buFont typeface="Wingdings" pitchFamily="2" charset="2"/>
              <a:buChar char="§"/>
            </a:pPr>
            <a:endParaRPr lang="ru-RU" sz="2000">
              <a:cs typeface="Arabic Typesetting" pitchFamily="66" charset="-78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>
                <a:cs typeface="Arabic Typesetting" pitchFamily="66" charset="-78"/>
              </a:rPr>
              <a:t>Обострения наблюдаются при ремиттирующем (РРС). Вторично-прогрессирующее течении РС (ВПРС) может быть как </a:t>
            </a:r>
            <a:r>
              <a:rPr lang="en-US" sz="2000">
                <a:cs typeface="Arabic Typesetting" pitchFamily="66" charset="-78"/>
              </a:rPr>
              <a:t>“</a:t>
            </a:r>
            <a:r>
              <a:rPr lang="ru-RU" sz="2000">
                <a:cs typeface="Arabic Typesetting" pitchFamily="66" charset="-78"/>
              </a:rPr>
              <a:t>с</a:t>
            </a:r>
            <a:r>
              <a:rPr lang="en-US" sz="2000">
                <a:cs typeface="Arabic Typesetting" pitchFamily="66" charset="-78"/>
              </a:rPr>
              <a:t>”</a:t>
            </a:r>
            <a:r>
              <a:rPr lang="ru-RU" sz="2000">
                <a:cs typeface="Arabic Typesetting" pitchFamily="66" charset="-78"/>
              </a:rPr>
              <a:t>, так и </a:t>
            </a:r>
            <a:r>
              <a:rPr lang="en-US" sz="2000">
                <a:cs typeface="Arabic Typesetting" pitchFamily="66" charset="-78"/>
              </a:rPr>
              <a:t>“</a:t>
            </a:r>
            <a:r>
              <a:rPr lang="ru-RU" sz="2000">
                <a:cs typeface="Arabic Typesetting" pitchFamily="66" charset="-78"/>
              </a:rPr>
              <a:t>без</a:t>
            </a:r>
            <a:r>
              <a:rPr lang="en-US" sz="2000">
                <a:cs typeface="Arabic Typesetting" pitchFamily="66" charset="-78"/>
              </a:rPr>
              <a:t>”</a:t>
            </a:r>
            <a:r>
              <a:rPr lang="ru-RU" sz="2000">
                <a:cs typeface="Arabic Typesetting" pitchFamily="66" charset="-78"/>
              </a:rPr>
              <a:t> обострений.</a:t>
            </a:r>
          </a:p>
        </p:txBody>
      </p:sp>
      <p:sp>
        <p:nvSpPr>
          <p:cNvPr id="7" name="Выноска 2 (без границы) 6"/>
          <p:cNvSpPr/>
          <p:nvPr/>
        </p:nvSpPr>
        <p:spPr>
          <a:xfrm>
            <a:off x="854075" y="3860800"/>
            <a:ext cx="3573463" cy="2393950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5337"/>
              <a:gd name="adj6" fmla="val 5074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/>
              <a:t>Перечисленные симптомы должны быть подтверждены данными объективного исследования неврологического статуса, после того как неврологическое состояние больного было стабильным или улучшалось на протяжении не менее месяца.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Прямоугольник 3"/>
          <p:cNvSpPr>
            <a:spLocks noChangeArrowheads="1"/>
          </p:cNvSpPr>
          <p:nvPr/>
        </p:nvSpPr>
        <p:spPr bwMode="auto">
          <a:xfrm>
            <a:off x="179388" y="115888"/>
            <a:ext cx="8640762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/>
              <a:t>ПЕРВИЧНО-ПРОГРЕССИРУЮЩИЙ РС </a:t>
            </a:r>
            <a:br>
              <a:rPr lang="ru-RU" sz="3600"/>
            </a:br>
            <a:r>
              <a:rPr lang="ru-RU" sz="3600"/>
              <a:t>(ППРС) </a:t>
            </a:r>
          </a:p>
        </p:txBody>
      </p:sp>
      <p:sp>
        <p:nvSpPr>
          <p:cNvPr id="55299" name="Прямоугольник 4"/>
          <p:cNvSpPr>
            <a:spLocks noChangeArrowheads="1"/>
          </p:cNvSpPr>
          <p:nvPr/>
        </p:nvSpPr>
        <p:spPr bwMode="auto">
          <a:xfrm>
            <a:off x="503238" y="2492375"/>
            <a:ext cx="7993062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/>
          </a:p>
          <a:p>
            <a:r>
              <a:rPr lang="ru-RU" sz="2400"/>
              <a:t>Подтвержденным считается прогрессирование при ППРС на протяжении не менее года. </a:t>
            </a:r>
          </a:p>
          <a:p>
            <a:endParaRPr lang="ru-RU" sz="2400"/>
          </a:p>
          <a:p>
            <a:r>
              <a:rPr lang="ru-RU" sz="2400"/>
              <a:t>Прогноз при ППРС хуже, чем при ремиттирующем РС, быстрее наступает инвалидность в связи с существенными проблемами в передвижении.</a:t>
            </a:r>
          </a:p>
        </p:txBody>
      </p:sp>
      <p:sp>
        <p:nvSpPr>
          <p:cNvPr id="55300" name="Прямоугольник 5"/>
          <p:cNvSpPr>
            <a:spLocks noChangeArrowheads="1"/>
          </p:cNvSpPr>
          <p:nvPr/>
        </p:nvSpPr>
        <p:spPr bwMode="auto">
          <a:xfrm>
            <a:off x="107950" y="1628775"/>
            <a:ext cx="8712200" cy="6461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ru-RU"/>
              <a:t>течение РС, характеризующееся прогрессирующим ухудшением с самого начала заболевания, без ремиссий, но возможно с периодами стабилизации состояния.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ъект 2"/>
          <p:cNvSpPr>
            <a:spLocks noGrp="1"/>
          </p:cNvSpPr>
          <p:nvPr>
            <p:ph idx="1"/>
          </p:nvPr>
        </p:nvSpPr>
        <p:spPr>
          <a:xfrm>
            <a:off x="395288" y="3425825"/>
            <a:ext cx="8137525" cy="2906713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ru-RU" sz="2000" smtClean="0"/>
              <a:t>Если в период от </a:t>
            </a:r>
            <a:r>
              <a:rPr lang="ru-RU" sz="2400" b="1" smtClean="0"/>
              <a:t>24 часов до 1   месяца </a:t>
            </a:r>
            <a:r>
              <a:rPr lang="ru-RU" sz="2000" smtClean="0"/>
              <a:t>появляется новый симптом или группа симптомов или отчетливое ухудшение   уже имевшихся симптомов, то это не расценивается как новое обострение, а является   продолжением предыдущего, и ремиссия определяется как нестойкая. Существенное   улучшение неврологических симптомов, которые длились, как минимум, 24 часа, то   есть после обострения.</a:t>
            </a:r>
          </a:p>
        </p:txBody>
      </p:sp>
      <p:sp>
        <p:nvSpPr>
          <p:cNvPr id="56323" name="Прямоугольник 3"/>
          <p:cNvSpPr>
            <a:spLocks noChangeArrowheads="1"/>
          </p:cNvSpPr>
          <p:nvPr/>
        </p:nvSpPr>
        <p:spPr bwMode="auto">
          <a:xfrm>
            <a:off x="250825" y="1052513"/>
            <a:ext cx="47529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00"/>
                </a:solidFill>
              </a:rPr>
              <a:t>РЕМИССИЯ </a:t>
            </a:r>
            <a:br>
              <a:rPr lang="ru-RU" sz="2800">
                <a:solidFill>
                  <a:srgbClr val="000000"/>
                </a:solidFill>
              </a:rPr>
            </a:br>
            <a:r>
              <a:rPr lang="ru-RU" sz="2800">
                <a:solidFill>
                  <a:srgbClr val="000000"/>
                </a:solidFill>
              </a:rPr>
              <a:t>РАССЕЯННОГО СКЛЕРОЗА </a:t>
            </a:r>
            <a:endParaRPr lang="ru-RU" sz="2800"/>
          </a:p>
        </p:txBody>
      </p:sp>
      <p:sp>
        <p:nvSpPr>
          <p:cNvPr id="56324" name="Прямоугольник 4"/>
          <p:cNvSpPr>
            <a:spLocks noChangeArrowheads="1"/>
          </p:cNvSpPr>
          <p:nvPr/>
        </p:nvSpPr>
        <p:spPr bwMode="auto">
          <a:xfrm>
            <a:off x="4572000" y="514350"/>
            <a:ext cx="4321175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7F7F7F"/>
              </a:buClr>
            </a:pPr>
            <a:r>
              <a:rPr lang="ru-RU">
                <a:solidFill>
                  <a:srgbClr val="000000"/>
                </a:solidFill>
              </a:rPr>
              <a:t> отчетливое улучшение состояния больного   PC в виде уменьшения выраженности или исчезновения симптома и/или симптомов,   которое должно длиться не менее 24 часов и при длительности ремиссии более   месяца она может быть определена как стойкая.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95288" y="3933825"/>
            <a:ext cx="0" cy="201612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3270</TotalTime>
  <Words>2443</Words>
  <Application>Microsoft Office PowerPoint</Application>
  <PresentationFormat>Экран (4:3)</PresentationFormat>
  <Paragraphs>239</Paragraphs>
  <Slides>29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Тема Office</vt:lpstr>
      <vt:lpstr>Bitmap Image</vt:lpstr>
      <vt:lpstr>РАССЕЯННЫЙ СКЛЕРОЗ (диагностика, клиника, нейропсихологическое тестирование)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Изменение изображения после контрастирования </vt:lpstr>
      <vt:lpstr>Атрофия – важный компонент РС</vt:lpstr>
      <vt:lpstr>Т-2 взвешенное изображение при  проведении динамической МРТ</vt:lpstr>
      <vt:lpstr>Особенности МР-изображения при ремиттирующем  и вторично- прогредиентном течении РС</vt:lpstr>
      <vt:lpstr>МРТ-критерии диссеминации поражения во времени (McDonald, Compston A., Edan G., Goodkin D. et al, 2001)</vt:lpstr>
      <vt:lpstr>МРТ-критерии диссеминации поражения в пространстве (Barkhof F. et al, 1997)</vt:lpstr>
      <vt:lpstr>Когнитивные  нарушения (КН) при рассеянном склерозе</vt:lpstr>
      <vt:lpstr>Когнитивные  нарушения (КН) при рассеянном склерозе, нейропсихологическая диагностика</vt:lpstr>
      <vt:lpstr>Когнитивные  нарушения (КН) при рассеянном склерозе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USER-1</dc:creator>
  <cp:lastModifiedBy>Елена</cp:lastModifiedBy>
  <cp:revision>96</cp:revision>
  <dcterms:created xsi:type="dcterms:W3CDTF">2007-11-03T11:53:56Z</dcterms:created>
  <dcterms:modified xsi:type="dcterms:W3CDTF">2022-12-03T13:10:27Z</dcterms:modified>
</cp:coreProperties>
</file>