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50" r:id="rId4"/>
    <p:sldId id="329" r:id="rId5"/>
    <p:sldId id="330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51" r:id="rId19"/>
    <p:sldId id="344" r:id="rId20"/>
    <p:sldId id="345" r:id="rId21"/>
    <p:sldId id="346" r:id="rId22"/>
    <p:sldId id="347" r:id="rId23"/>
    <p:sldId id="348" r:id="rId24"/>
    <p:sldId id="353" r:id="rId25"/>
    <p:sldId id="349" r:id="rId26"/>
    <p:sldId id="354" r:id="rId27"/>
    <p:sldId id="355" r:id="rId28"/>
    <p:sldId id="259" r:id="rId29"/>
    <p:sldId id="257" r:id="rId30"/>
    <p:sldId id="262" r:id="rId31"/>
    <p:sldId id="263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2" r:id="rId41"/>
    <p:sldId id="273" r:id="rId42"/>
    <p:sldId id="274" r:id="rId43"/>
    <p:sldId id="275" r:id="rId44"/>
    <p:sldId id="279" r:id="rId45"/>
    <p:sldId id="276" r:id="rId46"/>
    <p:sldId id="277" r:id="rId47"/>
    <p:sldId id="278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6" r:id="rId65"/>
    <p:sldId id="297" r:id="rId66"/>
    <p:sldId id="298" r:id="rId67"/>
    <p:sldId id="299" r:id="rId68"/>
    <p:sldId id="300" r:id="rId69"/>
    <p:sldId id="301" r:id="rId70"/>
    <p:sldId id="302" r:id="rId71"/>
    <p:sldId id="303" r:id="rId72"/>
    <p:sldId id="356" r:id="rId73"/>
    <p:sldId id="357" r:id="rId74"/>
    <p:sldId id="358" r:id="rId75"/>
    <p:sldId id="359" r:id="rId76"/>
    <p:sldId id="360" r:id="rId77"/>
    <p:sldId id="361" r:id="rId78"/>
    <p:sldId id="362" r:id="rId79"/>
    <p:sldId id="363" r:id="rId80"/>
    <p:sldId id="364" r:id="rId81"/>
    <p:sldId id="365" r:id="rId82"/>
    <p:sldId id="366" r:id="rId83"/>
    <p:sldId id="367" r:id="rId84"/>
    <p:sldId id="304" r:id="rId85"/>
    <p:sldId id="305" r:id="rId8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2" autoAdjust="0"/>
    <p:restoredTop sz="94676"/>
  </p:normalViewPr>
  <p:slideViewPr>
    <p:cSldViewPr>
      <p:cViewPr varScale="1">
        <p:scale>
          <a:sx n="106" d="100"/>
          <a:sy n="106" d="100"/>
        </p:scale>
        <p:origin x="18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E8036-43A8-4AAB-A0F5-948A5FB1E19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CEE6E0-C622-4BC5-8326-03FB46EF12A9}">
      <dgm:prSet phldrT="[Текст]"/>
      <dgm:spPr/>
      <dgm:t>
        <a:bodyPr/>
        <a:lstStyle/>
        <a:p>
          <a:r>
            <a:rPr lang="ru-RU" dirty="0"/>
            <a:t>Синдром падений</a:t>
          </a:r>
        </a:p>
      </dgm:t>
    </dgm:pt>
    <dgm:pt modelId="{FBBD0EBD-E12B-423F-9363-6CE1F1CB9EF8}" type="parTrans" cxnId="{0CE439DA-DDA3-45E3-AC3E-096C4019E979}">
      <dgm:prSet/>
      <dgm:spPr/>
      <dgm:t>
        <a:bodyPr/>
        <a:lstStyle/>
        <a:p>
          <a:endParaRPr lang="ru-RU"/>
        </a:p>
      </dgm:t>
    </dgm:pt>
    <dgm:pt modelId="{C9081DA1-9C5C-4EB0-82D9-983ACEED5039}" type="sibTrans" cxnId="{0CE439DA-DDA3-45E3-AC3E-096C4019E979}">
      <dgm:prSet/>
      <dgm:spPr/>
      <dgm:t>
        <a:bodyPr/>
        <a:lstStyle/>
        <a:p>
          <a:endParaRPr lang="ru-RU"/>
        </a:p>
      </dgm:t>
    </dgm:pt>
    <dgm:pt modelId="{B690465E-27FF-465B-A8CF-BFBBEDBC507C}">
      <dgm:prSet phldrT="[Текст]"/>
      <dgm:spPr/>
      <dgm:t>
        <a:bodyPr/>
        <a:lstStyle/>
        <a:p>
          <a:r>
            <a:rPr lang="ru-RU" dirty="0"/>
            <a:t>Синдром мальнутриции</a:t>
          </a:r>
        </a:p>
      </dgm:t>
    </dgm:pt>
    <dgm:pt modelId="{FE797FB5-991D-4289-8F29-6C27C5EE3313}" type="parTrans" cxnId="{ED914BAB-AB7E-42B4-98E1-BB06B0BCA0A4}">
      <dgm:prSet/>
      <dgm:spPr/>
      <dgm:t>
        <a:bodyPr/>
        <a:lstStyle/>
        <a:p>
          <a:endParaRPr lang="ru-RU"/>
        </a:p>
      </dgm:t>
    </dgm:pt>
    <dgm:pt modelId="{F3624812-8D2E-4731-8429-18FB23C19FBC}" type="sibTrans" cxnId="{ED914BAB-AB7E-42B4-98E1-BB06B0BCA0A4}">
      <dgm:prSet/>
      <dgm:spPr/>
      <dgm:t>
        <a:bodyPr/>
        <a:lstStyle/>
        <a:p>
          <a:endParaRPr lang="ru-RU"/>
        </a:p>
      </dgm:t>
    </dgm:pt>
    <dgm:pt modelId="{20B01EA3-F6CC-4D3B-979B-6E81A3991BA3}">
      <dgm:prSet phldrT="[Текст]"/>
      <dgm:spPr/>
      <dgm:t>
        <a:bodyPr/>
        <a:lstStyle/>
        <a:p>
          <a:r>
            <a:rPr lang="ru-RU" dirty="0"/>
            <a:t>Когнитивные расстройства</a:t>
          </a:r>
        </a:p>
      </dgm:t>
    </dgm:pt>
    <dgm:pt modelId="{C4C13C97-5BC3-4601-AF7D-28A3B720CFF7}" type="parTrans" cxnId="{2849D473-81C5-42EF-8880-B89F18DCD928}">
      <dgm:prSet/>
      <dgm:spPr/>
      <dgm:t>
        <a:bodyPr/>
        <a:lstStyle/>
        <a:p>
          <a:endParaRPr lang="ru-RU"/>
        </a:p>
      </dgm:t>
    </dgm:pt>
    <dgm:pt modelId="{6DBF8146-9385-41D9-88B3-1DDBF588662F}" type="sibTrans" cxnId="{2849D473-81C5-42EF-8880-B89F18DCD928}">
      <dgm:prSet/>
      <dgm:spPr/>
      <dgm:t>
        <a:bodyPr/>
        <a:lstStyle/>
        <a:p>
          <a:endParaRPr lang="ru-RU"/>
        </a:p>
      </dgm:t>
    </dgm:pt>
    <dgm:pt modelId="{354421F8-E62B-43F9-960A-CB732F137785}">
      <dgm:prSet phldrT="[Текст]"/>
      <dgm:spPr/>
      <dgm:t>
        <a:bodyPr/>
        <a:lstStyle/>
        <a:p>
          <a:r>
            <a:rPr lang="ru-RU" dirty="0"/>
            <a:t>Синдром инконтиненции</a:t>
          </a:r>
        </a:p>
      </dgm:t>
    </dgm:pt>
    <dgm:pt modelId="{C481C5B9-DFA1-4C46-A37A-1F6ECD248281}" type="parTrans" cxnId="{FE10E29E-236D-455C-A9A5-BD2CDBD62DFF}">
      <dgm:prSet/>
      <dgm:spPr/>
      <dgm:t>
        <a:bodyPr/>
        <a:lstStyle/>
        <a:p>
          <a:endParaRPr lang="ru-RU"/>
        </a:p>
      </dgm:t>
    </dgm:pt>
    <dgm:pt modelId="{169914C6-75F9-4231-B668-434DC6F5D2A4}" type="sibTrans" cxnId="{FE10E29E-236D-455C-A9A5-BD2CDBD62DFF}">
      <dgm:prSet/>
      <dgm:spPr/>
      <dgm:t>
        <a:bodyPr/>
        <a:lstStyle/>
        <a:p>
          <a:endParaRPr lang="ru-RU"/>
        </a:p>
      </dgm:t>
    </dgm:pt>
    <dgm:pt modelId="{90B161D9-8091-43AF-91D6-C637AD6A7983}">
      <dgm:prSet phldrT="[Текст]"/>
      <dgm:spPr/>
      <dgm:t>
        <a:bodyPr/>
        <a:lstStyle/>
        <a:p>
          <a:r>
            <a:rPr lang="ru-RU" dirty="0"/>
            <a:t>Тревога и депрессия</a:t>
          </a:r>
        </a:p>
      </dgm:t>
    </dgm:pt>
    <dgm:pt modelId="{0545B3FB-5C51-46B1-ABEC-DF37BD59B195}" type="parTrans" cxnId="{A70E31F1-1FC0-4562-BA47-3FDF4E301A9B}">
      <dgm:prSet/>
      <dgm:spPr/>
      <dgm:t>
        <a:bodyPr/>
        <a:lstStyle/>
        <a:p>
          <a:endParaRPr lang="ru-RU"/>
        </a:p>
      </dgm:t>
    </dgm:pt>
    <dgm:pt modelId="{892048A5-86E9-4EB8-A50C-A11962EF1E89}" type="sibTrans" cxnId="{A70E31F1-1FC0-4562-BA47-3FDF4E301A9B}">
      <dgm:prSet/>
      <dgm:spPr/>
      <dgm:t>
        <a:bodyPr/>
        <a:lstStyle/>
        <a:p>
          <a:endParaRPr lang="ru-RU"/>
        </a:p>
      </dgm:t>
    </dgm:pt>
    <dgm:pt modelId="{AA503A5F-BA6F-46D2-B61A-B1727390B253}" type="pres">
      <dgm:prSet presAssocID="{A70E8036-43A8-4AAB-A0F5-948A5FB1E19A}" presName="cycle" presStyleCnt="0">
        <dgm:presLayoutVars>
          <dgm:dir/>
          <dgm:resizeHandles val="exact"/>
        </dgm:presLayoutVars>
      </dgm:prSet>
      <dgm:spPr/>
    </dgm:pt>
    <dgm:pt modelId="{8D9B233F-420A-4133-B0D1-3B4B9D5FBB59}" type="pres">
      <dgm:prSet presAssocID="{03CEE6E0-C622-4BC5-8326-03FB46EF12A9}" presName="node" presStyleLbl="node1" presStyleIdx="0" presStyleCnt="5" custScaleY="160046">
        <dgm:presLayoutVars>
          <dgm:bulletEnabled val="1"/>
        </dgm:presLayoutVars>
      </dgm:prSet>
      <dgm:spPr/>
    </dgm:pt>
    <dgm:pt modelId="{E303C236-F05C-4565-9D2C-BC7880D602AF}" type="pres">
      <dgm:prSet presAssocID="{03CEE6E0-C622-4BC5-8326-03FB46EF12A9}" presName="spNode" presStyleCnt="0"/>
      <dgm:spPr/>
    </dgm:pt>
    <dgm:pt modelId="{65C69E62-33E3-493D-9B1A-39837505B439}" type="pres">
      <dgm:prSet presAssocID="{C9081DA1-9C5C-4EB0-82D9-983ACEED5039}" presName="sibTrans" presStyleLbl="sibTrans1D1" presStyleIdx="0" presStyleCnt="5"/>
      <dgm:spPr/>
    </dgm:pt>
    <dgm:pt modelId="{918279EF-7DAB-4306-B01A-2873AC72D331}" type="pres">
      <dgm:prSet presAssocID="{B690465E-27FF-465B-A8CF-BFBBEDBC507C}" presName="node" presStyleLbl="node1" presStyleIdx="1" presStyleCnt="5" custScaleX="118072" custScaleY="148190">
        <dgm:presLayoutVars>
          <dgm:bulletEnabled val="1"/>
        </dgm:presLayoutVars>
      </dgm:prSet>
      <dgm:spPr/>
    </dgm:pt>
    <dgm:pt modelId="{8534D949-E94A-4A24-AD7C-64950C7E9628}" type="pres">
      <dgm:prSet presAssocID="{B690465E-27FF-465B-A8CF-BFBBEDBC507C}" presName="spNode" presStyleCnt="0"/>
      <dgm:spPr/>
    </dgm:pt>
    <dgm:pt modelId="{88827270-E368-4B8B-AC95-6AA891F72C6A}" type="pres">
      <dgm:prSet presAssocID="{F3624812-8D2E-4731-8429-18FB23C19FBC}" presName="sibTrans" presStyleLbl="sibTrans1D1" presStyleIdx="1" presStyleCnt="5"/>
      <dgm:spPr/>
    </dgm:pt>
    <dgm:pt modelId="{B927F731-ADA2-4C36-AF08-134763865CD3}" type="pres">
      <dgm:prSet presAssocID="{20B01EA3-F6CC-4D3B-979B-6E81A3991BA3}" presName="node" presStyleLbl="node1" presStyleIdx="2" presStyleCnt="5" custScaleX="116357" custScaleY="168359">
        <dgm:presLayoutVars>
          <dgm:bulletEnabled val="1"/>
        </dgm:presLayoutVars>
      </dgm:prSet>
      <dgm:spPr/>
    </dgm:pt>
    <dgm:pt modelId="{73098336-9DCC-4A08-92C9-65EEFC19929A}" type="pres">
      <dgm:prSet presAssocID="{20B01EA3-F6CC-4D3B-979B-6E81A3991BA3}" presName="spNode" presStyleCnt="0"/>
      <dgm:spPr/>
    </dgm:pt>
    <dgm:pt modelId="{2CB2C2AC-9DA5-4DFB-8D3F-446A29527C16}" type="pres">
      <dgm:prSet presAssocID="{6DBF8146-9385-41D9-88B3-1DDBF588662F}" presName="sibTrans" presStyleLbl="sibTrans1D1" presStyleIdx="2" presStyleCnt="5"/>
      <dgm:spPr/>
    </dgm:pt>
    <dgm:pt modelId="{4EC273C9-BB99-4BCB-BBCB-3ECBDCDD1164}" type="pres">
      <dgm:prSet presAssocID="{354421F8-E62B-43F9-960A-CB732F137785}" presName="node" presStyleLbl="node1" presStyleIdx="3" presStyleCnt="5" custScaleX="114275" custScaleY="164322">
        <dgm:presLayoutVars>
          <dgm:bulletEnabled val="1"/>
        </dgm:presLayoutVars>
      </dgm:prSet>
      <dgm:spPr/>
    </dgm:pt>
    <dgm:pt modelId="{E6A9C967-0656-4397-9DAC-06A613A80833}" type="pres">
      <dgm:prSet presAssocID="{354421F8-E62B-43F9-960A-CB732F137785}" presName="spNode" presStyleCnt="0"/>
      <dgm:spPr/>
    </dgm:pt>
    <dgm:pt modelId="{D598DCBA-7ED1-4973-9308-AD5958BD9AAD}" type="pres">
      <dgm:prSet presAssocID="{169914C6-75F9-4231-B668-434DC6F5D2A4}" presName="sibTrans" presStyleLbl="sibTrans1D1" presStyleIdx="3" presStyleCnt="5"/>
      <dgm:spPr/>
    </dgm:pt>
    <dgm:pt modelId="{D444B327-F04F-4F4C-97EE-5D4257201BB7}" type="pres">
      <dgm:prSet presAssocID="{90B161D9-8091-43AF-91D6-C637AD6A7983}" presName="node" presStyleLbl="node1" presStyleIdx="4" presStyleCnt="5" custScaleX="118645" custScaleY="149512">
        <dgm:presLayoutVars>
          <dgm:bulletEnabled val="1"/>
        </dgm:presLayoutVars>
      </dgm:prSet>
      <dgm:spPr/>
    </dgm:pt>
    <dgm:pt modelId="{BEC6C0D8-91DD-41B3-BE70-417892DA73D9}" type="pres">
      <dgm:prSet presAssocID="{90B161D9-8091-43AF-91D6-C637AD6A7983}" presName="spNode" presStyleCnt="0"/>
      <dgm:spPr/>
    </dgm:pt>
    <dgm:pt modelId="{DF47E92C-3DA9-40D6-A52C-262C71E5533B}" type="pres">
      <dgm:prSet presAssocID="{892048A5-86E9-4EB8-A50C-A11962EF1E89}" presName="sibTrans" presStyleLbl="sibTrans1D1" presStyleIdx="4" presStyleCnt="5"/>
      <dgm:spPr/>
    </dgm:pt>
  </dgm:ptLst>
  <dgm:cxnLst>
    <dgm:cxn modelId="{90108C04-54BF-4211-9300-60CF3D4870E3}" type="presOf" srcId="{F3624812-8D2E-4731-8429-18FB23C19FBC}" destId="{88827270-E368-4B8B-AC95-6AA891F72C6A}" srcOrd="0" destOrd="0" presId="urn:microsoft.com/office/officeart/2005/8/layout/cycle6"/>
    <dgm:cxn modelId="{9C874A14-A4EE-4CE9-88DD-817757496866}" type="presOf" srcId="{6DBF8146-9385-41D9-88B3-1DDBF588662F}" destId="{2CB2C2AC-9DA5-4DFB-8D3F-446A29527C16}" srcOrd="0" destOrd="0" presId="urn:microsoft.com/office/officeart/2005/8/layout/cycle6"/>
    <dgm:cxn modelId="{3D3E1933-5AAA-4F29-8AC1-FB359B993C97}" type="presOf" srcId="{A70E8036-43A8-4AAB-A0F5-948A5FB1E19A}" destId="{AA503A5F-BA6F-46D2-B61A-B1727390B253}" srcOrd="0" destOrd="0" presId="urn:microsoft.com/office/officeart/2005/8/layout/cycle6"/>
    <dgm:cxn modelId="{025BE341-774D-45CC-8C37-C2D2EE6431E2}" type="presOf" srcId="{90B161D9-8091-43AF-91D6-C637AD6A7983}" destId="{D444B327-F04F-4F4C-97EE-5D4257201BB7}" srcOrd="0" destOrd="0" presId="urn:microsoft.com/office/officeart/2005/8/layout/cycle6"/>
    <dgm:cxn modelId="{C8AC7442-62F8-43B6-A895-987BB86FEADA}" type="presOf" srcId="{169914C6-75F9-4231-B668-434DC6F5D2A4}" destId="{D598DCBA-7ED1-4973-9308-AD5958BD9AAD}" srcOrd="0" destOrd="0" presId="urn:microsoft.com/office/officeart/2005/8/layout/cycle6"/>
    <dgm:cxn modelId="{AFEE6669-8827-4FC6-9658-CE2F0BC08B28}" type="presOf" srcId="{B690465E-27FF-465B-A8CF-BFBBEDBC507C}" destId="{918279EF-7DAB-4306-B01A-2873AC72D331}" srcOrd="0" destOrd="0" presId="urn:microsoft.com/office/officeart/2005/8/layout/cycle6"/>
    <dgm:cxn modelId="{2849D473-81C5-42EF-8880-B89F18DCD928}" srcId="{A70E8036-43A8-4AAB-A0F5-948A5FB1E19A}" destId="{20B01EA3-F6CC-4D3B-979B-6E81A3991BA3}" srcOrd="2" destOrd="0" parTransId="{C4C13C97-5BC3-4601-AF7D-28A3B720CFF7}" sibTransId="{6DBF8146-9385-41D9-88B3-1DDBF588662F}"/>
    <dgm:cxn modelId="{FE10E29E-236D-455C-A9A5-BD2CDBD62DFF}" srcId="{A70E8036-43A8-4AAB-A0F5-948A5FB1E19A}" destId="{354421F8-E62B-43F9-960A-CB732F137785}" srcOrd="3" destOrd="0" parTransId="{C481C5B9-DFA1-4C46-A37A-1F6ECD248281}" sibTransId="{169914C6-75F9-4231-B668-434DC6F5D2A4}"/>
    <dgm:cxn modelId="{ED914BAB-AB7E-42B4-98E1-BB06B0BCA0A4}" srcId="{A70E8036-43A8-4AAB-A0F5-948A5FB1E19A}" destId="{B690465E-27FF-465B-A8CF-BFBBEDBC507C}" srcOrd="1" destOrd="0" parTransId="{FE797FB5-991D-4289-8F29-6C27C5EE3313}" sibTransId="{F3624812-8D2E-4731-8429-18FB23C19FBC}"/>
    <dgm:cxn modelId="{1317E0BA-DD54-4566-A463-4E6D5D9B0B97}" type="presOf" srcId="{C9081DA1-9C5C-4EB0-82D9-983ACEED5039}" destId="{65C69E62-33E3-493D-9B1A-39837505B439}" srcOrd="0" destOrd="0" presId="urn:microsoft.com/office/officeart/2005/8/layout/cycle6"/>
    <dgm:cxn modelId="{777FBEC8-1996-4021-AA94-4F613601B4AC}" type="presOf" srcId="{20B01EA3-F6CC-4D3B-979B-6E81A3991BA3}" destId="{B927F731-ADA2-4C36-AF08-134763865CD3}" srcOrd="0" destOrd="0" presId="urn:microsoft.com/office/officeart/2005/8/layout/cycle6"/>
    <dgm:cxn modelId="{0CE439DA-DDA3-45E3-AC3E-096C4019E979}" srcId="{A70E8036-43A8-4AAB-A0F5-948A5FB1E19A}" destId="{03CEE6E0-C622-4BC5-8326-03FB46EF12A9}" srcOrd="0" destOrd="0" parTransId="{FBBD0EBD-E12B-423F-9363-6CE1F1CB9EF8}" sibTransId="{C9081DA1-9C5C-4EB0-82D9-983ACEED5039}"/>
    <dgm:cxn modelId="{92CB6CED-FD71-4B77-AE5A-29CF8E0903BA}" type="presOf" srcId="{354421F8-E62B-43F9-960A-CB732F137785}" destId="{4EC273C9-BB99-4BCB-BBCB-3ECBDCDD1164}" srcOrd="0" destOrd="0" presId="urn:microsoft.com/office/officeart/2005/8/layout/cycle6"/>
    <dgm:cxn modelId="{1B9E1BF1-D276-4C83-8842-2820B7FFA881}" type="presOf" srcId="{03CEE6E0-C622-4BC5-8326-03FB46EF12A9}" destId="{8D9B233F-420A-4133-B0D1-3B4B9D5FBB59}" srcOrd="0" destOrd="0" presId="urn:microsoft.com/office/officeart/2005/8/layout/cycle6"/>
    <dgm:cxn modelId="{A70E31F1-1FC0-4562-BA47-3FDF4E301A9B}" srcId="{A70E8036-43A8-4AAB-A0F5-948A5FB1E19A}" destId="{90B161D9-8091-43AF-91D6-C637AD6A7983}" srcOrd="4" destOrd="0" parTransId="{0545B3FB-5C51-46B1-ABEC-DF37BD59B195}" sibTransId="{892048A5-86E9-4EB8-A50C-A11962EF1E89}"/>
    <dgm:cxn modelId="{5C9CDFF3-F3B6-428E-B081-AE2A8EF5E614}" type="presOf" srcId="{892048A5-86E9-4EB8-A50C-A11962EF1E89}" destId="{DF47E92C-3DA9-40D6-A52C-262C71E5533B}" srcOrd="0" destOrd="0" presId="urn:microsoft.com/office/officeart/2005/8/layout/cycle6"/>
    <dgm:cxn modelId="{7E147E64-A3C2-4C8D-AC2B-0BEC55B622C6}" type="presParOf" srcId="{AA503A5F-BA6F-46D2-B61A-B1727390B253}" destId="{8D9B233F-420A-4133-B0D1-3B4B9D5FBB59}" srcOrd="0" destOrd="0" presId="urn:microsoft.com/office/officeart/2005/8/layout/cycle6"/>
    <dgm:cxn modelId="{04279AC3-041E-4CF3-A3AD-BA6033BD1945}" type="presParOf" srcId="{AA503A5F-BA6F-46D2-B61A-B1727390B253}" destId="{E303C236-F05C-4565-9D2C-BC7880D602AF}" srcOrd="1" destOrd="0" presId="urn:microsoft.com/office/officeart/2005/8/layout/cycle6"/>
    <dgm:cxn modelId="{8B6EE8F3-0B55-4ACB-A434-82023F1F35CB}" type="presParOf" srcId="{AA503A5F-BA6F-46D2-B61A-B1727390B253}" destId="{65C69E62-33E3-493D-9B1A-39837505B439}" srcOrd="2" destOrd="0" presId="urn:microsoft.com/office/officeart/2005/8/layout/cycle6"/>
    <dgm:cxn modelId="{DAAE2B94-C69B-4223-8B02-85F2E494CD34}" type="presParOf" srcId="{AA503A5F-BA6F-46D2-B61A-B1727390B253}" destId="{918279EF-7DAB-4306-B01A-2873AC72D331}" srcOrd="3" destOrd="0" presId="urn:microsoft.com/office/officeart/2005/8/layout/cycle6"/>
    <dgm:cxn modelId="{64D7A16D-F9A2-4850-8D4F-EC8FE2C3EEE0}" type="presParOf" srcId="{AA503A5F-BA6F-46D2-B61A-B1727390B253}" destId="{8534D949-E94A-4A24-AD7C-64950C7E9628}" srcOrd="4" destOrd="0" presId="urn:microsoft.com/office/officeart/2005/8/layout/cycle6"/>
    <dgm:cxn modelId="{DABF97FE-F6A0-4D83-A315-5FA781883309}" type="presParOf" srcId="{AA503A5F-BA6F-46D2-B61A-B1727390B253}" destId="{88827270-E368-4B8B-AC95-6AA891F72C6A}" srcOrd="5" destOrd="0" presId="urn:microsoft.com/office/officeart/2005/8/layout/cycle6"/>
    <dgm:cxn modelId="{EB97E0F9-4579-4DA3-A02E-96FF0C484F21}" type="presParOf" srcId="{AA503A5F-BA6F-46D2-B61A-B1727390B253}" destId="{B927F731-ADA2-4C36-AF08-134763865CD3}" srcOrd="6" destOrd="0" presId="urn:microsoft.com/office/officeart/2005/8/layout/cycle6"/>
    <dgm:cxn modelId="{A01139FE-6696-4ACF-8596-2A156FE5DDB0}" type="presParOf" srcId="{AA503A5F-BA6F-46D2-B61A-B1727390B253}" destId="{73098336-9DCC-4A08-92C9-65EEFC19929A}" srcOrd="7" destOrd="0" presId="urn:microsoft.com/office/officeart/2005/8/layout/cycle6"/>
    <dgm:cxn modelId="{89F7EF3B-A6F4-4F2D-ACAC-8B782C230D74}" type="presParOf" srcId="{AA503A5F-BA6F-46D2-B61A-B1727390B253}" destId="{2CB2C2AC-9DA5-4DFB-8D3F-446A29527C16}" srcOrd="8" destOrd="0" presId="urn:microsoft.com/office/officeart/2005/8/layout/cycle6"/>
    <dgm:cxn modelId="{7735BEE2-3099-495F-9604-B9C20D652845}" type="presParOf" srcId="{AA503A5F-BA6F-46D2-B61A-B1727390B253}" destId="{4EC273C9-BB99-4BCB-BBCB-3ECBDCDD1164}" srcOrd="9" destOrd="0" presId="urn:microsoft.com/office/officeart/2005/8/layout/cycle6"/>
    <dgm:cxn modelId="{9EF5008F-77BD-4B94-A590-DFA94CE9EEE3}" type="presParOf" srcId="{AA503A5F-BA6F-46D2-B61A-B1727390B253}" destId="{E6A9C967-0656-4397-9DAC-06A613A80833}" srcOrd="10" destOrd="0" presId="urn:microsoft.com/office/officeart/2005/8/layout/cycle6"/>
    <dgm:cxn modelId="{F03B6254-42D5-4021-BE76-361EAE4D0F27}" type="presParOf" srcId="{AA503A5F-BA6F-46D2-B61A-B1727390B253}" destId="{D598DCBA-7ED1-4973-9308-AD5958BD9AAD}" srcOrd="11" destOrd="0" presId="urn:microsoft.com/office/officeart/2005/8/layout/cycle6"/>
    <dgm:cxn modelId="{BF933390-90CB-4328-8F77-3242E1734868}" type="presParOf" srcId="{AA503A5F-BA6F-46D2-B61A-B1727390B253}" destId="{D444B327-F04F-4F4C-97EE-5D4257201BB7}" srcOrd="12" destOrd="0" presId="urn:microsoft.com/office/officeart/2005/8/layout/cycle6"/>
    <dgm:cxn modelId="{F1AAAEE1-1AFA-4EE5-973D-83943FB60403}" type="presParOf" srcId="{AA503A5F-BA6F-46D2-B61A-B1727390B253}" destId="{BEC6C0D8-91DD-41B3-BE70-417892DA73D9}" srcOrd="13" destOrd="0" presId="urn:microsoft.com/office/officeart/2005/8/layout/cycle6"/>
    <dgm:cxn modelId="{58CBE1C2-3862-4CBE-AD03-F194AE763B76}" type="presParOf" srcId="{AA503A5F-BA6F-46D2-B61A-B1727390B253}" destId="{DF47E92C-3DA9-40D6-A52C-262C71E5533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B233F-420A-4133-B0D1-3B4B9D5FBB59}">
      <dsp:nvSpPr>
        <dsp:cNvPr id="0" name=""/>
        <dsp:cNvSpPr/>
      </dsp:nvSpPr>
      <dsp:spPr>
        <a:xfrm>
          <a:off x="3373533" y="-277456"/>
          <a:ext cx="1486792" cy="15467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Синдром падений</a:t>
          </a:r>
        </a:p>
      </dsp:txBody>
      <dsp:txXfrm>
        <a:off x="3446112" y="-204877"/>
        <a:ext cx="1341634" cy="1401551"/>
      </dsp:txXfrm>
    </dsp:sp>
    <dsp:sp modelId="{65C69E62-33E3-493D-9B1A-39837505B439}">
      <dsp:nvSpPr>
        <dsp:cNvPr id="0" name=""/>
        <dsp:cNvSpPr/>
      </dsp:nvSpPr>
      <dsp:spPr>
        <a:xfrm>
          <a:off x="2185495" y="495898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2400" y="151971"/>
              </a:moveTo>
              <a:arcTo wR="1931434" hR="1931434" stAng="17572838" swAng="14430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279EF-7DAB-4306-B01A-2873AC72D331}">
      <dsp:nvSpPr>
        <dsp:cNvPr id="0" name=""/>
        <dsp:cNvSpPr/>
      </dsp:nvSpPr>
      <dsp:spPr>
        <a:xfrm>
          <a:off x="5076089" y="1114421"/>
          <a:ext cx="1755486" cy="14321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Синдром мальнутриции</a:t>
          </a:r>
        </a:p>
      </dsp:txBody>
      <dsp:txXfrm>
        <a:off x="5146000" y="1184332"/>
        <a:ext cx="1615664" cy="1292309"/>
      </dsp:txXfrm>
    </dsp:sp>
    <dsp:sp modelId="{88827270-E368-4B8B-AC95-6AA891F72C6A}">
      <dsp:nvSpPr>
        <dsp:cNvPr id="0" name=""/>
        <dsp:cNvSpPr/>
      </dsp:nvSpPr>
      <dsp:spPr>
        <a:xfrm>
          <a:off x="2185495" y="495898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775" y="2057109"/>
              </a:moveTo>
              <a:arcTo wR="1931434" hR="1931434" stAng="223846" swAng="11337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7F731-ADA2-4C36-AF08-134763865CD3}">
      <dsp:nvSpPr>
        <dsp:cNvPr id="0" name=""/>
        <dsp:cNvSpPr/>
      </dsp:nvSpPr>
      <dsp:spPr>
        <a:xfrm>
          <a:off x="4387204" y="3176371"/>
          <a:ext cx="1729987" cy="1627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Когнитивные расстройства</a:t>
          </a:r>
        </a:p>
      </dsp:txBody>
      <dsp:txXfrm>
        <a:off x="4466630" y="3255797"/>
        <a:ext cx="1571135" cy="1468195"/>
      </dsp:txXfrm>
    </dsp:sp>
    <dsp:sp modelId="{2CB2C2AC-9DA5-4DFB-8D3F-446A29527C16}">
      <dsp:nvSpPr>
        <dsp:cNvPr id="0" name=""/>
        <dsp:cNvSpPr/>
      </dsp:nvSpPr>
      <dsp:spPr>
        <a:xfrm>
          <a:off x="2185495" y="495898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96201" y="3844634"/>
              </a:moveTo>
              <a:arcTo wR="1931434" hR="1931434" stAng="4927253" swAng="9733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273C9-BB99-4BCB-BBCB-3ECBDCDD1164}">
      <dsp:nvSpPr>
        <dsp:cNvPr id="0" name=""/>
        <dsp:cNvSpPr/>
      </dsp:nvSpPr>
      <dsp:spPr>
        <a:xfrm>
          <a:off x="2132145" y="3195878"/>
          <a:ext cx="1699032" cy="1588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Синдром инконтиненции</a:t>
          </a:r>
        </a:p>
      </dsp:txBody>
      <dsp:txXfrm>
        <a:off x="2209666" y="3273399"/>
        <a:ext cx="1543990" cy="1432991"/>
      </dsp:txXfrm>
    </dsp:sp>
    <dsp:sp modelId="{D598DCBA-7ED1-4973-9308-AD5958BD9AAD}">
      <dsp:nvSpPr>
        <dsp:cNvPr id="0" name=""/>
        <dsp:cNvSpPr/>
      </dsp:nvSpPr>
      <dsp:spPr>
        <a:xfrm>
          <a:off x="2185495" y="495898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156871" y="2693907"/>
              </a:moveTo>
              <a:arcTo wR="1931434" hR="1931434" stAng="9404900" swAng="11596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4B327-F04F-4F4C-97EE-5D4257201BB7}">
      <dsp:nvSpPr>
        <dsp:cNvPr id="0" name=""/>
        <dsp:cNvSpPr/>
      </dsp:nvSpPr>
      <dsp:spPr>
        <a:xfrm>
          <a:off x="1398024" y="1108033"/>
          <a:ext cx="1764005" cy="1444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Тревога и депрессия</a:t>
          </a:r>
        </a:p>
      </dsp:txBody>
      <dsp:txXfrm>
        <a:off x="1468559" y="1178568"/>
        <a:ext cx="1622935" cy="1303837"/>
      </dsp:txXfrm>
    </dsp:sp>
    <dsp:sp modelId="{DF47E92C-3DA9-40D6-A52C-262C71E5533B}">
      <dsp:nvSpPr>
        <dsp:cNvPr id="0" name=""/>
        <dsp:cNvSpPr/>
      </dsp:nvSpPr>
      <dsp:spPr>
        <a:xfrm>
          <a:off x="2185495" y="495898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526361" y="606213"/>
              </a:moveTo>
              <a:arcTo wR="1931434" hR="1931434" stAng="13399487" swAng="14278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286015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</a:rPr>
              <a:t>ПОЛИПРАГМАЗИЯ КАК ГЕРИАТРИЧЕСКИЙ СИНДРОМ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286016"/>
          </a:xfrm>
        </p:spPr>
        <p:txBody>
          <a:bodyPr>
            <a:normAutofit/>
          </a:bodyPr>
          <a:lstStyle/>
          <a:p>
            <a:r>
              <a:rPr lang="ru-RU" dirty="0"/>
              <a:t>А.Н</a:t>
            </a:r>
            <a:r>
              <a:rPr lang="ru-RU"/>
              <a:t>.Ильницкий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rgbClr val="00B050"/>
                </a:solidFill>
              </a:rPr>
              <a:t>Проблемы медикаментозного лечения гериатрического пациента 2</a:t>
            </a:r>
            <a:endParaRPr lang="ru-RU" sz="35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мере увеличения возраста стирается грань между пользой от назначения того или иного препарата и его вредом, что требует тщательного индивидуального подхода и динамического наблюдения;</a:t>
            </a:r>
          </a:p>
          <a:p>
            <a:r>
              <a:rPr lang="ru-RU" dirty="0"/>
              <a:t>при назначении лекарственной терапии большое значение приобретает </a:t>
            </a:r>
            <a:r>
              <a:rPr lang="ru-RU" dirty="0" err="1"/>
              <a:t>эйджизм</a:t>
            </a:r>
            <a:r>
              <a:rPr lang="ru-RU" dirty="0"/>
              <a:t>.  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Особенности фармакотерапии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 гериатрии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ru-RU" dirty="0"/>
              <a:t>при назначении медикаментозных средств необходимо помнить о высокой вероятности проявления побочных эффектов у пожилых и старых людей;</a:t>
            </a:r>
          </a:p>
          <a:p>
            <a:pPr hangingPunct="0"/>
            <a:r>
              <a:rPr lang="ru-RU" dirty="0"/>
              <a:t>компенсаторные резервы в отношении повреждающих факторов снижены, поэтому даже при небольшой степени медикаментозной интоксикации возможны значительные изменения;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Особенности фармакотерапии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 гериатрии 2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dirty="0"/>
              <a:t>склонность  к самолечению;</a:t>
            </a:r>
          </a:p>
          <a:p>
            <a:pPr hangingPunct="0"/>
            <a:r>
              <a:rPr lang="ru-RU" dirty="0"/>
              <a:t>назначать лекарственную терапию людям пожилого и старческого возраста нужно по строгим показаниям. </a:t>
            </a:r>
          </a:p>
          <a:p>
            <a:pPr hangingPunct="0"/>
            <a:r>
              <a:rPr lang="ru-RU" dirty="0"/>
              <a:t>медикаментозное лечение следует назначать по поводу основного, определяющего в данный момент тяжесть данного  состояния больного заболевания.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Особенности фармакотерапии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 гериатрии 3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ru-RU" dirty="0"/>
              <a:t>назначаются только  те лекарственные препараты, терапевтическое и побочное действие которых врачу хорошо известны;</a:t>
            </a:r>
          </a:p>
          <a:p>
            <a:pPr hangingPunct="0"/>
            <a:r>
              <a:rPr lang="ru-RU" dirty="0"/>
              <a:t>применяются малые дозы медикаментов (правило малых доз), медленно повышая малую дозу (1/2, 1/3 общепринятой дозы) определяют индивидуальную толерантность больного к препарату и его оптимальную терапевтическую дозу, затем устанавливают поддерживающую дозу для длительной терапии.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Особенности фармакотерапии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 гериатрии 4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для профилактики медикаментозной интоксикации у людей старших возрастных групп особое значение имеет правильный пищевой, водный и солевой режим;</a:t>
            </a:r>
          </a:p>
          <a:p>
            <a:r>
              <a:rPr lang="ru-RU" dirty="0"/>
              <a:t>обязателен контроль за количеством выделяемой мочи;</a:t>
            </a:r>
          </a:p>
          <a:p>
            <a:r>
              <a:rPr lang="ru-RU" dirty="0"/>
              <a:t>следует учитывать психическое состояние старого человека, социальные условия, наличие постороннего ухода.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Особенности фармакотерапии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 гериатрии 5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оптимизации лекарственного лечения очень важно использовать методы и средства, повышающие толерантность к лекарствам;</a:t>
            </a:r>
          </a:p>
          <a:p>
            <a:r>
              <a:rPr lang="ru-RU" dirty="0"/>
              <a:t>эффективным средством повышения выносливости к лекарствам является рациональный режим двигательной активности. 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00B050"/>
                </a:solidFill>
              </a:rPr>
              <a:t>Современные представления </a:t>
            </a:r>
          </a:p>
          <a:p>
            <a:pPr algn="ctr">
              <a:buNone/>
            </a:pPr>
            <a:r>
              <a:rPr lang="ru-RU" b="1" i="1" dirty="0">
                <a:solidFill>
                  <a:srgbClr val="00B050"/>
                </a:solidFill>
              </a:rPr>
              <a:t>о полипрагмазии </a:t>
            </a:r>
          </a:p>
          <a:p>
            <a:pPr algn="ctr">
              <a:buNone/>
            </a:pPr>
            <a:r>
              <a:rPr lang="ru-RU" b="1" i="1" dirty="0">
                <a:solidFill>
                  <a:srgbClr val="00B050"/>
                </a:solidFill>
              </a:rPr>
              <a:t>как гериатрическом синдроме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Определение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синдрома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   Старческая астения (англ. - </a:t>
            </a:r>
            <a:r>
              <a:rPr lang="en-US" dirty="0"/>
              <a:t>frailty) </a:t>
            </a:r>
            <a:r>
              <a:rPr lang="ru-RU" dirty="0"/>
              <a:t>– это клинический синдром, включающий в себя: </a:t>
            </a:r>
          </a:p>
          <a:p>
            <a:pPr>
              <a:buNone/>
            </a:pPr>
            <a:r>
              <a:rPr lang="ru-RU" dirty="0"/>
              <a:t>    1) потерю веса, в том числе на фоне саркопении, </a:t>
            </a:r>
          </a:p>
          <a:p>
            <a:pPr>
              <a:buNone/>
            </a:pPr>
            <a:r>
              <a:rPr lang="ru-RU" dirty="0"/>
              <a:t>    2) доказанное динамометрически снижение силы кисти, </a:t>
            </a:r>
          </a:p>
          <a:p>
            <a:pPr>
              <a:buNone/>
            </a:pPr>
            <a:r>
              <a:rPr lang="ru-RU" dirty="0"/>
              <a:t>    3) выраженную слабость и повышенную утомляемость, </a:t>
            </a:r>
          </a:p>
          <a:p>
            <a:pPr>
              <a:buNone/>
            </a:pPr>
            <a:r>
              <a:rPr lang="ru-RU" dirty="0"/>
              <a:t>    4) снижение скорости передвижения, </a:t>
            </a:r>
          </a:p>
          <a:p>
            <a:pPr>
              <a:buNone/>
            </a:pPr>
            <a:r>
              <a:rPr lang="ru-RU" dirty="0"/>
              <a:t>    5)значительное снижение физической активности. </a:t>
            </a:r>
          </a:p>
          <a:p>
            <a:pPr algn="r">
              <a:buNone/>
            </a:pPr>
            <a:r>
              <a:rPr lang="en-US" sz="2900" i="1" dirty="0"/>
              <a:t>Fried L.P. et al</a:t>
            </a:r>
            <a:r>
              <a:rPr lang="ru-RU" sz="2900" i="1" dirty="0"/>
              <a:t>.</a:t>
            </a:r>
            <a:r>
              <a:rPr lang="en-US" sz="2900" i="1" dirty="0"/>
              <a:t>, 2001</a:t>
            </a:r>
            <a:endParaRPr lang="ru-RU" sz="2900" i="1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СТАРЧЕСКАЯ АСТЕНИЯ = УЯЗВИМОСТЬ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</a:rPr>
              <a:t>Этиология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фенотип, передающийся генетически (</a:t>
            </a:r>
            <a:r>
              <a:rPr lang="en-US" dirty="0"/>
              <a:t>Fried</a:t>
            </a:r>
            <a:r>
              <a:rPr lang="ru-RU" dirty="0"/>
              <a:t>-</a:t>
            </a:r>
            <a:r>
              <a:rPr lang="en-US" dirty="0"/>
              <a:t>like</a:t>
            </a:r>
            <a:r>
              <a:rPr lang="ru-RU" dirty="0"/>
              <a:t>);</a:t>
            </a:r>
          </a:p>
          <a:p>
            <a:r>
              <a:rPr lang="ru-RU" dirty="0"/>
              <a:t>совокупность приобретенного дефицита функций на фоне полиморбидности (</a:t>
            </a:r>
            <a:r>
              <a:rPr lang="en-US" dirty="0"/>
              <a:t>Rockwood</a:t>
            </a:r>
            <a:r>
              <a:rPr lang="ru-RU" dirty="0"/>
              <a:t>-</a:t>
            </a:r>
            <a:r>
              <a:rPr lang="en-US" dirty="0"/>
              <a:t>like</a:t>
            </a:r>
            <a:r>
              <a:rPr lang="ru-RU" dirty="0"/>
              <a:t>).</a:t>
            </a:r>
            <a:r>
              <a:rPr lang="ru-RU" b="1" dirty="0"/>
              <a:t> </a:t>
            </a:r>
          </a:p>
          <a:p>
            <a:pPr>
              <a:buNone/>
            </a:pPr>
            <a:r>
              <a:rPr lang="ru-RU" b="1" dirty="0"/>
              <a:t>    </a:t>
            </a:r>
            <a:r>
              <a:rPr lang="ru-RU" dirty="0"/>
              <a:t>При этом в странах бывшего СССР чаще встречается так называемый приобретенный синдром старческой астении </a:t>
            </a:r>
            <a:r>
              <a:rPr lang="ru-RU" b="1" dirty="0"/>
              <a:t>на фоне кумуляции заболеваний</a:t>
            </a:r>
            <a:r>
              <a:rPr lang="ru-RU" dirty="0"/>
              <a:t>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План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Актуальность проблемы: значимость полипрагмазии в гериатрической практике.</a:t>
            </a:r>
          </a:p>
          <a:p>
            <a:pPr marL="514350" indent="-514350">
              <a:buAutoNum type="arabicPeriod"/>
            </a:pPr>
            <a:r>
              <a:rPr lang="ru-RU" dirty="0"/>
              <a:t>Современные представления о полипрагмазии как гериатрическом синдроме.</a:t>
            </a:r>
          </a:p>
          <a:p>
            <a:pPr marL="514350" indent="-514350">
              <a:buAutoNum type="arabicPeriod"/>
            </a:pPr>
            <a:r>
              <a:rPr lang="ru-RU" dirty="0"/>
              <a:t>Правила фармакотерапии в гериатрии.</a:t>
            </a:r>
          </a:p>
          <a:p>
            <a:pPr marL="514350" indent="-514350">
              <a:buAutoNum type="arabicPeriod"/>
            </a:pPr>
            <a:r>
              <a:rPr lang="ru-RU" dirty="0"/>
              <a:t>Методы борьбы с полипрагмазией.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Органы-мишени синдрома 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u="sng" dirty="0"/>
              <a:t>костно-мышечная система</a:t>
            </a:r>
            <a:r>
              <a:rPr lang="ru-RU" dirty="0"/>
              <a:t>: снижается мышечная масса, происходят нарушения мышечной терморегуляции, снижается потребление мышцами кислорода, нарушается иннервация мышечной ткани, ее выносливость.</a:t>
            </a:r>
          </a:p>
          <a:p>
            <a:pPr algn="ctr">
              <a:buNone/>
            </a:pPr>
            <a:r>
              <a:rPr lang="ru-RU" b="1" dirty="0"/>
              <a:t>САРКОПЕНИЯ</a:t>
            </a:r>
          </a:p>
          <a:p>
            <a:pPr algn="r">
              <a:buNone/>
            </a:pPr>
            <a:r>
              <a:rPr lang="en-US" sz="2500" i="1" dirty="0"/>
              <a:t>Rockwood K.</a:t>
            </a:r>
            <a:r>
              <a:rPr lang="ru-RU" sz="2500" i="1" dirty="0"/>
              <a:t>, 2011</a:t>
            </a:r>
            <a:endParaRPr lang="ru-RU" sz="25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Органы-мишени синдрома 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- </a:t>
            </a:r>
            <a:r>
              <a:rPr lang="ru-RU" u="sng" dirty="0"/>
              <a:t>иммунная система</a:t>
            </a:r>
            <a:r>
              <a:rPr lang="ru-RU" dirty="0"/>
              <a:t>: снижается продукция и содержание иммуноглобулина А, </a:t>
            </a:r>
            <a:r>
              <a:rPr lang="en-US" dirty="0"/>
              <a:t>G</a:t>
            </a:r>
            <a:r>
              <a:rPr lang="ru-RU" dirty="0"/>
              <a:t>, интерлейкина 2, активируется продукция провоспалительных цитокинов (интерлейкин 6).</a:t>
            </a:r>
          </a:p>
          <a:p>
            <a:pPr algn="ctr">
              <a:buNone/>
            </a:pPr>
            <a:r>
              <a:rPr lang="ru-RU" dirty="0"/>
              <a:t>   </a:t>
            </a:r>
            <a:r>
              <a:rPr lang="ru-RU" b="1" dirty="0"/>
              <a:t>ПРОВОСПАЛИТЕЛЬНЫЙ </a:t>
            </a:r>
          </a:p>
          <a:p>
            <a:pPr algn="ctr">
              <a:buNone/>
            </a:pPr>
            <a:r>
              <a:rPr lang="ru-RU" b="1" dirty="0"/>
              <a:t>ПОЛИМОРБИДНЫЙ СТАТУС</a:t>
            </a:r>
          </a:p>
          <a:p>
            <a:pPr algn="r">
              <a:buNone/>
            </a:pPr>
            <a:r>
              <a:rPr lang="en-US" sz="2500" i="1" dirty="0"/>
              <a:t>Morley J. E.</a:t>
            </a:r>
            <a:r>
              <a:rPr lang="ru-RU" sz="2500" i="1" dirty="0"/>
              <a:t> </a:t>
            </a:r>
            <a:r>
              <a:rPr lang="en-US" sz="2500" i="1" dirty="0"/>
              <a:t>et al., 2001</a:t>
            </a:r>
            <a:endParaRPr lang="ru-RU" sz="25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6267464"/>
            <a:ext cx="1000100" cy="590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Органы-мишени синдрома старческой астении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- </a:t>
            </a:r>
            <a:r>
              <a:rPr lang="ru-RU" u="sng" dirty="0"/>
              <a:t>нейроэндокринная система</a:t>
            </a:r>
            <a:r>
              <a:rPr lang="ru-RU" dirty="0"/>
              <a:t>: снижается содержание гормона роста, эстрогена и тестостерона, инсулиноподобного фактора роста – 1, витамина </a:t>
            </a:r>
            <a:r>
              <a:rPr lang="en-US" dirty="0"/>
              <a:t>D</a:t>
            </a:r>
            <a:r>
              <a:rPr lang="ru-RU" dirty="0"/>
              <a:t>. Происходит увеличение инсулинорезистентности, повышается симпатический тонус, нарастает стероидная дисрегуляция.</a:t>
            </a:r>
          </a:p>
          <a:p>
            <a:pPr algn="ctr">
              <a:buNone/>
            </a:pPr>
            <a:r>
              <a:rPr lang="ru-RU" b="1" dirty="0"/>
              <a:t>СНИЖЕНИЕ МЕТАБОЛИЧЕСКОГО ИНДЕКСА</a:t>
            </a:r>
            <a:endParaRPr lang="en-US" b="1" dirty="0"/>
          </a:p>
          <a:p>
            <a:pPr algn="r">
              <a:buNone/>
            </a:pPr>
            <a:r>
              <a:rPr lang="en-US" sz="2700" i="1" dirty="0" err="1"/>
              <a:t>Fedarko</a:t>
            </a:r>
            <a:r>
              <a:rPr lang="en-US" sz="2700" i="1" dirty="0"/>
              <a:t> N.</a:t>
            </a:r>
            <a:r>
              <a:rPr lang="ru-RU" sz="2700" i="1" dirty="0"/>
              <a:t>, 2011</a:t>
            </a:r>
            <a:endParaRPr lang="ru-RU" sz="27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300" b="1" dirty="0">
                <a:solidFill>
                  <a:srgbClr val="00B050"/>
                </a:solidFill>
              </a:rPr>
              <a:t>Порочные круги формирования синдрома старческой астении: «Уязвимость»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   </a:t>
            </a:r>
            <a:r>
              <a:rPr lang="ru-RU" b="1" dirty="0"/>
              <a:t>Синдром мальнутриции, саркопения и снижение метаболического индекса и уровня физической активности представляют собой замкнутый патогенетический круг формирования синдрома старческой астении</a:t>
            </a:r>
            <a:r>
              <a:rPr lang="ru-RU" dirty="0"/>
              <a:t>. При минимальных внешних или внутренних воздействиях к этому кругу присоединяются другие патогенные факторы, что способно в минимальные сроки приводить к ухудшению состояния, инвалидности и смерти.</a:t>
            </a:r>
          </a:p>
          <a:p>
            <a:pPr algn="r">
              <a:buNone/>
            </a:pPr>
            <a:r>
              <a:rPr lang="en-US" sz="2700" i="1" dirty="0"/>
              <a:t>Espinoza S., Walston, J. D.</a:t>
            </a:r>
            <a:r>
              <a:rPr lang="ru-RU" sz="2700" i="1" dirty="0"/>
              <a:t>, 2005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6225282"/>
            <a:ext cx="1071538" cy="632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Гериатрический пациент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00430" y="3214686"/>
            <a:ext cx="21431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</a:rPr>
              <a:t>СИНДРОМ СТАРЧЕСКОЙ АСТЕНИИ (УЯЗВИМОСТЬ)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ЦЕЛЬ ФАРМАКОТЕРАПИИ В ГЕРИАТРИИ – ПРЕДУПРЕЖДЕНИЕ ФОРМИРОВАНИЯ СИНДРОМА СТАРЧЕСКОЙ АСТЕНИИ И КАСКАДА ГЕРИАТРИЧЕСКИХ СИНДРОМОВ. ПОЛИПРАГМАЗИЯ В ЭТОМ КОТЕКСТЕ ЯВЛЯЕТСЯ ОДНИМ ИЗ ГЕРИАТРИЧЕСКИХ СИНДРОМОВ.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i="1" dirty="0">
                <a:solidFill>
                  <a:srgbClr val="00B050"/>
                </a:solidFill>
              </a:rPr>
              <a:t>Правила фармакотерапии в гериатрии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rgbClr val="00B050"/>
                </a:solidFill>
              </a:rPr>
              <a:t>Потенциально не рекомендованные лекарственные средства в гериатрии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ru-RU" dirty="0"/>
              <a:t>критерии </a:t>
            </a:r>
            <a:r>
              <a:rPr lang="ru-RU" dirty="0" err="1"/>
              <a:t>Бирса</a:t>
            </a:r>
            <a:r>
              <a:rPr lang="ru-RU" dirty="0"/>
              <a:t> (в 2012 году пересмотрены Американским гериатрическим обществом и предназначены для использования в амбулаторных и стационарных учреждениях у пациентов старше 65 лет);</a:t>
            </a:r>
          </a:p>
          <a:p>
            <a:pPr marL="514350" indent="-514350">
              <a:buAutoNum type="arabicParenR"/>
            </a:pPr>
            <a:r>
              <a:rPr lang="ru-RU" dirty="0"/>
              <a:t>критерии </a:t>
            </a:r>
            <a:r>
              <a:rPr lang="en-US" dirty="0"/>
              <a:t>STOPP/START</a:t>
            </a:r>
            <a:r>
              <a:rPr lang="ru-RU" dirty="0"/>
              <a:t>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 START</a:t>
            </a:r>
            <a:r>
              <a:rPr lang="ru-RU" b="1" dirty="0">
                <a:solidFill>
                  <a:srgbClr val="00B050"/>
                </a:solidFill>
              </a:rPr>
              <a:t>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en-US" dirty="0"/>
              <a:t>Gallagher P., Ryan C., Byrne S., Kennedy J., </a:t>
            </a:r>
            <a:r>
              <a:rPr lang="en-US" dirty="0" err="1"/>
              <a:t>O‘Mahody</a:t>
            </a:r>
            <a:r>
              <a:rPr lang="en-US" dirty="0"/>
              <a:t> D. STOPP (Screening Tool of Older Persons Prescriptions) and START (Screening Tool to Alert Doctors to Right Treatment)</a:t>
            </a:r>
            <a:r>
              <a:rPr lang="ru-RU" dirty="0"/>
              <a:t>: </a:t>
            </a:r>
            <a:r>
              <a:rPr lang="en-US" dirty="0"/>
              <a:t>Consensus Validation. Int. J. </a:t>
            </a:r>
            <a:r>
              <a:rPr lang="en-US" dirty="0" err="1"/>
              <a:t>Clin</a:t>
            </a:r>
            <a:r>
              <a:rPr lang="en-US" dirty="0"/>
              <a:t>. </a:t>
            </a:r>
            <a:r>
              <a:rPr lang="en-US" dirty="0" err="1"/>
              <a:t>Farmacol</a:t>
            </a:r>
            <a:r>
              <a:rPr lang="en-US" dirty="0"/>
              <a:t>. </a:t>
            </a:r>
            <a:r>
              <a:rPr lang="en-US" dirty="0" err="1"/>
              <a:t>Ther</a:t>
            </a:r>
            <a:r>
              <a:rPr lang="en-US" dirty="0"/>
              <a:t>. 2008</a:t>
            </a:r>
            <a:r>
              <a:rPr lang="ru-RU" dirty="0"/>
              <a:t>; 46 (2): 72 – 83.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 START</a:t>
            </a:r>
            <a:r>
              <a:rPr lang="ru-RU" b="1" dirty="0">
                <a:solidFill>
                  <a:srgbClr val="00B050"/>
                </a:solidFill>
              </a:rPr>
              <a:t>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STOPP – </a:t>
            </a:r>
            <a:r>
              <a:rPr lang="ru-RU" dirty="0"/>
              <a:t>наиболее часто встречающиеся ошибки в медикаментозном ведении пациентов старших возрастных групп;</a:t>
            </a:r>
          </a:p>
          <a:p>
            <a:r>
              <a:rPr lang="en-US" dirty="0"/>
              <a:t>START – </a:t>
            </a:r>
            <a:r>
              <a:rPr lang="ru-RU" dirty="0"/>
              <a:t>рекомендации по рациональному выбору тактики медикаментозного ведения пациентов старших возрастных групп;</a:t>
            </a:r>
          </a:p>
          <a:p>
            <a:r>
              <a:rPr lang="ru-RU" dirty="0"/>
              <a:t>старшие возрастные группы – возраст 65 лет и старше.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00B050"/>
                </a:solidFill>
              </a:rPr>
              <a:t>Актуальность проблемы: значимость полипрагмазии в гериатрической практике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</a:t>
            </a: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ЖЕЛУДОЧНО-КИШЕЧНОГО ТРАКТА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STOPP</a:t>
            </a:r>
            <a:r>
              <a:rPr lang="ru-RU" b="1" dirty="0">
                <a:solidFill>
                  <a:srgbClr val="00B050"/>
                </a:solidFill>
              </a:rPr>
              <a:t>: лоперамид, кодеина фосфат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лечение диареи неуточненного генеза: увеличение периода диагностики, развитие стойкого запора, токсический мегаколон на фоне хронического холецистита, гиподиагностика острого гастроэнтерита;</a:t>
            </a:r>
          </a:p>
          <a:p>
            <a:r>
              <a:rPr lang="ru-RU" dirty="0"/>
              <a:t> лечение острого гастроэнтерита: риск развития системной токсемии в связи с неадекватной антибактериальной терапией при ослаблении симптоматики.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STOPP</a:t>
            </a:r>
            <a:r>
              <a:rPr lang="ru-RU" b="1" dirty="0">
                <a:solidFill>
                  <a:srgbClr val="00B050"/>
                </a:solidFill>
              </a:rPr>
              <a:t>: </a:t>
            </a:r>
            <a:r>
              <a:rPr lang="ru-RU" b="1" dirty="0" err="1">
                <a:solidFill>
                  <a:srgbClr val="00B050"/>
                </a:solidFill>
              </a:rPr>
              <a:t>метоклопрамид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риск развития синдрома паркинсонизма.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STOPP</a:t>
            </a:r>
            <a:r>
              <a:rPr lang="ru-RU" b="1" dirty="0">
                <a:solidFill>
                  <a:srgbClr val="00B050"/>
                </a:solidFill>
              </a:rPr>
              <a:t>: ингибиторы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протонной помпы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назначение терапии на протяжении 8 недель и более в полной терапевтической дозе: риск неэффективности терапии ингибиторами протонной помпы для проведения «терапии по требованию» или антисекреторной терапии при пептической язве, эзофагите/</a:t>
            </a:r>
            <a:r>
              <a:rPr lang="ru-RU" dirty="0" err="1"/>
              <a:t>гастроэзофагеальной</a:t>
            </a:r>
            <a:r>
              <a:rPr lang="ru-RU" dirty="0"/>
              <a:t> рефлюксной болезни.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START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ингибиторы протонной помпы: препараты выбора при гастроэзофагеальной рефлюксной болезни, дилатация вышерасположенных отделов на фоне стенозирующих пептических стриктур, терапия НПВС;</a:t>
            </a:r>
          </a:p>
          <a:p>
            <a:r>
              <a:rPr lang="ru-RU" dirty="0"/>
              <a:t> пищевые волокна: при симптомной дивертикулярной болезни, сопровождаемой запорами.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</a:t>
            </a:r>
            <a:endParaRPr lang="en-US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СЕРДЕЧНО-СОСУДИСТОЙ СИСТЕМЫ: </a:t>
            </a:r>
            <a:r>
              <a:rPr lang="en-US" b="1" dirty="0">
                <a:solidFill>
                  <a:srgbClr val="00B050"/>
                </a:solidFill>
              </a:rPr>
              <a:t>STOPP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Дигоксин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длительном применении в дозе 125 </a:t>
            </a:r>
            <a:r>
              <a:rPr lang="el-GR" dirty="0"/>
              <a:t>μ</a:t>
            </a:r>
            <a:r>
              <a:rPr lang="en-US" dirty="0"/>
              <a:t>g</a:t>
            </a:r>
            <a:r>
              <a:rPr lang="ru-RU" dirty="0"/>
              <a:t>/день на фоне сниженной почечной функции (скорость клубочковой фильтрации менее 50 </a:t>
            </a:r>
            <a:r>
              <a:rPr lang="en-US" dirty="0"/>
              <a:t>ml</a:t>
            </a:r>
            <a:r>
              <a:rPr lang="ru-RU" dirty="0"/>
              <a:t>/</a:t>
            </a:r>
            <a:r>
              <a:rPr lang="en-US" dirty="0"/>
              <a:t>min</a:t>
            </a:r>
            <a:r>
              <a:rPr lang="ru-RU" dirty="0"/>
              <a:t>): значительно увеличивается частота дигиталисной интоксикации, в результате которой развивается синдром падений.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Петлевые диуретики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претибиальной микседеме на фоне отсутствия хронической сердечной недостаточности: нет доказательных данных об эффективности, необходимо начинать с компрессионного трикотажа;</a:t>
            </a:r>
          </a:p>
          <a:p>
            <a:r>
              <a:rPr lang="ru-RU" dirty="0"/>
              <a:t> как препарат первой линии в терапии артериальной гипертензии: нужны более безопасные и мягкие препараты;</a:t>
            </a:r>
          </a:p>
          <a:p>
            <a:r>
              <a:rPr lang="ru-RU" dirty="0" err="1"/>
              <a:t>тиазидные</a:t>
            </a:r>
            <a:r>
              <a:rPr lang="ru-RU" dirty="0"/>
              <a:t> диуретики: возможна провокация приступа подагры.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ß-адреноблокаторы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в комбинации с верапамилом: развитие различных блокад;</a:t>
            </a:r>
          </a:p>
          <a:p>
            <a:r>
              <a:rPr lang="ru-RU" dirty="0"/>
              <a:t>некардиоселективные </a:t>
            </a:r>
            <a:r>
              <a:rPr lang="ru-RU" dirty="0" err="1"/>
              <a:t>ß-адреноблокаторы</a:t>
            </a:r>
            <a:r>
              <a:rPr lang="ru-RU" dirty="0"/>
              <a:t>: развитие бронхоспазма при хронической обструктивной болезни легких.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Блокаторы кальциевых каналов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хронический запор: усиление симптоматики;</a:t>
            </a:r>
          </a:p>
          <a:p>
            <a:r>
              <a:rPr lang="ru-RU" dirty="0"/>
              <a:t>применение дилтиазема и верапамила при хронической сердечной недостаточности </a:t>
            </a:r>
            <a:r>
              <a:rPr lang="en-US" dirty="0"/>
              <a:t>III </a:t>
            </a:r>
            <a:r>
              <a:rPr lang="ru-RU" dirty="0"/>
              <a:t>или </a:t>
            </a:r>
            <a:r>
              <a:rPr lang="en-US" dirty="0"/>
              <a:t>IV </a:t>
            </a:r>
            <a:r>
              <a:rPr lang="ru-RU" dirty="0"/>
              <a:t>класса (по </a:t>
            </a:r>
            <a:r>
              <a:rPr lang="en-US" dirty="0"/>
              <a:t>NYHA)</a:t>
            </a:r>
            <a:r>
              <a:rPr lang="ru-RU" dirty="0"/>
              <a:t>: ухудшение симптоматики;</a:t>
            </a:r>
          </a:p>
          <a:p>
            <a:r>
              <a:rPr lang="ru-RU" dirty="0"/>
              <a:t> </a:t>
            </a:r>
            <a:r>
              <a:rPr lang="ru-RU" dirty="0" err="1"/>
              <a:t>дигидропиридины</a:t>
            </a:r>
            <a:r>
              <a:rPr lang="ru-RU" dirty="0"/>
              <a:t>: усиление постуральной гипотензии, риск обмороков, синдрома падений. Полностью противопоказаны, если в анамнезе синдром падений на протяжении 3-х месяцев.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Определение полипрагмазии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более 24 определений;</a:t>
            </a:r>
          </a:p>
          <a:p>
            <a:r>
              <a:rPr lang="ru-RU" dirty="0"/>
              <a:t>в русскоязычной литературе – одновременное назначение большого количества лекарств, в том числе необоснованное их применение;</a:t>
            </a:r>
          </a:p>
          <a:p>
            <a:r>
              <a:rPr lang="ru-RU" dirty="0"/>
              <a:t>в англоязычной литературе – термин «полифармация»:</a:t>
            </a:r>
          </a:p>
          <a:p>
            <a:pPr marL="514350" indent="-514350">
              <a:buAutoNum type="arabicParenR"/>
            </a:pPr>
            <a:r>
              <a:rPr lang="ru-RU" dirty="0"/>
              <a:t>назначение пациенту большего количества лекарств, чем требует клиническая ситуация;</a:t>
            </a:r>
          </a:p>
          <a:p>
            <a:pPr marL="514350" indent="-514350">
              <a:buAutoNum type="arabicParenR"/>
            </a:pPr>
            <a:r>
              <a:rPr lang="ru-RU" dirty="0"/>
              <a:t>назначение пациенту 5 и более лекарственных средств.  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Аспирин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анамнезе – </a:t>
            </a:r>
            <a:r>
              <a:rPr lang="ru-RU" dirty="0" err="1"/>
              <a:t>пептическая</a:t>
            </a:r>
            <a:r>
              <a:rPr lang="ru-RU" dirty="0"/>
              <a:t> язва, при отсутствия прикрытия </a:t>
            </a:r>
            <a:r>
              <a:rPr lang="ru-RU" dirty="0" err="1"/>
              <a:t>блокаторов</a:t>
            </a:r>
            <a:r>
              <a:rPr lang="ru-RU" dirty="0"/>
              <a:t> Н2-гистаминовых рецепторов или ингибиторов протонной помпы: риск кровотечения;</a:t>
            </a:r>
          </a:p>
          <a:p>
            <a:r>
              <a:rPr lang="ru-RU" dirty="0"/>
              <a:t>в дозе более 150 </a:t>
            </a:r>
            <a:r>
              <a:rPr lang="en-US" dirty="0"/>
              <a:t>mg</a:t>
            </a:r>
            <a:r>
              <a:rPr lang="ru-RU" dirty="0"/>
              <a:t>/день: многократное увеличение риска кровотечения без доказанного клинического эффекта в отношении сердечно-сосудистой патологии;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Аспирин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отсутствии данных об окклюзионном поражении коронарных, церебральных или периферических сосудов: не показан;</a:t>
            </a:r>
          </a:p>
          <a:p>
            <a:r>
              <a:rPr lang="ru-RU" dirty="0"/>
              <a:t>синдром головокружения без четкой взаимосвязи с цереброваскулярной патологией: не показан;</a:t>
            </a:r>
          </a:p>
          <a:p>
            <a:r>
              <a:rPr lang="ru-RU" dirty="0"/>
              <a:t>при кровотечениях в анамнезе, в том числе повторных: высок риск повторных кровотечений.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Варфарин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терапия неосложненного глубокого венозного тромбоза на протяжении более 6-ти месяцев: эффективность не доказана;</a:t>
            </a:r>
          </a:p>
          <a:p>
            <a:r>
              <a:rPr lang="ru-RU" dirty="0"/>
              <a:t>терапия тромбоэмболии мелких ветвей легочной артерии продолжительностью более 12-ти месяцев: эффективность не доказана;</a:t>
            </a:r>
          </a:p>
          <a:p>
            <a:r>
              <a:rPr lang="ru-RU" dirty="0"/>
              <a:t>кровотечения в анамнезе;</a:t>
            </a:r>
          </a:p>
          <a:p>
            <a:r>
              <a:rPr lang="ru-RU" dirty="0"/>
              <a:t> сочетанное применение аспирина и варфарина без гастропротекции: риск кровотечений.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Дипиридамол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качестве монотерапии в рамках вторичной профилактики сердечно-сосудистых заболеваний: эффективность не доказана за исключением ишемического инсульта;</a:t>
            </a:r>
          </a:p>
          <a:p>
            <a:r>
              <a:rPr lang="ru-RU" dirty="0"/>
              <a:t>кровотечения в анамнезе: риск повторных кровотечений.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Фибрилляция предсердий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и антикоагулянты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1). Оценка степени риска инсульта/тромбоэмболий = возраст + клиника;</a:t>
            </a:r>
          </a:p>
          <a:p>
            <a:pPr>
              <a:buNone/>
            </a:pPr>
            <a:r>
              <a:rPr lang="ru-RU" dirty="0"/>
              <a:t>2). В зависимости от степени риска осложнений (высокий, средний, низкий) – выбор тактики терапии.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Фибрилляция предсердий: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варфарин и аспирин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900" dirty="0"/>
              <a:t>высокий риск инсульта/тромбоэмболий: инсульт/ТИА в анамнезе, возраст 75 лет и старше при наличии артериальной гипертензии, сахарного диабета или поражения сосудов, клапанная болезнь сердца, хроническая сердечная недостаточность, низкая фракция выброса – оценка показаний и противопоказаний для назначения варфарина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Фибрилляция предсердий: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варфарин и аспирин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средний риск инсульта/тромбоэмболий: возраст более 65 лет при отсутствии факторов высокого риска сердечно-сосудистых осложнений;</a:t>
            </a:r>
          </a:p>
          <a:p>
            <a:r>
              <a:rPr lang="ru-RU" dirty="0"/>
              <a:t>возраст менее 75 лет при наличии артериальной гипертензии, сахарного диабета или поражения сосудов;</a:t>
            </a:r>
          </a:p>
          <a:p>
            <a:r>
              <a:rPr lang="ru-RU" dirty="0"/>
              <a:t>назначение аспирина, при неэффективности – переход на варфарин.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Фибрилляция предсердий: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варфарин и аспирин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низкий риск: возраст менее 65 лет с низким риском сердечно-сосудистых осложнений – назначение аспирина.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</a:t>
            </a:r>
            <a:endParaRPr lang="en-US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СЕРДЕЧНО-СОСУДИСТОЙ СИСТЕМЫ: </a:t>
            </a:r>
            <a:r>
              <a:rPr lang="en-US" b="1" dirty="0">
                <a:solidFill>
                  <a:srgbClr val="00B050"/>
                </a:solidFill>
              </a:rPr>
              <a:t>START</a:t>
            </a:r>
            <a:endParaRPr lang="ru-RU" b="1" dirty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Реология крови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варфарин: при высоком риске сердечно-сосудистых осложнений на фоне фибрилляции предсердий;</a:t>
            </a:r>
          </a:p>
          <a:p>
            <a:r>
              <a:rPr lang="ru-RU" dirty="0"/>
              <a:t>аспирин: при фибрилляции предсердий;</a:t>
            </a:r>
          </a:p>
          <a:p>
            <a:r>
              <a:rPr lang="ru-RU" dirty="0"/>
              <a:t>аспирин: при доказанном лабораторно-инструментальными методами атеросклеротическом поражении коронарных артерий при синусовом ритме;</a:t>
            </a:r>
          </a:p>
          <a:p>
            <a:r>
              <a:rPr lang="ru-RU" dirty="0"/>
              <a:t>клопидогрель: при наличии в анамнезе ишемическом инсульте или поражении периферических артерий.   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Классификация полипрагмазии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1) </a:t>
            </a:r>
            <a:r>
              <a:rPr lang="ru-RU" b="1" dirty="0">
                <a:solidFill>
                  <a:srgbClr val="00B050"/>
                </a:solidFill>
              </a:rPr>
              <a:t>по количественному признаку</a:t>
            </a:r>
          </a:p>
          <a:p>
            <a:r>
              <a:rPr lang="ru-RU" dirty="0"/>
              <a:t>малая = одновременное назначение 2 – 4 лекарств;</a:t>
            </a:r>
          </a:p>
          <a:p>
            <a:r>
              <a:rPr lang="ru-RU" dirty="0"/>
              <a:t>большая = 5 – 9 лекарств;</a:t>
            </a:r>
          </a:p>
          <a:p>
            <a:r>
              <a:rPr lang="ru-RU" dirty="0"/>
              <a:t>чрезмерная = одновременное назначение 10 и более лекарств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b="1" dirty="0">
                <a:solidFill>
                  <a:srgbClr val="00B050"/>
                </a:solidFill>
              </a:rPr>
              <a:t>по качественному признаку</a:t>
            </a:r>
          </a:p>
          <a:p>
            <a:r>
              <a:rPr lang="ru-RU" dirty="0"/>
              <a:t>обоснованная (после кардиохирургических операций, комбинированная противотуберкулезная терапия);</a:t>
            </a:r>
          </a:p>
          <a:p>
            <a:r>
              <a:rPr lang="ru-RU" dirty="0"/>
              <a:t>необоснованная (самолечение).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Другие препараты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антигипертензивная терапия: при повышении систолического артериального давления выше 160 мм.рт.ст.;</a:t>
            </a:r>
          </a:p>
          <a:p>
            <a:r>
              <a:rPr lang="ru-RU" dirty="0"/>
              <a:t>статины: при атеросклеротическом поражении коронарных, церебральных и периферических артерий при наличии высокого уровня независимости в повседневной жизни и ожидаемой продолжительности жизни не менее 5 лет; 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Другие препараты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иАПФ: при хронической сердечной недостаточности, при перенесенном инфаркте миокарда как нейроиммуноэндокринный стабилизатор;</a:t>
            </a:r>
          </a:p>
          <a:p>
            <a:r>
              <a:rPr lang="ru-RU" dirty="0"/>
              <a:t>ß-адреноблокаторы: стенокардия напряжения.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</a:t>
            </a:r>
            <a:endParaRPr lang="en-US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ДЫХАТЕЛЬНОЙ СИСТЕМЫ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 1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теофиллин</a:t>
            </a:r>
            <a:r>
              <a:rPr lang="ru-RU" dirty="0"/>
              <a:t>: не применяется как </a:t>
            </a:r>
            <a:r>
              <a:rPr lang="ru-RU" dirty="0" err="1"/>
              <a:t>монотерапия</a:t>
            </a:r>
            <a:r>
              <a:rPr lang="ru-RU" dirty="0"/>
              <a:t> ХОБЛ (высокий риск побочных эффектов, есть более эффективные аналоги, низкий терапевтический индекс);</a:t>
            </a:r>
          </a:p>
          <a:p>
            <a:r>
              <a:rPr lang="ru-RU" dirty="0"/>
              <a:t> системные кортикостероиды: системные побочные эффекты, целесообразны ингаляционные формы;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 </a:t>
            </a:r>
            <a:r>
              <a:rPr lang="ru-RU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ипратропиум</a:t>
            </a:r>
            <a:r>
              <a:rPr lang="ru-RU" dirty="0"/>
              <a:t> бромид: ухудшение течения глаукомы, особенно при </a:t>
            </a:r>
            <a:r>
              <a:rPr lang="ru-RU" dirty="0" err="1"/>
              <a:t>небулайзерной</a:t>
            </a:r>
            <a:r>
              <a:rPr lang="ru-RU" dirty="0"/>
              <a:t> терапии;</a:t>
            </a:r>
          </a:p>
          <a:p>
            <a:r>
              <a:rPr lang="ru-RU" dirty="0"/>
              <a:t>антигистаминные препараты первого поколения: выраженный седативный эффект, снижение когнитивных способностей. Абсолютно противопоказаны при наличии в анамнезе синдрома падений 3-х месячной давности.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START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ингаляционные пролонгированные формы антихолинергических препаратов;</a:t>
            </a:r>
          </a:p>
          <a:p>
            <a:r>
              <a:rPr lang="ru-RU" dirty="0"/>
              <a:t>общие рекомендации по ведению пациентов с ХОБЛ полностью распространяются на пациентов старших возрастных групп. </a:t>
            </a:r>
          </a:p>
          <a:p>
            <a:pPr>
              <a:buNone/>
            </a:pPr>
            <a:r>
              <a:rPr lang="ru-RU" dirty="0"/>
              <a:t>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</a:t>
            </a:r>
            <a:endParaRPr lang="en-US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ЦЕНТРАЛЬНОЙ НЕРВНОЙ СИСТЕМЫ: </a:t>
            </a:r>
            <a:r>
              <a:rPr lang="en-US" b="1" dirty="0">
                <a:solidFill>
                  <a:srgbClr val="00B050"/>
                </a:solidFill>
              </a:rPr>
              <a:t>STOPP</a:t>
            </a:r>
            <a:endParaRPr lang="ru-RU" b="1" dirty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Трициклические антидепрессанты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деменция: ухудшение когнитивных способностей;</a:t>
            </a:r>
          </a:p>
          <a:p>
            <a:r>
              <a:rPr lang="ru-RU" dirty="0"/>
              <a:t>глаукома;</a:t>
            </a:r>
          </a:p>
          <a:p>
            <a:r>
              <a:rPr lang="ru-RU" dirty="0"/>
              <a:t>нарушения сердечного ритма и проводимости: </a:t>
            </a:r>
            <a:r>
              <a:rPr lang="ru-RU" dirty="0" err="1"/>
              <a:t>проаритмогенный</a:t>
            </a:r>
            <a:r>
              <a:rPr lang="ru-RU" dirty="0"/>
              <a:t> эффект;</a:t>
            </a:r>
          </a:p>
          <a:p>
            <a:r>
              <a:rPr lang="ru-RU" dirty="0"/>
              <a:t>запоры: усугубление симптоматики;</a:t>
            </a:r>
          </a:p>
          <a:p>
            <a:r>
              <a:rPr lang="ru-RU" dirty="0"/>
              <a:t>сочетание с </a:t>
            </a:r>
            <a:r>
              <a:rPr lang="ru-RU" dirty="0" err="1"/>
              <a:t>блокаторами</a:t>
            </a:r>
            <a:r>
              <a:rPr lang="ru-RU" dirty="0"/>
              <a:t> кальциевых каналов: выраженный запор;</a:t>
            </a:r>
          </a:p>
          <a:p>
            <a:r>
              <a:rPr lang="ru-RU" dirty="0"/>
              <a:t>ДГПЖ: мочевой </a:t>
            </a:r>
            <a:r>
              <a:rPr lang="ru-RU" dirty="0" err="1"/>
              <a:t>рефлюкс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Бензодиазепины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применении более 1-го месяца: нарушения баланса, снижение когнитивных способностей, развитие синдрома падений;</a:t>
            </a:r>
          </a:p>
          <a:p>
            <a:r>
              <a:rPr lang="ru-RU" dirty="0"/>
              <a:t>абсолютно противопоказаны при наличии падений на протяжении последних трех месяцев.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Антипсихотические препараты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 приеме более 1-го месяца: синдром падений, нарушение баланса, когнитивный дефицит, экстрапирамидная симптоматика;</a:t>
            </a:r>
          </a:p>
          <a:p>
            <a:r>
              <a:rPr lang="ru-RU" dirty="0"/>
              <a:t>ингибиторы обратного захвата серотонина: гипонатриемия;</a:t>
            </a:r>
          </a:p>
          <a:p>
            <a:r>
              <a:rPr lang="ru-RU" dirty="0"/>
              <a:t>антигистаминные препараты первого поколения: антихолинергические побочные эффекты, излишняя седация, когнитивные нарушения.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Распространенность полипрагмазии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назначение 5 и более препаратов за последние 5 лет увеличилось с 11,5% до 20,8%;</a:t>
            </a:r>
          </a:p>
          <a:p>
            <a:r>
              <a:rPr lang="ru-RU" dirty="0"/>
              <a:t>назначение 10 и более препаратов за последние 5 лет увеличилось с 1,7% до 5,8%;</a:t>
            </a:r>
          </a:p>
          <a:p>
            <a:r>
              <a:rPr lang="ru-RU" dirty="0"/>
              <a:t>от 17 до 23% комбинаций лекарственных препаратов потенциально опасны;</a:t>
            </a:r>
          </a:p>
          <a:p>
            <a:r>
              <a:rPr lang="ru-RU" dirty="0"/>
              <a:t>в гериатрической практике – в 64% случаев возникают </a:t>
            </a:r>
            <a:r>
              <a:rPr lang="ru-RU" b="1" dirty="0">
                <a:solidFill>
                  <a:srgbClr val="00B050"/>
                </a:solidFill>
              </a:rPr>
              <a:t>нежелательные побочные реакции</a:t>
            </a:r>
            <a:r>
              <a:rPr lang="ru-RU" dirty="0"/>
              <a:t>;</a:t>
            </a:r>
          </a:p>
          <a:p>
            <a:r>
              <a:rPr lang="ru-RU" dirty="0"/>
              <a:t>распространенность полипрагмазии в возрасте 60 – 69 лет – до 28,5% случаев, 80 лет и старше – до 51,8%. 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Опиоиды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нельзя использовать в качестве препаратов первой линии при легкой или умеренной боли;</a:t>
            </a:r>
          </a:p>
          <a:p>
            <a:r>
              <a:rPr lang="ru-RU" dirty="0"/>
              <a:t>при применении более 2-х недель: риск выраженного запора;</a:t>
            </a:r>
          </a:p>
          <a:p>
            <a:r>
              <a:rPr lang="ru-RU" dirty="0"/>
              <a:t>ухудшение когнитивных способностей при длительном применении;</a:t>
            </a:r>
          </a:p>
          <a:p>
            <a:r>
              <a:rPr lang="ru-RU" dirty="0"/>
              <a:t>повышение риска развития синдрома падений: вертиго, ортостатическая гипотензия.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</a:t>
            </a:r>
            <a:endParaRPr lang="en-US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ЦЕНТРАЛЬНОЙ НЕРВНОЙ СИСТЕМЫ: </a:t>
            </a:r>
            <a:r>
              <a:rPr lang="en-US" b="1" dirty="0">
                <a:solidFill>
                  <a:srgbClr val="00B050"/>
                </a:solidFill>
              </a:rPr>
              <a:t>START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Деменция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ингибиторы </a:t>
            </a:r>
            <a:r>
              <a:rPr lang="ru-RU" dirty="0" err="1"/>
              <a:t>ацетилхолинестеразы</a:t>
            </a:r>
            <a:r>
              <a:rPr lang="ru-RU" dirty="0"/>
              <a:t> (</a:t>
            </a:r>
            <a:r>
              <a:rPr lang="ru-RU" dirty="0" err="1"/>
              <a:t>такрил</a:t>
            </a:r>
            <a:r>
              <a:rPr lang="ru-RU" dirty="0"/>
              <a:t>, </a:t>
            </a:r>
            <a:r>
              <a:rPr lang="ru-RU" dirty="0" err="1"/>
              <a:t>донепезил</a:t>
            </a:r>
            <a:r>
              <a:rPr lang="ru-RU" dirty="0"/>
              <a:t>, физостигмин, </a:t>
            </a:r>
            <a:r>
              <a:rPr lang="ru-RU" dirty="0" err="1"/>
              <a:t>галантамин</a:t>
            </a:r>
            <a:r>
              <a:rPr lang="ru-RU" dirty="0"/>
              <a:t>);</a:t>
            </a:r>
          </a:p>
          <a:p>
            <a:r>
              <a:rPr lang="ru-RU" dirty="0" err="1"/>
              <a:t>мемантин</a:t>
            </a:r>
            <a:r>
              <a:rPr lang="ru-RU" dirty="0"/>
              <a:t>;</a:t>
            </a:r>
          </a:p>
          <a:p>
            <a:r>
              <a:rPr lang="ru-RU" dirty="0" err="1"/>
              <a:t>антипсихотические</a:t>
            </a:r>
            <a:r>
              <a:rPr lang="ru-RU" dirty="0"/>
              <a:t> препараты: небольшое увеличение риска смертности, инсульта/ТИА, усиление </a:t>
            </a:r>
            <a:r>
              <a:rPr lang="ru-RU" dirty="0" err="1"/>
              <a:t>постуральных</a:t>
            </a:r>
            <a:r>
              <a:rPr lang="ru-RU" dirty="0"/>
              <a:t> реакций.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Другие препараты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леводопа – болезнь Паркинсона;</a:t>
            </a:r>
          </a:p>
          <a:p>
            <a:r>
              <a:rPr lang="ru-RU" dirty="0"/>
              <a:t>антидепрессанты – наличие основных и дополнительных симптомов депрессии на протяжении трех месяцев.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ЭНДОКРИННОЙ СИСТЕМЫ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глибенкламид</a:t>
            </a:r>
            <a:r>
              <a:rPr lang="ru-RU" dirty="0"/>
              <a:t>: риск пролонгированной гипогликемии;</a:t>
            </a:r>
          </a:p>
          <a:p>
            <a:r>
              <a:rPr lang="ru-RU" dirty="0"/>
              <a:t> </a:t>
            </a:r>
            <a:r>
              <a:rPr lang="ru-RU" dirty="0" err="1"/>
              <a:t>ß-адреноблокаторы: </a:t>
            </a:r>
            <a:r>
              <a:rPr lang="ru-RU" dirty="0"/>
              <a:t>риск скрытых гипогликемических эпизодов;</a:t>
            </a:r>
          </a:p>
          <a:p>
            <a:r>
              <a:rPr lang="ru-RU" dirty="0"/>
              <a:t>эстрогены: венозный тромбоз, риск развития злокачественных новообразований.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START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метформин: сахарный диабет </a:t>
            </a:r>
            <a:r>
              <a:rPr lang="en-US" dirty="0"/>
              <a:t>II </a:t>
            </a:r>
            <a:r>
              <a:rPr lang="ru-RU" dirty="0"/>
              <a:t>типа, в том числе на фоне метаболического синдрома;</a:t>
            </a:r>
          </a:p>
          <a:p>
            <a:r>
              <a:rPr lang="ru-RU" dirty="0"/>
              <a:t>иАПФ или АРА: диабетическая нефропатия, в том числе на этапе микроальбуминурии;</a:t>
            </a:r>
          </a:p>
          <a:p>
            <a:r>
              <a:rPr lang="ru-RU" dirty="0"/>
              <a:t> дезагреганты: при наличии сопутствующих факторов риска сердечно-сосудистых осложнений;</a:t>
            </a:r>
          </a:p>
          <a:p>
            <a:r>
              <a:rPr lang="ru-RU" dirty="0"/>
              <a:t>статины: при атеросклеротическом поражении магистральных сосудов.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МОЧЕВЫВОДЯЩЕЙ СИСТЕМЫ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антимускариновые препараты: деменция, глаукома, хронический запор, ДГПЖ;</a:t>
            </a:r>
          </a:p>
          <a:p>
            <a:r>
              <a:rPr lang="ru-RU" dirty="0" err="1"/>
              <a:t>α-блокаторы: </a:t>
            </a:r>
            <a:r>
              <a:rPr lang="ru-RU" dirty="0"/>
              <a:t>развитие инконтинентного синдрома у мужчин, противопоказаны при наличии уретрального катетера.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ПАТОЛОГИЯ МЫШЦ И СУСТАВОВ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rgbClr val="00B050"/>
                </a:solidFill>
              </a:rPr>
              <a:t>Причины нежелательных побочных реакций у гериатрических пациентов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возрастные изменения фармакодинамики и фармакокинетики (снижение активности печени, клубочковой фильтрации, холинергической передачи, изменение чувствительности рецепторов, повышение проницаемости гематоэнцефалического барьера и пр.);</a:t>
            </a:r>
          </a:p>
          <a:p>
            <a:r>
              <a:rPr lang="ru-RU" dirty="0"/>
              <a:t>снижение остроты слуха и зрения, когнитивный дефицит.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STOPP</a:t>
            </a:r>
            <a:r>
              <a:rPr lang="ru-RU" b="1" dirty="0">
                <a:solidFill>
                  <a:srgbClr val="00B050"/>
                </a:solidFill>
              </a:rPr>
              <a:t>: НПВС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наличие в анамнезе кровотечений из желудочно-кишечного тракта;</a:t>
            </a:r>
          </a:p>
          <a:p>
            <a:r>
              <a:rPr lang="ru-RU" dirty="0"/>
              <a:t>при наличии умеренной или выраженной артериальной гипертензии;</a:t>
            </a:r>
          </a:p>
          <a:p>
            <a:r>
              <a:rPr lang="ru-RU" dirty="0"/>
              <a:t>хроническая сердечная и почечная недостаточность;</a:t>
            </a:r>
          </a:p>
          <a:p>
            <a:r>
              <a:rPr lang="ru-RU" dirty="0"/>
              <a:t>не сочетаются с варфарином;</a:t>
            </a:r>
          </a:p>
          <a:p>
            <a:r>
              <a:rPr lang="ru-RU" dirty="0"/>
              <a:t>длительная терапия подагры при наличии показаний для назначения аллопуринола;</a:t>
            </a:r>
          </a:p>
          <a:p>
            <a:r>
              <a:rPr lang="ru-RU" dirty="0"/>
              <a:t>длительная, более трех месяцев, терапия болевого синдрома умеренной выраженности одного сустава.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START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бисфосфонаты: на фоне приема глюкокортикоидов;</a:t>
            </a:r>
          </a:p>
          <a:p>
            <a:r>
              <a:rPr lang="ru-RU" dirty="0"/>
              <a:t> витамин </a:t>
            </a:r>
            <a:r>
              <a:rPr lang="en-US" dirty="0"/>
              <a:t>D</a:t>
            </a:r>
            <a:r>
              <a:rPr lang="ru-RU" dirty="0"/>
              <a:t>: при доказанном </a:t>
            </a:r>
            <a:r>
              <a:rPr lang="ru-RU" dirty="0" err="1"/>
              <a:t>остеопорозе</a:t>
            </a:r>
            <a:r>
              <a:rPr lang="ru-RU" dirty="0"/>
              <a:t>;</a:t>
            </a:r>
          </a:p>
          <a:p>
            <a:r>
              <a:rPr lang="ru-RU" dirty="0" err="1"/>
              <a:t>болезнь-модифицирующие</a:t>
            </a:r>
            <a:r>
              <a:rPr lang="ru-RU" dirty="0"/>
              <a:t> </a:t>
            </a:r>
            <a:r>
              <a:rPr lang="ru-RU" dirty="0" err="1"/>
              <a:t>антиревматические</a:t>
            </a:r>
            <a:r>
              <a:rPr lang="ru-RU" dirty="0"/>
              <a:t> препараты: при активном </a:t>
            </a:r>
            <a:r>
              <a:rPr lang="ru-RU" dirty="0" err="1"/>
              <a:t>ревматоидном</a:t>
            </a:r>
            <a:r>
              <a:rPr lang="ru-RU" dirty="0"/>
              <a:t> процессе более 12 недель.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ru-RU" b="1" i="1" dirty="0">
                <a:solidFill>
                  <a:srgbClr val="00B050"/>
                </a:solidFill>
              </a:rPr>
              <a:t>Методы борьбы с полипрагмазией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Методы борьбы с полипрагмазией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шкала антихолинергического бремени/нагрузки у пожилых;</a:t>
            </a:r>
          </a:p>
          <a:p>
            <a:r>
              <a:rPr lang="ru-RU" dirty="0"/>
              <a:t>индекс рациональности применения лекарственного средства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Шкала антихолинергического бремени/нагрузки: для чего?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многие лекарственные средства имеют антихолинергическую активность;</a:t>
            </a:r>
          </a:p>
          <a:p>
            <a:r>
              <a:rPr lang="ru-RU" dirty="0"/>
              <a:t>ацетилхолин – главный медиатор парасимпатического отдела вегетативной нервной системы;</a:t>
            </a:r>
          </a:p>
          <a:p>
            <a:r>
              <a:rPr lang="ru-RU" dirty="0"/>
              <a:t>при блокаде ацетилхолина происходит снижение когнитивных способностей, что ухудшает качество жизни.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Антихолинергические эффекты и гериатрические синдромы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глаз: расширение зрачка, спазм аккомодации = синдром падений;</a:t>
            </a:r>
          </a:p>
          <a:p>
            <a:r>
              <a:rPr lang="ru-RU" dirty="0"/>
              <a:t>желудочно-кишечный тракт: замедление перистальтики = запоры;</a:t>
            </a:r>
          </a:p>
          <a:p>
            <a:r>
              <a:rPr lang="ru-RU" dirty="0"/>
              <a:t>мочевыводящая система: задержка мочи, инфекции = синдром старческой астении;</a:t>
            </a:r>
          </a:p>
          <a:p>
            <a:r>
              <a:rPr lang="ru-RU" dirty="0"/>
              <a:t>полость рта: сухость, затруднения жевания и глотания = синдром мальнутриции;</a:t>
            </a:r>
          </a:p>
          <a:p>
            <a:r>
              <a:rPr lang="ru-RU" dirty="0"/>
              <a:t>кожа: повышение потоотделения = </a:t>
            </a:r>
            <a:r>
              <a:rPr lang="ru-RU" dirty="0" err="1"/>
              <a:t>гипо</a:t>
            </a:r>
            <a:r>
              <a:rPr lang="ru-RU" dirty="0"/>
              <a:t>/гипертермия.  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Список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Антихолинергической нагрузки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уровень 1 – потенциальные антихолинергические свойства, выявленные в экспериментальных исследованиях;</a:t>
            </a:r>
          </a:p>
          <a:p>
            <a:r>
              <a:rPr lang="ru-RU" dirty="0"/>
              <a:t>уровень 2 – эпизодические антихолинергические эффекты на фоне применения высоких доз препаратов (клинические исследования);</a:t>
            </a:r>
          </a:p>
          <a:p>
            <a:r>
              <a:rPr lang="ru-RU" dirty="0"/>
              <a:t>уровень 3 – явные антихолинергические эффекты вплоть до делирия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Уровень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err="1"/>
              <a:t>атенолол</a:t>
            </a:r>
            <a:r>
              <a:rPr lang="ru-RU" dirty="0"/>
              <a:t>, </a:t>
            </a:r>
            <a:r>
              <a:rPr lang="ru-RU" dirty="0" err="1"/>
              <a:t>каптоприл</a:t>
            </a:r>
            <a:r>
              <a:rPr lang="ru-RU" dirty="0"/>
              <a:t>, </a:t>
            </a:r>
            <a:r>
              <a:rPr lang="ru-RU" dirty="0" err="1"/>
              <a:t>цетиризин</a:t>
            </a:r>
            <a:r>
              <a:rPr lang="ru-RU" dirty="0"/>
              <a:t>, </a:t>
            </a:r>
            <a:r>
              <a:rPr lang="ru-RU" dirty="0" err="1"/>
              <a:t>диазепам</a:t>
            </a:r>
            <a:r>
              <a:rPr lang="ru-RU" dirty="0"/>
              <a:t>, </a:t>
            </a:r>
            <a:r>
              <a:rPr lang="ru-RU" dirty="0" err="1"/>
              <a:t>дигоксин</a:t>
            </a:r>
            <a:r>
              <a:rPr lang="ru-RU" dirty="0"/>
              <a:t>, </a:t>
            </a:r>
            <a:r>
              <a:rPr lang="ru-RU" dirty="0" err="1"/>
              <a:t>дипиридамол</a:t>
            </a:r>
            <a:r>
              <a:rPr lang="ru-RU" dirty="0"/>
              <a:t>, фуросемид, </a:t>
            </a:r>
            <a:r>
              <a:rPr lang="ru-RU" dirty="0" err="1"/>
              <a:t>галоперидол</a:t>
            </a:r>
            <a:r>
              <a:rPr lang="ru-RU" dirty="0"/>
              <a:t>, гидрокортизон, </a:t>
            </a:r>
            <a:r>
              <a:rPr lang="ru-RU" dirty="0" err="1"/>
              <a:t>лоперамид</a:t>
            </a:r>
            <a:r>
              <a:rPr lang="ru-RU" dirty="0"/>
              <a:t>, </a:t>
            </a:r>
            <a:r>
              <a:rPr lang="ru-RU" dirty="0" err="1"/>
              <a:t>лоратадин</a:t>
            </a:r>
            <a:r>
              <a:rPr lang="ru-RU" dirty="0"/>
              <a:t>, </a:t>
            </a:r>
            <a:r>
              <a:rPr lang="ru-RU" dirty="0" err="1"/>
              <a:t>метопролол</a:t>
            </a:r>
            <a:r>
              <a:rPr lang="ru-RU" dirty="0"/>
              <a:t>, </a:t>
            </a:r>
            <a:r>
              <a:rPr lang="ru-RU" dirty="0" err="1"/>
              <a:t>нифедипин</a:t>
            </a:r>
            <a:r>
              <a:rPr lang="ru-RU" dirty="0"/>
              <a:t>, </a:t>
            </a:r>
            <a:r>
              <a:rPr lang="ru-RU" dirty="0" err="1"/>
              <a:t>теофиллин</a:t>
            </a:r>
            <a:r>
              <a:rPr lang="ru-RU" dirty="0"/>
              <a:t>, </a:t>
            </a:r>
            <a:r>
              <a:rPr lang="ru-RU" dirty="0" err="1"/>
              <a:t>варфарин</a:t>
            </a:r>
            <a:r>
              <a:rPr lang="ru-RU" dirty="0"/>
              <a:t> и пр.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Уровень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 err="1"/>
              <a:t>амантадин</a:t>
            </a:r>
            <a:r>
              <a:rPr lang="ru-RU" dirty="0"/>
              <a:t>, препараты белладонны, </a:t>
            </a:r>
            <a:r>
              <a:rPr lang="ru-RU" dirty="0" err="1"/>
              <a:t>карбамазепин</a:t>
            </a:r>
            <a:r>
              <a:rPr lang="ru-RU" dirty="0"/>
              <a:t>, </a:t>
            </a:r>
            <a:r>
              <a:rPr lang="ru-RU" dirty="0" err="1"/>
              <a:t>меперидин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Уровень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 err="1"/>
              <a:t>амитриптиллин</a:t>
            </a:r>
            <a:r>
              <a:rPr lang="ru-RU" dirty="0"/>
              <a:t>, атропин, </a:t>
            </a:r>
            <a:r>
              <a:rPr lang="ru-RU" dirty="0" err="1"/>
              <a:t>клемастин</a:t>
            </a:r>
            <a:r>
              <a:rPr lang="ru-RU" dirty="0"/>
              <a:t>, </a:t>
            </a:r>
            <a:r>
              <a:rPr lang="ru-RU" dirty="0" err="1"/>
              <a:t>метоклопрамид</a:t>
            </a:r>
            <a:r>
              <a:rPr lang="ru-RU" dirty="0"/>
              <a:t>, </a:t>
            </a:r>
            <a:r>
              <a:rPr lang="ru-RU" dirty="0" err="1"/>
              <a:t>пароксетин</a:t>
            </a:r>
            <a:r>
              <a:rPr lang="ru-RU" dirty="0"/>
              <a:t>, </a:t>
            </a:r>
            <a:r>
              <a:rPr lang="ru-RU" dirty="0" err="1"/>
              <a:t>кломипрамин</a:t>
            </a:r>
            <a:r>
              <a:rPr lang="ru-RU" dirty="0"/>
              <a:t>, </a:t>
            </a:r>
            <a:r>
              <a:rPr lang="ru-RU" dirty="0" err="1"/>
              <a:t>гидроксизин</a:t>
            </a:r>
            <a:r>
              <a:rPr lang="ru-RU" dirty="0"/>
              <a:t>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>
                <a:solidFill>
                  <a:srgbClr val="00B050"/>
                </a:solidFill>
              </a:rPr>
              <a:t>Шкала </a:t>
            </a:r>
            <a:r>
              <a:rPr lang="en-US" sz="3000" b="1" dirty="0" err="1">
                <a:solidFill>
                  <a:srgbClr val="00B050"/>
                </a:solidFill>
              </a:rPr>
              <a:t>GerontoNet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br>
              <a:rPr lang="ru-RU" sz="3000" b="1" dirty="0">
                <a:solidFill>
                  <a:srgbClr val="00B050"/>
                </a:solidFill>
              </a:rPr>
            </a:br>
            <a:r>
              <a:rPr lang="ru-RU" sz="3000" b="1" dirty="0">
                <a:solidFill>
                  <a:srgbClr val="00B050"/>
                </a:solidFill>
              </a:rPr>
              <a:t>(оценка риска нежелательных побочных реакций у госпитализированных пациентов)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5115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5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Факторы риска нежелательных побочных реакций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Баллы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605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/>
                        <a:t>наличие</a:t>
                      </a:r>
                      <a:r>
                        <a:rPr lang="ru-RU" sz="1500" b="1" baseline="0" dirty="0"/>
                        <a:t> более 4 заболеваний/патологических состояний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2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/>
                        <a:t>хроническая сердечная недостаточность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0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/>
                        <a:t>заболевания печени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768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/>
                        <a:t>количество назначенных лекарственных средств</a:t>
                      </a:r>
                    </a:p>
                    <a:p>
                      <a:pPr algn="l"/>
                      <a:r>
                        <a:rPr lang="ru-RU" sz="1500" b="1" dirty="0"/>
                        <a:t>менее 5</a:t>
                      </a:r>
                    </a:p>
                    <a:p>
                      <a:pPr algn="l"/>
                      <a:r>
                        <a:rPr lang="ru-RU" sz="1500" b="1" dirty="0"/>
                        <a:t>5 – 7</a:t>
                      </a:r>
                    </a:p>
                    <a:p>
                      <a:pPr algn="l"/>
                      <a:r>
                        <a:rPr lang="ru-RU" sz="1500" b="1" dirty="0"/>
                        <a:t>более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  <a:p>
                      <a:pPr algn="ctr"/>
                      <a:endParaRPr lang="ru-RU" b="1" dirty="0"/>
                    </a:p>
                    <a:p>
                      <a:pPr algn="ctr"/>
                      <a:r>
                        <a:rPr lang="ru-RU" b="1" dirty="0"/>
                        <a:t>0</a:t>
                      </a:r>
                    </a:p>
                    <a:p>
                      <a:pPr algn="ctr"/>
                      <a:r>
                        <a:rPr lang="ru-RU" b="1" dirty="0"/>
                        <a:t>1</a:t>
                      </a:r>
                    </a:p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52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/>
                        <a:t>Наличие нежелательных побочных реакций в анамнезе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52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/>
                        <a:t>Хроническая</a:t>
                      </a:r>
                      <a:r>
                        <a:rPr lang="ru-RU" sz="1500" b="1" baseline="0" dirty="0"/>
                        <a:t> почечная недостаточность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rgbClr val="00B050"/>
                </a:solidFill>
              </a:rPr>
              <a:t>Индекс рациональности применения лекарственного средства: 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    C</a:t>
            </a:r>
            <a:r>
              <a:rPr lang="ru-RU" dirty="0" err="1"/>
              <a:t>тандартизированный</a:t>
            </a:r>
            <a:r>
              <a:rPr lang="ru-RU" dirty="0"/>
              <a:t> показатель для оценки соответствия элементов фармакотерапии целям лечения, риска взаимодействия лекарственных средств и возникновения нежелательных побочных эффектов (</a:t>
            </a:r>
            <a:r>
              <a:rPr lang="en-US" dirty="0"/>
              <a:t>Medication Appropriateness Index)</a:t>
            </a:r>
            <a:r>
              <a:rPr lang="ru-RU" dirty="0"/>
              <a:t>.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Опросник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/>
              <a:t>Есть ли показания для применения данного лекарственного средства (ЛС)? (3 балла).</a:t>
            </a:r>
          </a:p>
          <a:p>
            <a:pPr marL="514350" indent="-514350">
              <a:buAutoNum type="arabicPeriod"/>
            </a:pPr>
            <a:r>
              <a:rPr lang="ru-RU" dirty="0"/>
              <a:t>ЛС эффективно для лечения имеющегося заболевания? (3 балла).</a:t>
            </a:r>
          </a:p>
          <a:p>
            <a:pPr marL="514350" indent="-514350">
              <a:buAutoNum type="arabicPeriod"/>
            </a:pPr>
            <a:r>
              <a:rPr lang="ru-RU" dirty="0"/>
              <a:t>Правильно ли подобрана доза ЛС? (2 балла).</a:t>
            </a:r>
          </a:p>
          <a:p>
            <a:pPr marL="514350" indent="-514350">
              <a:buAutoNum type="arabicPeriod"/>
            </a:pPr>
            <a:r>
              <a:rPr lang="ru-RU" dirty="0"/>
              <a:t>Получил ли пациент правильные указания по применению ЛС? (2 балла).</a:t>
            </a:r>
          </a:p>
          <a:p>
            <a:pPr marL="514350" indent="-514350">
              <a:buAutoNum type="arabicPeriod"/>
            </a:pPr>
            <a:r>
              <a:rPr lang="ru-RU" dirty="0"/>
              <a:t>Выполнимы ли указания по применению ЛС? (2 балла).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Опросник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6. Имеются ли клинически значимые межлекарственные взаимодействия? (2 балла).</a:t>
            </a:r>
          </a:p>
          <a:p>
            <a:pPr>
              <a:buNone/>
            </a:pPr>
            <a:r>
              <a:rPr lang="ru-RU" dirty="0"/>
              <a:t>7. Может ли ЛС оказать негативное влияние на имеющиеся у пациента заболевания? (2 балла).</a:t>
            </a:r>
          </a:p>
          <a:p>
            <a:pPr>
              <a:buNone/>
            </a:pPr>
            <a:r>
              <a:rPr lang="ru-RU" dirty="0"/>
              <a:t>8. Имеется дублирование назначений (два препарата одной группы)? (1 балл).</a:t>
            </a:r>
          </a:p>
          <a:p>
            <a:pPr>
              <a:buNone/>
            </a:pPr>
            <a:r>
              <a:rPr lang="ru-RU" dirty="0"/>
              <a:t>9. Приемлема ли длительность терапии? (1 балл).</a:t>
            </a:r>
          </a:p>
          <a:p>
            <a:pPr>
              <a:buNone/>
            </a:pPr>
            <a:r>
              <a:rPr lang="ru-RU" dirty="0"/>
              <a:t>10. Является ли данное ЛС менее затратным по сравнению с другими ЛС с такой же эффективностью? (1 балл).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Интерпретация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баллы присваиваются при выявлении нерационального применения ЛС;</a:t>
            </a:r>
          </a:p>
          <a:p>
            <a:r>
              <a:rPr lang="ru-RU" dirty="0"/>
              <a:t>суммарное значение варьирует от 0 (при отсутствии несовместимости) до 18 (при несовместимости).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синдром полипрагмазии значим в гериатрической практике;</a:t>
            </a:r>
          </a:p>
          <a:p>
            <a:r>
              <a:rPr lang="ru-RU" dirty="0"/>
              <a:t>неверные назначения препаратов в старших возрастных группах приводит к формированию гериатрических синдромов: когнитивный дефицит, инконтиненция, падения, головокружение;</a:t>
            </a:r>
          </a:p>
          <a:p>
            <a:r>
              <a:rPr lang="ru-RU" dirty="0"/>
              <a:t>важность индивидуального и щадящего подхода;</a:t>
            </a:r>
          </a:p>
          <a:p>
            <a:r>
              <a:rPr lang="ru-RU" dirty="0"/>
              <a:t>мало исследований с точки доказательности, важен опыт-ориентированный подход. 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СПАСИБО ЗА ВНИМАНИЕ!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22" y="6215082"/>
            <a:ext cx="1090978" cy="64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>
                <a:solidFill>
                  <a:srgbClr val="00B050"/>
                </a:solidFill>
              </a:rPr>
              <a:t>Проблемы медикаментозного лечения гериатрического пациента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высокий риск побочных эффектов медикаментов в связи с инволютивными изменениями;</a:t>
            </a:r>
          </a:p>
          <a:p>
            <a:r>
              <a:rPr lang="ru-RU" dirty="0"/>
              <a:t> в связи с полиморбидностью высоко количество назначаемых медикаментов, что обусловливает развитие взаимодействия между ними;</a:t>
            </a:r>
          </a:p>
          <a:p>
            <a:r>
              <a:rPr lang="ru-RU" dirty="0"/>
              <a:t>мало исследований в отношении пожилой популяции с точки зрения доказательной медицины, что затрудняет принятие решений при назначении препаратов;  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186" y="6215082"/>
            <a:ext cx="1088813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2915</Words>
  <Application>Microsoft Macintosh PowerPoint</Application>
  <PresentationFormat>Экран (4:3)</PresentationFormat>
  <Paragraphs>355</Paragraphs>
  <Slides>85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85</vt:i4>
      </vt:variant>
    </vt:vector>
  </HeadingPairs>
  <TitlesOfParts>
    <vt:vector size="88" baseType="lpstr">
      <vt:lpstr>Arial</vt:lpstr>
      <vt:lpstr>Calibri</vt:lpstr>
      <vt:lpstr>Тема Office</vt:lpstr>
      <vt:lpstr>ПОЛИПРАГМАЗИЯ КАК ГЕРИАТРИЧЕСКИЙ СИНДРОМ</vt:lpstr>
      <vt:lpstr>План лекции</vt:lpstr>
      <vt:lpstr>Презентация PowerPoint</vt:lpstr>
      <vt:lpstr>Определение полипрагмазии</vt:lpstr>
      <vt:lpstr>Классификация полипрагмазии</vt:lpstr>
      <vt:lpstr>Распространенность полипрагмазии</vt:lpstr>
      <vt:lpstr>Причины нежелательных побочных реакций у гериатрических пациентов</vt:lpstr>
      <vt:lpstr>Шкала GerontoNet  (оценка риска нежелательных побочных реакций у госпитализированных пациентов)</vt:lpstr>
      <vt:lpstr>Проблемы медикаментозного лечения гериатрического пациента 1</vt:lpstr>
      <vt:lpstr>Проблемы медикаментозного лечения гериатрического пациента 2</vt:lpstr>
      <vt:lpstr>Особенности фармакотерапии  в гериатрии 1</vt:lpstr>
      <vt:lpstr>Особенности фармакотерапии  в гериатрии 2</vt:lpstr>
      <vt:lpstr>Особенности фармакотерапии  в гериатрии 3</vt:lpstr>
      <vt:lpstr>Особенности фармакотерапии  в гериатрии 4</vt:lpstr>
      <vt:lpstr>Особенности фармакотерапии  в гериатрии 5</vt:lpstr>
      <vt:lpstr>Презентация PowerPoint</vt:lpstr>
      <vt:lpstr>Определение синдрома  старческой астении</vt:lpstr>
      <vt:lpstr>Презентация PowerPoint</vt:lpstr>
      <vt:lpstr>Этиология</vt:lpstr>
      <vt:lpstr>Органы-мишени синдрома старческой астении</vt:lpstr>
      <vt:lpstr>Органы-мишени синдрома старческой астении</vt:lpstr>
      <vt:lpstr>Органы-мишени синдрома старческой астении</vt:lpstr>
      <vt:lpstr>Порочные круги формирования синдрома старческой астении: «Уязвимость»</vt:lpstr>
      <vt:lpstr>Гериатрический пациент</vt:lpstr>
      <vt:lpstr>Презентация PowerPoint</vt:lpstr>
      <vt:lpstr>Презентация PowerPoint</vt:lpstr>
      <vt:lpstr>Потенциально не рекомендованные лекарственные средства в гериатрии</vt:lpstr>
      <vt:lpstr>STOPP START 1</vt:lpstr>
      <vt:lpstr>STOPP START 2</vt:lpstr>
      <vt:lpstr>Презентация PowerPoint</vt:lpstr>
      <vt:lpstr>STOPP: лоперамид, кодеина фосфат</vt:lpstr>
      <vt:lpstr>STOPP: метоклопрамид</vt:lpstr>
      <vt:lpstr>STOPP: ингибиторы  протонной помпы</vt:lpstr>
      <vt:lpstr>START</vt:lpstr>
      <vt:lpstr>Презентация PowerPoint</vt:lpstr>
      <vt:lpstr>Дигоксин</vt:lpstr>
      <vt:lpstr>Петлевые диуретики</vt:lpstr>
      <vt:lpstr>ß-адреноблокаторы</vt:lpstr>
      <vt:lpstr>Блокаторы кальциевых каналов</vt:lpstr>
      <vt:lpstr>Аспирин 1</vt:lpstr>
      <vt:lpstr>Аспирин 2</vt:lpstr>
      <vt:lpstr>Варфарин</vt:lpstr>
      <vt:lpstr>Дипиридамол</vt:lpstr>
      <vt:lpstr>Фибрилляция предсердий  и антикоагулянты</vt:lpstr>
      <vt:lpstr>Фибрилляция предсердий:  варфарин и аспирин 1</vt:lpstr>
      <vt:lpstr>Фибрилляция предсердий:  варфарин и аспирин 2</vt:lpstr>
      <vt:lpstr>Фибрилляция предсердий:  варфарин и аспирин 3</vt:lpstr>
      <vt:lpstr>Презентация PowerPoint</vt:lpstr>
      <vt:lpstr>Реология крови</vt:lpstr>
      <vt:lpstr>Другие препараты 1</vt:lpstr>
      <vt:lpstr>Другие препараты 2</vt:lpstr>
      <vt:lpstr>Презентация PowerPoint</vt:lpstr>
      <vt:lpstr>STOPP 1</vt:lpstr>
      <vt:lpstr>STOPP 2</vt:lpstr>
      <vt:lpstr>START</vt:lpstr>
      <vt:lpstr>Презентация PowerPoint</vt:lpstr>
      <vt:lpstr>Трициклические антидепрессанты</vt:lpstr>
      <vt:lpstr>Бензодиазепины</vt:lpstr>
      <vt:lpstr>Антипсихотические препараты</vt:lpstr>
      <vt:lpstr>Опиоиды</vt:lpstr>
      <vt:lpstr>Презентация PowerPoint</vt:lpstr>
      <vt:lpstr>Деменция</vt:lpstr>
      <vt:lpstr>Другие препараты</vt:lpstr>
      <vt:lpstr>Презентация PowerPoint</vt:lpstr>
      <vt:lpstr>STOPP</vt:lpstr>
      <vt:lpstr>START</vt:lpstr>
      <vt:lpstr>Презентация PowerPoint</vt:lpstr>
      <vt:lpstr>STOPP</vt:lpstr>
      <vt:lpstr>Презентация PowerPoint</vt:lpstr>
      <vt:lpstr>STOPP: НПВС</vt:lpstr>
      <vt:lpstr>START</vt:lpstr>
      <vt:lpstr>Презентация PowerPoint</vt:lpstr>
      <vt:lpstr>Методы борьбы с полипрагмазией</vt:lpstr>
      <vt:lpstr>Шкала антихолинергического бремени/нагрузки: для чего?</vt:lpstr>
      <vt:lpstr>Антихолинергические эффекты и гериатрические синдромы</vt:lpstr>
      <vt:lpstr>Список  Антихолинергической нагрузки</vt:lpstr>
      <vt:lpstr>Уровень 1</vt:lpstr>
      <vt:lpstr>Уровень 2</vt:lpstr>
      <vt:lpstr>Уровень 3</vt:lpstr>
      <vt:lpstr>Индекс рациональности применения лекарственного средства: определение</vt:lpstr>
      <vt:lpstr>Опросник 1</vt:lpstr>
      <vt:lpstr>Опросник 2</vt:lpstr>
      <vt:lpstr>Интерпретация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МЕДИКАМЕНТОЗНОЕ ВЕДЕНИЕ ПАЦИЕНТОВ СТАРШИХ ВОЗРАСТНЫХ ГРУПП</dc:title>
  <dc:creator>Admin</dc:creator>
  <cp:lastModifiedBy>Ирина Носкова</cp:lastModifiedBy>
  <cp:revision>142</cp:revision>
  <dcterms:created xsi:type="dcterms:W3CDTF">2015-01-29T12:17:20Z</dcterms:created>
  <dcterms:modified xsi:type="dcterms:W3CDTF">2024-04-07T16:39:36Z</dcterms:modified>
</cp:coreProperties>
</file>