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87" r:id="rId4"/>
    <p:sldId id="257" r:id="rId5"/>
    <p:sldId id="261" r:id="rId6"/>
    <p:sldId id="262" r:id="rId7"/>
    <p:sldId id="259" r:id="rId8"/>
    <p:sldId id="264" r:id="rId9"/>
    <p:sldId id="269" r:id="rId10"/>
    <p:sldId id="265" r:id="rId11"/>
    <p:sldId id="266" r:id="rId12"/>
    <p:sldId id="268" r:id="rId13"/>
    <p:sldId id="274" r:id="rId14"/>
    <p:sldId id="270" r:id="rId15"/>
    <p:sldId id="271" r:id="rId16"/>
    <p:sldId id="272" r:id="rId17"/>
    <p:sldId id="273" r:id="rId18"/>
    <p:sldId id="278" r:id="rId19"/>
    <p:sldId id="296" r:id="rId20"/>
    <p:sldId id="281" r:id="rId21"/>
    <p:sldId id="297" r:id="rId22"/>
    <p:sldId id="295" r:id="rId23"/>
    <p:sldId id="291" r:id="rId24"/>
    <p:sldId id="292" r:id="rId25"/>
    <p:sldId id="298" r:id="rId26"/>
    <p:sldId id="299" r:id="rId27"/>
    <p:sldId id="300" r:id="rId28"/>
    <p:sldId id="275" r:id="rId29"/>
    <p:sldId id="276" r:id="rId30"/>
    <p:sldId id="277" r:id="rId31"/>
    <p:sldId id="279" r:id="rId32"/>
    <p:sldId id="280" r:id="rId33"/>
    <p:sldId id="294" r:id="rId34"/>
    <p:sldId id="283" r:id="rId35"/>
    <p:sldId id="282" r:id="rId36"/>
    <p:sldId id="284" r:id="rId37"/>
    <p:sldId id="285" r:id="rId38"/>
    <p:sldId id="290" r:id="rId39"/>
    <p:sldId id="258" r:id="rId40"/>
    <p:sldId id="28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36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AC8D63-FF4D-4618-B7A2-B8D867D4096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E1D0AF-9816-41B6-A0B7-5F8575C04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357298"/>
            <a:ext cx="6172200" cy="22145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Организация работы прививочного кабинета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643446"/>
            <a:ext cx="5643602" cy="16430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Ст. преподаватель кафедры педиатрии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ФГБУ ФНКЦ ФМБА России, АПО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Тихонова А.Ш.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939784"/>
          </a:xfrm>
        </p:spPr>
        <p:txBody>
          <a:bodyPr/>
          <a:lstStyle/>
          <a:p>
            <a:r>
              <a:rPr lang="ru-RU" b="1" dirty="0" smtClean="0"/>
              <a:t>продолжение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429684" cy="492922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Принимает участие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расследовании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поствакцинальных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осложнений (ПВО), анализирует причины развития осложнений, готовит акт расследования для направления его в Государственный институт стандартизации и контроля медицинских биологических препаратов им. Л. А.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Тарасевича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Входит в состав врачебно-контрольной комиссии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(вместе со специалистами по профилю развившегося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поствакцинального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осложнения) для медико-социальной экспертизы и решения вопроса о праве граждан на получение компенсаций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15" descr="мед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4034" y="165791"/>
            <a:ext cx="2649865" cy="162013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7252116" y="1035430"/>
            <a:ext cx="178515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29256" y="142852"/>
            <a:ext cx="27146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71504"/>
          </a:xfrm>
        </p:spPr>
        <p:txBody>
          <a:bodyPr/>
          <a:lstStyle/>
          <a:p>
            <a:r>
              <a:rPr lang="ru-RU" b="1" dirty="0" smtClean="0"/>
              <a:t>продолжение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8501122" cy="585791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Участвует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оформлении факта отказа от прививок в медицинских документах с отметкой о разъяснении последствий отказа, что подтверждают подписями врача и пациента, родителей (опекуна)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Составляет заявки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ИЛП (на год, месяц), осуществляет контроль движения, эффективность их использования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Осуществляет контроль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соблюдением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холодовой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цепи» на всех этапах, относящихся к ЛПУ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Осуществляет методическое руководство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проведении массовых кампаний иммунизации населения по эпидемическим показаниям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Проводит инструктаж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контроль работы выездных прививочных бригад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Учебная и информационно-разъяснительная работа: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01122" cy="5214974"/>
          </a:xfrm>
        </p:spPr>
        <p:txBody>
          <a:bodyPr>
            <a:normAutofit lnSpcReduction="10000"/>
          </a:bodyPr>
          <a:lstStyle/>
          <a:p>
            <a:r>
              <a:rPr lang="ru-RU" sz="2500" dirty="0" smtClean="0"/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фельдшеров, среднего медицинского персонала ЛПУ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рабочем месте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Выступления на обществах врачей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разных специальностей по вопросам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вакцинопрофилактики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тематических семинаров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вакцинопрофилактике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для медработников разного уровня и специальностей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Предоставление клинической базы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кафедрам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последипломного образования для проведения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циклов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усовершенствования врачей по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вакцинопрофилактике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Информационно-разъяснительная работа с населением с привлечением средств массовой информации (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печать,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радио, телевидение)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Медицинская сестра - </a:t>
            </a:r>
            <a:r>
              <a:rPr lang="ru-RU" sz="3200" b="1" dirty="0" err="1" smtClean="0"/>
              <a:t>вакцинатор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429684" cy="5357850"/>
          </a:xfrm>
        </p:spPr>
        <p:txBody>
          <a:bodyPr/>
          <a:lstStyle/>
          <a:p>
            <a:pPr algn="ctr">
              <a:buNone/>
            </a:pP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Профилактические прививки проводит прививочная медицинская сестра, специально обученная технике проведения прививок, приемам неотложной помощи в случае развития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поствакцинальных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реакций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соблюдения «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холодовой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цепи»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безопасности вакцинации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мед. сестра -вакцинат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214818"/>
            <a:ext cx="3143272" cy="235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500990" cy="10715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Перед проведением прививки </a:t>
            </a:r>
            <a:r>
              <a:rPr lang="ru-RU" sz="3200" b="1" dirty="0" err="1" smtClean="0"/>
              <a:t>вакцинатор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215370" cy="528641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заключения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врача о допуске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прививке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сверяет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наименование препарата                                  на ампуле с назначением врача, проверяет маркировку, срок годности вакцины, целость ампулы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визуально оценивает качество препарата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(путем встряхивания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сорбированных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вакцин и после растворения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лиофилизированных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вакцин)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проводит иммунизацию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обеспечением всех правил асептики и антисептики, только одноразовыми шприцами и иглами, используя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дозу, метод и место введения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соответствии с инструкцией к препарату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21" descr="прверка вакци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785794"/>
            <a:ext cx="2845494" cy="188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После проведения прививки </a:t>
            </a:r>
            <a:r>
              <a:rPr lang="ru-RU" sz="3200" b="1" dirty="0" err="1" smtClean="0"/>
              <a:t>вакцинатор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429684" cy="5214974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убирает в холодильник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ампулу или флакон при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многодозовой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расфасовке препарата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обеззараживает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использованные шприцы, вату, ампулы или флаконы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делает запись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 проведенной прививке во всех формах учета (ф. 112/у, ф. 026/у, ф. 025/у, ф. 156/у-93, журналы) с указанием необходимых сведений (дата иммунизации, место введения, название препарата, доза, серия, контрольный номер, срок годности)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 наличии локальной компьютерной сети вводит в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сведения о проведенных за день прививках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3684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Вакцинатор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043890" cy="4545150"/>
          </a:xfrm>
        </p:spPr>
        <p:txBody>
          <a:bodyPr>
            <a:normAutofit lnSpcReduction="1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Информирует пациентов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или родителей (опекунов) о сделанной прививке, возможных реакциях на прививку, необходимости обращения за медицинской помощью при сильных и необычных реакциях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Предупреждает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 необходимости пребывания около прививочного кабинета в течение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минут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наблюдает в это время за привитым 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Оказывает первичную медицинскую помощь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случае развития немедленных реакций на прививку и вызывает врача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2777" y="142852"/>
            <a:ext cx="173537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Вакцинатор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8358246" cy="5857916"/>
          </a:xfrm>
        </p:spPr>
        <p:txBody>
          <a:bodyPr/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Соблюдает режим хранения ИЛП,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ведет учет движения каждого ИЛП, используемого в прививочном кабинете (поступление, расход, остаток, списание), и числа выполненных ею прививок (ежедневный, ежемесячный, ежегодный отчеты)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Проводит мероприятия по соблюдению санитарно-противоэпидемического режима (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влажная уборка два раза в день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режим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УФ-обеззараживания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проветривания)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Проводит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генеральную уборку 1 раз в неделю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Следит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своевременным                                пополнением противошоковых                                  средств и сроками их год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ност</a:t>
            </a:r>
            <a:r>
              <a:rPr lang="ru-RU" sz="2500" dirty="0" smtClean="0"/>
              <a:t>и</a:t>
            </a:r>
          </a:p>
          <a:p>
            <a:endParaRPr lang="ru-RU" dirty="0"/>
          </a:p>
        </p:txBody>
      </p:sp>
      <p:pic>
        <p:nvPicPr>
          <p:cNvPr id="4" name="Содержимое 3" descr="журнал ген. убор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994152"/>
            <a:ext cx="3000396" cy="179243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643570" y="5070486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43570" y="6643710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856958" y="5857892"/>
            <a:ext cx="157243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786058"/>
            <a:ext cx="8358246" cy="3857652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Прививки против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туберкулеза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(специально обученный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вакцинолог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туберкулинодиагностику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проводят в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отдельных помещениях,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а при их отсутствии – на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специально выделенном столе,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отдельными инструментами, которые используют только для этих целей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проведения вакцинации БЦЖ и туберкулиновых проб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выделяют определенный день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(например: понедельник 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РМанту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2 ТЕ, четверг –  БЦЖ)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9" descr="график вак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50" y="214290"/>
            <a:ext cx="3798048" cy="264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Х -цеп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2545" y="1000108"/>
            <a:ext cx="8508964" cy="5411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Общие положения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358246" cy="5572164"/>
          </a:xfrm>
        </p:spPr>
        <p:txBody>
          <a:bodyPr/>
          <a:lstStyle/>
          <a:p>
            <a:pPr algn="ctr">
              <a:buNone/>
            </a:pP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Вакцинопрофилактика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обязательное государственное мероприятие для предупреждения инфекционных заболеваний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643182"/>
            <a:ext cx="4357718" cy="400052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Профилактические прививки проводят в специально оборудованных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прививочных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кабинетах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лечебно-профилактических учреждений или организаций образования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прив кабинет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690" y="3214686"/>
            <a:ext cx="4032693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500990" cy="10715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Система «</a:t>
            </a:r>
            <a:r>
              <a:rPr lang="ru-RU" sz="3200" b="1" dirty="0" err="1" smtClean="0"/>
              <a:t>холодовой</a:t>
            </a:r>
            <a:r>
              <a:rPr lang="ru-RU" sz="3200" b="1" dirty="0" smtClean="0"/>
              <a:t> цепи»</a:t>
            </a:r>
            <a:br>
              <a:rPr lang="ru-RU" sz="3200" b="1" dirty="0" smtClean="0"/>
            </a:br>
            <a:r>
              <a:rPr lang="ru-RU" sz="3200" b="1" dirty="0" smtClean="0"/>
              <a:t> включает: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286808" cy="5000660"/>
          </a:xfrm>
        </p:spPr>
        <p:txBody>
          <a:bodyPr/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Специально обученный персонал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обеспечивающий эксплуатацию холодильного оборудования, хранение и транспортирование вакцин.  Инструктаж специалистов проводится ежегодно с отметкой в специальном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журнале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 4255, СП 3.3686-21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Холодильное оборудование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предназначенное для хранения и транспортирования вакцин в оптимальных температурных условиях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Механизм контроля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за соблюдением требуемых температурных условий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Холодильное оборудование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429684" cy="5402406"/>
          </a:xfrm>
        </p:spPr>
        <p:txBody>
          <a:bodyPr>
            <a:normAutofit fontScale="925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Холодильники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для хранения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вакцин (месячного запаса на 4 этапе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холдовой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цепи») с маркированными полками с двумя 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термометрами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и двумя </a:t>
            </a:r>
            <a:r>
              <a:rPr lang="ru-RU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термоиндикаторами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(в каждом холодильнике) для объективного контроля температурного режима 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 +8 °С</a:t>
            </a:r>
          </a:p>
          <a:p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Термоконтейнер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или сумка-холодильник с достаточным набором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хладоэлементов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транспортирования ИЛП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(и на случай их экстренного использования при отключении электроэнергии)</a:t>
            </a:r>
          </a:p>
          <a:p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Хладоэлементы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хранятся в замороженном состоянии и могут использоваться в качестве аварийных источников холода в стационарном холодильнике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п.4265, СП 3.3686-21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Холодильное оборудование</a:t>
            </a:r>
            <a:endParaRPr lang="ru-RU" sz="3200" b="1" dirty="0"/>
          </a:p>
        </p:txBody>
      </p:sp>
      <p:pic>
        <p:nvPicPr>
          <p:cNvPr id="7" name="Содержимое 6" descr="Х - позис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3978914" cy="3143272"/>
          </a:xfrm>
        </p:spPr>
      </p:pic>
      <p:pic>
        <p:nvPicPr>
          <p:cNvPr id="10" name="Содержимое 9" descr="термоконтейнер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29190" y="988201"/>
            <a:ext cx="3571900" cy="3369493"/>
          </a:xfrm>
        </p:spPr>
      </p:pic>
      <p:pic>
        <p:nvPicPr>
          <p:cNvPr id="11" name="Содержимое 6" descr="термок 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542847"/>
            <a:ext cx="2500330" cy="2243739"/>
          </a:xfrm>
          <a:prstGeom prst="rect">
            <a:avLst/>
          </a:prstGeom>
        </p:spPr>
      </p:pic>
      <p:pic>
        <p:nvPicPr>
          <p:cNvPr id="12" name="Содержимое 4" descr="хл - синий и крас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143380"/>
            <a:ext cx="2857520" cy="257176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857356" y="3857628"/>
            <a:ext cx="521497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42852"/>
            <a:ext cx="807249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/>
              <a:t> </a:t>
            </a:r>
            <a:r>
              <a:rPr lang="ru-RU" sz="3100" b="1" dirty="0" smtClean="0"/>
              <a:t>Оборудование для контроля температурного режима хранения и транспортирования ИЛП  </a:t>
            </a:r>
            <a:endParaRPr lang="ru-RU" sz="3100" b="1" dirty="0"/>
          </a:p>
        </p:txBody>
      </p:sp>
      <p:pic>
        <p:nvPicPr>
          <p:cNvPr id="4" name="Содержимое 3" descr="термоиндик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28" y="3065623"/>
            <a:ext cx="3086344" cy="3435211"/>
          </a:xfrm>
        </p:spPr>
      </p:pic>
      <p:pic>
        <p:nvPicPr>
          <p:cNvPr id="7" name="Содержимое 6" descr="термометр электр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8596" y="3862018"/>
            <a:ext cx="4357718" cy="1638684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3643314"/>
            <a:ext cx="4572032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714488"/>
            <a:ext cx="3571900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Термометр </a:t>
            </a:r>
            <a:r>
              <a:rPr lang="ru-RU" sz="2400" dirty="0" smtClean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средство измерения температуры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0" y="3071810"/>
            <a:ext cx="3143272" cy="364333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1714488"/>
            <a:ext cx="4643470" cy="134302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Термоиндикатор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средство для выявления нарушений температурного режима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15370" cy="12144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Журнал регистрации температуры в холодильном оборудовании </a:t>
            </a:r>
            <a:br>
              <a:rPr lang="ru-RU" sz="3200" b="1" dirty="0" smtClean="0"/>
            </a:br>
            <a:r>
              <a:rPr lang="ru-RU" sz="1600" b="1" dirty="0" smtClean="0"/>
              <a:t>приложение 39 к СП 3.3686-21</a:t>
            </a:r>
            <a:endParaRPr lang="ru-RU" sz="1600" b="1" dirty="0"/>
          </a:p>
        </p:txBody>
      </p:sp>
      <p:pic>
        <p:nvPicPr>
          <p:cNvPr id="1028" name="Picture 4" descr="C:\Users\Критик\OneDrive\Рабочий стол\Картинки для презентаций\Таблица к 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2037" y="2643182"/>
            <a:ext cx="5593367" cy="3071834"/>
          </a:xfrm>
          <a:prstGeom prst="rect">
            <a:avLst/>
          </a:prstGeom>
          <a:noFill/>
        </p:spPr>
      </p:pic>
      <p:pic>
        <p:nvPicPr>
          <p:cNvPr id="1029" name="Picture 5" descr="C:\Users\Критик\OneDrive\Рабочий стол\Картинки для презентаций\Журн нов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770825" cy="400052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3143240" y="2643182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607323" y="4179099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43240" y="5715016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58246" cy="19288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Требования к организации экстренных мероприятий по обеспечению «</a:t>
            </a:r>
            <a:r>
              <a:rPr lang="ru-RU" sz="2800" b="1" dirty="0" err="1" smtClean="0">
                <a:solidFill>
                  <a:srgbClr val="FF0000"/>
                </a:solidFill>
              </a:rPr>
              <a:t>холодовой</a:t>
            </a:r>
            <a:r>
              <a:rPr lang="ru-RU" sz="2800" b="1" dirty="0" smtClean="0">
                <a:solidFill>
                  <a:srgbClr val="FF0000"/>
                </a:solidFill>
              </a:rPr>
              <a:t> цепи» в чрезвычайных ситуациях </a:t>
            </a:r>
            <a:r>
              <a:rPr lang="ru-RU" sz="2000" dirty="0" smtClean="0">
                <a:solidFill>
                  <a:schemeClr val="tx1"/>
                </a:solidFill>
              </a:rPr>
              <a:t>(п.4369, СП 3.3686-21)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357430"/>
            <a:ext cx="8143932" cy="411652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Руководителем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организации должен быть разработан и утвержден план мероприятий по обеспечению «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холодовой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цепи», который предусматривает комплекс мероприятий при возникновении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стихийных бедствий,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полном или локальном отключении электроснабжения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неисправности холодильного оборудования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42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продолжение </a:t>
            </a:r>
            <a:r>
              <a:rPr lang="ru-RU" sz="2000" dirty="0" smtClean="0"/>
              <a:t>(п.4372, СП 3.3686-21)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86808" cy="5429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плане экстренных мероприятий д.б. четко определены: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порядок и средства оповещения ответственных лиц на случай ЧС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порядок действий по обеспечению условий хранения и транспортирования ИЛП и должностные лица ответственные за эти действия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места размещения и порядок использования резервного оборудования для «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холодовой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цепи»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порядок включения и использования системы автономного электропитания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транспорт для перевозки ИЛП с указанием телефонов ответственных лиц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продолжение  </a:t>
            </a:r>
            <a:r>
              <a:rPr lang="ru-RU" sz="2000" dirty="0" smtClean="0"/>
              <a:t>(п. 4378, СП 3.3686-21)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Необходимо периодически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(не реже одного раза в год)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проводить учения по выполнению плана экстренных мероприятий по обеспечению «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холодовой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цепи» в ЧС с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задействованием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всех специалистов и с анализом работоспособности всего оборудования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 результатам учений следует вносить в план соответствующие коррективы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8572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Оснащение прививочного кабинета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358246" cy="5429288"/>
          </a:xfrm>
        </p:spPr>
        <p:txBody>
          <a:bodyPr>
            <a:normAutofit lnSpcReduction="1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Медицинский шкаф для медикаментов и инструментов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Медицинская кушетка 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пеленальный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столик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Рабочий стол медицинской сестры и для хранения документов, инструкций по применению всех ИЛП, стул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Медицинские столы с маркировкой по видам прививок (не менее трех)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Бактерицидная лампа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Шприцы одноразовые (из расчета по числу привитых + 25 %), -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1, 2, 5, 10 мл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набором игл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Полотенца, пеленки, простыни, одноразовые перчатки, емкость с дезинфицирующим раствором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58246" cy="7254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Оснащение прививочного кабинета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429684" cy="5500726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 раковины для мытья рук и слива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дез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растворов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Емкость 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непрокалываемый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контейнер с крышкой для дезинфекции отработанных шприцев, тампонов, использованных вакцин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Пакты для сбора и утилизации отходов – класс 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», класс 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Биксы со стерильным материалом, пинцеты, ножницы, резиновый жгут, почкообразные лотки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желтый контей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821" y="3841787"/>
            <a:ext cx="1658915" cy="1658915"/>
          </a:xfrm>
          <a:prstGeom prst="rect">
            <a:avLst/>
          </a:prstGeom>
        </p:spPr>
      </p:pic>
      <p:pic>
        <p:nvPicPr>
          <p:cNvPr id="5" name="Содержимое 7" descr="желтый конт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813199"/>
            <a:ext cx="1330899" cy="1687503"/>
          </a:xfrm>
          <a:prstGeom prst="rect">
            <a:avLst/>
          </a:prstGeom>
        </p:spPr>
      </p:pic>
      <p:pic>
        <p:nvPicPr>
          <p:cNvPr id="6" name="Содержимое 9" descr="белый паке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496509"/>
            <a:ext cx="1928826" cy="2137068"/>
          </a:xfrm>
          <a:prstGeom prst="rect">
            <a:avLst/>
          </a:prstGeom>
        </p:spPr>
      </p:pic>
      <p:pic>
        <p:nvPicPr>
          <p:cNvPr id="7" name="Содержимое 11" descr="Желт пакет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714752"/>
            <a:ext cx="1500198" cy="171451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flipH="1">
            <a:off x="6143636" y="3643314"/>
            <a:ext cx="1714512" cy="18573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Общие положения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2249283"/>
            <a:ext cx="421484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задача работы прививочного кабинета:</a:t>
            </a:r>
          </a:p>
          <a:p>
            <a:pPr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– планирование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– организация</a:t>
            </a:r>
          </a:p>
          <a:p>
            <a:pPr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– реализация 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вакцинопрофилактике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5" name="Содержимое 3" descr="вакц дети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7" y="2403552"/>
            <a:ext cx="3877769" cy="302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0826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Учетно-отчетные документы о проведении проф. прививок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28680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учёта и отчетности о проведённых профилактических прививках в детской поликлинике оформляют медицинские документы, обеспечивающие полноту, достоверность и своевременность учета контингентов, подлежащих вакцинации и выполненных прививок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 descr="156 - серти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0278" y="4069906"/>
            <a:ext cx="2718846" cy="2645242"/>
          </a:xfrm>
          <a:prstGeom prst="rect">
            <a:avLst/>
          </a:prstGeom>
        </p:spPr>
      </p:pic>
      <p:pic>
        <p:nvPicPr>
          <p:cNvPr id="5" name="Содержимое 9" descr="журнал учета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4000"/>
          </a:blip>
          <a:stretch>
            <a:fillRect/>
          </a:stretch>
        </p:blipFill>
        <p:spPr>
          <a:xfrm>
            <a:off x="4563070" y="4071942"/>
            <a:ext cx="273250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Учетные формы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3929090" cy="5643602"/>
          </a:xfrm>
          <a:solidFill>
            <a:srgbClr val="FFFF00">
              <a:alpha val="20000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  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Журналы: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учёта выполненных прививок (ф.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064\у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учёта необычных реакций 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поствакцинальных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осложнений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учёта (поступления и расхода)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ИЛП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учёта температурного режима холодильного оборудования  (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 раза в день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проведения генеральных уборок и контроля работы бак. лампы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quarter" idx="1"/>
          </p:nvPr>
        </p:nvSpPr>
        <p:spPr>
          <a:xfrm>
            <a:off x="4357686" y="1000108"/>
            <a:ext cx="4214842" cy="5643602"/>
          </a:xfrm>
          <a:solidFill>
            <a:srgbClr val="7030A0">
              <a:alpha val="12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Индивидуальные формы: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112/у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история развития ребенка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026/у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карта ребенка, посещающего детское образовательное учреждение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063/у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карта профилактических прививок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156/у-93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сертификат о профилактических прививках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058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экстренное извещение о побочном действии вакцин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393009" y="3821909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Отчетные формы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501122" cy="4873752"/>
          </a:xfrm>
        </p:spPr>
        <p:txBody>
          <a:bodyPr/>
          <a:lstStyle/>
          <a:p>
            <a:endParaRPr lang="ru-RU" dirty="0" smtClean="0"/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№ 5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(квартальная, месячная) государственного статистического наблюдения «Сведения о профилактических прививках»</a:t>
            </a:r>
          </a:p>
          <a:p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№ 6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(годовая) государственного статистического наблюдения «Сведения о контингентах детей, подростков, взрослых, привитых против инфекционных болезней на 31 декабря отчетного года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Журнал учёта движения ИЛП</a:t>
            </a:r>
            <a:br>
              <a:rPr lang="ru-RU" sz="3200" b="1" dirty="0" smtClean="0"/>
            </a:br>
            <a:r>
              <a:rPr lang="ru-RU" sz="1600" b="1" dirty="0" smtClean="0"/>
              <a:t>Приложение 40 к СП 3.3686-21</a:t>
            </a:r>
            <a:endParaRPr lang="ru-RU" sz="1600" b="1" dirty="0"/>
          </a:p>
        </p:txBody>
      </p:sp>
      <p:pic>
        <p:nvPicPr>
          <p:cNvPr id="7" name="Picture 2" descr="C:\Users\Критик\OneDrive\Рабочий стол\Картинки для презентаций\Ж учета движения ИЛП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643314"/>
            <a:ext cx="6500858" cy="3018917"/>
          </a:xfrm>
          <a:prstGeom prst="rect">
            <a:avLst/>
          </a:prstGeom>
          <a:noFill/>
        </p:spPr>
      </p:pic>
      <p:pic>
        <p:nvPicPr>
          <p:cNvPr id="9" name="Содержимое 3" descr="Журнал_учета_движ ИЛП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14282" y="1135162"/>
            <a:ext cx="3714776" cy="255258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14282" y="1142984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678893" y="2393149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4282" y="3643314"/>
            <a:ext cx="3786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-1035883" y="2393149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000496" y="364331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14348" y="5143512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14546" y="6643710"/>
            <a:ext cx="65008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143372" y="3643314"/>
            <a:ext cx="45720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Иммунобиологические лекарственные препараты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072494" cy="46880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Годовую потребность в ИЛП для проведения профилактических прививок в детской поликлинике определяют в соответствии: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с национальным календарем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профилактических прививок 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 численностью детей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декретированных возрастов, 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учетом числа детей,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не получивших в срок профилактические прививки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рамках НКПП РФ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6215106" cy="6357982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Иммунобиологические лекарственные препараты поступают в детскую поликлинику со склада</a:t>
            </a: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детской поликлинике создают месячный запас всех заявленных ИЛП с переходящим остатком не более 30 % от потребности на следующий месяц</a:t>
            </a: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Отчет о движении вакцин представляют ежеквартально на склад, откуда они получены, а также в территориальные органы управления здравоохранением, органы и учреждения, осуществляющие государственный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сан-эпид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надзор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2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14290"/>
            <a:ext cx="2000264" cy="960911"/>
          </a:xfrm>
          <a:prstGeom prst="rect">
            <a:avLst/>
          </a:prstGeom>
        </p:spPr>
      </p:pic>
      <p:pic>
        <p:nvPicPr>
          <p:cNvPr id="6" name="Содержимое 23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208" y="1214422"/>
            <a:ext cx="2344320" cy="1021061"/>
          </a:xfrm>
          <a:prstGeom prst="rect">
            <a:avLst/>
          </a:prstGeom>
        </p:spPr>
      </p:pic>
      <p:pic>
        <p:nvPicPr>
          <p:cNvPr id="7" name="Содержимое 3" descr="pentaksim На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435" y="4929198"/>
            <a:ext cx="2463407" cy="1643073"/>
          </a:xfrm>
          <a:prstGeom prst="rect">
            <a:avLst/>
          </a:prstGeom>
        </p:spPr>
      </p:pic>
      <p:pic>
        <p:nvPicPr>
          <p:cNvPr id="8" name="Содержимое 5" descr="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0132" y="3786190"/>
            <a:ext cx="2153834" cy="1357322"/>
          </a:xfrm>
          <a:prstGeom prst="rect">
            <a:avLst/>
          </a:prstGeom>
        </p:spPr>
      </p:pic>
      <p:pic>
        <p:nvPicPr>
          <p:cNvPr id="9" name="Содержимое 9" descr="kombiote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1716" y="2214554"/>
            <a:ext cx="2273688" cy="1687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 все ИЛП необходимы: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215370" cy="4873752"/>
          </a:xfrm>
        </p:spPr>
        <p:txBody>
          <a:bodyPr>
            <a:normAutofit lnSpcReduction="1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годовая заказ-заявка на ИЛП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объяснительная записка (обоснование) по составлению годовой заявки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копии требований на получение вакцин со склада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журнал анализа движения ИЛП в поликлинике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журнал учета поступления и выдачи ИЛП в организации на территории обслуживания поликлиники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копии отчетов о движении ИЛП в вышестоящие организации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акты списания вакцин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/>
              <a:t>продолжение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429684" cy="5500726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накладные на полученные препараты с указанием количества каждой серии, срока годности, организации-изготовителя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инструкции по применению препаратов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При использовании вакцин зарубежного производства дополнительно: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регистрационное удостоверение Минздрава России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сертификат соответствия на каждую серию препарата от Государственного института стандартизации и контроля медицинских биологических препаратов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Л. А.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Тарасевича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Москва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инструкция по применению на русском языке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011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Заключение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857364"/>
            <a:ext cx="8501122" cy="4786346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Вакцинация  будет играть в 21 столетии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возрастающую роль в защите человечества от инфекций, обеспечивая здоровье детей и способствуя развитию цивилизации</a:t>
            </a:r>
          </a:p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ребёнок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любой национальности и любой социальной группы имеем право быть вакцинированным. Это право относится к таким фундаментальным правам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право на жизнь</a:t>
            </a:r>
          </a:p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Правительство любой страны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должно обеспечивать для каждого поколения все выгоды вакцинации и оно ответственно за защиту жизни своих граждан!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19" descr="шпри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42853"/>
            <a:ext cx="3122392" cy="17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Источники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429684" cy="5929354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Федеральный закон от 30 марта 1999 г. № 52-ФЗ «О санитарно-эпидемиологическом благополучии населения»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Федеральный закон от 17 сентября 1998 г. № 157-ФЗ                            «Об иммунопрофилактике инфекционных болезней»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 3.3.1891- 04 «Организация работы прививочного кабинета»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Календарь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профилактических прививок РФ         (Приказ МЗ РФ от 06.12. 2021г. №1122Н 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Вакцины и иммунопрофилактика в современном мире.  Под редакцией Л.С.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Намазовой-Барановой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Н.И.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Брико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Москва, 2021г.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 3.3686-21 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Сан-эпид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требования по профилактике инфекционных болезней»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XLVIII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«Условия транспортирования и хранения иммунобиологических лекарственных препаратов»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27 декабря 2000 г. № 1013 (в редакции от 04.08.2015г. №790)         «О порядке выплаты государственных единовременных пособий и ежемесячных денежных компенсаций гражданам при возникновении у них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поствакцинальных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осложнений».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Метод. рекомендации по выявлению, расследованию и профилактике ПППИ. М, 2019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Общие положения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215370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Финансовое обеспечение иммунобиологических лекарственных препаратов (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ИЛП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), включенных в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национальный календарь профилактических прививок,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осуществляется за счет средств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федерального бюджета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Российской Федерации</a:t>
            </a:r>
          </a:p>
          <a:p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Поставки вакцин, применяемых по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эпидемическим показаниям,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финансируют из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средств бюджетов субъектов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Российской Федерации и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внебюджетных источников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финансирования в соответствии с федеральными законами и законами субъектов РФ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еньг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74145"/>
            <a:ext cx="2786082" cy="1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93991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8" name="Содержимое 7" descr="смайл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51922" y="2928934"/>
            <a:ext cx="3034524" cy="3034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Цель работы прививочного кабинета ЛПУ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358246" cy="4873752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достижение контрольных уровней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привитости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(не менее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95 %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 декретированных возрастах)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снижение заболеваемости и смертности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инфекций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управляемых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средствами специфической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профилактики, путем внедрения современных методов организации профилактических прививок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медицинских работников, 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информационно-разъяснительная работа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населением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поствакцинальных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осложнений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предупреждения их развития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143668" cy="12255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Руководитель ЛПУ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000240"/>
            <a:ext cx="8572560" cy="4714908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Утверждает порядок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организации и проведения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вакцинопрофилактики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 детской поликлинике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Назначает должностных лиц,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ответственных: 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- за прививочную работу, 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- за получение, хранение и использование ИЛП, за соблюдение «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холодовой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 цепи, 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- за сбор, временное хранение и утилизацию медицинских отходов, возникающих при иммунизации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Утверждает положение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 выездной прививочной бригаде (при необходимости)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врач мужч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0"/>
            <a:ext cx="1571636" cy="215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86808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Организация работы прививочного кабинете детской поликлиники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29684" cy="504351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Работу детской поликлиники по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иммунопрофилактике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осуществляют в соответствии с нормативными правовыми актами, нормативными и методическими документами при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наличии лицензии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 данный вид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деятельности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ст.11 ФЗ-157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компьютерные системы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управления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иммунизацией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для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своевременности сбора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анализа, хранения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передачи               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компью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1286" y="4857760"/>
            <a:ext cx="309564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286544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Клиническая работа врача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(в амбулаторных условиях)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429684" cy="535785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Осмотр ребенка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 проведением термометрии, обоснованность назначения данной прививки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Получение от родителя (опекуна)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ИДС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(ст. 20, 323-ФЗ)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детей с хроническими заболеваниями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нарушением календаря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профилактических прививок для определения дальнейшей тактики их иммунизации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Консультации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детей в специализированных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детских учреждениях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Иммунизация вакцинами, разрешенными к применению в Российской Федерации в установленном порядке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Консультации, обследования и лечение детей с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необычными реакциями и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поствакцинальными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осложнениями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прививку</a:t>
            </a:r>
          </a:p>
        </p:txBody>
      </p:sp>
      <p:pic>
        <p:nvPicPr>
          <p:cNvPr id="5" name="Содержимое 23" descr="dispanserizaciya-dete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71414"/>
            <a:ext cx="2250262" cy="13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Организационно-методическая работа врача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286808" cy="528641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Изучает новые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нормативные и методические документы и организует работу в соответствии с их требованиями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Анализирует причины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непривитости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учитывает число медицинских отводов и оценивает их обоснованность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Осуществляет контроль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планирование, проведение прививок, выполнение плана, своевременность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привитости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организованного и неорганизованного населения, обслуживаемого данным ЛПУ, соблюдение показаний и противопоказаний к вакцинации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Формирует отчеты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 прививкам в соответствии с формами Госкомстата России (месячная, квартальная, годовая), а также расходованию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ИЛП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995</TotalTime>
  <Words>2203</Words>
  <Application>Microsoft Office PowerPoint</Application>
  <PresentationFormat>Экран (4:3)</PresentationFormat>
  <Paragraphs>191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Эркер</vt:lpstr>
      <vt:lpstr>Организация работы прививочного кабинета </vt:lpstr>
      <vt:lpstr>Общие положения</vt:lpstr>
      <vt:lpstr>Общие положения</vt:lpstr>
      <vt:lpstr>Общие положения</vt:lpstr>
      <vt:lpstr>Цель работы прививочного кабинета ЛПУ</vt:lpstr>
      <vt:lpstr>Руководитель ЛПУ</vt:lpstr>
      <vt:lpstr>Организация работы прививочного кабинете детской поликлиники</vt:lpstr>
      <vt:lpstr>Клиническая работа врача  (в амбулаторных условиях) </vt:lpstr>
      <vt:lpstr>Организационно-методическая работа врача</vt:lpstr>
      <vt:lpstr>продолжение</vt:lpstr>
      <vt:lpstr>продолжение</vt:lpstr>
      <vt:lpstr>Учебная и информационно-разъяснительная работа:</vt:lpstr>
      <vt:lpstr>Медицинская сестра - вакцинатор</vt:lpstr>
      <vt:lpstr>Перед проведением прививки вакцинатор:</vt:lpstr>
      <vt:lpstr>После проведения прививки вакцинатор:</vt:lpstr>
      <vt:lpstr>Вакцинатор </vt:lpstr>
      <vt:lpstr>Вакцинатор </vt:lpstr>
      <vt:lpstr>Слайд 18</vt:lpstr>
      <vt:lpstr>Слайд 19</vt:lpstr>
      <vt:lpstr>Система «холодовой цепи»  включает: </vt:lpstr>
      <vt:lpstr>Холодильное оборудование</vt:lpstr>
      <vt:lpstr>Холодильное оборудование</vt:lpstr>
      <vt:lpstr> Оборудование для контроля температурного режима хранения и транспортирования ИЛП  </vt:lpstr>
      <vt:lpstr>Журнал регистрации температуры в холодильном оборудовании  приложение 39 к СП 3.3686-21</vt:lpstr>
      <vt:lpstr>Требования к организации экстренных мероприятий по обеспечению «холодовой цепи» в чрезвычайных ситуациях (п.4369, СП 3.3686-21)</vt:lpstr>
      <vt:lpstr>продолжение (п.4372, СП 3.3686-21)</vt:lpstr>
      <vt:lpstr>продолжение  (п. 4378, СП 3.3686-21) </vt:lpstr>
      <vt:lpstr>Оснащение прививочного кабинета</vt:lpstr>
      <vt:lpstr>Оснащение прививочного кабинета</vt:lpstr>
      <vt:lpstr>Учетно-отчетные документы о проведении проф. прививок</vt:lpstr>
      <vt:lpstr>Учетные формы</vt:lpstr>
      <vt:lpstr>Отчетные формы</vt:lpstr>
      <vt:lpstr>Журнал учёта движения ИЛП Приложение 40 к СП 3.3686-21</vt:lpstr>
      <vt:lpstr>Иммунобиологические лекарственные препараты</vt:lpstr>
      <vt:lpstr>Слайд 35</vt:lpstr>
      <vt:lpstr>На все ИЛП необходимы:</vt:lpstr>
      <vt:lpstr>продолжение</vt:lpstr>
      <vt:lpstr>Заключение </vt:lpstr>
      <vt:lpstr>Источники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прививочного кабинета</dc:title>
  <dc:creator>Критик</dc:creator>
  <cp:lastModifiedBy>Критик</cp:lastModifiedBy>
  <cp:revision>344</cp:revision>
  <dcterms:created xsi:type="dcterms:W3CDTF">2023-01-30T15:08:46Z</dcterms:created>
  <dcterms:modified xsi:type="dcterms:W3CDTF">2023-05-10T18:45:36Z</dcterms:modified>
</cp:coreProperties>
</file>