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444" r:id="rId2"/>
    <p:sldId id="445" r:id="rId3"/>
    <p:sldId id="256" r:id="rId4"/>
    <p:sldId id="282" r:id="rId5"/>
    <p:sldId id="270" r:id="rId6"/>
    <p:sldId id="291" r:id="rId7"/>
    <p:sldId id="259" r:id="rId8"/>
    <p:sldId id="275" r:id="rId9"/>
    <p:sldId id="278" r:id="rId10"/>
    <p:sldId id="279" r:id="rId11"/>
    <p:sldId id="276" r:id="rId12"/>
    <p:sldId id="277" r:id="rId13"/>
    <p:sldId id="260" r:id="rId14"/>
    <p:sldId id="273" r:id="rId15"/>
    <p:sldId id="264" r:id="rId16"/>
    <p:sldId id="266" r:id="rId17"/>
    <p:sldId id="274" r:id="rId18"/>
    <p:sldId id="265" r:id="rId19"/>
    <p:sldId id="280" r:id="rId20"/>
    <p:sldId id="271" r:id="rId21"/>
    <p:sldId id="272" r:id="rId22"/>
    <p:sldId id="267" r:id="rId23"/>
    <p:sldId id="281" r:id="rId24"/>
    <p:sldId id="287" r:id="rId25"/>
    <p:sldId id="283" r:id="rId26"/>
    <p:sldId id="294" r:id="rId27"/>
    <p:sldId id="295" r:id="rId28"/>
    <p:sldId id="298" r:id="rId29"/>
    <p:sldId id="296" r:id="rId30"/>
    <p:sldId id="297" r:id="rId31"/>
    <p:sldId id="292" r:id="rId32"/>
    <p:sldId id="293" r:id="rId33"/>
    <p:sldId id="299" r:id="rId34"/>
    <p:sldId id="26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6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2FF1A-7BF0-47EF-8773-DF6E76F529D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49428-F5D1-4ACE-A3B2-F0F6EBF45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86B0E-B162-4FD7-8C8C-9A08F9FDD3F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2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6F1AFB0-4AA6-41D2-8361-69840A4D46D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F1AFB0-4AA6-41D2-8361-69840A4D46D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6F1AFB0-4AA6-41D2-8361-69840A4D46D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6F1AFB0-4AA6-41D2-8361-69840A4D46D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join.skype.com/invite/iprogbMRXgFk" TargetMode="External"/><Relationship Id="rId4" Type="http://schemas.openxmlformats.org/officeDocument/2006/relationships/hyperlink" Target="mailto:denisova_ov@inbox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юшенкоИ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7426"/>
            <a:ext cx="9144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тюшенкоИ\Desktop\Макеты\Лого\Полный новый лого\Лого АПО ПОЛНЫЙ_вертика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4" y="1556792"/>
            <a:ext cx="53879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4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яйца некоторых видов гельминтов окрашены в желто-коричневый цвет уже в матке самок (у большинства трематод), у других - изначально бесцветны, но прокрашиваются пигментами испражнений в темно-желтый или коричнево-бурый цвет по мере прохождения по кишечнику (яйца аскарид, власоглава), встречаются и неокрашенные яйца, например у </a:t>
            </a:r>
            <a:r>
              <a:rPr lang="ru-RU" dirty="0" err="1"/>
              <a:t>анкилостоматид</a:t>
            </a:r>
            <a:r>
              <a:rPr lang="ru-RU" dirty="0"/>
              <a:t>, остриц, карликового цепня.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Наличие морфологических особенностей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/>
              <a:t>таких как крышечки, шипы, пробки, крючки или фестончатая наружная оболочка.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Внутреннее содержимое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яйца выделяются из матки гельминтов на разных стадиях развития: они могут содержать практически неразличимый зародыш, окруженный желточными клетками, один или несколько хорошо заметных бластомеров или сформированную личинку. </a:t>
            </a:r>
          </a:p>
          <a:p>
            <a:pPr algn="just"/>
            <a:r>
              <a:rPr lang="ru-RU" dirty="0"/>
              <a:t>Если пробы кала исследуют через несколько часов или спустя 1-2 дня после дефекации, яйца некоторых нематод могут развиваться до более взрослых стадий, что следует учитывать при диагностике.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Autofit/>
          </a:bodyPr>
          <a:lstStyle/>
          <a:p>
            <a:r>
              <a:rPr lang="ru-RU" sz="2800" b="1" dirty="0"/>
              <a:t>ОПРЕДЕЛИТЕ ЧЬИ ЯЙЦА С УЧЕТОМ РАЗМЕРА И МОРФОЛОГИЧЕСКИХ ОСОБЕННОСТЕЙ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01" t="45180" r="10797" b="15045"/>
          <a:stretch>
            <a:fillRect/>
          </a:stretch>
        </p:blipFill>
        <p:spPr bwMode="auto">
          <a:xfrm>
            <a:off x="323528" y="2204864"/>
            <a:ext cx="84969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71600" y="5589240"/>
            <a:ext cx="36004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91680" y="5373216"/>
            <a:ext cx="99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 МКМ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Видовая диагностика цестодозов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Класс ленточных гельминтов относится к типу плоских червей и делится на два отряда - лентецов и цепней.</a:t>
            </a:r>
          </a:p>
          <a:p>
            <a:pPr algn="just"/>
            <a:r>
              <a:rPr lang="ru-RU" dirty="0"/>
              <a:t>К отряду лентецов относятся 3 вида возбудителей дифиллоботриоза, встречающихся на территории Российской Федерации (</a:t>
            </a:r>
            <a:r>
              <a:rPr lang="ru-RU" dirty="0" err="1"/>
              <a:t>Diphyllobothrium</a:t>
            </a:r>
            <a:r>
              <a:rPr lang="ru-RU" dirty="0"/>
              <a:t> </a:t>
            </a:r>
            <a:r>
              <a:rPr lang="ru-RU" dirty="0" err="1"/>
              <a:t>latum</a:t>
            </a:r>
            <a:r>
              <a:rPr lang="ru-RU" dirty="0"/>
              <a:t>, D. </a:t>
            </a:r>
            <a:r>
              <a:rPr lang="ru-RU" dirty="0" err="1"/>
              <a:t>dendriticum</a:t>
            </a:r>
            <a:r>
              <a:rPr lang="ru-RU" dirty="0"/>
              <a:t>, D. </a:t>
            </a:r>
            <a:r>
              <a:rPr lang="ru-RU" dirty="0" err="1"/>
              <a:t>luxi</a:t>
            </a:r>
            <a:r>
              <a:rPr lang="ru-RU" dirty="0"/>
              <a:t>). В связи с тем, что матка хвостовых члеников </a:t>
            </a:r>
            <a:r>
              <a:rPr lang="ru-RU" dirty="0" err="1"/>
              <a:t>Diphyllobothriidae</a:t>
            </a:r>
            <a:r>
              <a:rPr lang="ru-RU" dirty="0"/>
              <a:t> имеет выводное отверстие, в кале обнаруживаются яйца, имеющие характерное строение: они сероватого цвета, овальной формы, с тонкой </a:t>
            </a:r>
            <a:r>
              <a:rPr lang="ru-RU" dirty="0" err="1"/>
              <a:t>двуконтурной</a:t>
            </a:r>
            <a:r>
              <a:rPr lang="ru-RU" dirty="0"/>
              <a:t> оболочкой. На одном полюсе имеются крышечки, на другом - утолщение оболочки в виде бугорка. Последний виден не всегда, особенно при работе методом Като. В центре яйца находится зародышевая клетка. По яйцам </a:t>
            </a:r>
            <a:r>
              <a:rPr lang="ru-RU" dirty="0" err="1"/>
              <a:t>Diphyllobothriidae</a:t>
            </a:r>
            <a:r>
              <a:rPr lang="ru-RU" dirty="0"/>
              <a:t> невозможно определить видовую принадлежность лентеца, в связи с чем при записи результатов анализа указывают "обнаружены яйца </a:t>
            </a:r>
            <a:r>
              <a:rPr lang="ru-RU" dirty="0" err="1"/>
              <a:t>Diphyllobothriidae</a:t>
            </a:r>
            <a:r>
              <a:rPr lang="ru-RU" dirty="0"/>
              <a:t> </a:t>
            </a:r>
            <a:r>
              <a:rPr lang="ru-RU" dirty="0" err="1"/>
              <a:t>sp</a:t>
            </a:r>
            <a:r>
              <a:rPr lang="ru-RU" dirty="0"/>
              <a:t>.".</a:t>
            </a:r>
          </a:p>
          <a:p>
            <a:r>
              <a:rPr lang="ru-RU" dirty="0"/>
              <a:t>К отряду цепней относятся </a:t>
            </a:r>
            <a:r>
              <a:rPr lang="ru-RU" dirty="0" err="1"/>
              <a:t>Taenia</a:t>
            </a:r>
            <a:r>
              <a:rPr lang="ru-RU" dirty="0"/>
              <a:t> </a:t>
            </a:r>
            <a:r>
              <a:rPr lang="ru-RU" dirty="0" err="1"/>
              <a:t>solium</a:t>
            </a:r>
            <a:r>
              <a:rPr lang="ru-RU" dirty="0"/>
              <a:t>, </a:t>
            </a:r>
            <a:r>
              <a:rPr lang="ru-RU" dirty="0" err="1"/>
              <a:t>Taeniarhynchus</a:t>
            </a:r>
            <a:r>
              <a:rPr lang="ru-RU" dirty="0"/>
              <a:t> </a:t>
            </a:r>
            <a:r>
              <a:rPr lang="ru-RU" dirty="0" err="1"/>
              <a:t>saginatus</a:t>
            </a:r>
            <a:r>
              <a:rPr lang="ru-RU" dirty="0"/>
              <a:t>, </a:t>
            </a:r>
            <a:r>
              <a:rPr lang="ru-RU" dirty="0" err="1"/>
              <a:t>Hymenolepis</a:t>
            </a:r>
            <a:r>
              <a:rPr lang="ru-RU" dirty="0"/>
              <a:t> </a:t>
            </a:r>
            <a:r>
              <a:rPr lang="ru-RU" dirty="0" err="1"/>
              <a:t>nana</a:t>
            </a:r>
            <a:r>
              <a:rPr lang="ru-RU" dirty="0"/>
              <a:t>, </a:t>
            </a:r>
            <a:r>
              <a:rPr lang="ru-RU" dirty="0" err="1"/>
              <a:t>Hymenolepis</a:t>
            </a:r>
            <a:r>
              <a:rPr lang="ru-RU" dirty="0"/>
              <a:t> </a:t>
            </a:r>
            <a:r>
              <a:rPr lang="ru-RU" dirty="0" err="1"/>
              <a:t>diminuta</a:t>
            </a:r>
            <a:r>
              <a:rPr lang="ru-RU" dirty="0"/>
              <a:t>, </a:t>
            </a:r>
            <a:r>
              <a:rPr lang="ru-RU" dirty="0" err="1"/>
              <a:t>Dipylidium</a:t>
            </a:r>
            <a:r>
              <a:rPr lang="ru-RU" dirty="0"/>
              <a:t> </a:t>
            </a:r>
            <a:r>
              <a:rPr lang="ru-RU" dirty="0" err="1"/>
              <a:t>caninum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МОРФОЛОГИЯ ЯИЦ ПЛОСКИХ ГЕЛЬМИНТОВ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48" t="27679" r="9728" b="13454"/>
          <a:stretch>
            <a:fillRect/>
          </a:stretch>
        </p:blipFill>
        <p:spPr bwMode="auto">
          <a:xfrm>
            <a:off x="683568" y="2564904"/>
            <a:ext cx="75608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СКОЛЕКСЫ ТЕНИИД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08" t="16542" r="14203" b="15045"/>
          <a:stretch>
            <a:fillRect/>
          </a:stretch>
        </p:blipFill>
        <p:spPr bwMode="auto">
          <a:xfrm>
            <a:off x="683568" y="1484784"/>
            <a:ext cx="7920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 Figure B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304256" cy="417646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Рисунок 4" descr="lifecyc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5760640" cy="613610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38" t="14693" r="7692" b="10620"/>
          <a:stretch>
            <a:fillRect/>
          </a:stretch>
        </p:blipFill>
        <p:spPr bwMode="auto">
          <a:xfrm>
            <a:off x="323528" y="764704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27" t="32271" r="39697" b="11113"/>
          <a:stretch>
            <a:fillRect/>
          </a:stretch>
        </p:blipFill>
        <p:spPr bwMode="auto">
          <a:xfrm>
            <a:off x="395536" y="620688"/>
            <a:ext cx="84969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>
            <a:extLst>
              <a:ext uri="{FF2B5EF4-FFF2-40B4-BE49-F238E27FC236}">
                <a16:creationId xmlns:a16="http://schemas.microsoft.com/office/drawing/2014/main" id="{CFDE297E-6F99-4FA6-918F-C2C543D9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43"/>
            <a:ext cx="91344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77069977-33B9-4BC9-B290-98CC7900B674}"/>
              </a:ext>
            </a:extLst>
          </p:cNvPr>
          <p:cNvSpPr txBox="1">
            <a:spLocks/>
          </p:cNvSpPr>
          <p:nvPr/>
        </p:nvSpPr>
        <p:spPr>
          <a:xfrm>
            <a:off x="325438" y="1652588"/>
            <a:ext cx="7594600" cy="1050925"/>
          </a:xfrm>
          <a:prstGeom prst="rect">
            <a:avLst/>
          </a:prstGeom>
        </p:spPr>
        <p:txBody>
          <a:bodyPr lIns="78203" tIns="123821" rIns="78203" bIns="39101">
            <a:normAutofit fontScale="55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sz="5400" dirty="0">
                <a:solidFill>
                  <a:srgbClr val="660033"/>
                </a:solidFill>
              </a:rPr>
              <a:t>Кафедра клинической лабораторной диагностики и патологической анатомии</a:t>
            </a:r>
            <a:endParaRPr lang="ru-RU" altLang="ru-RU" sz="5656" b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8196" name="Рисунок 10">
            <a:extLst>
              <a:ext uri="{FF2B5EF4-FFF2-40B4-BE49-F238E27FC236}">
                <a16:creationId xmlns:a16="http://schemas.microsoft.com/office/drawing/2014/main" id="{056B23F8-4B9B-4839-B0E2-F93224BB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325438" y="447675"/>
            <a:ext cx="46069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B91FAC5E-E899-4AAF-B11A-64505272C216}"/>
              </a:ext>
            </a:extLst>
          </p:cNvPr>
          <p:cNvSpPr txBox="1">
            <a:spLocks/>
          </p:cNvSpPr>
          <p:nvPr/>
        </p:nvSpPr>
        <p:spPr>
          <a:xfrm>
            <a:off x="325438" y="3071813"/>
            <a:ext cx="7594600" cy="1049337"/>
          </a:xfrm>
          <a:prstGeom prst="rect">
            <a:avLst/>
          </a:prstGeom>
        </p:spPr>
        <p:txBody>
          <a:bodyPr lIns="78203" tIns="123821" rIns="78203" bIns="39101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endParaRPr lang="ru-RU" altLang="ru-RU" sz="4618" b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04A31-64D8-40EF-88F7-AFCAF0A7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170487"/>
            <a:ext cx="7772400" cy="598488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CFE875-D32C-43C0-9D3C-838E09E87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293096"/>
            <a:ext cx="5073823" cy="59848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6">
                    <a:lumMod val="25000"/>
                  </a:schemeClr>
                </a:solidFill>
              </a:rPr>
              <a:t>Москва, версия 11-2022</a:t>
            </a:r>
          </a:p>
        </p:txBody>
      </p:sp>
    </p:spTree>
    <p:extLst>
      <p:ext uri="{BB962C8B-B14F-4D97-AF65-F5344CB8AC3E}">
        <p14:creationId xmlns:p14="http://schemas.microsoft.com/office/powerpoint/2010/main" val="145634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Видовая диагностика трематодозов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Представители класса </a:t>
            </a:r>
            <a:r>
              <a:rPr lang="ru-RU" dirty="0" err="1"/>
              <a:t>Trematoda</a:t>
            </a:r>
            <a:r>
              <a:rPr lang="ru-RU" dirty="0"/>
              <a:t>, паразитирующие у человека, локализуются в разных органах, в связи с чем условно разделены на 4 группы: </a:t>
            </a:r>
          </a:p>
          <a:p>
            <a:r>
              <a:rPr lang="ru-RU" dirty="0"/>
              <a:t>I - трематоды, паразитирующие в </a:t>
            </a:r>
            <a:r>
              <a:rPr lang="ru-RU" dirty="0" err="1"/>
              <a:t>гепатобилиарной</a:t>
            </a:r>
            <a:r>
              <a:rPr lang="ru-RU" dirty="0"/>
              <a:t> системе (сем. </a:t>
            </a:r>
            <a:r>
              <a:rPr lang="ru-RU" dirty="0" err="1"/>
              <a:t>Opisthorchidae</a:t>
            </a:r>
            <a:r>
              <a:rPr lang="ru-RU" dirty="0"/>
              <a:t>, </a:t>
            </a:r>
            <a:r>
              <a:rPr lang="ru-RU" dirty="0" err="1"/>
              <a:t>Fasciolidae</a:t>
            </a:r>
            <a:r>
              <a:rPr lang="ru-RU" dirty="0"/>
              <a:t>, </a:t>
            </a:r>
            <a:r>
              <a:rPr lang="ru-RU" dirty="0" err="1"/>
              <a:t>Dicrocoeliidae</a:t>
            </a:r>
            <a:r>
              <a:rPr lang="ru-RU" dirty="0"/>
              <a:t>); </a:t>
            </a:r>
          </a:p>
          <a:p>
            <a:r>
              <a:rPr lang="ru-RU" dirty="0"/>
              <a:t>II - кишечные трематоды (сем. </a:t>
            </a:r>
            <a:r>
              <a:rPr lang="ru-RU" dirty="0" err="1"/>
              <a:t>Heterophyidae</a:t>
            </a:r>
            <a:r>
              <a:rPr lang="ru-RU" dirty="0"/>
              <a:t>, </a:t>
            </a:r>
            <a:r>
              <a:rPr lang="ru-RU" dirty="0" err="1"/>
              <a:t>Nanophyetidae</a:t>
            </a:r>
            <a:r>
              <a:rPr lang="ru-RU" dirty="0"/>
              <a:t> и др.); </a:t>
            </a:r>
          </a:p>
          <a:p>
            <a:r>
              <a:rPr lang="ru-RU" dirty="0"/>
              <a:t>III - легочные трематоды (сем. </a:t>
            </a:r>
            <a:r>
              <a:rPr lang="ru-RU" dirty="0" err="1"/>
              <a:t>Paragonimidae</a:t>
            </a:r>
            <a:r>
              <a:rPr lang="ru-RU" dirty="0"/>
              <a:t>) и </a:t>
            </a:r>
          </a:p>
          <a:p>
            <a:r>
              <a:rPr lang="ru-RU" dirty="0"/>
              <a:t>IV - трематоды кровеносной системы (сем. </a:t>
            </a:r>
            <a:r>
              <a:rPr lang="ru-RU" dirty="0" err="1"/>
              <a:t>Schistosomatidae</a:t>
            </a:r>
            <a:r>
              <a:rPr lang="ru-RU" dirty="0"/>
              <a:t>). </a:t>
            </a:r>
          </a:p>
          <a:p>
            <a:r>
              <a:rPr lang="ru-RU" dirty="0"/>
              <a:t>В соответствии с этим, яйца I группы трематод могут быть выявлены в дуоденальном содержимом и кале; II группы - только в кале (в связи с тем, что продолжительность жизни кишечных трематод невелика, в кале можно обнаружить и самих взрослых паразитов); III группы - в мокроте и кале, так как мокрота часто заглатывается; IV - в кале или моче в зависимости от вида паразита и его локализации в организме хозяина.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408712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/>
              <a:t>Яйца разных видов трематод существенно отличаются по размеру: от самых мелких, присущих кишечным трематодам, до самых крупных, таких как яйца </a:t>
            </a:r>
            <a:r>
              <a:rPr lang="ru-RU" sz="3300" dirty="0" err="1"/>
              <a:t>фасциол</a:t>
            </a:r>
            <a:r>
              <a:rPr lang="ru-RU" sz="3300" dirty="0"/>
              <a:t>. Оболочки яиц чаще всего тонкие и ровные, за исключением таковых у D. </a:t>
            </a:r>
            <a:r>
              <a:rPr lang="ru-RU" sz="3300" dirty="0" err="1"/>
              <a:t>lanceatum</a:t>
            </a:r>
            <a:r>
              <a:rPr lang="ru-RU" sz="3300" dirty="0"/>
              <a:t>, </a:t>
            </a:r>
            <a:r>
              <a:rPr lang="ru-RU" sz="3300" dirty="0" err="1"/>
              <a:t>Sch</a:t>
            </a:r>
            <a:r>
              <a:rPr lang="ru-RU" sz="3300" dirty="0"/>
              <a:t>. </a:t>
            </a:r>
            <a:r>
              <a:rPr lang="ru-RU" sz="3300" dirty="0" err="1"/>
              <a:t>japonicum</a:t>
            </a:r>
            <a:r>
              <a:rPr lang="ru-RU" sz="3300" dirty="0"/>
              <a:t> и видов </a:t>
            </a:r>
            <a:r>
              <a:rPr lang="ru-RU" sz="3300" dirty="0" err="1"/>
              <a:t>Paragonimus</a:t>
            </a:r>
            <a:r>
              <a:rPr lang="ru-RU" sz="3300" dirty="0"/>
              <a:t>.</a:t>
            </a:r>
          </a:p>
          <a:p>
            <a:r>
              <a:rPr lang="ru-RU" sz="3300" dirty="0"/>
              <a:t>Цвет оболочек яиц разных видов трематод варьирует от желтовато-золотистого до буро-коричневого.</a:t>
            </a:r>
          </a:p>
          <a:p>
            <a:pPr algn="just"/>
            <a:r>
              <a:rPr lang="ru-RU" sz="3300" dirty="0"/>
              <a:t>Наиболее характерным признаком практически всех яиц трематод - паразитов человека является наличие крышечки, которая открывается для выхода созревшей личинки - </a:t>
            </a:r>
            <a:r>
              <a:rPr lang="ru-RU" sz="3300" dirty="0" err="1"/>
              <a:t>мирацидия</a:t>
            </a:r>
            <a:r>
              <a:rPr lang="ru-RU" sz="3300" dirty="0"/>
              <a:t> во внешнюю среду. Крышечка может быть разной высоты, примыкает к скорлупе яйца плотно, так что становится практически неразличимой. Край крышечки может быть в виде ровной тонкой или волнистой линии. Часто оболочка перед крышечкой образует валик, выраженный в разной степени. При рассматривании яйца под микроскопом этот валик виден в виде выступов с его боков, так называемых "плечиков". Размер их, высота крышечки и способ ее прилегания являются важными систематическими признаками. Яйца шистосом крышечки не имеют, при выходе </a:t>
            </a:r>
            <a:r>
              <a:rPr lang="ru-RU" sz="3300" dirty="0" err="1"/>
              <a:t>мирацидия</a:t>
            </a:r>
            <a:r>
              <a:rPr lang="ru-RU" sz="3300" dirty="0"/>
              <a:t> оболочка яйца разрывается.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На противоположном полюсе от крышечки находится в разной степени развитый бугорок: от небольшого утолщения оболочки до выраженного выроста - "шишечки", иногда широкой. Яйца шистосом снабжены шипами, место их расположения и размер является видовым признаком.</a:t>
            </a:r>
          </a:p>
          <a:p>
            <a:pPr algn="just"/>
            <a:r>
              <a:rPr lang="ru-RU" dirty="0"/>
              <a:t>Яйца возбудителей описторхоза, </a:t>
            </a:r>
            <a:r>
              <a:rPr lang="ru-RU" dirty="0" err="1"/>
              <a:t>шистосомозов</a:t>
            </a:r>
            <a:r>
              <a:rPr lang="ru-RU" dirty="0"/>
              <a:t> и некоторых кишечных трематод выделяются из матки самок полностью зрелыми, со сформированной личинкой - </a:t>
            </a:r>
            <a:r>
              <a:rPr lang="ru-RU" dirty="0" err="1"/>
              <a:t>мирацидием</a:t>
            </a:r>
            <a:r>
              <a:rPr lang="ru-RU" dirty="0"/>
              <a:t> внутри, которая хорошо видна при </a:t>
            </a:r>
            <a:r>
              <a:rPr lang="ru-RU" dirty="0" err="1"/>
              <a:t>микроскопировании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Яйца возбудителей </a:t>
            </a:r>
            <a:r>
              <a:rPr lang="ru-RU" dirty="0" err="1"/>
              <a:t>фасциолеза</a:t>
            </a:r>
            <a:r>
              <a:rPr lang="ru-RU" dirty="0"/>
              <a:t>, </a:t>
            </a:r>
            <a:r>
              <a:rPr lang="ru-RU" dirty="0" err="1"/>
              <a:t>парагонимоза</a:t>
            </a:r>
            <a:r>
              <a:rPr lang="ru-RU" dirty="0"/>
              <a:t>, </a:t>
            </a:r>
            <a:r>
              <a:rPr lang="ru-RU" dirty="0" err="1"/>
              <a:t>нанофиетоза</a:t>
            </a:r>
            <a:r>
              <a:rPr lang="ru-RU" dirty="0"/>
              <a:t> содержат плохо различимый зародыш в центре, окруженный желточными клетками. Развитие этих яиц происходит во внешней среде.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d9a2c8551d38f91fbe8b8cfb71059a0-яйца гельминтов цветны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016" y="620688"/>
            <a:ext cx="8749480" cy="6048672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3528" y="5013176"/>
            <a:ext cx="266429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15616" y="5661248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5877272"/>
            <a:ext cx="22322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LM0057-питер-яйца-цветные-с название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640960" cy="602515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_lumbricoides_infert_Leiden_A-ЯЙЦО ОПЛОДОТОВОРЕННОЕ АСКАРИ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5859" y="620688"/>
            <a:ext cx="3384376" cy="30243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3" descr="Ascaris_lumbrcoides_infertile_BAM1-НЕОПЛОДОТВОРЕННОЕ ЯЙЦО АСКАРИД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33056"/>
            <a:ext cx="2304256" cy="25922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Содержимое 3" descr="Ascaris_egg_larva3-ЛИЧИНКА ИЗ ЯЙЦА АСКАРИ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005064"/>
            <a:ext cx="3888432" cy="2448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Содержимое 3" descr="Ascaris_egg_fert2_decort_200xБЕЗОБОЛОЧКИ ЯЙЦО АСКАРИД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620688"/>
            <a:ext cx="3672408" cy="27363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>
            <a:extLst>
              <a:ext uri="{FF2B5EF4-FFF2-40B4-BE49-F238E27FC236}">
                <a16:creationId xmlns:a16="http://schemas.microsoft.com/office/drawing/2014/main" id="{9F2E382B-3D92-4BA4-8C84-F820A1642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07375" cy="1209675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2400" dirty="0" err="1"/>
              <a:t>Strongyloides</a:t>
            </a:r>
            <a:r>
              <a:rPr lang="en-US" sz="2400" dirty="0"/>
              <a:t> </a:t>
            </a:r>
            <a:r>
              <a:rPr lang="en-US" sz="2400" dirty="0" err="1"/>
              <a:t>stercoralis</a:t>
            </a:r>
            <a:r>
              <a:rPr lang="en-US" sz="2400" dirty="0"/>
              <a:t> – </a:t>
            </a:r>
            <a:r>
              <a:rPr lang="ru-RU" sz="2400" dirty="0"/>
              <a:t>возбудитель </a:t>
            </a:r>
            <a:r>
              <a:rPr lang="ru-RU" sz="2400" dirty="0" err="1"/>
              <a:t>стронгилоидоза</a:t>
            </a:r>
            <a:r>
              <a:rPr lang="ru-RU" sz="2400" dirty="0"/>
              <a:t> (кишечная </a:t>
            </a:r>
            <a:r>
              <a:rPr lang="ru-RU" sz="2400" dirty="0" err="1"/>
              <a:t>угрица</a:t>
            </a:r>
            <a:r>
              <a:rPr lang="ru-RU" sz="2400" dirty="0"/>
              <a:t>). Мелкие нитевидные гельминты. Паразитируют в основном в криптах 12-перстной кишки.</a:t>
            </a:r>
          </a:p>
        </p:txBody>
      </p:sp>
      <p:pic>
        <p:nvPicPr>
          <p:cNvPr id="108547" name="Picture 5" descr="IMG_0772_2">
            <a:extLst>
              <a:ext uri="{FF2B5EF4-FFF2-40B4-BE49-F238E27FC236}">
                <a16:creationId xmlns:a16="http://schemas.microsoft.com/office/drawing/2014/main" id="{ADA82CB7-C214-4879-9126-BFAFA8419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00213"/>
            <a:ext cx="6034087" cy="4525962"/>
          </a:xfrm>
          <a:noFill/>
        </p:spPr>
      </p:pic>
      <p:pic>
        <p:nvPicPr>
          <p:cNvPr id="4" name="Picture 5" descr="IMG_0772_2">
            <a:extLst>
              <a:ext uri="{FF2B5EF4-FFF2-40B4-BE49-F238E27FC236}">
                <a16:creationId xmlns:a16="http://schemas.microsoft.com/office/drawing/2014/main" id="{7A427AC1-69A0-4B8C-923F-8FA368DD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100" y="1664904"/>
            <a:ext cx="6034087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6083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>
            <a:extLst>
              <a:ext uri="{FF2B5EF4-FFF2-40B4-BE49-F238E27FC236}">
                <a16:creationId xmlns:a16="http://schemas.microsoft.com/office/drawing/2014/main" id="{28DFB396-5455-4134-8093-50C93D8F6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34305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dirty="0" err="1"/>
              <a:t>Strongyloides</a:t>
            </a:r>
            <a:r>
              <a:rPr lang="en-US" sz="2000" dirty="0"/>
              <a:t> </a:t>
            </a:r>
            <a:r>
              <a:rPr lang="en-US" sz="2000" dirty="0" err="1"/>
              <a:t>stercoralis</a:t>
            </a:r>
            <a:r>
              <a:rPr lang="en-US" sz="2000" dirty="0"/>
              <a:t> – </a:t>
            </a:r>
            <a:r>
              <a:rPr lang="ru-RU" sz="2000" dirty="0"/>
              <a:t>возбудитель </a:t>
            </a:r>
            <a:r>
              <a:rPr lang="ru-RU" sz="2000" dirty="0" err="1"/>
              <a:t>стронгилоидоза</a:t>
            </a:r>
            <a:r>
              <a:rPr lang="ru-RU" sz="2000" dirty="0"/>
              <a:t> (кишечная </a:t>
            </a:r>
            <a:r>
              <a:rPr lang="ru-RU" sz="2000" dirty="0" err="1"/>
              <a:t>угрица</a:t>
            </a:r>
            <a:r>
              <a:rPr lang="ru-RU" sz="2000" dirty="0"/>
              <a:t>).</a:t>
            </a:r>
            <a:br>
              <a:rPr lang="ru-RU" sz="2000" dirty="0"/>
            </a:br>
            <a:r>
              <a:rPr lang="ru-RU" sz="2000" dirty="0"/>
              <a:t>Мокрота данного больного содержит большое количество эозинофилов и кристаллов  Шарко-Лейдена. В крови также наблюдается </a:t>
            </a:r>
            <a:r>
              <a:rPr lang="ru-RU" sz="2000" dirty="0" err="1"/>
              <a:t>эозинофилия</a:t>
            </a:r>
            <a:endParaRPr lang="ru-RU" sz="2000" dirty="0"/>
          </a:p>
        </p:txBody>
      </p:sp>
      <p:pic>
        <p:nvPicPr>
          <p:cNvPr id="109571" name="Picture 5" descr="IMG_0773_2">
            <a:extLst>
              <a:ext uri="{FF2B5EF4-FFF2-40B4-BE49-F238E27FC236}">
                <a16:creationId xmlns:a16="http://schemas.microsoft.com/office/drawing/2014/main" id="{E29C9639-EC9E-4A5A-93AB-F7737E0B80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73238"/>
            <a:ext cx="6034087" cy="4525962"/>
          </a:xfrm>
          <a:noFill/>
        </p:spPr>
      </p:pic>
    </p:spTree>
    <p:extLst>
      <p:ext uri="{BB962C8B-B14F-4D97-AF65-F5344CB8AC3E}">
        <p14:creationId xmlns:p14="http://schemas.microsoft.com/office/powerpoint/2010/main" val="3918823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>
            <a:extLst>
              <a:ext uri="{FF2B5EF4-FFF2-40B4-BE49-F238E27FC236}">
                <a16:creationId xmlns:a16="http://schemas.microsoft.com/office/drawing/2014/main" id="{C421768C-5A17-4134-AFEE-A7DCFE165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692696"/>
            <a:ext cx="8229600" cy="106680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Эозинофилы </a:t>
            </a:r>
          </a:p>
        </p:txBody>
      </p:sp>
      <p:pic>
        <p:nvPicPr>
          <p:cNvPr id="73731" name="Picture 5" descr="мокрота эоз, мол миел кл">
            <a:extLst>
              <a:ext uri="{FF2B5EF4-FFF2-40B4-BE49-F238E27FC236}">
                <a16:creationId xmlns:a16="http://schemas.microsoft.com/office/drawing/2014/main" id="{7FC7953F-0E15-4B2A-BF67-7BBBFBF549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956" y="2209800"/>
            <a:ext cx="6034087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034801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>
            <a:extLst>
              <a:ext uri="{FF2B5EF4-FFF2-40B4-BE49-F238E27FC236}">
                <a16:creationId xmlns:a16="http://schemas.microsoft.com/office/drawing/2014/main" id="{99ED279A-B250-4303-B941-3962C11AD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936104"/>
          </a:xfrm>
          <a:solidFill>
            <a:schemeClr val="accent3">
              <a:lumMod val="9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err="1"/>
              <a:t>Нативный</a:t>
            </a:r>
            <a:r>
              <a:rPr lang="ru-RU" sz="3600" b="1" dirty="0"/>
              <a:t> препарат : кристаллы </a:t>
            </a:r>
            <a:r>
              <a:rPr lang="ru-RU" sz="3600" b="1" dirty="0" err="1"/>
              <a:t>Шарко-Лейдена</a:t>
            </a:r>
            <a:endParaRPr lang="ru-RU" sz="3600" b="1" dirty="0"/>
          </a:p>
        </p:txBody>
      </p:sp>
      <p:pic>
        <p:nvPicPr>
          <p:cNvPr id="75779" name="Picture 5" descr="Мокрота кристаллы-33">
            <a:extLst>
              <a:ext uri="{FF2B5EF4-FFF2-40B4-BE49-F238E27FC236}">
                <a16:creationId xmlns:a16="http://schemas.microsoft.com/office/drawing/2014/main" id="{006E4350-8A9D-4417-82E0-7AB69C00AE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92288"/>
            <a:ext cx="7272338" cy="4354512"/>
          </a:xfrm>
          <a:noFill/>
        </p:spPr>
      </p:pic>
    </p:spTree>
    <p:extLst>
      <p:ext uri="{BB962C8B-B14F-4D97-AF65-F5344CB8AC3E}">
        <p14:creationId xmlns:p14="http://schemas.microsoft.com/office/powerpoint/2010/main" val="154978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6491064" cy="3456383"/>
          </a:xfrm>
        </p:spPr>
        <p:txBody>
          <a:bodyPr>
            <a:normAutofit/>
          </a:bodyPr>
          <a:lstStyle/>
          <a:p>
            <a:r>
              <a:rPr lang="ru-RU" sz="3600" dirty="0"/>
              <a:t>Лабораторная диагностика гельминтозов. Морфология гельминтов</a:t>
            </a:r>
            <a:r>
              <a:rPr lang="ru-RU" sz="3200" dirty="0"/>
              <a:t>.</a:t>
            </a:r>
            <a:br>
              <a:rPr lang="ru-RU" sz="3200" dirty="0"/>
            </a:br>
            <a:endParaRPr lang="ru-RU" sz="3100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Кулешова Светлана Вячеславовна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F9AC03A-D615-4402-B070-8E94F54F0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0301" t="45180" r="10797" b="15045"/>
          <a:stretch>
            <a:fillRect/>
          </a:stretch>
        </p:blipFill>
        <p:spPr bwMode="auto">
          <a:xfrm>
            <a:off x="4067944" y="5157192"/>
            <a:ext cx="49685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230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>
            <a:extLst>
              <a:ext uri="{FF2B5EF4-FFF2-40B4-BE49-F238E27FC236}">
                <a16:creationId xmlns:a16="http://schemas.microsoft.com/office/drawing/2014/main" id="{DA683587-1774-4A1C-AE79-6E9C410F1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64096"/>
          </a:xfrm>
          <a:solidFill>
            <a:schemeClr val="accent3">
              <a:lumMod val="9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err="1"/>
              <a:t>Нативный</a:t>
            </a:r>
            <a:r>
              <a:rPr lang="ru-RU" sz="3600" b="1" dirty="0"/>
              <a:t> препарат : кристаллы </a:t>
            </a:r>
            <a:r>
              <a:rPr lang="ru-RU" sz="3600" b="1" dirty="0" err="1"/>
              <a:t>Шарко-Лейдена</a:t>
            </a:r>
            <a:endParaRPr lang="ru-RU" sz="3600" b="1" dirty="0"/>
          </a:p>
        </p:txBody>
      </p:sp>
      <p:pic>
        <p:nvPicPr>
          <p:cNvPr id="74755" name="Picture 5" descr="Мокрота кристаллы-34">
            <a:extLst>
              <a:ext uri="{FF2B5EF4-FFF2-40B4-BE49-F238E27FC236}">
                <a16:creationId xmlns:a16="http://schemas.microsoft.com/office/drawing/2014/main" id="{3E1D6E47-68EA-4EE0-9788-1280919D61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700213"/>
            <a:ext cx="7416800" cy="4438650"/>
          </a:xfrm>
          <a:noFill/>
        </p:spPr>
      </p:pic>
    </p:spTree>
    <p:extLst>
      <p:ext uri="{BB962C8B-B14F-4D97-AF65-F5344CB8AC3E}">
        <p14:creationId xmlns:p14="http://schemas.microsoft.com/office/powerpoint/2010/main" val="125386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9A53E-F239-4FE4-BF63-B38C7AAD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solidFill>
            <a:srgbClr val="FFFF00"/>
          </a:solidFill>
        </p:spPr>
        <p:txBody>
          <a:bodyPr/>
          <a:lstStyle/>
          <a:p>
            <a:r>
              <a:rPr lang="ru-RU" dirty="0"/>
              <a:t>Вопрос для закрепления материала: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A70F3-0144-4F44-AB8D-FC1530366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ru-RU" dirty="0"/>
              <a:t>Фестончатую оболочку коричневого цвета, различную величину и разнообразную форму (грушевидную, трехгранную, в виде туфли, вообще, неправильную) имеют яйца нематод:</a:t>
            </a:r>
          </a:p>
          <a:p>
            <a:r>
              <a:rPr lang="en-US"/>
              <a:t>A</a:t>
            </a:r>
            <a:r>
              <a:rPr lang="ru-RU"/>
              <a:t>. </a:t>
            </a:r>
            <a:r>
              <a:rPr lang="ru-RU" dirty="0"/>
              <a:t>острицы</a:t>
            </a:r>
          </a:p>
          <a:p>
            <a:r>
              <a:rPr lang="ru-RU" dirty="0"/>
              <a:t>Б. аскариды неоплодотворенные</a:t>
            </a:r>
          </a:p>
          <a:p>
            <a:r>
              <a:rPr lang="ru-RU" dirty="0"/>
              <a:t>В. власоглава</a:t>
            </a:r>
          </a:p>
          <a:p>
            <a:r>
              <a:rPr lang="ru-RU" dirty="0"/>
              <a:t>Г. </a:t>
            </a:r>
            <a:r>
              <a:rPr lang="ru-RU" dirty="0" err="1"/>
              <a:t>анкилостоматид</a:t>
            </a:r>
            <a:endParaRPr lang="ru-RU" dirty="0"/>
          </a:p>
          <a:p>
            <a:r>
              <a:rPr lang="ru-RU" dirty="0"/>
              <a:t>Д. всех перечисленных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350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67726-AD01-4B82-86EE-BDFBEFC1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/>
              <a:t>Вопрос для закрепления материала: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868A9-4E52-4091-8C93-E2E67D03D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ru-RU" dirty="0"/>
              <a:t>Из простейших кишечника у детей наиболее часто встречаются: </a:t>
            </a:r>
          </a:p>
          <a:p>
            <a:r>
              <a:rPr lang="en-US"/>
              <a:t>A</a:t>
            </a:r>
            <a:r>
              <a:rPr lang="ru-RU"/>
              <a:t>. </a:t>
            </a:r>
            <a:r>
              <a:rPr lang="ru-RU" dirty="0"/>
              <a:t>амеба дизентерийная</a:t>
            </a:r>
          </a:p>
          <a:p>
            <a:r>
              <a:rPr lang="ru-RU" dirty="0"/>
              <a:t>Б. </a:t>
            </a:r>
            <a:r>
              <a:rPr lang="ru-RU" dirty="0" err="1"/>
              <a:t>криптоспоридии</a:t>
            </a:r>
            <a:endParaRPr lang="ru-RU" dirty="0"/>
          </a:p>
          <a:p>
            <a:r>
              <a:rPr lang="ru-RU" dirty="0"/>
              <a:t>В. лямблии</a:t>
            </a:r>
          </a:p>
          <a:p>
            <a:r>
              <a:rPr lang="ru-RU" dirty="0"/>
              <a:t>Г. балантидии</a:t>
            </a:r>
          </a:p>
          <a:p>
            <a:r>
              <a:rPr lang="ru-RU" dirty="0"/>
              <a:t>Д. изоспоры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8559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B37BA-383D-4ACC-836C-756B9475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Вопрос для закрепления материала: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CA4BE-CD4D-4B6E-BFDD-127A05AD1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r>
              <a:rPr lang="ru-RU" dirty="0"/>
              <a:t>У ребенка в кале обнаружены  округлой формы бесцветные, прозрачные яйца с двухконтурной оболочкой. Между наружной и внутренней оболочкой видны извивающиеся нити-</a:t>
            </a:r>
            <a:r>
              <a:rPr lang="ru-RU" dirty="0" err="1"/>
              <a:t>филаменты</a:t>
            </a:r>
            <a:r>
              <a:rPr lang="ru-RU" dirty="0"/>
              <a:t>. В центре расположены 3 пары крючьев. Обнаруженные яйца относятся к :</a:t>
            </a:r>
          </a:p>
          <a:p>
            <a:r>
              <a:rPr lang="en-US"/>
              <a:t>A</a:t>
            </a:r>
            <a:r>
              <a:rPr lang="ru-RU"/>
              <a:t>. </a:t>
            </a:r>
            <a:r>
              <a:rPr lang="ru-RU" dirty="0"/>
              <a:t>аскариде</a:t>
            </a:r>
          </a:p>
          <a:p>
            <a:r>
              <a:rPr lang="ru-RU" dirty="0"/>
              <a:t>Б. власоглаву</a:t>
            </a:r>
          </a:p>
          <a:p>
            <a:r>
              <a:rPr lang="ru-RU" dirty="0"/>
              <a:t>В. бычьему цепню</a:t>
            </a:r>
          </a:p>
          <a:p>
            <a:r>
              <a:rPr lang="ru-RU" dirty="0"/>
              <a:t>Г. карликовому цепню</a:t>
            </a:r>
          </a:p>
          <a:p>
            <a:r>
              <a:rPr lang="ru-RU" dirty="0"/>
              <a:t>Д. все перечисленное верно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48661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7834" y="232121"/>
            <a:ext cx="18079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72CE"/>
                </a:solidFill>
                <a:latin typeface="OfficinaSansC" charset="0"/>
                <a:ea typeface="OfficinaSansC" charset="0"/>
                <a:cs typeface="OfficinaSansC" charset="0"/>
              </a:rPr>
              <a:t>05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OfficinaSansC" charset="0"/>
                <a:ea typeface="OfficinaSansC" charset="0"/>
                <a:cs typeface="OfficinaSansC" charset="0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fficinaSansC" charset="0"/>
                <a:ea typeface="OfficinaSansC" charset="0"/>
                <a:cs typeface="OfficinaSansC" charset="0"/>
              </a:rPr>
              <a:t>|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OfficinaSansC" charset="0"/>
                <a:ea typeface="OfficinaSansC" charset="0"/>
                <a:cs typeface="OfficinaSansC" charset="0"/>
              </a:rPr>
              <a:t>  </a:t>
            </a:r>
            <a:r>
              <a:rPr lang="ru-RU" sz="1200" dirty="0">
                <a:solidFill>
                  <a:srgbClr val="0072CE"/>
                </a:solidFill>
                <a:latin typeface="OfficinaSansC" charset="0"/>
                <a:ea typeface="OfficinaSansC" charset="0"/>
                <a:cs typeface="OfficinaSansC" charset="0"/>
              </a:rPr>
              <a:t>12.2017</a:t>
            </a:r>
            <a:r>
              <a:rPr lang="ru-RU" sz="1200" dirty="0">
                <a:solidFill>
                  <a:srgbClr val="1260D6"/>
                </a:solidFill>
                <a:latin typeface="OfficinaSansC" charset="0"/>
                <a:ea typeface="OfficinaSansC" charset="0"/>
                <a:cs typeface="OfficinaSansC" charset="0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fficinaSansC" charset="0"/>
                <a:ea typeface="OfficinaSansC" charset="0"/>
                <a:cs typeface="OfficinaSansC" charset="0"/>
              </a:rPr>
              <a:t>|</a:t>
            </a:r>
            <a:endParaRPr lang="ru-RU" sz="1200" dirty="0">
              <a:solidFill>
                <a:srgbClr val="0072CE"/>
              </a:solidFill>
              <a:latin typeface="OfficinaSansC" charset="0"/>
              <a:ea typeface="OfficinaSansC" charset="0"/>
              <a:cs typeface="OfficinaSansC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749" y="740498"/>
            <a:ext cx="7530077" cy="338554"/>
          </a:xfrm>
          <a:prstGeom prst="rect">
            <a:avLst/>
          </a:prstGeom>
          <a:solidFill>
            <a:srgbClr val="0072CE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постдипломного образования ФГБУ ФНКЦ ФМБА России</a:t>
            </a:r>
          </a:p>
        </p:txBody>
      </p:sp>
      <p:pic>
        <p:nvPicPr>
          <p:cNvPr id="1026" name="Picture 2" descr="C:\Users\АртюшенкоИ\Desktop\Макеты\Лого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2" y="56256"/>
            <a:ext cx="594742" cy="6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81066" y="3140967"/>
            <a:ext cx="7920880" cy="3484911"/>
          </a:xfrm>
          <a:prstGeom prst="roundRect">
            <a:avLst/>
          </a:prstGeom>
          <a:ln w="19050">
            <a:solidFill>
              <a:srgbClr val="FF6A1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/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/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/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Контакты: телефон завуча - +7-985-644-80-90, электронная поста – </a:t>
            </a: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4"/>
              </a:rPr>
              <a:t>denisova_ov@inbox.ru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/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Почтовый адрес Академии ПДО ФНКЦ ФМБА России</a:t>
            </a:r>
            <a:r>
              <a:rPr lang="ru-RU" b="0" i="0" dirty="0">
                <a:solidFill>
                  <a:srgbClr val="005BD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/>
            <a:r>
              <a:rPr lang="ru-RU" b="0" i="0" dirty="0">
                <a:solidFill>
                  <a:srgbClr val="005BD1"/>
                </a:solidFill>
                <a:effectLst/>
                <a:latin typeface="Arial" panose="020B0604020202020204" pitchFamily="34" charset="0"/>
              </a:rPr>
              <a:t>125371 г. Москва, Волоколамское шоссе, дом 91, кафедра</a:t>
            </a:r>
          </a:p>
          <a:p>
            <a:pPr algn="l"/>
            <a:r>
              <a:rPr lang="ru-RU" dirty="0">
                <a:solidFill>
                  <a:srgbClr val="005BD1"/>
                </a:solidFill>
                <a:latin typeface="Arial" panose="020B0604020202020204" pitchFamily="34" charset="0"/>
              </a:rPr>
              <a:t>Клинической лабораторной диагностики и патологической анатомии</a:t>
            </a:r>
          </a:p>
          <a:p>
            <a:pPr algn="l"/>
            <a:r>
              <a:rPr lang="ru-RU" b="0" i="0" dirty="0">
                <a:solidFill>
                  <a:srgbClr val="005BD1"/>
                </a:solidFill>
                <a:effectLst/>
                <a:latin typeface="Arial" panose="020B0604020202020204" pitchFamily="34" charset="0"/>
              </a:rPr>
              <a:t>Зав. Учебной частью Денисовой Ольге Владимировне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br>
              <a:rPr lang="en-US" dirty="0"/>
            </a:br>
            <a:endParaRPr lang="en-US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652C07-86A8-4D0B-A6B4-B2AA1929D420}"/>
              </a:ext>
            </a:extLst>
          </p:cNvPr>
          <p:cNvSpPr txBox="1"/>
          <p:nvPr/>
        </p:nvSpPr>
        <p:spPr>
          <a:xfrm>
            <a:off x="1835696" y="1556792"/>
            <a:ext cx="51108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US" b="0" i="0" u="none" strike="noStrike" dirty="0">
                <a:solidFill>
                  <a:srgbClr val="005BD1"/>
                </a:solidFill>
                <a:effectLst/>
                <a:latin typeface="Arial" panose="020B0604020202020204" pitchFamily="34" charset="0"/>
                <a:hlinkClick r:id="rId5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25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аблица-с-гельминтами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620688"/>
            <a:ext cx="8712968" cy="59531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Диагностические признаки возбудителей гельминтозов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752528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При обнаружении яйца гельминта или похожего на него объекта следует тщательно оценить все перечисленные признаки, чтобы установить видовой диагноз.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605464" cy="5953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5083486" y="1268760"/>
            <a:ext cx="1864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Размеры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592372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Форма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356992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39" y="3645024"/>
            <a:ext cx="1800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Толщина оболочки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3721" y="4941168"/>
            <a:ext cx="2532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Внутреннее содержимое</a:t>
            </a:r>
          </a:p>
          <a:p>
            <a:r>
              <a:rPr lang="ru-RU" dirty="0"/>
              <a:t>Морфологические</a:t>
            </a:r>
          </a:p>
          <a:p>
            <a:r>
              <a:rPr lang="ru-RU" dirty="0"/>
              <a:t>особенности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 fontScale="90000"/>
          </a:bodyPr>
          <a:lstStyle/>
          <a:p>
            <a:br>
              <a:rPr lang="ru-RU" sz="27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/>
              <a:t>Размеры:</a:t>
            </a:r>
            <a:br>
              <a:rPr lang="ru-RU" sz="31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/>
              <a:t>измеряют длину и ширину обнаруженных яиц.</a:t>
            </a:r>
          </a:p>
          <a:p>
            <a:pPr>
              <a:lnSpc>
                <a:spcPct val="150000"/>
              </a:lnSpc>
              <a:buNone/>
            </a:pPr>
            <a:r>
              <a:rPr lang="ru-RU" dirty="0"/>
              <a:t> </a:t>
            </a:r>
          </a:p>
          <a:p>
            <a:pPr>
              <a:lnSpc>
                <a:spcPct val="150000"/>
              </a:lnSpc>
              <a:buNone/>
            </a:pPr>
            <a:endParaRPr lang="ru-RU" dirty="0"/>
          </a:p>
          <a:p>
            <a:pPr>
              <a:lnSpc>
                <a:spcPct val="150000"/>
              </a:lnSpc>
              <a:buNone/>
            </a:pPr>
            <a:r>
              <a:rPr lang="ru-RU" dirty="0"/>
              <a:t>Для каждого вида гельминта характерна определенная величина яиц, которая варьирует от среднего значения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/>
              <a:t>яйца гельминтов в основном имеют эллипсоидную форму, вытянутую в разной степени, часто асимметричны.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Толщина оболочки яиц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/>
              <a:t>разных видов гельминтов сильно различается: от очень тонкой (как у </a:t>
            </a:r>
            <a:r>
              <a:rPr lang="ru-RU" dirty="0" err="1"/>
              <a:t>анкилостоматид</a:t>
            </a:r>
            <a:r>
              <a:rPr lang="ru-RU" dirty="0"/>
              <a:t>) до толстой многослойной с наружной крупнобугристой белковой оболочкой, характерной для яиц аскарид.</a:t>
            </a:r>
          </a:p>
          <a:p>
            <a:pPr>
              <a:buNone/>
            </a:pPr>
            <a:r>
              <a:rPr lang="ru-RU" sz="3300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512</TotalTime>
  <Words>1109</Words>
  <Application>Microsoft Office PowerPoint</Application>
  <PresentationFormat>Экран (4:3)</PresentationFormat>
  <Paragraphs>96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Georgia</vt:lpstr>
      <vt:lpstr>OfficinaSansC</vt:lpstr>
      <vt:lpstr>Times New Roman</vt:lpstr>
      <vt:lpstr>Wingdings 2</vt:lpstr>
      <vt:lpstr>Городская</vt:lpstr>
      <vt:lpstr>Презентация PowerPoint</vt:lpstr>
      <vt:lpstr>Презентация PowerPoint</vt:lpstr>
      <vt:lpstr>Лабораторная диагностика гельминтозов. Морфология гельминтов. </vt:lpstr>
      <vt:lpstr>Презентация PowerPoint</vt:lpstr>
      <vt:lpstr>Диагностические признаки возбудителей гельминтозов</vt:lpstr>
      <vt:lpstr>Презентация PowerPoint</vt:lpstr>
      <vt:lpstr> Размеры: </vt:lpstr>
      <vt:lpstr>Форма: </vt:lpstr>
      <vt:lpstr>Толщина оболочки яиц </vt:lpstr>
      <vt:lpstr>Цвет: </vt:lpstr>
      <vt:lpstr>Наличие морфологических особенностей</vt:lpstr>
      <vt:lpstr>Внутреннее содержимое</vt:lpstr>
      <vt:lpstr>ОПРЕДЕЛИТЕ ЧЬИ ЯЙЦА С УЧЕТОМ РАЗМЕРА И МОРФОЛОГИЧЕСКИХ ОСОБЕННОСТЕЙ</vt:lpstr>
      <vt:lpstr>Видовая диагностика цестодозов </vt:lpstr>
      <vt:lpstr>МОРФОЛОГИЯ ЯИЦ ПЛОСКИХ ГЕЛЬМИНТОВ</vt:lpstr>
      <vt:lpstr>СКОЛЕКСЫ ТЕНИИД</vt:lpstr>
      <vt:lpstr>Презентация PowerPoint</vt:lpstr>
      <vt:lpstr>Презентация PowerPoint</vt:lpstr>
      <vt:lpstr>Презентация PowerPoint</vt:lpstr>
      <vt:lpstr>Видовая диагностика трематодозов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Strongyloides stercoralis – возбудитель стронгилоидоза (кишечная угрица). Мелкие нитевидные гельминты. Паразитируют в основном в криптах 12-перстной кишки.</vt:lpstr>
      <vt:lpstr>Strongyloides stercoralis – возбудитель стронгилоидоза (кишечная угрица). Мокрота данного больного содержит большое количество эозинофилов и кристаллов  Шарко-Лейдена. В крови также наблюдается эозинофилия</vt:lpstr>
      <vt:lpstr>Эозинофилы </vt:lpstr>
      <vt:lpstr>Нативный препарат : кристаллы Шарко-Лейдена</vt:lpstr>
      <vt:lpstr>Нативный препарат : кристаллы Шарко-Лейдена</vt:lpstr>
      <vt:lpstr>Вопрос для закрепления материала:</vt:lpstr>
      <vt:lpstr>Вопрос для закрепления материала:</vt:lpstr>
      <vt:lpstr>Вопрос для закрепления материала: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Poliklinika</dc:creator>
  <cp:lastModifiedBy>Ольга Денисова</cp:lastModifiedBy>
  <cp:revision>33</cp:revision>
  <dcterms:created xsi:type="dcterms:W3CDTF">2017-11-11T12:08:34Z</dcterms:created>
  <dcterms:modified xsi:type="dcterms:W3CDTF">2022-11-01T19:55:19Z</dcterms:modified>
</cp:coreProperties>
</file>