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3711-FFD8-4613-8FB7-36309A875B2A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0A02-7A38-4399-AF33-EBF37815C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999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802D-FAC7-4CE5-9373-25980188A5F8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2C2-B639-44C1-86EF-DA0F0BFBE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174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A3711-FFD8-4613-8FB7-36309A875B2A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0A02-7A38-4399-AF33-EBF37815C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01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ртюшенкоИ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67426"/>
            <a:ext cx="91440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ртюшенкоИ\Desktop\Макеты\Лого\Полный новый лого\Лого АПО ПОЛНЫЙ_вертикал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444" y="1556792"/>
            <a:ext cx="538791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946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44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100" b="1">
                <a:solidFill>
                  <a:srgbClr val="C00000"/>
                </a:solidFill>
                <a:cs typeface="Times New Roman" panose="02020603050405020304" pitchFamily="18" charset="0"/>
              </a:rPr>
              <a:t>ДИАГНОСТИКА В</a:t>
            </a:r>
            <a:r>
              <a:rPr lang="ru-RU" altLang="ru-RU" sz="2100" b="1" baseline="-10000">
                <a:solidFill>
                  <a:srgbClr val="C00000"/>
                </a:solidFill>
                <a:cs typeface="Times New Roman" panose="02020603050405020304" pitchFamily="18" charset="0"/>
              </a:rPr>
              <a:t>12</a:t>
            </a:r>
            <a:r>
              <a:rPr lang="ru-RU" altLang="ru-RU" sz="2100" b="1">
                <a:solidFill>
                  <a:srgbClr val="C00000"/>
                </a:solidFill>
                <a:cs typeface="Times New Roman" panose="02020603050405020304" pitchFamily="18" charset="0"/>
              </a:rPr>
              <a:t>-ДЕФИЦИТНОЙ АНЕМИИ</a:t>
            </a:r>
            <a:r>
              <a:rPr lang="en-US" altLang="ru-RU" sz="210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71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solidFill>
                  <a:srgbClr val="C00000"/>
                </a:solidFill>
                <a:cs typeface="Times New Roman" panose="02020603050405020304" pitchFamily="18" charset="0"/>
              </a:rPr>
              <a:t>ДИАГНОСТИКА В</a:t>
            </a:r>
            <a:r>
              <a:rPr lang="ru-RU" altLang="ru-RU" sz="1600" b="1" baseline="-10000">
                <a:solidFill>
                  <a:srgbClr val="C00000"/>
                </a:solidFill>
                <a:cs typeface="Times New Roman" panose="02020603050405020304" pitchFamily="18" charset="0"/>
              </a:rPr>
              <a:t>12</a:t>
            </a:r>
            <a:r>
              <a:rPr lang="ru-RU" altLang="ru-RU" sz="1600" b="1">
                <a:solidFill>
                  <a:srgbClr val="C00000"/>
                </a:solidFill>
                <a:cs typeface="Times New Roman" panose="02020603050405020304" pitchFamily="18" charset="0"/>
              </a:rPr>
              <a:t>-ДЕФИЦИТНОЙ АНЕМИИ</a:t>
            </a:r>
            <a:r>
              <a:rPr lang="en-US" altLang="ru-RU" sz="160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09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/>
              <a:t>Морфология крови при мегалобластной анемии</a:t>
            </a:r>
            <a:endParaRPr lang="en-US" altLang="ru-RU" sz="24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42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/>
              <a:t>Морфология крови при мегалобластной анемии</a:t>
            </a:r>
            <a:endParaRPr lang="en-US" altLang="ru-RU" sz="24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53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/>
              <a:t>МЕГАЛОБЛАСТНОЕ  КРОВЕТВОРЕНИЕ: МОРФОЛОГИЧЕСКИЕ ОСОБЕННОСТИ</a:t>
            </a:r>
            <a:endParaRPr lang="en-US" altLang="ru-RU" sz="16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40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/>
              <a:t>Мегалобластное кроветворение</a:t>
            </a:r>
            <a:endParaRPr lang="en-US" altLang="ru-RU" sz="24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81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/>
              <a:t>Мегалобластное кроветворение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7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/>
              <a:t>Мегалобластное кроветворение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57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/>
              <a:t>Мегалобластное кроветворение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9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980728"/>
            <a:ext cx="7886700" cy="41548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Цикл ПК 144 часа для лиц с высшим образованием.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2.2. Анемии , часть 2 –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мегалобластные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анемии.</a:t>
            </a:r>
            <a:br>
              <a:rPr lang="ru-RU" dirty="0"/>
            </a:br>
            <a:r>
              <a:rPr lang="ru-RU" dirty="0"/>
              <a:t>лекции 2 часов.</a:t>
            </a:r>
            <a:br>
              <a:rPr lang="ru-RU" dirty="0"/>
            </a:br>
            <a:r>
              <a:rPr lang="ru-RU" b="1" dirty="0"/>
              <a:t>Соколова Наталья Александровна,</a:t>
            </a:r>
            <a:br>
              <a:rPr lang="ru-RU" dirty="0"/>
            </a:br>
            <a:r>
              <a:rPr lang="ru-RU" dirty="0"/>
              <a:t>доцент кафедры КЛД и ПА,</a:t>
            </a:r>
            <a:br>
              <a:rPr lang="ru-RU" dirty="0"/>
            </a:br>
            <a:r>
              <a:rPr lang="ru-RU" dirty="0"/>
              <a:t>г.Москва, 2018</a:t>
            </a:r>
          </a:p>
        </p:txBody>
      </p:sp>
    </p:spTree>
    <p:extLst>
      <p:ext uri="{BB962C8B-B14F-4D97-AF65-F5344CB8AC3E}">
        <p14:creationId xmlns:p14="http://schemas.microsoft.com/office/powerpoint/2010/main" val="380351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/>
              <a:t>Мегалобластное кроветворение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70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/>
              <a:t>Мегалобластное кроветворение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14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/>
              <a:t>Мегалобластное кроветворение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75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/>
              <a:t>Мегалобластное кроветворение</a:t>
            </a:r>
            <a:endParaRPr lang="en-US" altLang="ru-RU" sz="24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37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/>
              <a:t>Мегалобластное кроветворение</a:t>
            </a:r>
            <a:endParaRPr lang="en-US" altLang="ru-RU" sz="24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81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/>
              <a:t>Мегалобластное кроветворение</a:t>
            </a:r>
            <a:endParaRPr lang="en-US" altLang="ru-RU" sz="24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78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2800"/>
              <a:t>Дефицит В12 не всегда приводит к развитию анемии, степень дефицита витамина далеко не всегда соответствует степени тяжести анемии, дефицит витамина В12 не является синонимом анемии.</a:t>
            </a:r>
            <a:r>
              <a:rPr lang="ru-RU" altLang="ru-RU" sz="400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1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Анемия – это не самое частое проявление дефицита В12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66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2800" u="sng"/>
              <a:t>Макроцитоз </a:t>
            </a:r>
            <a:r>
              <a:rPr lang="ru-RU" altLang="ru-RU" sz="2800"/>
              <a:t>эритроцитов является более четким критерием наличия дефицита В12 по сравнению с уровнем гемоглобина. </a:t>
            </a:r>
            <a:br>
              <a:rPr lang="ru-RU" altLang="ru-RU" sz="2800"/>
            </a:br>
            <a:r>
              <a:rPr lang="ru-RU" altLang="ru-RU" sz="2800"/>
              <a:t>Нормоцитоз и микроцитоз не исключают наличия дефицита витамина В12, если у больного имеется выраженный дефицит железа.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41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Дефицит витамина В12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4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6600" b="1">
                <a:solidFill>
                  <a:srgbClr val="C00000"/>
                </a:solidFill>
              </a:rPr>
              <a:t>Мегалобластные анемии</a:t>
            </a:r>
            <a:endParaRPr lang="ru-RU" altLang="ru-RU" sz="66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91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Лечение дефицита витамина В12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2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Лекарственные факторы риска развития В12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4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Профилактика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76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/>
              <a:t>Последствия нераспознанного латентного дефицита витамина В12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6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Дефицит фолиевой кислоты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02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>
                <a:cs typeface="Times New Roman" panose="02020603050405020304" pitchFamily="18" charset="0"/>
              </a:rPr>
              <a:t>ЭТИОЛОГИЯ ДЕФИЦИТА ФОЛИЕВОЙ КИСЛОТЫ</a:t>
            </a:r>
            <a:endParaRPr lang="en-US" altLang="ru-RU" sz="2000"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61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>
                <a:cs typeface="Times New Roman" panose="02020603050405020304" pitchFamily="18" charset="0"/>
              </a:rPr>
              <a:t>ДИАГНОСТИКА ДЕФИЦИТА ФОЛИЕВОЙ КИСЛОТЫ</a:t>
            </a:r>
            <a:br>
              <a:rPr lang="en-US" altLang="ru-RU" sz="2000">
                <a:cs typeface="Times New Roman" panose="02020603050405020304" pitchFamily="18" charset="0"/>
              </a:rPr>
            </a:br>
            <a:endParaRPr lang="en-US" altLang="ru-RU" sz="2000"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4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800" b="1">
                <a:cs typeface="Times New Roman" panose="02020603050405020304" pitchFamily="18" charset="0"/>
              </a:rPr>
              <a:t>АПЛАЗИИ (ГИПОПЛАЗИИ) КРОВЕТВОРЕНИЯ</a:t>
            </a:r>
            <a:r>
              <a:rPr lang="en-US" altLang="ru-RU" sz="1800" b="1"/>
              <a:t> </a:t>
            </a:r>
            <a:r>
              <a:rPr lang="ru-RU" altLang="ru-RU" sz="1800" b="1"/>
              <a:t>= АПЛАСТИЧЕСКИЕ АНЕМИИ</a:t>
            </a:r>
            <a:endParaRPr lang="en-US" altLang="ru-RU" sz="1800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46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>
                <a:cs typeface="Times New Roman" panose="02020603050405020304" pitchFamily="18" charset="0"/>
              </a:rPr>
              <a:t>ЛАБОРАТОРНЫЕ ДАННЫЕ И  КРИТЕРИИ ДИАГНОЗА ГИПОПЛАЗИЙ  КРОВЕТВОРЕНИЯ</a:t>
            </a:r>
            <a:br>
              <a:rPr lang="en-US" altLang="ru-RU" sz="1600">
                <a:cs typeface="Times New Roman" panose="02020603050405020304" pitchFamily="18" charset="0"/>
              </a:rPr>
            </a:br>
            <a:endParaRPr lang="en-US" altLang="ru-RU" sz="1600"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15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7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Мегалобластные анемии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76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/>
              <a:t>Пунктат костного мозга при апластической анемии</a:t>
            </a:r>
            <a:endParaRPr lang="en-US" altLang="ru-RU" sz="28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416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/>
              <a:t>Гистологическая картина при аплазии кроветворения</a:t>
            </a:r>
            <a:endParaRPr lang="en-US" altLang="ru-RU" sz="28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72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Анемия Фанкони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418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/>
              <a:t>Аномалии скелета при анемии Фанкони</a:t>
            </a:r>
            <a:endParaRPr lang="en-US" altLang="ru-RU" sz="28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14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/>
              <a:t>Аномалии кожи и скелета при анемии Фанкони</a:t>
            </a:r>
            <a:endParaRPr lang="en-US" altLang="ru-RU" sz="28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04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Генетические аномалии при анемии Фанкони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08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Диагностика анемии Фанкони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20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Лечение анемии Фанкони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305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800" b="1"/>
              <a:t>Анемия Блекфана-Даймонда (АБД)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526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Генетические изменения при АБД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68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b="1">
                <a:solidFill>
                  <a:schemeClr val="tx1"/>
                </a:solidFill>
              </a:rPr>
              <a:t>Мегалобластическое кроветворение наблюдается: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5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Лечение АБД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635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>
                <a:cs typeface="Times New Roman" panose="02020603050405020304" pitchFamily="18" charset="0"/>
              </a:rPr>
              <a:t>ЛЕЧЕНИЕ ГИПОПЛАЗИЙ КРОВЕТВОРЕНИЯ</a:t>
            </a:r>
            <a:br>
              <a:rPr lang="en-US" altLang="ru-RU" sz="2400">
                <a:cs typeface="Times New Roman" panose="02020603050405020304" pitchFamily="18" charset="0"/>
              </a:rPr>
            </a:br>
            <a:endParaRPr lang="en-US" altLang="ru-RU" sz="2400"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786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Сидеробластные анемии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629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/>
              <a:t>Генетические аномалии, встречающиеся при сидеробластных анемиях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156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Клиническая картина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453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Диагностика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797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Лечение сидеробластных анемий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13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1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8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28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/>
              <a:t>Жизненно-важные биохимические реакции с участием витамина В12: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65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229</Words>
  <Application>Microsoft Office PowerPoint</Application>
  <PresentationFormat>Экран (4:3)</PresentationFormat>
  <Paragraphs>50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Тема Office</vt:lpstr>
      <vt:lpstr>Презентация PowerPoint</vt:lpstr>
      <vt:lpstr>Цикл ПК 144 часа для лиц с высшим образованием. 2.2. Анемии , часть 2 – мегалобластные анемии. лекции 2 часов. Соколова Наталья Александровна, доцент кафедры КЛД и ПА, г.Москва, 2018</vt:lpstr>
      <vt:lpstr>Мегалобластные анемии</vt:lpstr>
      <vt:lpstr>Мегалобластные анемии</vt:lpstr>
      <vt:lpstr>Мегалобластическое кроветворение наблюдается:</vt:lpstr>
      <vt:lpstr>Презентация PowerPoint</vt:lpstr>
      <vt:lpstr>Презентация PowerPoint</vt:lpstr>
      <vt:lpstr>Презентация PowerPoint</vt:lpstr>
      <vt:lpstr>Жизненно-важные биохимические реакции с участием витамина В12:</vt:lpstr>
      <vt:lpstr>Презентация PowerPoint</vt:lpstr>
      <vt:lpstr>ДИАГНОСТИКА В12-ДЕФИЦИТНОЙ АНЕМИИ </vt:lpstr>
      <vt:lpstr>ДИАГНОСТИКА В12-ДЕФИЦИТНОЙ АНЕМИИ </vt:lpstr>
      <vt:lpstr>Морфология крови при мегалобластной анемии</vt:lpstr>
      <vt:lpstr>Морфология крови при мегалобластной анемии</vt:lpstr>
      <vt:lpstr>МЕГАЛОБЛАСТНОЕ  КРОВЕТВОРЕНИЕ: МОРФОЛОГИЧЕСКИЕ ОСОБЕННОСТИ</vt:lpstr>
      <vt:lpstr>Мегалобластное кроветворение</vt:lpstr>
      <vt:lpstr>Мегалобластное кроветворение</vt:lpstr>
      <vt:lpstr>Мегалобластное кроветворение</vt:lpstr>
      <vt:lpstr>Мегалобластное кроветворение</vt:lpstr>
      <vt:lpstr>Мегалобластное кроветворение</vt:lpstr>
      <vt:lpstr>Мегалобластное кроветворение</vt:lpstr>
      <vt:lpstr>Мегалобластное кроветворение</vt:lpstr>
      <vt:lpstr>Мегалобластное кроветворение</vt:lpstr>
      <vt:lpstr>Мегалобластное кроветворение</vt:lpstr>
      <vt:lpstr>Мегалобластное кроветворение</vt:lpstr>
      <vt:lpstr>Дефицит В12 не всегда приводит к развитию анемии, степень дефицита витамина далеко не всегда соответствует степени тяжести анемии, дефицит витамина В12 не является синонимом анемии. </vt:lpstr>
      <vt:lpstr>Анемия – это не самое частое проявление дефицита В12</vt:lpstr>
      <vt:lpstr>Макроцитоз эритроцитов является более четким критерием наличия дефицита В12 по сравнению с уровнем гемоглобина.  Нормоцитоз и микроцитоз не исключают наличия дефицита витамина В12, если у больного имеется выраженный дефицит железа.</vt:lpstr>
      <vt:lpstr>Дефицит витамина В12</vt:lpstr>
      <vt:lpstr>Лечение дефицита витамина В12</vt:lpstr>
      <vt:lpstr>Лекарственные факторы риска развития В12</vt:lpstr>
      <vt:lpstr>Профилактика</vt:lpstr>
      <vt:lpstr>Последствия нераспознанного латентного дефицита витамина В12</vt:lpstr>
      <vt:lpstr>Дефицит фолиевой кислоты</vt:lpstr>
      <vt:lpstr>ЭТИОЛОГИЯ ДЕФИЦИТА ФОЛИЕВОЙ КИСЛОТЫ</vt:lpstr>
      <vt:lpstr>ДИАГНОСТИКА ДЕФИЦИТА ФОЛИЕВОЙ КИСЛОТЫ </vt:lpstr>
      <vt:lpstr>АПЛАЗИИ (ГИПОПЛАЗИИ) КРОВЕТВОРЕНИЯ = АПЛАСТИЧЕСКИЕ АНЕМИИ</vt:lpstr>
      <vt:lpstr>ЛАБОРАТОРНЫЕ ДАННЫЕ И  КРИТЕРИИ ДИАГНОЗА ГИПОПЛАЗИЙ  КРОВЕТВОРЕНИЯ </vt:lpstr>
      <vt:lpstr>Презентация PowerPoint</vt:lpstr>
      <vt:lpstr>Пунктат костного мозга при апластической анемии</vt:lpstr>
      <vt:lpstr>Гистологическая картина при аплазии кроветворения</vt:lpstr>
      <vt:lpstr>Анемия Фанкони</vt:lpstr>
      <vt:lpstr>Аномалии скелета при анемии Фанкони</vt:lpstr>
      <vt:lpstr>Аномалии кожи и скелета при анемии Фанкони</vt:lpstr>
      <vt:lpstr>Генетические аномалии при анемии Фанкони</vt:lpstr>
      <vt:lpstr>Диагностика анемии Фанкони</vt:lpstr>
      <vt:lpstr>Лечение анемии Фанкони</vt:lpstr>
      <vt:lpstr>Анемия Блекфана-Даймонда (АБД)</vt:lpstr>
      <vt:lpstr>Генетические изменения при АБД </vt:lpstr>
      <vt:lpstr>Лечение АБД</vt:lpstr>
      <vt:lpstr>ЛЕЧЕНИЕ ГИПОПЛАЗИЙ КРОВЕТВОРЕНИЯ </vt:lpstr>
      <vt:lpstr>Сидеробластные анемии</vt:lpstr>
      <vt:lpstr>Генетические аномалии, встречающиеся при сидеробластных анемиях</vt:lpstr>
      <vt:lpstr>Клиническая картина </vt:lpstr>
      <vt:lpstr>Диагностика</vt:lpstr>
      <vt:lpstr>Лечение сидеробластных анемий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Анемии.</dc:title>
  <dc:creator>Nataliya</dc:creator>
  <cp:lastModifiedBy>ideapad lenovo</cp:lastModifiedBy>
  <cp:revision>7</cp:revision>
  <dcterms:created xsi:type="dcterms:W3CDTF">2016-09-25T19:12:37Z</dcterms:created>
  <dcterms:modified xsi:type="dcterms:W3CDTF">2019-03-17T20:12:44Z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