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4"/>
  </p:notesMasterIdLst>
  <p:sldIdLst>
    <p:sldId id="256" r:id="rId2"/>
    <p:sldId id="257" r:id="rId3"/>
    <p:sldId id="304" r:id="rId4"/>
    <p:sldId id="258" r:id="rId5"/>
    <p:sldId id="259" r:id="rId6"/>
    <p:sldId id="260" r:id="rId7"/>
    <p:sldId id="271" r:id="rId8"/>
    <p:sldId id="272" r:id="rId9"/>
    <p:sldId id="273" r:id="rId10"/>
    <p:sldId id="274" r:id="rId11"/>
    <p:sldId id="275" r:id="rId12"/>
    <p:sldId id="276" r:id="rId13"/>
    <p:sldId id="307" r:id="rId14"/>
    <p:sldId id="308" r:id="rId15"/>
    <p:sldId id="309" r:id="rId16"/>
    <p:sldId id="310" r:id="rId17"/>
    <p:sldId id="311" r:id="rId18"/>
    <p:sldId id="277" r:id="rId19"/>
    <p:sldId id="278" r:id="rId20"/>
    <p:sldId id="300" r:id="rId21"/>
    <p:sldId id="301" r:id="rId22"/>
    <p:sldId id="305" r:id="rId23"/>
    <p:sldId id="313" r:id="rId24"/>
    <p:sldId id="316" r:id="rId25"/>
    <p:sldId id="317" r:id="rId26"/>
    <p:sldId id="318" r:id="rId27"/>
    <p:sldId id="319" r:id="rId28"/>
    <p:sldId id="320" r:id="rId29"/>
    <p:sldId id="321" r:id="rId30"/>
    <p:sldId id="322" r:id="rId31"/>
    <p:sldId id="341" r:id="rId32"/>
    <p:sldId id="342" r:id="rId33"/>
    <p:sldId id="343" r:id="rId34"/>
    <p:sldId id="344" r:id="rId35"/>
    <p:sldId id="345" r:id="rId36"/>
    <p:sldId id="346" r:id="rId37"/>
    <p:sldId id="347" r:id="rId38"/>
    <p:sldId id="348" r:id="rId39"/>
    <p:sldId id="349" r:id="rId40"/>
    <p:sldId id="350" r:id="rId41"/>
    <p:sldId id="351" r:id="rId42"/>
    <p:sldId id="352" r:id="rId43"/>
    <p:sldId id="353" r:id="rId44"/>
    <p:sldId id="354" r:id="rId45"/>
    <p:sldId id="356" r:id="rId46"/>
    <p:sldId id="357" r:id="rId47"/>
    <p:sldId id="358" r:id="rId48"/>
    <p:sldId id="359" r:id="rId49"/>
    <p:sldId id="360" r:id="rId50"/>
    <p:sldId id="361" r:id="rId51"/>
    <p:sldId id="362" r:id="rId52"/>
    <p:sldId id="363" r:id="rId53"/>
    <p:sldId id="364" r:id="rId54"/>
    <p:sldId id="366" r:id="rId55"/>
    <p:sldId id="372" r:id="rId56"/>
    <p:sldId id="373" r:id="rId57"/>
    <p:sldId id="374" r:id="rId58"/>
    <p:sldId id="375" r:id="rId59"/>
    <p:sldId id="376" r:id="rId60"/>
    <p:sldId id="377" r:id="rId61"/>
    <p:sldId id="378" r:id="rId62"/>
    <p:sldId id="379" r:id="rId63"/>
    <p:sldId id="380" r:id="rId64"/>
    <p:sldId id="381" r:id="rId65"/>
    <p:sldId id="382" r:id="rId66"/>
    <p:sldId id="383" r:id="rId67"/>
    <p:sldId id="384" r:id="rId68"/>
    <p:sldId id="385" r:id="rId69"/>
    <p:sldId id="386" r:id="rId70"/>
    <p:sldId id="387" r:id="rId71"/>
    <p:sldId id="388" r:id="rId72"/>
    <p:sldId id="389" r:id="rId73"/>
    <p:sldId id="390" r:id="rId74"/>
    <p:sldId id="391" r:id="rId75"/>
    <p:sldId id="392" r:id="rId76"/>
    <p:sldId id="393" r:id="rId77"/>
    <p:sldId id="394" r:id="rId78"/>
    <p:sldId id="395" r:id="rId79"/>
    <p:sldId id="400" r:id="rId80"/>
    <p:sldId id="401" r:id="rId81"/>
    <p:sldId id="403" r:id="rId82"/>
    <p:sldId id="404" r:id="rId83"/>
    <p:sldId id="405" r:id="rId84"/>
    <p:sldId id="406" r:id="rId85"/>
    <p:sldId id="407" r:id="rId86"/>
    <p:sldId id="408" r:id="rId87"/>
    <p:sldId id="409" r:id="rId88"/>
    <p:sldId id="410" r:id="rId89"/>
    <p:sldId id="411" r:id="rId90"/>
    <p:sldId id="412" r:id="rId91"/>
    <p:sldId id="302" r:id="rId92"/>
    <p:sldId id="303" r:id="rId9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Формы деменции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Болезнь Альцгеймера</c:v>
                </c:pt>
                <c:pt idx="1">
                  <c:v>Сосудистая деменция</c:v>
                </c:pt>
                <c:pt idx="2">
                  <c:v>Смешанная форма</c:v>
                </c:pt>
                <c:pt idx="3">
                  <c:v>Деменция с тельцами Леви </c:v>
                </c:pt>
                <c:pt idx="4">
                  <c:v>Прочие формы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0.55000000000000004</c:v>
                </c:pt>
                <c:pt idx="1">
                  <c:v>0.15000000000000011</c:v>
                </c:pt>
                <c:pt idx="2">
                  <c:v>0.2</c:v>
                </c:pt>
                <c:pt idx="3">
                  <c:v>5.0000000000000031E-2</c:v>
                </c:pt>
                <c:pt idx="4">
                  <c:v>5.0000000000000031E-2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C6ADBF-246B-4A41-A848-0756ED901EF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e-BY"/>
        </a:p>
      </dgm:t>
    </dgm:pt>
    <dgm:pt modelId="{5E8CA4DA-1CDA-4536-91B1-5AA2BBE4BE28}">
      <dgm:prSet phldrT="[Текст]" custT="1"/>
      <dgm:spPr>
        <a:solidFill>
          <a:srgbClr val="006600"/>
        </a:solidFill>
      </dgm:spPr>
      <dgm:t>
        <a:bodyPr/>
        <a:lstStyle/>
        <a:p>
          <a:pPr algn="ctr"/>
          <a:r>
            <a:rPr lang="ru-RU" sz="2000" b="1" dirty="0" smtClean="0"/>
            <a:t>Произносим три согласных</a:t>
          </a:r>
        </a:p>
        <a:p>
          <a:pPr algn="ctr"/>
          <a:r>
            <a:rPr lang="ru-RU" sz="2000" b="1" dirty="0" smtClean="0"/>
            <a:t>с интервалом 1 сек: В К Л</a:t>
          </a:r>
          <a:endParaRPr lang="be-BY" sz="2000" b="1" dirty="0"/>
        </a:p>
      </dgm:t>
    </dgm:pt>
    <dgm:pt modelId="{2340DB08-E140-4955-9660-E6863200C790}" type="parTrans" cxnId="{2889DA48-4330-44B6-BF21-2A9D5E0112C2}">
      <dgm:prSet/>
      <dgm:spPr/>
      <dgm:t>
        <a:bodyPr/>
        <a:lstStyle/>
        <a:p>
          <a:endParaRPr lang="be-BY"/>
        </a:p>
      </dgm:t>
    </dgm:pt>
    <dgm:pt modelId="{C3016E93-CCDA-4C63-9B9C-1AA7A0E093A5}" type="sibTrans" cxnId="{2889DA48-4330-44B6-BF21-2A9D5E0112C2}">
      <dgm:prSet/>
      <dgm:spPr/>
      <dgm:t>
        <a:bodyPr/>
        <a:lstStyle/>
        <a:p>
          <a:endParaRPr lang="be-BY"/>
        </a:p>
      </dgm:t>
    </dgm:pt>
    <dgm:pt modelId="{5097D944-55BB-45D6-A6CD-16D162B3E04E}">
      <dgm:prSet phldrT="[Текст]" custT="1"/>
      <dgm:spPr>
        <a:solidFill>
          <a:srgbClr val="006600"/>
        </a:solidFill>
      </dgm:spPr>
      <dgm:t>
        <a:bodyPr/>
        <a:lstStyle/>
        <a:p>
          <a:pPr algn="ctr"/>
          <a:r>
            <a:rPr lang="ru-RU" sz="2000" b="1" dirty="0" smtClean="0"/>
            <a:t>Просим в обратном порядке</a:t>
          </a:r>
        </a:p>
        <a:p>
          <a:pPr algn="ctr"/>
          <a:r>
            <a:rPr lang="ru-RU" sz="2000" b="1" dirty="0" smtClean="0"/>
            <a:t>произнести числа: 1 8 6</a:t>
          </a:r>
        </a:p>
        <a:p>
          <a:pPr algn="ctr"/>
          <a:r>
            <a:rPr lang="ru-RU" sz="2000" b="1" dirty="0" smtClean="0"/>
            <a:t> (правильный ответ 6 8 1)</a:t>
          </a:r>
          <a:endParaRPr lang="be-BY" sz="2000" b="1" dirty="0"/>
        </a:p>
      </dgm:t>
    </dgm:pt>
    <dgm:pt modelId="{EBA45E11-A369-4DBD-A0D9-EB9ABA65F121}" type="parTrans" cxnId="{DAA3AB84-29E7-4B37-9390-2A01191D5016}">
      <dgm:prSet/>
      <dgm:spPr/>
      <dgm:t>
        <a:bodyPr/>
        <a:lstStyle/>
        <a:p>
          <a:endParaRPr lang="be-BY"/>
        </a:p>
      </dgm:t>
    </dgm:pt>
    <dgm:pt modelId="{17C571F5-3FBF-46D6-AD09-9641BB5B663A}" type="sibTrans" cxnId="{DAA3AB84-29E7-4B37-9390-2A01191D5016}">
      <dgm:prSet/>
      <dgm:spPr/>
      <dgm:t>
        <a:bodyPr/>
        <a:lstStyle/>
        <a:p>
          <a:endParaRPr lang="be-BY"/>
        </a:p>
      </dgm:t>
    </dgm:pt>
    <dgm:pt modelId="{ED34AA30-F099-48D4-8234-93B335A1DBD8}">
      <dgm:prSet phldrT="[Текст]" custT="1"/>
      <dgm:spPr>
        <a:solidFill>
          <a:srgbClr val="006600"/>
        </a:solidFill>
      </dgm:spPr>
      <dgm:t>
        <a:bodyPr/>
        <a:lstStyle/>
        <a:p>
          <a:pPr algn="ctr"/>
          <a:r>
            <a:rPr lang="ru-RU" sz="2000" b="1" dirty="0" smtClean="0"/>
            <a:t>Просим повторить согласные</a:t>
          </a:r>
          <a:endParaRPr lang="be-BY" sz="2000" b="1" dirty="0"/>
        </a:p>
      </dgm:t>
    </dgm:pt>
    <dgm:pt modelId="{F297D983-BBB0-4975-BE73-061A5C5041D2}" type="parTrans" cxnId="{60560376-50AB-4CE5-B99D-60ECAF481113}">
      <dgm:prSet/>
      <dgm:spPr/>
      <dgm:t>
        <a:bodyPr/>
        <a:lstStyle/>
        <a:p>
          <a:endParaRPr lang="be-BY"/>
        </a:p>
      </dgm:t>
    </dgm:pt>
    <dgm:pt modelId="{83D45F29-7141-4382-8D65-AF1F9F130419}" type="sibTrans" cxnId="{60560376-50AB-4CE5-B99D-60ECAF481113}">
      <dgm:prSet/>
      <dgm:spPr/>
      <dgm:t>
        <a:bodyPr/>
        <a:lstStyle/>
        <a:p>
          <a:endParaRPr lang="be-BY"/>
        </a:p>
      </dgm:t>
    </dgm:pt>
    <dgm:pt modelId="{719C1F67-AF70-4323-A590-34B418CCA346}" type="pres">
      <dgm:prSet presAssocID="{63C6ADBF-246B-4A41-A848-0756ED901EF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e-BY"/>
        </a:p>
      </dgm:t>
    </dgm:pt>
    <dgm:pt modelId="{A1656550-DF5A-4AE5-B799-70FA5828401A}" type="pres">
      <dgm:prSet presAssocID="{5E8CA4DA-1CDA-4536-91B1-5AA2BBE4BE28}" presName="parentLin" presStyleCnt="0"/>
      <dgm:spPr/>
    </dgm:pt>
    <dgm:pt modelId="{C34BC738-D9BB-424A-91F5-BCA5CDFC7736}" type="pres">
      <dgm:prSet presAssocID="{5E8CA4DA-1CDA-4536-91B1-5AA2BBE4BE28}" presName="parentLeftMargin" presStyleLbl="node1" presStyleIdx="0" presStyleCnt="3"/>
      <dgm:spPr/>
      <dgm:t>
        <a:bodyPr/>
        <a:lstStyle/>
        <a:p>
          <a:endParaRPr lang="be-BY"/>
        </a:p>
      </dgm:t>
    </dgm:pt>
    <dgm:pt modelId="{A3E1AA16-E69B-41C8-B88C-298B1B265F39}" type="pres">
      <dgm:prSet presAssocID="{5E8CA4DA-1CDA-4536-91B1-5AA2BBE4BE28}" presName="parentText" presStyleLbl="node1" presStyleIdx="0" presStyleCnt="3" custScaleY="336948" custLinFactX="4672" custLinFactNeighborX="100000" custLinFactNeighborY="-40569">
        <dgm:presLayoutVars>
          <dgm:chMax val="0"/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0450B808-7928-4F9C-8A5E-A554F33A907D}" type="pres">
      <dgm:prSet presAssocID="{5E8CA4DA-1CDA-4536-91B1-5AA2BBE4BE28}" presName="negativeSpace" presStyleCnt="0"/>
      <dgm:spPr/>
    </dgm:pt>
    <dgm:pt modelId="{36C5DCA5-FB49-41B7-809E-8BE742B35FAD}" type="pres">
      <dgm:prSet presAssocID="{5E8CA4DA-1CDA-4536-91B1-5AA2BBE4BE28}" presName="childText" presStyleLbl="conFgAcc1" presStyleIdx="0" presStyleCnt="3">
        <dgm:presLayoutVars>
          <dgm:bulletEnabled val="1"/>
        </dgm:presLayoutVars>
      </dgm:prSet>
      <dgm:spPr/>
    </dgm:pt>
    <dgm:pt modelId="{37493DCB-AF42-4535-A4E5-C39D0A205797}" type="pres">
      <dgm:prSet presAssocID="{C3016E93-CCDA-4C63-9B9C-1AA7A0E093A5}" presName="spaceBetweenRectangles" presStyleCnt="0"/>
      <dgm:spPr/>
    </dgm:pt>
    <dgm:pt modelId="{934B5AB9-1D7F-454E-B8E8-19DBB0A682D9}" type="pres">
      <dgm:prSet presAssocID="{5097D944-55BB-45D6-A6CD-16D162B3E04E}" presName="parentLin" presStyleCnt="0"/>
      <dgm:spPr/>
    </dgm:pt>
    <dgm:pt modelId="{5FEA1265-AF1E-4F64-8052-5E968876CC5D}" type="pres">
      <dgm:prSet presAssocID="{5097D944-55BB-45D6-A6CD-16D162B3E04E}" presName="parentLeftMargin" presStyleLbl="node1" presStyleIdx="0" presStyleCnt="3"/>
      <dgm:spPr/>
      <dgm:t>
        <a:bodyPr/>
        <a:lstStyle/>
        <a:p>
          <a:endParaRPr lang="be-BY"/>
        </a:p>
      </dgm:t>
    </dgm:pt>
    <dgm:pt modelId="{CEFD0A1B-16C0-4164-B344-0CB0AB510A62}" type="pres">
      <dgm:prSet presAssocID="{5097D944-55BB-45D6-A6CD-16D162B3E04E}" presName="parentText" presStyleLbl="node1" presStyleIdx="1" presStyleCnt="3" custScaleY="477362" custLinFactX="5050" custLinFactNeighborX="100000" custLinFactNeighborY="-12856">
        <dgm:presLayoutVars>
          <dgm:chMax val="0"/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F132D53F-4952-4974-B678-C45D12ABB992}" type="pres">
      <dgm:prSet presAssocID="{5097D944-55BB-45D6-A6CD-16D162B3E04E}" presName="negativeSpace" presStyleCnt="0"/>
      <dgm:spPr/>
    </dgm:pt>
    <dgm:pt modelId="{CFB796BF-366A-4F09-ACBA-3517E8B190E9}" type="pres">
      <dgm:prSet presAssocID="{5097D944-55BB-45D6-A6CD-16D162B3E04E}" presName="childText" presStyleLbl="conFgAcc1" presStyleIdx="1" presStyleCnt="3">
        <dgm:presLayoutVars>
          <dgm:bulletEnabled val="1"/>
        </dgm:presLayoutVars>
      </dgm:prSet>
      <dgm:spPr/>
    </dgm:pt>
    <dgm:pt modelId="{51807588-4CBE-4185-8A02-84A33ABF803A}" type="pres">
      <dgm:prSet presAssocID="{17C571F5-3FBF-46D6-AD09-9641BB5B663A}" presName="spaceBetweenRectangles" presStyleCnt="0"/>
      <dgm:spPr/>
    </dgm:pt>
    <dgm:pt modelId="{92A18469-A1C2-4F27-9E2B-9253635B1AC6}" type="pres">
      <dgm:prSet presAssocID="{ED34AA30-F099-48D4-8234-93B335A1DBD8}" presName="parentLin" presStyleCnt="0"/>
      <dgm:spPr/>
    </dgm:pt>
    <dgm:pt modelId="{C3DEA9EA-7331-4519-830E-1D7B368117E4}" type="pres">
      <dgm:prSet presAssocID="{ED34AA30-F099-48D4-8234-93B335A1DBD8}" presName="parentLeftMargin" presStyleLbl="node1" presStyleIdx="1" presStyleCnt="3"/>
      <dgm:spPr/>
      <dgm:t>
        <a:bodyPr/>
        <a:lstStyle/>
        <a:p>
          <a:endParaRPr lang="be-BY"/>
        </a:p>
      </dgm:t>
    </dgm:pt>
    <dgm:pt modelId="{79D4D54E-8148-443D-B22A-83E46D477060}" type="pres">
      <dgm:prSet presAssocID="{ED34AA30-F099-48D4-8234-93B335A1DBD8}" presName="parentText" presStyleLbl="node1" presStyleIdx="2" presStyleCnt="3" custScaleX="101107" custScaleY="329140" custLinFactX="5052" custLinFactNeighborX="100000" custLinFactNeighborY="40404">
        <dgm:presLayoutVars>
          <dgm:chMax val="0"/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22623ED2-377B-44FE-ABCB-CE07E10CDA46}" type="pres">
      <dgm:prSet presAssocID="{ED34AA30-F099-48D4-8234-93B335A1DBD8}" presName="negativeSpace" presStyleCnt="0"/>
      <dgm:spPr/>
    </dgm:pt>
    <dgm:pt modelId="{44984FB9-BA48-46F9-AE44-BB26725E397D}" type="pres">
      <dgm:prSet presAssocID="{ED34AA30-F099-48D4-8234-93B335A1DBD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9CB9637-4B4C-4164-8C72-5775A838B9FD}" type="presOf" srcId="{5097D944-55BB-45D6-A6CD-16D162B3E04E}" destId="{5FEA1265-AF1E-4F64-8052-5E968876CC5D}" srcOrd="0" destOrd="0" presId="urn:microsoft.com/office/officeart/2005/8/layout/list1"/>
    <dgm:cxn modelId="{2889DA48-4330-44B6-BF21-2A9D5E0112C2}" srcId="{63C6ADBF-246B-4A41-A848-0756ED901EF5}" destId="{5E8CA4DA-1CDA-4536-91B1-5AA2BBE4BE28}" srcOrd="0" destOrd="0" parTransId="{2340DB08-E140-4955-9660-E6863200C790}" sibTransId="{C3016E93-CCDA-4C63-9B9C-1AA7A0E093A5}"/>
    <dgm:cxn modelId="{B1DB309D-B964-495C-B0E0-16DEF04F694E}" type="presOf" srcId="{ED34AA30-F099-48D4-8234-93B335A1DBD8}" destId="{C3DEA9EA-7331-4519-830E-1D7B368117E4}" srcOrd="0" destOrd="0" presId="urn:microsoft.com/office/officeart/2005/8/layout/list1"/>
    <dgm:cxn modelId="{402906DE-7831-414F-869D-04A9D51E85CC}" type="presOf" srcId="{63C6ADBF-246B-4A41-A848-0756ED901EF5}" destId="{719C1F67-AF70-4323-A590-34B418CCA346}" srcOrd="0" destOrd="0" presId="urn:microsoft.com/office/officeart/2005/8/layout/list1"/>
    <dgm:cxn modelId="{705D992B-120E-47A7-8327-F571B0E10ED8}" type="presOf" srcId="{5E8CA4DA-1CDA-4536-91B1-5AA2BBE4BE28}" destId="{A3E1AA16-E69B-41C8-B88C-298B1B265F39}" srcOrd="1" destOrd="0" presId="urn:microsoft.com/office/officeart/2005/8/layout/list1"/>
    <dgm:cxn modelId="{DAA3AB84-29E7-4B37-9390-2A01191D5016}" srcId="{63C6ADBF-246B-4A41-A848-0756ED901EF5}" destId="{5097D944-55BB-45D6-A6CD-16D162B3E04E}" srcOrd="1" destOrd="0" parTransId="{EBA45E11-A369-4DBD-A0D9-EB9ABA65F121}" sibTransId="{17C571F5-3FBF-46D6-AD09-9641BB5B663A}"/>
    <dgm:cxn modelId="{EED7CACE-CA7F-44E6-B00F-67923AEAB9B8}" type="presOf" srcId="{ED34AA30-F099-48D4-8234-93B335A1DBD8}" destId="{79D4D54E-8148-443D-B22A-83E46D477060}" srcOrd="1" destOrd="0" presId="urn:microsoft.com/office/officeart/2005/8/layout/list1"/>
    <dgm:cxn modelId="{CA2BDFF9-2BC9-4A0C-848C-AAAFD942F8D7}" type="presOf" srcId="{5E8CA4DA-1CDA-4536-91B1-5AA2BBE4BE28}" destId="{C34BC738-D9BB-424A-91F5-BCA5CDFC7736}" srcOrd="0" destOrd="0" presId="urn:microsoft.com/office/officeart/2005/8/layout/list1"/>
    <dgm:cxn modelId="{60560376-50AB-4CE5-B99D-60ECAF481113}" srcId="{63C6ADBF-246B-4A41-A848-0756ED901EF5}" destId="{ED34AA30-F099-48D4-8234-93B335A1DBD8}" srcOrd="2" destOrd="0" parTransId="{F297D983-BBB0-4975-BE73-061A5C5041D2}" sibTransId="{83D45F29-7141-4382-8D65-AF1F9F130419}"/>
    <dgm:cxn modelId="{B667FBEC-C83B-4220-94C8-473B537F3D64}" type="presOf" srcId="{5097D944-55BB-45D6-A6CD-16D162B3E04E}" destId="{CEFD0A1B-16C0-4164-B344-0CB0AB510A62}" srcOrd="1" destOrd="0" presId="urn:microsoft.com/office/officeart/2005/8/layout/list1"/>
    <dgm:cxn modelId="{2280716B-4D26-4F06-8158-A912144B2515}" type="presParOf" srcId="{719C1F67-AF70-4323-A590-34B418CCA346}" destId="{A1656550-DF5A-4AE5-B799-70FA5828401A}" srcOrd="0" destOrd="0" presId="urn:microsoft.com/office/officeart/2005/8/layout/list1"/>
    <dgm:cxn modelId="{3073655B-B36A-4F8B-AA2A-3FC7D1D8429E}" type="presParOf" srcId="{A1656550-DF5A-4AE5-B799-70FA5828401A}" destId="{C34BC738-D9BB-424A-91F5-BCA5CDFC7736}" srcOrd="0" destOrd="0" presId="urn:microsoft.com/office/officeart/2005/8/layout/list1"/>
    <dgm:cxn modelId="{2AD75DA0-3B57-4420-AEA2-FBDFD1879625}" type="presParOf" srcId="{A1656550-DF5A-4AE5-B799-70FA5828401A}" destId="{A3E1AA16-E69B-41C8-B88C-298B1B265F39}" srcOrd="1" destOrd="0" presId="urn:microsoft.com/office/officeart/2005/8/layout/list1"/>
    <dgm:cxn modelId="{EBAE30AF-AF12-421A-A7C8-C547F1A4648A}" type="presParOf" srcId="{719C1F67-AF70-4323-A590-34B418CCA346}" destId="{0450B808-7928-4F9C-8A5E-A554F33A907D}" srcOrd="1" destOrd="0" presId="urn:microsoft.com/office/officeart/2005/8/layout/list1"/>
    <dgm:cxn modelId="{49414498-51D4-4F83-B3F4-3CA747B926B3}" type="presParOf" srcId="{719C1F67-AF70-4323-A590-34B418CCA346}" destId="{36C5DCA5-FB49-41B7-809E-8BE742B35FAD}" srcOrd="2" destOrd="0" presId="urn:microsoft.com/office/officeart/2005/8/layout/list1"/>
    <dgm:cxn modelId="{82183F01-6B8E-4273-A513-061A92E228B9}" type="presParOf" srcId="{719C1F67-AF70-4323-A590-34B418CCA346}" destId="{37493DCB-AF42-4535-A4E5-C39D0A205797}" srcOrd="3" destOrd="0" presId="urn:microsoft.com/office/officeart/2005/8/layout/list1"/>
    <dgm:cxn modelId="{4B7277C3-83EE-49F2-8D67-A0AA3E1F7304}" type="presParOf" srcId="{719C1F67-AF70-4323-A590-34B418CCA346}" destId="{934B5AB9-1D7F-454E-B8E8-19DBB0A682D9}" srcOrd="4" destOrd="0" presId="urn:microsoft.com/office/officeart/2005/8/layout/list1"/>
    <dgm:cxn modelId="{BCABCE48-B160-4AEF-B5C9-44D3F1EF7CE3}" type="presParOf" srcId="{934B5AB9-1D7F-454E-B8E8-19DBB0A682D9}" destId="{5FEA1265-AF1E-4F64-8052-5E968876CC5D}" srcOrd="0" destOrd="0" presId="urn:microsoft.com/office/officeart/2005/8/layout/list1"/>
    <dgm:cxn modelId="{A13A1FDE-D7BC-4862-BE05-D82E8B2CDBFE}" type="presParOf" srcId="{934B5AB9-1D7F-454E-B8E8-19DBB0A682D9}" destId="{CEFD0A1B-16C0-4164-B344-0CB0AB510A62}" srcOrd="1" destOrd="0" presId="urn:microsoft.com/office/officeart/2005/8/layout/list1"/>
    <dgm:cxn modelId="{83C75137-D8F9-4FCE-831C-1244EE689727}" type="presParOf" srcId="{719C1F67-AF70-4323-A590-34B418CCA346}" destId="{F132D53F-4952-4974-B678-C45D12ABB992}" srcOrd="5" destOrd="0" presId="urn:microsoft.com/office/officeart/2005/8/layout/list1"/>
    <dgm:cxn modelId="{36931C5D-1165-46B3-8528-CBADFAA67642}" type="presParOf" srcId="{719C1F67-AF70-4323-A590-34B418CCA346}" destId="{CFB796BF-366A-4F09-ACBA-3517E8B190E9}" srcOrd="6" destOrd="0" presId="urn:microsoft.com/office/officeart/2005/8/layout/list1"/>
    <dgm:cxn modelId="{C8E08271-4BD5-49BC-A8A5-36ACCB42E078}" type="presParOf" srcId="{719C1F67-AF70-4323-A590-34B418CCA346}" destId="{51807588-4CBE-4185-8A02-84A33ABF803A}" srcOrd="7" destOrd="0" presId="urn:microsoft.com/office/officeart/2005/8/layout/list1"/>
    <dgm:cxn modelId="{6C9A06D7-347E-45E4-8B66-3A5E79A4CFCE}" type="presParOf" srcId="{719C1F67-AF70-4323-A590-34B418CCA346}" destId="{92A18469-A1C2-4F27-9E2B-9253635B1AC6}" srcOrd="8" destOrd="0" presId="urn:microsoft.com/office/officeart/2005/8/layout/list1"/>
    <dgm:cxn modelId="{A27499B3-4BEC-44B6-8EC5-2557D869B3B6}" type="presParOf" srcId="{92A18469-A1C2-4F27-9E2B-9253635B1AC6}" destId="{C3DEA9EA-7331-4519-830E-1D7B368117E4}" srcOrd="0" destOrd="0" presId="urn:microsoft.com/office/officeart/2005/8/layout/list1"/>
    <dgm:cxn modelId="{1026DEE8-EE71-4839-A444-76B34C5DDF57}" type="presParOf" srcId="{92A18469-A1C2-4F27-9E2B-9253635B1AC6}" destId="{79D4D54E-8148-443D-B22A-83E46D477060}" srcOrd="1" destOrd="0" presId="urn:microsoft.com/office/officeart/2005/8/layout/list1"/>
    <dgm:cxn modelId="{0303AA03-C07C-471F-8304-715ECAE8BFDC}" type="presParOf" srcId="{719C1F67-AF70-4323-A590-34B418CCA346}" destId="{22623ED2-377B-44FE-ABCB-CE07E10CDA46}" srcOrd="9" destOrd="0" presId="urn:microsoft.com/office/officeart/2005/8/layout/list1"/>
    <dgm:cxn modelId="{C9B9CD06-8E2B-4402-97A3-CDB68C7EB63E}" type="presParOf" srcId="{719C1F67-AF70-4323-A590-34B418CCA346}" destId="{44984FB9-BA48-46F9-AE44-BB26725E397D}" srcOrd="10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2D8AD1-D99C-48F8-B72C-2220298A5E55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F8A51C-C2B4-46C3-84B5-2BA7173B84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6DEC2-73AD-402E-AB04-31507E899C2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 userDrawn="1"/>
        </p:nvSpPr>
        <p:spPr bwMode="auto">
          <a:xfrm>
            <a:off x="0" y="6543675"/>
            <a:ext cx="14589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sz="1400" i="1" smtClean="0">
                <a:solidFill>
                  <a:srgbClr val="FF0000"/>
                </a:solidFill>
                <a:latin typeface="Arial Unicode MS" pitchFamily="34" charset="-128"/>
              </a:rPr>
              <a:t>«ПРОМЕТЕЙ»</a:t>
            </a:r>
          </a:p>
        </p:txBody>
      </p:sp>
      <p:graphicFrame>
        <p:nvGraphicFramePr>
          <p:cNvPr id="5" name="Object 9"/>
          <p:cNvGraphicFramePr>
            <a:graphicFrameLocks noChangeAspect="1"/>
          </p:cNvGraphicFramePr>
          <p:nvPr/>
        </p:nvGraphicFramePr>
        <p:xfrm>
          <a:off x="8456613" y="6000750"/>
          <a:ext cx="687387" cy="857250"/>
        </p:xfrm>
        <a:graphic>
          <a:graphicData uri="http://schemas.openxmlformats.org/presentationml/2006/ole">
            <p:oleObj spid="_x0000_s1026" name="Фотография Photo Editor" r:id="rId3" imgW="11383964" imgH="14209524" progId="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838200" y="2362200"/>
            <a:ext cx="7693025" cy="3724275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9860B-CA87-408D-87A5-7B57BED6FF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2" Type="http://schemas.openxmlformats.org/officeDocument/2006/relationships/hyperlink" Target="http://www.google.ru/url?sa=i&amp;rct=j&amp;q=&amp;esrc=s&amp;source=images&amp;cd=&amp;cad=rja&amp;uact=8&amp;ved=0ahUKEwi12NWQ59bLAhVpAZoKHR5_CLcQjRwIBw&amp;url=http://bezboleznej.ru/yazva-zheludka&amp;bvm=bv.117218890,d.bGQ&amp;psig=AFQjCNHPisC6G5Eb6EG2vZGY9F1ZeRMmdg&amp;ust=145882241304158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ru/url?sa=i&amp;rct=j&amp;q=&amp;esrc=s&amp;source=images&amp;cd=&amp;cad=rja&amp;uact=8&amp;ved=0ahUKEwjxmuHJ59bLAhUOb5oKHRi8AbwQjRwIBw&amp;url=http://www.rus-zona.net/koshki/umenie-koshki-vladet-svoim-telom.html&amp;bvm=bv.117218890,d.bGQ&amp;psig=AFQjCNEaDFzK8D3L2C5vpVMcMYr5L4biMg&amp;ust=1458822505056278" TargetMode="External"/><Relationship Id="rId5" Type="http://schemas.openxmlformats.org/officeDocument/2006/relationships/image" Target="../media/image18.jpeg"/><Relationship Id="rId4" Type="http://schemas.openxmlformats.org/officeDocument/2006/relationships/hyperlink" Target="http://www.google.ru/url?sa=i&amp;rct=j&amp;q=&amp;esrc=s&amp;source=images&amp;cd=&amp;cad=rja&amp;uact=8&amp;ved=0ahUKEwj-hf2l59bLAhXoK5oKHcCaDMwQjRwIBw&amp;url=http://grupy.ru/page/oblysenie-u-koshek&amp;bvm=bv.117218890,d.bGQ&amp;psig=AFQjCNH2xQSl-Q8GHkP027dKNYLRtO8IuQ&amp;ust=1458822450952686" TargetMode="Externa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ru/url?sa=i&amp;rct=j&amp;q=&amp;esrc=s&amp;source=images&amp;cd=&amp;cad=rja&amp;uact=8&amp;ved=0ahUKEwihgtnz8dbLAhUDkiwKHXKcAt4QjRwIBw&amp;url=http://essential-dali.livejournal.com/17006.html&amp;bvm=bv.117218890,d.bGQ&amp;psig=AFQjCNG-o6Zj0LLoEkKmmyPEEATVvuf2OQ&amp;ust=145882529396251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google.ru/url?sa=i&amp;rct=j&amp;q=&amp;esrc=s&amp;source=images&amp;cd=&amp;cad=rja&amp;uact=8&amp;ved=0ahUKEwiOyuSo-dbLAhUFinIKHRiHDRMQjRwIBw&amp;url=http://1001.ru/articles/post/2487&amp;bvm=bv.117218890,d.bGQ&amp;psig=AFQjCNGpFWN-12cbskbqvgIeZU67GTYnhw&amp;ust=145882729176889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google.ru/url?sa=i&amp;rct=j&amp;q=&amp;esrc=s&amp;source=images&amp;cd=&amp;cad=rja&amp;uact=8&amp;ved=0ahUKEwjMx8j3_tbLAhVGMJoKHfgUALEQjRwIBw&amp;url=http://www.logosaum.com/zestfully/80-epifiz-tayna-mozgovogo-peska.html&amp;bvm=bv.117218890,d.bGQ&amp;psig=AFQjCNFlns-Vzw7Z9Qtidz-Dw1qyNalBAQ&amp;ust=145882880052046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google.ru/url?sa=i&amp;rct=j&amp;q=&amp;esrc=s&amp;source=images&amp;cd=&amp;cad=rja&amp;uact=8&amp;ved=0ahUKEwj-j-eDs9nLAhWMK5oKHVFkBNMQjRwIBw&amp;url=http://gormony.info/gipofiz/gormon-sna-melatonin.html&amp;bvm=bv.117604692,d.bGs&amp;psig=AFQjCNHg5NgkPJu1_M7gJAhAvUje5hYaaA&amp;ust=145891133355906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google.ru/url?sa=i&amp;rct=j&amp;q=&amp;esrc=s&amp;source=images&amp;cd=&amp;cad=rja&amp;uact=8&amp;ved=0ahUKEwisibWMrdnLAhXqKJoKHcDZDIIQjRwIBw&amp;url=http://raznie.ru/technology/istochniki-energii-v-blizhayshem-budushhem/&amp;bvm=bv.117604692,d.bGs&amp;psig=AFQjCNFKvRNfeH2SRDiy2q4toUFEm7MVaQ&amp;ust=145890989502677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36.jpeg"/><Relationship Id="rId7" Type="http://schemas.openxmlformats.org/officeDocument/2006/relationships/image" Target="../media/image38.png"/><Relationship Id="rId2" Type="http://schemas.openxmlformats.org/officeDocument/2006/relationships/hyperlink" Target="http://www.google.ru/url?sa=i&amp;rct=j&amp;q=&amp;esrc=s&amp;source=images&amp;cd=&amp;cad=rja&amp;uact=8&amp;ved=0ahUKEwjo98mur9nLAhXod5oKHfjuDu4QjRwIBw&amp;url=http://wildportal.ru/sova/57-sova-53-foto.html&amp;bvm=bv.117604692,d.bGs&amp;psig=AFQjCNHysdDsKUrP7N3O1WqYMXDhvHy4Pw&amp;ust=145891052218094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ru/url?sa=i&amp;rct=j&amp;q=&amp;esrc=s&amp;source=images&amp;cd=&amp;cad=rja&amp;uact=8&amp;ved=0ahUKEwiOif3csNnLAhVnmHIKHeomDAAQjRwIBw&amp;url=http://lenagold.ru/fon/clipart/g/gol.html&amp;bvm=bv.117604692,d.bGs&amp;psig=AFQjCNE1LBdiugQ9Yi9gjWh5vPRaLi6f5g&amp;ust=1458910886936591" TargetMode="External"/><Relationship Id="rId5" Type="http://schemas.openxmlformats.org/officeDocument/2006/relationships/image" Target="../media/image37.jpeg"/><Relationship Id="rId4" Type="http://schemas.openxmlformats.org/officeDocument/2006/relationships/hyperlink" Target="https://www.google.ru/url?sa=i&amp;rct=j&amp;q=&amp;esrc=s&amp;source=images&amp;cd=&amp;cad=rja&amp;uact=8&amp;ved=0ahUKEwiJ_tjGsNnLAhVBJHIKHfrxCuIQjRwIBw&amp;url=https://ru.wikipedia.org/wiki/%D0%9F%D0%BE%D0%BB%D0%B5%D0%B2%D0%BE%D0%B9_%D0%B6%D0%B0%D0%B2%D0%BE%D1%80%D0%BE%D0%BD%D0%BE%D0%BA&amp;bvm=bv.117604692,d.bGs&amp;psig=AFQjCNH7qp4NNkgCQ8tzXc6uwMrMzBMSJQ&amp;ust=1458910835877607" TargetMode="Externa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www.google.ru/url?sa=i&amp;rct=j&amp;q=&amp;esrc=s&amp;source=images&amp;cd=&amp;cad=rja&amp;uact=8&amp;ved=0ahUKEwiSzsabtdnLAhXDn3IKHVVMA6UQjRwIBw&amp;url=http://www.rv.org.ua/news/kbp/transcontinent.htm&amp;bvm=bv.117604692,d.bGs&amp;psig=AFQjCNH1tV2dzabK_ip5GlKiLt90-WnaBw&amp;ust=145891205734452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www.google.ru/url?sa=i&amp;rct=j&amp;q=&amp;esrc=s&amp;source=images&amp;cd=&amp;cad=rja&amp;uact=8&amp;ved=0ahUKEwi6itSwv9nLAhWHnnIKHYxoA54QjRwIBw&amp;url=http://www.tretyakovgallery.ru/ru/collection/_show/image/_id/388&amp;bvm=bv.117604692,d.bGs&amp;psig=AFQjCNHLeu8e9LPtZp0Gd1ARvmcZj7aSOA&amp;ust=145891481584794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57299"/>
            <a:ext cx="7772400" cy="224315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ДЕМЕНЦИЯ, ДЕПРЕССИЯ И БЕССОННИЦА В ПОЗДНЕМ ВОЗРАСТЕ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mtClean="0"/>
              <a:t>А.Н.Ильницкий</a:t>
            </a:r>
            <a:endParaRPr lang="ru-RU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Проблемы деменции 1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через 4 года после постановки диагноза умеренная степень нарушений наблюдается у 70% пациентов, из них половина нуждается в постоянном постороннем уходе;</a:t>
            </a:r>
          </a:p>
          <a:p>
            <a:r>
              <a:rPr lang="ru-RU" dirty="0" smtClean="0"/>
              <a:t>продолжительность жизни после постановки диагноза (Великобритания) составляет: 60 – 69 лет – 11 лет, 5 лет – 70 – 79 лет, 4 года – 80 – 89 лет. 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6776" y="6352835"/>
            <a:ext cx="857224" cy="505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Проблемы деменции 2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препараты (</a:t>
            </a:r>
            <a:r>
              <a:rPr lang="ru-RU" dirty="0" err="1" smtClean="0"/>
              <a:t>донепезил</a:t>
            </a:r>
            <a:r>
              <a:rPr lang="ru-RU" dirty="0" smtClean="0"/>
              <a:t>, </a:t>
            </a:r>
            <a:r>
              <a:rPr lang="ru-RU" dirty="0" err="1" smtClean="0"/>
              <a:t>ривастигмин</a:t>
            </a:r>
            <a:r>
              <a:rPr lang="ru-RU" dirty="0" smtClean="0"/>
              <a:t>, </a:t>
            </a:r>
            <a:r>
              <a:rPr lang="ru-RU" dirty="0" err="1" smtClean="0"/>
              <a:t>галантамин</a:t>
            </a:r>
            <a:r>
              <a:rPr lang="ru-RU" dirty="0" smtClean="0"/>
              <a:t>, мемантин) имеют невысокую эффективность (в пределах одного пункта опросника </a:t>
            </a:r>
            <a:r>
              <a:rPr lang="en-US" dirty="0" smtClean="0"/>
              <a:t>MMSE)</a:t>
            </a:r>
            <a:r>
              <a:rPr lang="ru-RU" dirty="0" smtClean="0"/>
              <a:t>, высокая частота побочных эффектов;</a:t>
            </a:r>
          </a:p>
          <a:p>
            <a:r>
              <a:rPr lang="ru-RU" dirty="0" smtClean="0"/>
              <a:t>высокая распространенность применения неэффективных препаратов (</a:t>
            </a:r>
            <a:r>
              <a:rPr lang="ru-RU" dirty="0" err="1" smtClean="0"/>
              <a:t>пирацетам</a:t>
            </a:r>
            <a:r>
              <a:rPr lang="ru-RU" dirty="0" smtClean="0"/>
              <a:t>, </a:t>
            </a:r>
            <a:r>
              <a:rPr lang="ru-RU" dirty="0" err="1" smtClean="0"/>
              <a:t>гингко-билоба</a:t>
            </a:r>
            <a:r>
              <a:rPr lang="ru-RU" dirty="0" smtClean="0"/>
              <a:t>, пищевых добавок и пр.);</a:t>
            </a:r>
          </a:p>
          <a:p>
            <a:r>
              <a:rPr lang="ru-RU" dirty="0" smtClean="0"/>
              <a:t>вовлечение микроокружения пациентов с развитием эмоционального выгорания, финансовое бремя.  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6776" y="6352835"/>
            <a:ext cx="857224" cy="505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Хорошие новости: возможности влияния на управляемые факторы риска развития деменции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малоподвижный образ жизни, ожирение, несбалансированное питание, употребление табака и злоупотребление алкоголем, сахарный диабет и артериальная гипертензия;</a:t>
            </a:r>
          </a:p>
          <a:p>
            <a:r>
              <a:rPr lang="ru-RU" dirty="0" smtClean="0"/>
              <a:t>депрессия среднего возраста, низкий уровень образования, социальная изоляция и отсутствие активной интеллектуальной деятельности;</a:t>
            </a:r>
          </a:p>
          <a:p>
            <a:r>
              <a:rPr lang="ru-RU" dirty="0" smtClean="0"/>
              <a:t>возможности доклинической диагностики деменции и активная разработка технологий вмешательства (стволовые клетки, антитела к тау-протеину, омега-3-жирные кислоты и пр.).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6776" y="6352835"/>
            <a:ext cx="857224" cy="505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006600"/>
                </a:solidFill>
              </a:rPr>
              <a:t>Нормальное старение мозга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ru-RU" smtClean="0"/>
              <a:t>В нейрогериатрии существует представление о так называемом нормальном старении мозга – закономерных инволютивных изменениях головного мозга, допустимых в пожилом возрасте и не являющихся основанием для какого-либо диагноза.</a:t>
            </a:r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900" y="6272948"/>
            <a:ext cx="1000100" cy="58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b="1" dirty="0" smtClean="0">
                <a:solidFill>
                  <a:srgbClr val="006600"/>
                </a:solidFill>
              </a:rPr>
              <a:t>Доброкачественная забывчивость</a:t>
            </a:r>
            <a:endParaRPr lang="ru-RU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600" dirty="0"/>
              <a:t>Иногда люди не могут вспомнить недавно полученную информацию или новые имена. </a:t>
            </a: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600" dirty="0"/>
              <a:t>Этот тип нарушения памяти называют </a:t>
            </a:r>
            <a:r>
              <a:rPr lang="ru-RU" sz="2600" b="1" dirty="0"/>
              <a:t>доброкачественной старческой забывчивостью </a:t>
            </a:r>
            <a:r>
              <a:rPr lang="ru-RU" sz="2600" dirty="0"/>
              <a:t>или связанными с возрастом нарушениями </a:t>
            </a:r>
            <a:r>
              <a:rPr lang="ru-RU" sz="2600" dirty="0" smtClean="0"/>
              <a:t>памяти.</a:t>
            </a: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600" dirty="0" smtClean="0"/>
              <a:t>При </a:t>
            </a:r>
            <a:r>
              <a:rPr lang="ru-RU" sz="2600" dirty="0"/>
              <a:t>этом </a:t>
            </a:r>
            <a:r>
              <a:rPr lang="ru-RU" sz="2600" dirty="0" smtClean="0"/>
              <a:t>типе нарастания </a:t>
            </a:r>
            <a:r>
              <a:rPr lang="ru-RU" sz="2600" dirty="0"/>
              <a:t>нарушений не происходит в течение многих лет или оно минимально, поэтому этот тип нарушения памяти значительно </a:t>
            </a:r>
            <a:r>
              <a:rPr lang="ru-RU" sz="2600" b="1" dirty="0"/>
              <a:t>не влияет на профессиональную и повседневную деятельность человека. 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/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462" y="6231158"/>
            <a:ext cx="1071537" cy="626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Pyr1"/>
          <p:cNvSpPr>
            <a:spLocks noEditPoints="1" noChangeArrowheads="1"/>
          </p:cNvSpPr>
          <p:nvPr/>
        </p:nvSpPr>
        <p:spPr bwMode="auto">
          <a:xfrm>
            <a:off x="3276600" y="79375"/>
            <a:ext cx="2547938" cy="13335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5400 w 21600"/>
              <a:gd name="T10" fmla="*/ 11800 h 21600"/>
              <a:gd name="T11" fmla="*/ 16200 w 21600"/>
              <a:gd name="T12" fmla="*/ 20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1" lang="ru-RU" sz="2000" b="1"/>
              <a:t>ДЕМЕНЦИИ</a:t>
            </a:r>
          </a:p>
        </p:txBody>
      </p:sp>
      <p:sp>
        <p:nvSpPr>
          <p:cNvPr id="44036" name="Pyr2"/>
          <p:cNvSpPr>
            <a:spLocks noEditPoints="1" noChangeArrowheads="1"/>
          </p:cNvSpPr>
          <p:nvPr/>
        </p:nvSpPr>
        <p:spPr bwMode="auto">
          <a:xfrm>
            <a:off x="1908175" y="1412875"/>
            <a:ext cx="5256213" cy="15906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5787 w 21600"/>
              <a:gd name="T13" fmla="*/ 500 h 21600"/>
              <a:gd name="T14" fmla="*/ 15812 w 21600"/>
              <a:gd name="T15" fmla="*/ 21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787" y="0"/>
                </a:moveTo>
                <a:lnTo>
                  <a:pt x="15812" y="0"/>
                </a:lnTo>
                <a:lnTo>
                  <a:pt x="21600" y="21600"/>
                </a:lnTo>
                <a:lnTo>
                  <a:pt x="0" y="21600"/>
                </a:lnTo>
                <a:lnTo>
                  <a:pt x="5787" y="0"/>
                </a:lnTo>
                <a:close/>
              </a:path>
            </a:pathLst>
          </a:custGeom>
          <a:solidFill>
            <a:srgbClr val="CCCCFF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1" lang="ru-RU" sz="2000" b="1"/>
              <a:t>ЛЕГКИЕ КОГНИТИВНЫЕ</a:t>
            </a:r>
          </a:p>
          <a:p>
            <a:pPr algn="ctr"/>
            <a:r>
              <a:rPr kumimoji="1" lang="ru-RU" sz="2000" b="1"/>
              <a:t>НАРУШЕНИЯ </a:t>
            </a:r>
          </a:p>
        </p:txBody>
      </p:sp>
      <p:sp>
        <p:nvSpPr>
          <p:cNvPr id="44037" name="Pyr3"/>
          <p:cNvSpPr>
            <a:spLocks noEditPoints="1" noChangeArrowheads="1"/>
          </p:cNvSpPr>
          <p:nvPr/>
        </p:nvSpPr>
        <p:spPr bwMode="auto">
          <a:xfrm>
            <a:off x="900113" y="2708275"/>
            <a:ext cx="7272337" cy="15843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5287 w 21600"/>
              <a:gd name="T13" fmla="*/ 500 h 21600"/>
              <a:gd name="T14" fmla="*/ 16312 w 21600"/>
              <a:gd name="T15" fmla="*/ 21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3768" y="0"/>
                </a:moveTo>
                <a:lnTo>
                  <a:pt x="17831" y="0"/>
                </a:lnTo>
                <a:lnTo>
                  <a:pt x="21600" y="21600"/>
                </a:lnTo>
                <a:lnTo>
                  <a:pt x="0" y="21600"/>
                </a:lnTo>
                <a:lnTo>
                  <a:pt x="3768" y="0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kumimoji="1" lang="ru-RU"/>
          </a:p>
          <a:p>
            <a:pPr algn="ctr"/>
            <a:r>
              <a:rPr kumimoji="1" lang="ru-RU" sz="2800" b="1"/>
              <a:t>ЗАБЫВЧИВОСТЬ</a:t>
            </a:r>
          </a:p>
        </p:txBody>
      </p:sp>
      <p:sp>
        <p:nvSpPr>
          <p:cNvPr id="44038" name="Pyr4"/>
          <p:cNvSpPr>
            <a:spLocks noEditPoints="1" noChangeArrowheads="1"/>
          </p:cNvSpPr>
          <p:nvPr/>
        </p:nvSpPr>
        <p:spPr bwMode="auto">
          <a:xfrm>
            <a:off x="-361950" y="4292600"/>
            <a:ext cx="9758363" cy="15128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287 w 21600"/>
              <a:gd name="T13" fmla="*/ 500 h 21600"/>
              <a:gd name="T14" fmla="*/ 17312 w 21600"/>
              <a:gd name="T15" fmla="*/ 21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793" y="0"/>
                </a:moveTo>
                <a:lnTo>
                  <a:pt x="18806" y="0"/>
                </a:lnTo>
                <a:lnTo>
                  <a:pt x="21600" y="21600"/>
                </a:lnTo>
                <a:lnTo>
                  <a:pt x="0" y="21600"/>
                </a:lnTo>
                <a:lnTo>
                  <a:pt x="2793" y="0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1" lang="ru-RU" sz="2800" b="1"/>
              <a:t>НОРМАЛЬНОЕ СТАРЕНИЕ</a:t>
            </a:r>
          </a:p>
          <a:p>
            <a:pPr algn="ctr"/>
            <a:r>
              <a:rPr kumimoji="1" lang="ru-RU" sz="2800" b="1"/>
              <a:t> </a:t>
            </a:r>
          </a:p>
          <a:p>
            <a:pPr algn="ctr"/>
            <a:r>
              <a:rPr kumimoji="1" lang="ru-RU" sz="2800" b="1"/>
              <a:t>старше 50 лет</a:t>
            </a:r>
          </a:p>
          <a:p>
            <a:pPr algn="ctr"/>
            <a:endParaRPr kumimoji="1" lang="ru-RU" sz="2000" b="1">
              <a:solidFill>
                <a:srgbClr val="93010F"/>
              </a:solidFill>
            </a:endParaRPr>
          </a:p>
          <a:p>
            <a:pPr algn="ctr"/>
            <a:endParaRPr kumimoji="1" lang="ru-RU" b="1"/>
          </a:p>
        </p:txBody>
      </p:sp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684213" y="3573463"/>
            <a:ext cx="1150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ru-RU" b="1">
                <a:solidFill>
                  <a:srgbClr val="93010F"/>
                </a:solidFill>
              </a:rPr>
              <a:t> </a:t>
            </a: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755650" y="5734050"/>
            <a:ext cx="74168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kumimoji="1" lang="ru-RU" b="1">
              <a:solidFill>
                <a:srgbClr val="93010F"/>
              </a:solidFill>
            </a:endParaRPr>
          </a:p>
          <a:p>
            <a:pPr algn="ctr"/>
            <a:r>
              <a:rPr kumimoji="1" lang="ru-RU" b="1">
                <a:solidFill>
                  <a:srgbClr val="93010F"/>
                </a:solidFill>
              </a:rPr>
              <a:t>СНИЖЕНИЕ ДОФАМИНА и</a:t>
            </a:r>
          </a:p>
          <a:p>
            <a:pPr algn="ctr"/>
            <a:r>
              <a:rPr kumimoji="1" lang="ru-RU" b="1">
                <a:solidFill>
                  <a:srgbClr val="93010F"/>
                </a:solidFill>
              </a:rPr>
              <a:t>НОРАДРЕНАЛИНА</a:t>
            </a:r>
          </a:p>
          <a:p>
            <a:pPr algn="ctr">
              <a:spcBef>
                <a:spcPct val="50000"/>
              </a:spcBef>
            </a:pPr>
            <a:endParaRPr kumimoji="1" lang="ru-RU"/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5292725" y="908050"/>
            <a:ext cx="3527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ru-RU">
                <a:solidFill>
                  <a:srgbClr val="93010F"/>
                </a:solidFill>
                <a:cs typeface="Times New Roman" pitchFamily="18" charset="0"/>
              </a:rPr>
              <a:t>←</a:t>
            </a:r>
            <a:r>
              <a:rPr kumimoji="1" lang="ru-RU">
                <a:cs typeface="Times New Roman" pitchFamily="18" charset="0"/>
              </a:rPr>
              <a:t> </a:t>
            </a:r>
            <a:r>
              <a:rPr kumimoji="1" lang="ru-RU" b="1">
                <a:solidFill>
                  <a:srgbClr val="93010F"/>
                </a:solidFill>
                <a:cs typeface="Times New Roman" pitchFamily="18" charset="0"/>
              </a:rPr>
              <a:t>АЦЕТИЛХОЛИН</a:t>
            </a:r>
          </a:p>
        </p:txBody>
      </p:sp>
      <p:pic>
        <p:nvPicPr>
          <p:cNvPr id="1741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24" y="6189368"/>
            <a:ext cx="1142976" cy="66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4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animBg="1"/>
      <p:bldP spid="44036" grpId="0" animBg="1"/>
      <p:bldP spid="44037" grpId="0" animBg="1"/>
      <p:bldP spid="44038" grpId="0" animBg="1"/>
      <p:bldP spid="44040" grpId="0"/>
      <p:bldP spid="44041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8138" y="463550"/>
            <a:ext cx="8805862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6600"/>
                </a:solidFill>
              </a:rPr>
              <a:t>Скрининг когнитивных расстройств</a:t>
            </a:r>
            <a:br>
              <a:rPr lang="ru-RU" b="1" dirty="0" smtClean="0">
                <a:solidFill>
                  <a:srgbClr val="006600"/>
                </a:solidFill>
              </a:rPr>
            </a:br>
            <a:r>
              <a:rPr lang="ru-RU" b="1" dirty="0" smtClean="0">
                <a:solidFill>
                  <a:srgbClr val="006600"/>
                </a:solidFill>
              </a:rPr>
              <a:t>(тест </a:t>
            </a:r>
            <a:r>
              <a:rPr lang="en-US" b="1" dirty="0" smtClean="0">
                <a:solidFill>
                  <a:srgbClr val="006600"/>
                </a:solidFill>
              </a:rPr>
              <a:t>Brown – Peterson)</a:t>
            </a:r>
            <a:endParaRPr lang="be-BY" b="1" dirty="0" smtClean="0">
              <a:solidFill>
                <a:srgbClr val="006600"/>
              </a:solidFill>
            </a:endParaRPr>
          </a:p>
        </p:txBody>
      </p:sp>
      <p:graphicFrame>
        <p:nvGraphicFramePr>
          <p:cNvPr id="4" name="Рисунок SmartArt 3"/>
          <p:cNvGraphicFramePr>
            <a:graphicFrameLocks noGrp="1"/>
          </p:cNvGraphicFramePr>
          <p:nvPr>
            <p:ph type="dgm" idx="1"/>
          </p:nvPr>
        </p:nvGraphicFramePr>
        <p:xfrm>
          <a:off x="838200" y="2362200"/>
          <a:ext cx="7693025" cy="3724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00745" y="6072206"/>
            <a:ext cx="1343255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04813"/>
            <a:ext cx="79248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6600"/>
                </a:solidFill>
              </a:rPr>
              <a:t>Скрининг когнитивных расстройств (тест рисования часов</a:t>
            </a:r>
            <a:r>
              <a:rPr lang="en-US" sz="3600" b="1" dirty="0" smtClean="0">
                <a:solidFill>
                  <a:srgbClr val="006600"/>
                </a:solidFill>
              </a:rPr>
              <a:t>)</a:t>
            </a:r>
            <a:endParaRPr lang="be-BY" sz="3600" dirty="0" smtClean="0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30475" y="2132013"/>
            <a:ext cx="4467225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900" y="6272948"/>
            <a:ext cx="1000100" cy="58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Глобальный план действий сектора общественного здравоохранения по реагированию на деменцию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endParaRPr lang="ru-RU" b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ru-RU" dirty="0" smtClean="0"/>
              <a:t>Цель проекта глобального плана действий сектора общественного здравоохранения по реагированию на деменцию – </a:t>
            </a:r>
          </a:p>
          <a:p>
            <a:pPr algn="ctr">
              <a:buNone/>
            </a:pPr>
            <a:r>
              <a:rPr lang="ru-RU" dirty="0" smtClean="0"/>
              <a:t>улучшить жизнь людей с деменцией, лиц, осуществляющих за ними уход, и их семей, при этом сократив последствия деменции для них и для их сообществ и стран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6776" y="6352835"/>
            <a:ext cx="857224" cy="505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Основные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направления деятельности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Деменция как один из приоритетов общественного здравоохранения. </a:t>
            </a:r>
          </a:p>
          <a:p>
            <a:pPr marL="514350" indent="-514350">
              <a:buAutoNum type="arabicPeriod"/>
            </a:pPr>
            <a:r>
              <a:rPr lang="ru-RU" dirty="0" smtClean="0"/>
              <a:t>Осведомленность о деменции и доброжелательное отношение к людям с деменцией.</a:t>
            </a:r>
          </a:p>
          <a:p>
            <a:pPr marL="514350" indent="-514350">
              <a:buAutoNum type="arabicPeriod"/>
            </a:pPr>
            <a:r>
              <a:rPr lang="ru-RU" dirty="0" smtClean="0"/>
              <a:t>Снижение риска деменции.</a:t>
            </a:r>
          </a:p>
          <a:p>
            <a:pPr marL="514350" indent="-514350">
              <a:buAutoNum type="arabicPeriod"/>
            </a:pPr>
            <a:r>
              <a:rPr lang="ru-RU" dirty="0" smtClean="0"/>
              <a:t>Диагностика, лечение, уход и поддержка при деменции.</a:t>
            </a:r>
          </a:p>
          <a:p>
            <a:pPr marL="514350" indent="-514350">
              <a:buAutoNum type="arabicPeriod"/>
            </a:pPr>
            <a:r>
              <a:rPr lang="ru-RU" dirty="0" smtClean="0"/>
              <a:t>Оказание поддержки лицам, осуществляющим уход.</a:t>
            </a:r>
          </a:p>
          <a:p>
            <a:pPr marL="514350" indent="-514350">
              <a:buAutoNum type="arabicPeriod"/>
            </a:pPr>
            <a:r>
              <a:rPr lang="ru-RU" dirty="0" smtClean="0"/>
              <a:t>Системы информации по деменции.</a:t>
            </a:r>
          </a:p>
          <a:p>
            <a:pPr marL="514350" indent="-514350">
              <a:buAutoNum type="arabicPeriod"/>
            </a:pPr>
            <a:r>
              <a:rPr lang="ru-RU" dirty="0" smtClean="0"/>
              <a:t>Исследования и инновации в области деменции.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6776" y="6352835"/>
            <a:ext cx="857224" cy="505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План лекции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Деменция как гериатрическая проблема.</a:t>
            </a:r>
          </a:p>
          <a:p>
            <a:pPr marL="514350" indent="-514350">
              <a:buAutoNum type="arabicPeriod"/>
            </a:pPr>
            <a:r>
              <a:rPr lang="ru-RU" dirty="0" smtClean="0"/>
              <a:t>Депрессия и тревога в гериатрии.</a:t>
            </a:r>
          </a:p>
          <a:p>
            <a:pPr marL="514350" indent="-514350">
              <a:buAutoNum type="arabicPeriod"/>
            </a:pPr>
            <a:r>
              <a:rPr lang="ru-RU" dirty="0" smtClean="0"/>
              <a:t>Нарушения сна.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Результаты проектов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на специальной сессии ВОЗ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14581291_1043366155784645_4952033150251875471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43900" y="6268638"/>
            <a:ext cx="1000100" cy="58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С чего начинать?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обучение врачей гериатрическому подходу;</a:t>
            </a:r>
          </a:p>
          <a:p>
            <a:r>
              <a:rPr lang="ru-RU" dirty="0" smtClean="0"/>
              <a:t>повсеместное (здравоохранение, социальные службы, общественные организации, волонтеры и пр.) скрининга на наличие когнитивных нарушений и внедрение алгоритма действий при выявлении проблемы;</a:t>
            </a:r>
          </a:p>
          <a:p>
            <a:r>
              <a:rPr lang="ru-RU" dirty="0" smtClean="0"/>
              <a:t>создание терапевтической среды;</a:t>
            </a:r>
          </a:p>
          <a:p>
            <a:r>
              <a:rPr lang="ru-RU" dirty="0" smtClean="0"/>
              <a:t>повышение осведомленности общества.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43900" y="6268638"/>
            <a:ext cx="1000100" cy="58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i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endParaRPr lang="ru-RU" b="1" i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rgbClr val="00B050"/>
                </a:solidFill>
              </a:rPr>
              <a:t>Депрессия и тревога 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B050"/>
                </a:solidFill>
              </a:rPr>
              <a:t>в гериатрии</a:t>
            </a:r>
            <a:endParaRPr lang="ru-RU" b="1" i="1" dirty="0">
              <a:solidFill>
                <a:srgbClr val="00B05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62" y="6226538"/>
            <a:ext cx="1071538" cy="631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Распространенность тревожно-депрессивного синдрома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тревожно-депрессивный синдром представляет собой распространенное явление с частотой встречаемости в популяции до 12%;</a:t>
            </a:r>
          </a:p>
          <a:p>
            <a:r>
              <a:rPr lang="ru-RU" dirty="0" smtClean="0"/>
              <a:t>распространенность при различных заболеваниях: хронические больные с соматической патологией – 9,4%, больные гериатрического профиля – 35%, пациенты, перенесшие инфаркт миокарда – до 45%, постинсультные больные – до 47%. </a:t>
            </a:r>
          </a:p>
          <a:p>
            <a:endParaRPr lang="ru-RU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62" y="6226538"/>
            <a:ext cx="1071538" cy="631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Причины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генетические;</a:t>
            </a:r>
          </a:p>
          <a:p>
            <a:r>
              <a:rPr lang="ru-RU" dirty="0" smtClean="0"/>
              <a:t>конфликты, стрессы, воздействие разнообразных факторов внешней среды: семейные конфликты, потери значимых людей, любимой работы, смена места жительства;</a:t>
            </a:r>
          </a:p>
          <a:p>
            <a:r>
              <a:rPr lang="ru-RU" dirty="0" smtClean="0"/>
              <a:t>неверные представления пациента о себе самом и окружающем мире, завышенная самооценка.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258" y="6215082"/>
            <a:ext cx="1090979" cy="64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Факторы риска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наличие серьезных заболеваний либо переоценка имеющихся;</a:t>
            </a:r>
          </a:p>
          <a:p>
            <a:r>
              <a:rPr lang="ru-RU" dirty="0" smtClean="0"/>
              <a:t>частое обращение за медицинской помощью;</a:t>
            </a:r>
          </a:p>
          <a:p>
            <a:r>
              <a:rPr lang="ru-RU" dirty="0" smtClean="0"/>
              <a:t>стрессы, вызывающие депрессивный эпизод;</a:t>
            </a:r>
          </a:p>
          <a:p>
            <a:r>
              <a:rPr lang="ru-RU" dirty="0" smtClean="0"/>
              <a:t>хронический болевой синдром;</a:t>
            </a:r>
          </a:p>
          <a:p>
            <a:r>
              <a:rPr lang="ru-RU" dirty="0" smtClean="0"/>
              <a:t>недостаточный, по мнению пациента, уровень общественного признания;</a:t>
            </a:r>
          </a:p>
          <a:p>
            <a:r>
              <a:rPr lang="ru-RU" dirty="0" smtClean="0"/>
              <a:t>нарушения слуха и зрения.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258" y="6215082"/>
            <a:ext cx="1090979" cy="64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>
                <a:solidFill>
                  <a:srgbClr val="00B050"/>
                </a:solidFill>
              </a:rPr>
              <a:t>КЛАССИФИКАЦИЯ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258" y="6215082"/>
            <a:ext cx="1090979" cy="64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Классификация (МКБ 10)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F 3</a:t>
            </a:r>
            <a:r>
              <a:rPr lang="ru-RU" dirty="0" smtClean="0"/>
              <a:t>0</a:t>
            </a:r>
            <a:r>
              <a:rPr lang="en-US" dirty="0" smtClean="0"/>
              <a:t> </a:t>
            </a:r>
            <a:r>
              <a:rPr lang="ru-RU" dirty="0" smtClean="0"/>
              <a:t>– расстройства настроения:</a:t>
            </a:r>
          </a:p>
          <a:p>
            <a:pPr>
              <a:buFontTx/>
              <a:buChar char="-"/>
            </a:pPr>
            <a:r>
              <a:rPr lang="en-US" dirty="0" smtClean="0"/>
              <a:t>F 3</a:t>
            </a:r>
            <a:r>
              <a:rPr lang="ru-RU" dirty="0" smtClean="0"/>
              <a:t>0: маниакальный эпизод;</a:t>
            </a:r>
          </a:p>
          <a:p>
            <a:pPr>
              <a:buFontTx/>
              <a:buChar char="-"/>
            </a:pPr>
            <a:r>
              <a:rPr lang="en-US" dirty="0" smtClean="0"/>
              <a:t>F 3</a:t>
            </a:r>
            <a:r>
              <a:rPr lang="ru-RU" dirty="0" smtClean="0"/>
              <a:t>1: биполярное аффективное расстройство;</a:t>
            </a:r>
          </a:p>
          <a:p>
            <a:pPr>
              <a:buFontTx/>
              <a:buChar char="-"/>
            </a:pPr>
            <a:r>
              <a:rPr lang="en-US" dirty="0" smtClean="0"/>
              <a:t>F 3</a:t>
            </a:r>
            <a:r>
              <a:rPr lang="ru-RU" dirty="0" smtClean="0"/>
              <a:t>2: </a:t>
            </a:r>
            <a:r>
              <a:rPr lang="ru-RU" b="1" dirty="0" smtClean="0"/>
              <a:t>депрессивный эпизод</a:t>
            </a:r>
            <a:r>
              <a:rPr lang="ru-RU" dirty="0" smtClean="0"/>
              <a:t>;</a:t>
            </a:r>
          </a:p>
          <a:p>
            <a:pPr>
              <a:buFontTx/>
              <a:buChar char="-"/>
            </a:pPr>
            <a:r>
              <a:rPr lang="en-US" dirty="0" smtClean="0"/>
              <a:t>F 3</a:t>
            </a:r>
            <a:r>
              <a:rPr lang="ru-RU" dirty="0" smtClean="0"/>
              <a:t>3: </a:t>
            </a:r>
            <a:r>
              <a:rPr lang="ru-RU" b="1" dirty="0" smtClean="0"/>
              <a:t>рекуррентное депрессивное расстройство</a:t>
            </a:r>
            <a:r>
              <a:rPr lang="ru-RU" dirty="0" smtClean="0"/>
              <a:t>;</a:t>
            </a:r>
          </a:p>
          <a:p>
            <a:pPr>
              <a:buFontTx/>
              <a:buChar char="-"/>
            </a:pPr>
            <a:r>
              <a:rPr lang="en-US" dirty="0" smtClean="0"/>
              <a:t>F 3</a:t>
            </a:r>
            <a:r>
              <a:rPr lang="ru-RU" dirty="0" smtClean="0"/>
              <a:t>4: хронические расстройства настроения.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258" y="6215082"/>
            <a:ext cx="1090979" cy="64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Классификация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депрессивного эпизода (</a:t>
            </a:r>
            <a:r>
              <a:rPr lang="en-US" b="1" dirty="0" smtClean="0">
                <a:solidFill>
                  <a:srgbClr val="00B050"/>
                </a:solidFill>
              </a:rPr>
              <a:t>F 32)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Tx/>
              <a:buChar char="-"/>
            </a:pPr>
            <a:r>
              <a:rPr lang="ru-RU" dirty="0" smtClean="0"/>
              <a:t>легкий (</a:t>
            </a:r>
            <a:r>
              <a:rPr lang="en-US" dirty="0" smtClean="0"/>
              <a:t>F 32</a:t>
            </a:r>
            <a:r>
              <a:rPr lang="ru-RU" dirty="0" smtClean="0"/>
              <a:t>.0);</a:t>
            </a:r>
          </a:p>
          <a:p>
            <a:pPr>
              <a:buFontTx/>
              <a:buChar char="-"/>
            </a:pPr>
            <a:r>
              <a:rPr lang="ru-RU" dirty="0" smtClean="0"/>
              <a:t>умеренный (</a:t>
            </a:r>
            <a:r>
              <a:rPr lang="en-US" dirty="0" smtClean="0"/>
              <a:t>F 32</a:t>
            </a:r>
            <a:r>
              <a:rPr lang="ru-RU" dirty="0" smtClean="0"/>
              <a:t>.1);</a:t>
            </a:r>
          </a:p>
          <a:p>
            <a:pPr>
              <a:buFontTx/>
              <a:buChar char="-"/>
            </a:pPr>
            <a:r>
              <a:rPr lang="ru-RU" dirty="0" smtClean="0"/>
              <a:t>тяжелый без психотических симптомов </a:t>
            </a:r>
          </a:p>
          <a:p>
            <a:pPr>
              <a:buNone/>
            </a:pPr>
            <a:r>
              <a:rPr lang="ru-RU" dirty="0" smtClean="0"/>
              <a:t>(</a:t>
            </a:r>
            <a:r>
              <a:rPr lang="en-US" dirty="0" smtClean="0"/>
              <a:t>F 32</a:t>
            </a:r>
            <a:r>
              <a:rPr lang="ru-RU" dirty="0" smtClean="0"/>
              <a:t>.2);</a:t>
            </a:r>
          </a:p>
          <a:p>
            <a:pPr>
              <a:buFontTx/>
              <a:buChar char="-"/>
            </a:pPr>
            <a:r>
              <a:rPr lang="ru-RU" dirty="0" smtClean="0"/>
              <a:t>тяжелый с психотическими симптомами </a:t>
            </a:r>
          </a:p>
          <a:p>
            <a:pPr>
              <a:buNone/>
            </a:pPr>
            <a:r>
              <a:rPr lang="ru-RU" dirty="0" smtClean="0"/>
              <a:t>(</a:t>
            </a:r>
            <a:r>
              <a:rPr lang="en-US" dirty="0" smtClean="0"/>
              <a:t>F 32</a:t>
            </a:r>
            <a:r>
              <a:rPr lang="ru-RU" dirty="0" smtClean="0"/>
              <a:t>.3) ;</a:t>
            </a:r>
          </a:p>
          <a:p>
            <a:pPr>
              <a:buFontTx/>
              <a:buChar char="-"/>
            </a:pPr>
            <a:r>
              <a:rPr lang="ru-RU" dirty="0" smtClean="0"/>
              <a:t>другие депрессивные эпизоды (</a:t>
            </a:r>
            <a:r>
              <a:rPr lang="en-US" dirty="0" smtClean="0"/>
              <a:t>F 32</a:t>
            </a:r>
            <a:r>
              <a:rPr lang="ru-RU" dirty="0" smtClean="0"/>
              <a:t>.8);</a:t>
            </a:r>
          </a:p>
          <a:p>
            <a:pPr>
              <a:buFontTx/>
              <a:buChar char="-"/>
            </a:pPr>
            <a:r>
              <a:rPr lang="ru-RU" dirty="0" smtClean="0"/>
              <a:t>неуточненные депрессивные эпизоды (</a:t>
            </a:r>
            <a:r>
              <a:rPr lang="en-US" dirty="0" smtClean="0"/>
              <a:t>F 32</a:t>
            </a:r>
            <a:r>
              <a:rPr lang="ru-RU" dirty="0" smtClean="0"/>
              <a:t>.9).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258" y="6215082"/>
            <a:ext cx="1090979" cy="64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Классификация </a:t>
            </a:r>
            <a:br>
              <a:rPr lang="ru-RU" sz="3200" b="1" dirty="0" smtClean="0">
                <a:solidFill>
                  <a:srgbClr val="00B050"/>
                </a:solidFill>
              </a:rPr>
            </a:br>
            <a:r>
              <a:rPr lang="ru-RU" sz="3200" b="1" dirty="0" smtClean="0">
                <a:solidFill>
                  <a:srgbClr val="00B050"/>
                </a:solidFill>
              </a:rPr>
              <a:t>рекуррентного депрессивного </a:t>
            </a:r>
            <a:br>
              <a:rPr lang="ru-RU" sz="3200" b="1" dirty="0" smtClean="0">
                <a:solidFill>
                  <a:srgbClr val="00B050"/>
                </a:solidFill>
              </a:rPr>
            </a:br>
            <a:r>
              <a:rPr lang="ru-RU" sz="3200" b="1" dirty="0" smtClean="0">
                <a:solidFill>
                  <a:srgbClr val="00B050"/>
                </a:solidFill>
              </a:rPr>
              <a:t>расстройства (</a:t>
            </a:r>
            <a:r>
              <a:rPr lang="en-US" sz="3200" b="1" dirty="0" smtClean="0">
                <a:solidFill>
                  <a:srgbClr val="00B050"/>
                </a:solidFill>
              </a:rPr>
              <a:t>F 3</a:t>
            </a:r>
            <a:r>
              <a:rPr lang="ru-RU" sz="3200" b="1" dirty="0" smtClean="0">
                <a:solidFill>
                  <a:srgbClr val="00B050"/>
                </a:solidFill>
              </a:rPr>
              <a:t>3</a:t>
            </a:r>
            <a:r>
              <a:rPr lang="en-US" sz="3200" b="1" dirty="0" smtClean="0">
                <a:solidFill>
                  <a:srgbClr val="00B050"/>
                </a:solidFill>
              </a:rPr>
              <a:t>)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dirty="0" smtClean="0"/>
              <a:t>эпизод легкой степени (</a:t>
            </a:r>
            <a:r>
              <a:rPr lang="en-US" dirty="0" smtClean="0"/>
              <a:t>F 3</a:t>
            </a:r>
            <a:r>
              <a:rPr lang="ru-RU" dirty="0" smtClean="0"/>
              <a:t>3.0);</a:t>
            </a:r>
          </a:p>
          <a:p>
            <a:pPr>
              <a:buFontTx/>
              <a:buChar char="-"/>
            </a:pPr>
            <a:r>
              <a:rPr lang="ru-RU" dirty="0" smtClean="0"/>
              <a:t>эпизод умеренной степени (</a:t>
            </a:r>
            <a:r>
              <a:rPr lang="en-US" dirty="0" smtClean="0"/>
              <a:t>F 3</a:t>
            </a:r>
            <a:r>
              <a:rPr lang="ru-RU" dirty="0" smtClean="0"/>
              <a:t>3.1);</a:t>
            </a:r>
          </a:p>
          <a:p>
            <a:pPr>
              <a:buFontTx/>
              <a:buChar char="-"/>
            </a:pPr>
            <a:r>
              <a:rPr lang="ru-RU" dirty="0" smtClean="0"/>
              <a:t>тяжелый эпизод без психотических симптомов (</a:t>
            </a:r>
            <a:r>
              <a:rPr lang="en-US" dirty="0" smtClean="0"/>
              <a:t>F 3</a:t>
            </a:r>
            <a:r>
              <a:rPr lang="ru-RU" dirty="0" smtClean="0"/>
              <a:t>3.2);</a:t>
            </a:r>
          </a:p>
          <a:p>
            <a:pPr>
              <a:buFontTx/>
              <a:buChar char="-"/>
            </a:pPr>
            <a:r>
              <a:rPr lang="ru-RU" dirty="0" smtClean="0"/>
              <a:t>тяжелый с психотическими симптомами (</a:t>
            </a:r>
            <a:r>
              <a:rPr lang="en-US" dirty="0" smtClean="0"/>
              <a:t>F 3</a:t>
            </a:r>
            <a:r>
              <a:rPr lang="ru-RU" dirty="0" smtClean="0"/>
              <a:t>3.3) ;</a:t>
            </a:r>
          </a:p>
          <a:p>
            <a:pPr>
              <a:buFontTx/>
              <a:buChar char="-"/>
            </a:pPr>
            <a:r>
              <a:rPr lang="ru-RU" dirty="0" smtClean="0"/>
              <a:t>состояние ремиссии (</a:t>
            </a:r>
            <a:r>
              <a:rPr lang="en-US" dirty="0" smtClean="0"/>
              <a:t>F 3</a:t>
            </a:r>
            <a:r>
              <a:rPr lang="ru-RU" dirty="0" smtClean="0"/>
              <a:t>3.4).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258" y="6215082"/>
            <a:ext cx="1090979" cy="64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i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endParaRPr lang="ru-RU" b="1" i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rgbClr val="00B050"/>
                </a:solidFill>
              </a:rPr>
              <a:t>Деменция 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B050"/>
                </a:solidFill>
              </a:rPr>
              <a:t>как гериатрическая проблема</a:t>
            </a:r>
            <a:endParaRPr lang="ru-RU" b="1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Рекуррентное депрессивное расстройство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повторяющиеся депрессивные эпизоды без анамнестических данных об отдельных эпизодах приподнятого настроения и гиперактивности;</a:t>
            </a:r>
          </a:p>
          <a:p>
            <a:r>
              <a:rPr lang="ru-RU" dirty="0" smtClean="0"/>
              <a:t>следует отличать от депрессивного эпизода – «сцеплен» с психотравмирующей ситуацией;  </a:t>
            </a:r>
          </a:p>
          <a:p>
            <a:r>
              <a:rPr lang="ru-RU" dirty="0" smtClean="0"/>
              <a:t>распространенность в популяции достаточно высока и составляет от 0,5 до 2%.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482" y="6286520"/>
            <a:ext cx="969755" cy="571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>
                <a:solidFill>
                  <a:srgbClr val="00B050"/>
                </a:solidFill>
              </a:rPr>
              <a:t>КЛИНИЧЕСКАЯ КАРТИНА ТРЕВОЖНО-ДЕПРЕССИВНОГО СИНДРОМА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900" y="6274980"/>
            <a:ext cx="989337" cy="583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Основные симптомы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1). Сниженный фон настроения.</a:t>
            </a:r>
          </a:p>
          <a:p>
            <a:pPr>
              <a:buNone/>
            </a:pPr>
            <a:r>
              <a:rPr lang="ru-RU" dirty="0" smtClean="0"/>
              <a:t>2). Утрата прежних интересов и способности получать удовольствие от привычного круга занятий.</a:t>
            </a:r>
          </a:p>
          <a:p>
            <a:pPr>
              <a:buNone/>
            </a:pPr>
            <a:r>
              <a:rPr lang="ru-RU" dirty="0" smtClean="0"/>
              <a:t>3). Снижение уровня активности, энергичности, </a:t>
            </a:r>
            <a:r>
              <a:rPr lang="ru-RU" dirty="0" err="1" smtClean="0"/>
              <a:t>обедненность</a:t>
            </a:r>
            <a:r>
              <a:rPr lang="ru-RU" dirty="0" smtClean="0"/>
              <a:t> движений.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021" y="6215082"/>
            <a:ext cx="1090979" cy="64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Дополнительные симптомы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1). Снижение способности к сосредоточению, концентрации внимания.</a:t>
            </a:r>
          </a:p>
          <a:p>
            <a:pPr>
              <a:buNone/>
            </a:pPr>
            <a:r>
              <a:rPr lang="ru-RU" dirty="0" smtClean="0"/>
              <a:t>2). Низкая самооценка, отсутствие уверенности в себе, появление сознания собственной никчемности.</a:t>
            </a:r>
          </a:p>
          <a:p>
            <a:pPr>
              <a:buNone/>
            </a:pPr>
            <a:r>
              <a:rPr lang="ru-RU" dirty="0" smtClean="0"/>
              <a:t>3). Пессимизм в оценке собственной личности и окружающего мира.</a:t>
            </a:r>
          </a:p>
          <a:p>
            <a:pPr>
              <a:buNone/>
            </a:pPr>
            <a:r>
              <a:rPr lang="ru-RU" dirty="0" smtClean="0"/>
              <a:t>4). Суицидальные мысли, мысли о смерти.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258" y="6215082"/>
            <a:ext cx="1090979" cy="64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Наличие тревожно-депрессивного синдрома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dirty="0" smtClean="0"/>
              <a:t>    Для установления диагноза тревожно-депрессивного синдрома достаточно наличия любых </a:t>
            </a:r>
            <a:r>
              <a:rPr lang="ru-RU" u="sng" dirty="0" smtClean="0"/>
              <a:t>2 основных и 2 дополнительных симптомов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258" y="6215082"/>
            <a:ext cx="1090979" cy="64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Другие проявления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вегетативная симптоматика;</a:t>
            </a:r>
          </a:p>
          <a:p>
            <a:r>
              <a:rPr lang="ru-RU" dirty="0" smtClean="0"/>
              <a:t>инсомния с ранними пробуждениями;</a:t>
            </a:r>
          </a:p>
          <a:p>
            <a:r>
              <a:rPr lang="ru-RU" dirty="0" smtClean="0"/>
              <a:t>нарушения стула;</a:t>
            </a:r>
          </a:p>
          <a:p>
            <a:r>
              <a:rPr lang="ru-RU" dirty="0" smtClean="0"/>
              <a:t>снижение либидо, у женщин – нарушения менструального цикла;</a:t>
            </a:r>
          </a:p>
          <a:p>
            <a:r>
              <a:rPr lang="ru-RU" dirty="0" smtClean="0"/>
              <a:t>необъяснимые колебания веса;</a:t>
            </a:r>
          </a:p>
          <a:p>
            <a:r>
              <a:rPr lang="ru-RU" dirty="0" smtClean="0"/>
              <a:t>соматический характер жалоб без их объективного подтверждения.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258" y="6215082"/>
            <a:ext cx="1090979" cy="64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Последствия тревожно-депрессивного синдрома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нарушения пищевого поведения приводят к повышению (снижению) аппетита и увеличению (снижению) массы тела, ухудшают прогноз сердечно-сосудистых заболеваний;</a:t>
            </a:r>
          </a:p>
          <a:p>
            <a:r>
              <a:rPr lang="ru-RU" dirty="0" smtClean="0"/>
              <a:t> прямое влияние на ряд органов и систем, в частности, на мозговой и системный кровоток, вегетативную нервную систему;</a:t>
            </a:r>
          </a:p>
          <a:p>
            <a:r>
              <a:rPr lang="ru-RU" dirty="0" smtClean="0"/>
              <a:t> увеличение частоты инфарктов миокарда, нарушений ритма сердца, инсультов.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482" y="6286520"/>
            <a:ext cx="969755" cy="571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>
                <a:solidFill>
                  <a:srgbClr val="00B050"/>
                </a:solidFill>
              </a:rPr>
              <a:t>ВОПРОСЫ ДИАГНОСТИКИ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900" y="6274980"/>
            <a:ext cx="989337" cy="583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Опросники и шкалы: тревога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/>
              <a:t>Шкала Кови </a:t>
            </a:r>
            <a:r>
              <a:rPr lang="ru-RU" dirty="0" smtClean="0"/>
              <a:t>(</a:t>
            </a:r>
            <a:r>
              <a:rPr lang="en-US" dirty="0" err="1" smtClean="0"/>
              <a:t>Covi</a:t>
            </a:r>
            <a:r>
              <a:rPr lang="en-US" dirty="0" smtClean="0"/>
              <a:t> Anxiety Scale)</a:t>
            </a:r>
            <a:r>
              <a:rPr lang="ru-RU" dirty="0" smtClean="0"/>
              <a:t>;</a:t>
            </a:r>
            <a:endParaRPr lang="en-US" dirty="0" smtClean="0"/>
          </a:p>
          <a:p>
            <a:r>
              <a:rPr lang="ru-RU" dirty="0" smtClean="0"/>
              <a:t>Шкала Самооценки Тревоги </a:t>
            </a:r>
            <a:r>
              <a:rPr lang="ru-RU" dirty="0" err="1" smtClean="0"/>
              <a:t>Цунга</a:t>
            </a:r>
            <a:r>
              <a:rPr lang="ru-RU" dirty="0" smtClean="0"/>
              <a:t> (</a:t>
            </a:r>
            <a:r>
              <a:rPr lang="en-US" dirty="0" err="1" smtClean="0"/>
              <a:t>Zung</a:t>
            </a:r>
            <a:r>
              <a:rPr lang="en-US" dirty="0" smtClean="0"/>
              <a:t> Self-rating Anxiety Scale)</a:t>
            </a:r>
            <a:r>
              <a:rPr lang="ru-RU" dirty="0" smtClean="0"/>
              <a:t>;</a:t>
            </a:r>
          </a:p>
          <a:p>
            <a:r>
              <a:rPr lang="ru-RU" dirty="0" smtClean="0"/>
              <a:t>Шкала Тревоги Спилбергера (</a:t>
            </a:r>
            <a:r>
              <a:rPr lang="en-US" dirty="0" smtClean="0"/>
              <a:t>State-Trait Anxiety Inventory)</a:t>
            </a:r>
            <a:r>
              <a:rPr lang="ru-RU" dirty="0" smtClean="0"/>
              <a:t>;</a:t>
            </a:r>
          </a:p>
          <a:p>
            <a:r>
              <a:rPr lang="ru-RU" dirty="0" smtClean="0"/>
              <a:t>Шкала Проявлений Тревоги Тейлора (</a:t>
            </a:r>
            <a:r>
              <a:rPr lang="en-US" dirty="0" err="1" smtClean="0"/>
              <a:t>Teilors</a:t>
            </a:r>
            <a:r>
              <a:rPr lang="en-US" dirty="0" smtClean="0"/>
              <a:t> Manifest Anxiety Scale)</a:t>
            </a:r>
            <a:r>
              <a:rPr lang="ru-RU" dirty="0" smtClean="0"/>
              <a:t>;</a:t>
            </a:r>
          </a:p>
          <a:p>
            <a:r>
              <a:rPr lang="ru-RU" dirty="0" smtClean="0"/>
              <a:t>Шкала Гамильтона для Оценки Тревоги (</a:t>
            </a:r>
            <a:r>
              <a:rPr lang="en-US" dirty="0" smtClean="0"/>
              <a:t>Hamilton Anxiety Rating Scale)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258" y="6215082"/>
            <a:ext cx="1090979" cy="64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Шкала Кови 1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1). Жалобы: нервозность, дрожь, взвинченность, страхи;</a:t>
            </a:r>
          </a:p>
          <a:p>
            <a:pPr>
              <a:buNone/>
            </a:pPr>
            <a:r>
              <a:rPr lang="ru-RU" dirty="0" smtClean="0"/>
              <a:t>2). Поведение: испуг, пугливость, обеспокоен;</a:t>
            </a:r>
          </a:p>
          <a:p>
            <a:pPr>
              <a:buNone/>
            </a:pPr>
            <a:r>
              <a:rPr lang="ru-RU" dirty="0" smtClean="0"/>
              <a:t>3). Вегетативные симптомы тревоги: тремор, повышенное потоотделение, приливы, беспокойный сон, дискомфорт в эпигастральной области.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258" y="6215082"/>
            <a:ext cx="1090979" cy="64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Актуальность проблемы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Новые материалы\Деменция\people-with-dementia-increas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8286808" cy="464347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6776" y="6352834"/>
            <a:ext cx="857224" cy="505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Шкала Кови 2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заполняется врачом;</a:t>
            </a:r>
          </a:p>
          <a:p>
            <a:r>
              <a:rPr lang="ru-RU" dirty="0" smtClean="0"/>
              <a:t>варианты ответов – от 0 (отсутствие симптома) до 4 (симптом очень сильно выражен);</a:t>
            </a:r>
          </a:p>
          <a:p>
            <a:r>
              <a:rPr lang="ru-RU" dirty="0" smtClean="0"/>
              <a:t>суммарный балл: 0 – 2 – отсутствие тревожного состояния, 2 – 5 – наличие симптомов тревоги, 6 баллов и выше – тревожное состояние в выраженной степени. 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258" y="6215082"/>
            <a:ext cx="1090979" cy="64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Опросники и шкалы: депрессия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Госпитальная Шкала Тревоги и Депрессии (</a:t>
            </a:r>
            <a:r>
              <a:rPr lang="en-US" dirty="0" smtClean="0"/>
              <a:t>Hospital Anxiety and Depression Scale)</a:t>
            </a:r>
            <a:r>
              <a:rPr lang="ru-RU" dirty="0" smtClean="0"/>
              <a:t>;</a:t>
            </a:r>
          </a:p>
          <a:p>
            <a:r>
              <a:rPr lang="ru-RU" b="1" dirty="0" smtClean="0"/>
              <a:t>Шкала Монтгомери-Асберг для Оценки Депрессии </a:t>
            </a:r>
            <a:r>
              <a:rPr lang="ru-RU" dirty="0" smtClean="0"/>
              <a:t>(</a:t>
            </a:r>
            <a:r>
              <a:rPr lang="en-US" dirty="0" smtClean="0"/>
              <a:t>Montgomery-</a:t>
            </a:r>
            <a:r>
              <a:rPr lang="en-US" dirty="0" err="1" smtClean="0"/>
              <a:t>Asberg</a:t>
            </a:r>
            <a:r>
              <a:rPr lang="en-US" dirty="0" smtClean="0"/>
              <a:t> Depression Scale)</a:t>
            </a:r>
            <a:r>
              <a:rPr lang="ru-RU" dirty="0" smtClean="0"/>
              <a:t>;</a:t>
            </a:r>
          </a:p>
          <a:p>
            <a:r>
              <a:rPr lang="ru-RU" dirty="0" smtClean="0"/>
              <a:t>Опросник Депрессии Бека (</a:t>
            </a:r>
            <a:r>
              <a:rPr lang="en-US" dirty="0" smtClean="0"/>
              <a:t>Beck Depression Inventory)</a:t>
            </a:r>
            <a:r>
              <a:rPr lang="ru-RU" dirty="0" smtClean="0"/>
              <a:t>;</a:t>
            </a:r>
          </a:p>
          <a:p>
            <a:r>
              <a:rPr lang="ru-RU" dirty="0" smtClean="0"/>
              <a:t>Шкала Гамильтона для Оценки Депрессии (</a:t>
            </a:r>
            <a:r>
              <a:rPr lang="en-US" dirty="0" smtClean="0"/>
              <a:t>Hamilton Depression Rating Scale)</a:t>
            </a:r>
            <a:r>
              <a:rPr lang="ru-RU" dirty="0" smtClean="0"/>
              <a:t>;</a:t>
            </a:r>
            <a:endParaRPr lang="en-US" dirty="0" smtClean="0"/>
          </a:p>
          <a:p>
            <a:r>
              <a:rPr lang="ru-RU" dirty="0" smtClean="0"/>
              <a:t>Шкала Депрессии Научно-Исследовательского Института Психоневрологии им. В.М.Бехтерева).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258" y="6215082"/>
            <a:ext cx="1090979" cy="64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Шкала Монтгомери-Асберг для Оценки Депрессии 1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 – объективные признаки подавленности; 2 – субъективные признаки подавленности; 3 – внутреннее напряжение; 4 - ухудшение сна; 5 – нарушения аппетита; 6 – нарушение концентрации внимания; 7 – нарушение интенции в деятельности; 8 – утрата способности чувствовать; 9 – пессимистические мысли; 10 – суицидальные мысли.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258" y="6215082"/>
            <a:ext cx="1090979" cy="64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Шкала Монтгомери-Асберг для Оценки Депрессии 2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оценка каждой позиции в баллах от 0 (отсутствие нарушений) до 6 (сильно выраженные нарушения);</a:t>
            </a:r>
          </a:p>
          <a:p>
            <a:r>
              <a:rPr lang="ru-RU" dirty="0" smtClean="0"/>
              <a:t>если суммарный балл выше 15 – диагностируется клинически значимая депрессия;</a:t>
            </a:r>
          </a:p>
          <a:p>
            <a:r>
              <a:rPr lang="ru-RU" dirty="0" smtClean="0"/>
              <a:t>терапия депрессии эффективна, если суммарный балл снижается на 50% от первоначального.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021" y="6215082"/>
            <a:ext cx="1090979" cy="64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>
                <a:solidFill>
                  <a:srgbClr val="00B050"/>
                </a:solidFill>
              </a:rPr>
              <a:t>ВОПРОСЫ ТЕРАПИИ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258" y="6215082"/>
            <a:ext cx="1090979" cy="64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>
                <a:solidFill>
                  <a:srgbClr val="00B050"/>
                </a:solidFill>
              </a:rPr>
              <a:t>ДОКАЗАТЕЛЬНАЯ ТЕРАПИЯ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B050"/>
                </a:solidFill>
              </a:rPr>
              <a:t>ТРЕВОЖНО-ДЕПРЕССИВНОГО СИНДРОМА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B050"/>
                </a:solidFill>
              </a:rPr>
              <a:t>(СТЕПЕНЬ ДОКАЗАТЕЛЬНОСТИ А и В)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258" y="6215082"/>
            <a:ext cx="1090979" cy="64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«Базисная терапия»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исключение социальной изоляции и чувства одиночества;</a:t>
            </a:r>
          </a:p>
          <a:p>
            <a:r>
              <a:rPr lang="ru-RU" dirty="0" smtClean="0"/>
              <a:t>лечение болевого синдрома;</a:t>
            </a:r>
          </a:p>
          <a:p>
            <a:r>
              <a:rPr lang="ru-RU" dirty="0" smtClean="0"/>
              <a:t>лечение соматической патологии, перевод ее в стадию компенсации;</a:t>
            </a:r>
          </a:p>
          <a:p>
            <a:r>
              <a:rPr lang="ru-RU" dirty="0" smtClean="0"/>
              <a:t>ревизия лекарственной терапии: бета-блокаторы, бензодиазепины, леводопа, опиаты, стероиды.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482" y="6286520"/>
            <a:ext cx="969755" cy="571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Немедикаментозная терапия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методы психотерапии;</a:t>
            </a:r>
          </a:p>
          <a:p>
            <a:r>
              <a:rPr lang="ru-RU" dirty="0" smtClean="0"/>
              <a:t>поведенческая терапия;</a:t>
            </a:r>
          </a:p>
          <a:p>
            <a:r>
              <a:rPr lang="ru-RU" dirty="0" smtClean="0"/>
              <a:t>электроимпульсная терапия (при тяжелых состояниях в госпитальных условиях): при необходимости быстрого купирования симптоматики, резистентность к лекарственной терапии, выраженная степень тревожно-депрессивного синдрома. Противопоказана при ИБС и цереброваскулярной патологии.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258" y="6215082"/>
            <a:ext cx="1090979" cy="64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Медикаментозная терапия 1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1). Селективные ингибиторы обратного захвата серотонина: </a:t>
            </a:r>
            <a:r>
              <a:rPr lang="ru-RU" dirty="0" err="1" smtClean="0"/>
              <a:t>циталопран</a:t>
            </a:r>
            <a:r>
              <a:rPr lang="ru-RU" dirty="0" smtClean="0"/>
              <a:t> (10 – 30 мг), </a:t>
            </a:r>
            <a:r>
              <a:rPr lang="ru-RU" dirty="0" err="1" smtClean="0"/>
              <a:t>сертралин</a:t>
            </a:r>
            <a:r>
              <a:rPr lang="ru-RU" dirty="0" smtClean="0"/>
              <a:t> (50 – 100 мг). </a:t>
            </a:r>
          </a:p>
          <a:p>
            <a:pPr>
              <a:buFontTx/>
              <a:buChar char="-"/>
            </a:pPr>
            <a:r>
              <a:rPr lang="ru-RU" dirty="0" smtClean="0"/>
              <a:t>Препараты первого ряда;</a:t>
            </a:r>
          </a:p>
          <a:p>
            <a:pPr>
              <a:buFontTx/>
              <a:buChar char="-"/>
            </a:pPr>
            <a:r>
              <a:rPr lang="ru-RU" dirty="0" smtClean="0"/>
              <a:t>Период начала действия – около 8 недель;</a:t>
            </a:r>
          </a:p>
          <a:p>
            <a:pPr>
              <a:buFontTx/>
              <a:buChar char="-"/>
            </a:pPr>
            <a:r>
              <a:rPr lang="ru-RU" dirty="0" smtClean="0"/>
              <a:t>Побочные эффекты: постуральная гипотензия, гипонатриемия, </a:t>
            </a:r>
            <a:r>
              <a:rPr lang="ru-RU" dirty="0" err="1" smtClean="0"/>
              <a:t>диарейный</a:t>
            </a:r>
            <a:r>
              <a:rPr lang="ru-RU" dirty="0" smtClean="0"/>
              <a:t> синдром.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482" y="6286520"/>
            <a:ext cx="969755" cy="571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Медикаментозная терапия 2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2). Трициклические антидепрессанты – амитриптиллин, нортриптиллин.</a:t>
            </a:r>
          </a:p>
          <a:p>
            <a:pPr>
              <a:buFontTx/>
              <a:buChar char="-"/>
            </a:pPr>
            <a:r>
              <a:rPr lang="ru-RU" dirty="0" smtClean="0"/>
              <a:t>Назначаются менее часто; при сопутствующей инконтиненции за счет антихолинергического действия, при хроническом болевом синдроме, неэффективности других препаратов;</a:t>
            </a:r>
          </a:p>
          <a:p>
            <a:pPr>
              <a:buFontTx/>
              <a:buChar char="-"/>
            </a:pPr>
            <a:r>
              <a:rPr lang="ru-RU" dirty="0" smtClean="0"/>
              <a:t>Терапия должна начинаться с минимальных доз. </a:t>
            </a:r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62" y="6232882"/>
            <a:ext cx="1060775" cy="625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Актуальность проблемы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недостаточный уровень развития современного гериатрического подхода;</a:t>
            </a:r>
          </a:p>
          <a:p>
            <a:r>
              <a:rPr lang="ru-RU" dirty="0" err="1" smtClean="0"/>
              <a:t>гиподиагностика</a:t>
            </a:r>
            <a:r>
              <a:rPr lang="ru-RU" dirty="0" smtClean="0"/>
              <a:t> когнитивных расстройств и деменции, особенно на ранних этапах;</a:t>
            </a:r>
          </a:p>
          <a:p>
            <a:r>
              <a:rPr lang="ru-RU" dirty="0" err="1" smtClean="0"/>
              <a:t>мультикультурный</a:t>
            </a:r>
            <a:r>
              <a:rPr lang="ru-RU" dirty="0" smtClean="0"/>
              <a:t> взгляд на деменцию: в разных культурных системах отношение к функциональной способности разное и зависит от социальных отношений в регионе, уровня образования, отношения к пожилому человеку. 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6776" y="6352834"/>
            <a:ext cx="857224" cy="505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Медикаментозная терапия 3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3). Ингибиторы обратного захвата серотонина и норадреналина (</a:t>
            </a:r>
            <a:r>
              <a:rPr lang="ru-RU" dirty="0" err="1" smtClean="0"/>
              <a:t>венлафаксин</a:t>
            </a:r>
            <a:r>
              <a:rPr lang="ru-RU" dirty="0" smtClean="0"/>
              <a:t>).</a:t>
            </a:r>
          </a:p>
          <a:p>
            <a:pPr>
              <a:buFontTx/>
              <a:buChar char="-"/>
            </a:pPr>
            <a:r>
              <a:rPr lang="ru-RU" dirty="0" smtClean="0"/>
              <a:t>При неэффективности селективных ИОЗС;</a:t>
            </a:r>
          </a:p>
          <a:p>
            <a:pPr>
              <a:buFontTx/>
              <a:buChar char="-"/>
            </a:pPr>
            <a:r>
              <a:rPr lang="ru-RU" dirty="0" smtClean="0"/>
              <a:t>Начальная доза 37,5 мг в день, максимальная суточная доза – 150 мг,</a:t>
            </a:r>
          </a:p>
          <a:p>
            <a:pPr>
              <a:buFontTx/>
              <a:buChar char="-"/>
            </a:pPr>
            <a:r>
              <a:rPr lang="ru-RU" dirty="0" smtClean="0"/>
              <a:t>Побочные эффекты аналогичны ИОЗС, но в меньшей степени выражена ортостатическая гипотензия.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482" y="6286520"/>
            <a:ext cx="969755" cy="571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Медикаментозная терапия 4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4). </a:t>
            </a:r>
            <a:r>
              <a:rPr lang="ru-RU" dirty="0" err="1" smtClean="0"/>
              <a:t>Миртазапин</a:t>
            </a:r>
            <a:r>
              <a:rPr lang="ru-RU" dirty="0" smtClean="0"/>
              <a:t>, применяется при необходимости достижения седативного эффекта;</a:t>
            </a:r>
          </a:p>
          <a:p>
            <a:pPr>
              <a:buNone/>
            </a:pPr>
            <a:r>
              <a:rPr lang="ru-RU" dirty="0" smtClean="0"/>
              <a:t>5). Ингибиторы </a:t>
            </a:r>
            <a:r>
              <a:rPr lang="ru-RU" dirty="0" err="1" smtClean="0"/>
              <a:t>моноаминооксидазы</a:t>
            </a:r>
            <a:r>
              <a:rPr lang="ru-RU" dirty="0" smtClean="0"/>
              <a:t> (</a:t>
            </a:r>
            <a:r>
              <a:rPr lang="ru-RU" dirty="0" err="1" smtClean="0"/>
              <a:t>меклобемид</a:t>
            </a:r>
            <a:r>
              <a:rPr lang="ru-RU" dirty="0" smtClean="0"/>
              <a:t>). Неудобны в применении в связи с развитием взаимодействия с другими препаратами и частыми побочными эффектами.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482" y="6286520"/>
            <a:ext cx="969755" cy="571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Принципы терапии 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необходима медленная отмена препаратов при длительности приема более 8 недель;</a:t>
            </a:r>
          </a:p>
          <a:p>
            <a:r>
              <a:rPr lang="ru-RU" dirty="0" smtClean="0"/>
              <a:t>период отмены – не менее 4 недель;</a:t>
            </a:r>
          </a:p>
          <a:p>
            <a:r>
              <a:rPr lang="ru-RU" dirty="0" smtClean="0"/>
              <a:t>синдром отмены: тревога, мании, делирий, бессонница, неврологическая симптоматика;</a:t>
            </a:r>
          </a:p>
          <a:p>
            <a:r>
              <a:rPr lang="ru-RU" dirty="0" smtClean="0"/>
              <a:t>изменение препарата: постепенное снижение дозы одного и увеличение дозы другого.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258" y="6215082"/>
            <a:ext cx="1090979" cy="64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i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endParaRPr lang="ru-RU" b="1" i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rgbClr val="00B050"/>
                </a:solidFill>
              </a:rPr>
              <a:t>Нарушения сна</a:t>
            </a:r>
            <a:endParaRPr lang="ru-RU" b="1" i="1" dirty="0">
              <a:solidFill>
                <a:srgbClr val="00B05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62" y="6226538"/>
            <a:ext cx="1071538" cy="631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Современный сон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на один час </a:t>
            </a:r>
            <a:r>
              <a:rPr lang="ru-RU" b="1" dirty="0" smtClean="0"/>
              <a:t>короче</a:t>
            </a:r>
            <a:r>
              <a:rPr lang="ru-RU" dirty="0" smtClean="0"/>
              <a:t> по сравнению с людьми в </a:t>
            </a:r>
            <a:r>
              <a:rPr lang="en-US" dirty="0" smtClean="0"/>
              <a:t>XIX</a:t>
            </a:r>
            <a:r>
              <a:rPr lang="ru-RU" dirty="0" smtClean="0"/>
              <a:t> веке, около 90 видов нарушений сна;</a:t>
            </a:r>
          </a:p>
          <a:p>
            <a:r>
              <a:rPr lang="ru-RU" b="1" dirty="0" smtClean="0"/>
              <a:t>длительное частичное лишение сна </a:t>
            </a:r>
            <a:r>
              <a:rPr lang="ru-RU" dirty="0" smtClean="0"/>
              <a:t>(хроническое недосыпание) – нарастает раздражение, тревога, депрессивные мысли, плохое самочувствие, повышается склонность к инфекционным болезням, развивается синдром эмоционального выгорания;</a:t>
            </a:r>
          </a:p>
          <a:p>
            <a:r>
              <a:rPr lang="ru-RU" b="1" dirty="0" smtClean="0"/>
              <a:t>депривация сна </a:t>
            </a:r>
            <a:r>
              <a:rPr lang="ru-RU" dirty="0" smtClean="0"/>
              <a:t>(лишение сна) – резкая астенизация, сновидения наяву, выраженное снижение работоспособности.   </a:t>
            </a:r>
          </a:p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5186" y="6215082"/>
            <a:ext cx="1088813" cy="642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B050"/>
                </a:solidFill>
              </a:rPr>
              <a:t>ФИЗИОЛОГИЧЕСКАЯ РОЛЬ СНА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5186" y="6215082"/>
            <a:ext cx="1088813" cy="642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Кошка без сна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8674" name="Picture 2" descr="http://bezboleznej.ru/wp-content/uploads/2014/01/yazva-zheludka.jpe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00174"/>
            <a:ext cx="3028950" cy="2095501"/>
          </a:xfrm>
          <a:prstGeom prst="rect">
            <a:avLst/>
          </a:prstGeom>
          <a:noFill/>
        </p:spPr>
      </p:pic>
      <p:pic>
        <p:nvPicPr>
          <p:cNvPr id="28676" name="Picture 4" descr="http://grupy.ru/uploads/posts/img/oblysenie-u-koshek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3714752"/>
            <a:ext cx="2619375" cy="1962150"/>
          </a:xfrm>
          <a:prstGeom prst="rect">
            <a:avLst/>
          </a:prstGeom>
          <a:noFill/>
        </p:spPr>
      </p:pic>
      <p:pic>
        <p:nvPicPr>
          <p:cNvPr id="28678" name="Picture 6" descr="http://www.rus-zona.net/wp-content/uploads/kat/ravnovesie_koshki_2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43325" y="1714488"/>
            <a:ext cx="5400675" cy="3590926"/>
          </a:xfrm>
          <a:prstGeom prst="rect">
            <a:avLst/>
          </a:prstGeom>
          <a:noFill/>
        </p:spPr>
      </p:pic>
      <p:pic>
        <p:nvPicPr>
          <p:cNvPr id="7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55186" y="6215082"/>
            <a:ext cx="1088813" cy="642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Мозг во время сна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переработка информации от внутренних органов;</a:t>
            </a:r>
          </a:p>
          <a:p>
            <a:r>
              <a:rPr lang="ru-RU" dirty="0" smtClean="0"/>
              <a:t>мы не задумываемся о том как работает, например, тонкая кишка, но это не значит, что мозг об этом не «думает»;</a:t>
            </a:r>
          </a:p>
          <a:p>
            <a:r>
              <a:rPr lang="ru-RU" dirty="0" smtClean="0"/>
              <a:t>поток нервных волокон к мозгу из желудочно-кишечного тракта больше, чем от органа зрения;</a:t>
            </a:r>
          </a:p>
          <a:p>
            <a:r>
              <a:rPr lang="ru-RU" dirty="0" smtClean="0"/>
              <a:t>во время сна – коррекция отклонений.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4202" y="6143644"/>
            <a:ext cx="1209797" cy="7143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Значение сна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выработка гормона роста - «дети растут во сне»;</a:t>
            </a:r>
          </a:p>
          <a:p>
            <a:r>
              <a:rPr lang="ru-RU" dirty="0" smtClean="0"/>
              <a:t>восстановление мозга (психическое восстановление);</a:t>
            </a:r>
          </a:p>
          <a:p>
            <a:r>
              <a:rPr lang="ru-RU" dirty="0" smtClean="0"/>
              <a:t>повышение иммунитета;</a:t>
            </a:r>
          </a:p>
          <a:p>
            <a:r>
              <a:rPr lang="ru-RU" dirty="0" smtClean="0"/>
              <a:t>нормализация деятельности висцеральных органов и нормализация обмена веществ (физическое восстановление);</a:t>
            </a:r>
          </a:p>
          <a:p>
            <a:r>
              <a:rPr lang="ru-RU" dirty="0" smtClean="0"/>
              <a:t>регуляция памяти (забывание ненужного).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6098734"/>
            <a:ext cx="1285852" cy="7592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Сон – важнейшее время регуляции жизненно-важных функций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http://ic.pics.livejournal.com/essential_dali/34908098/16515/16515_900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71612"/>
            <a:ext cx="8286808" cy="4629157"/>
          </a:xfrm>
          <a:prstGeom prst="rect">
            <a:avLst/>
          </a:prstGeom>
          <a:noFill/>
        </p:spPr>
      </p:pic>
      <p:pic>
        <p:nvPicPr>
          <p:cNvPr id="5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34202" y="6143644"/>
            <a:ext cx="1209797" cy="7143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Странности в поведении: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диагноз часто ставит сосед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108809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3174" y="1714488"/>
            <a:ext cx="3929090" cy="4643470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900" y="6268638"/>
            <a:ext cx="1000100" cy="58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>
                <a:solidFill>
                  <a:srgbClr val="00B050"/>
                </a:solidFill>
              </a:rPr>
              <a:t>СОН В НОРМЕ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462" y="6225282"/>
            <a:ext cx="1071538" cy="632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Засыпание и циклы сна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засыпание;</a:t>
            </a:r>
          </a:p>
          <a:p>
            <a:r>
              <a:rPr lang="ru-RU" dirty="0" smtClean="0"/>
              <a:t>медленный сон;</a:t>
            </a:r>
          </a:p>
          <a:p>
            <a:r>
              <a:rPr lang="ru-RU" dirty="0" smtClean="0"/>
              <a:t>быстрый сон.</a:t>
            </a:r>
          </a:p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6140918"/>
            <a:ext cx="1214414" cy="717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Засыпание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снижение уровня сознания;</a:t>
            </a:r>
          </a:p>
          <a:p>
            <a:r>
              <a:rPr lang="ru-RU" dirty="0" smtClean="0"/>
              <a:t>зевота;</a:t>
            </a:r>
          </a:p>
          <a:p>
            <a:r>
              <a:rPr lang="ru-RU" dirty="0" smtClean="0"/>
              <a:t>снижение общей чувствительности;</a:t>
            </a:r>
          </a:p>
          <a:p>
            <a:r>
              <a:rPr lang="ru-RU" dirty="0" smtClean="0"/>
              <a:t>урежение частоты сердечных сокращений, снижение артериального давления,  снижение секреторной активности желез, например, слезных, в результате развивается жжение глаз и происходит слипание век.</a:t>
            </a:r>
          </a:p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5186" y="6215082"/>
            <a:ext cx="1088813" cy="642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Медленный сон 1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i="1" dirty="0" smtClean="0"/>
              <a:t>первая стадия</a:t>
            </a:r>
            <a:r>
              <a:rPr lang="ru-RU" dirty="0" smtClean="0"/>
              <a:t>.  Дремота с полусонными мечтаниями,  гипногогические галлюцинации, снижение мышечной активности, частоты дыхания и пульса, понижение температуры, глаза могут совершать медленные движения;</a:t>
            </a:r>
          </a:p>
          <a:p>
            <a:r>
              <a:rPr lang="ru-RU" i="1" dirty="0" smtClean="0"/>
              <a:t>вторая стадия</a:t>
            </a:r>
            <a:r>
              <a:rPr lang="ru-RU" dirty="0" smtClean="0"/>
              <a:t>. Сон неглубокий или лёгкий. Происходит дальнейшее снижение тонической мышечной активности. Занимает в целом около 45-55 % общего времени сна. Первый эпизод второй стадии длится около 20 минут. В ЭЭГ доминируют </a:t>
            </a:r>
            <a:r>
              <a:rPr lang="ru-RU" dirty="0" err="1" smtClean="0"/>
              <a:t>тета-волны</a:t>
            </a:r>
            <a:r>
              <a:rPr lang="ru-RU" dirty="0" smtClean="0"/>
              <a:t>, появляются так называемые «сонные веретёна» (сигма-ритм).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6098734"/>
            <a:ext cx="1285852" cy="7592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Медленный сон 2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i="1" dirty="0" smtClean="0"/>
              <a:t>третья стадия</a:t>
            </a:r>
            <a:r>
              <a:rPr lang="ru-RU" dirty="0" smtClean="0"/>
              <a:t>. Медленный сон. Характерны так называемые дельта-колебания на электроэнцефалограмме, которые занимают менее 50 %;</a:t>
            </a:r>
          </a:p>
          <a:p>
            <a:r>
              <a:rPr lang="ru-RU" i="1" dirty="0" smtClean="0"/>
              <a:t>четвёртая стадия</a:t>
            </a:r>
            <a:r>
              <a:rPr lang="ru-RU" dirty="0" smtClean="0"/>
              <a:t>. Самый глубокий медленный дельта-сон, когда преобладают дельта-колебания (2 Гц). </a:t>
            </a:r>
          </a:p>
          <a:p>
            <a:pPr>
              <a:buNone/>
            </a:pPr>
            <a:r>
              <a:rPr lang="ru-RU" dirty="0" smtClean="0"/>
              <a:t>    Третья и четвёртая стадии сна часто объединяют под названием </a:t>
            </a:r>
            <a:r>
              <a:rPr lang="ru-RU" i="1" dirty="0" smtClean="0"/>
              <a:t>дельта-сон, в</a:t>
            </a:r>
            <a:r>
              <a:rPr lang="ru-RU" dirty="0" smtClean="0"/>
              <a:t> это время человека разбудить очень сложно, на этой стадии возможны эпизоды снохождения, ночные сновидения с ужасом, разговоры во сне, </a:t>
            </a:r>
            <a:r>
              <a:rPr lang="ru-RU" dirty="0" err="1" smtClean="0"/>
              <a:t>энурез</a:t>
            </a:r>
            <a:r>
              <a:rPr lang="ru-RU" dirty="0" smtClean="0"/>
              <a:t> у детей, которые после пробуждения забываются. </a:t>
            </a:r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18" y="6072206"/>
            <a:ext cx="1330781" cy="7857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Когда мы переставляем время на будильнике на 10 минут?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http://nabiraem.ru/adm_imgs/1038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71612"/>
            <a:ext cx="8286808" cy="4572032"/>
          </a:xfrm>
          <a:prstGeom prst="rect">
            <a:avLst/>
          </a:prstGeom>
          <a:noFill/>
        </p:spPr>
      </p:pic>
      <p:pic>
        <p:nvPicPr>
          <p:cNvPr id="5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48" y="6098734"/>
            <a:ext cx="1285852" cy="7592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Быстрый сон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пятая стадия сна, которая следует за медленным сном;</a:t>
            </a:r>
          </a:p>
          <a:p>
            <a:r>
              <a:rPr lang="ru-RU" dirty="0" smtClean="0"/>
              <a:t>электрическая активность мозга сходна с состоянием бодрствования, но человек находится в полной неподвижности вследствие резкого падения мышечного тонуса;</a:t>
            </a:r>
          </a:p>
          <a:p>
            <a:r>
              <a:rPr lang="ru-RU" dirty="0" smtClean="0"/>
              <a:t>глазные яблоки очень часто и периодически совершают быстрые движения под сомкнутыми веками;</a:t>
            </a:r>
          </a:p>
          <a:p>
            <a:r>
              <a:rPr lang="ru-RU" dirty="0" smtClean="0"/>
              <a:t>В 90% снятся сны;</a:t>
            </a:r>
          </a:p>
          <a:p>
            <a:r>
              <a:rPr lang="ru-RU" dirty="0" smtClean="0"/>
              <a:t>первый эпизод быстрого сна наступает через 70 - 90 минут от момента засыпания, длится 5-10 минут. </a:t>
            </a:r>
          </a:p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6140918"/>
            <a:ext cx="1214414" cy="717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Циклы сна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от поверхностного к глубокому сну;</a:t>
            </a:r>
          </a:p>
          <a:p>
            <a:r>
              <a:rPr lang="ru-RU" dirty="0" smtClean="0"/>
              <a:t>за ночь от 4 до 6 циклов;</a:t>
            </a:r>
          </a:p>
          <a:p>
            <a:r>
              <a:rPr lang="ru-RU" dirty="0" smtClean="0"/>
              <a:t>продолжительность одного цикла составляет около 1,5 часов;</a:t>
            </a:r>
          </a:p>
          <a:p>
            <a:r>
              <a:rPr lang="ru-RU" dirty="0" smtClean="0"/>
              <a:t>в первой половине ночи – медленный сон, во второй половине обычно снятся сновидения.</a:t>
            </a:r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24" y="6183100"/>
            <a:ext cx="1142976" cy="674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B050"/>
                </a:solidFill>
              </a:rPr>
              <a:t>РЕГУЛЯЦИЯ СНА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5186" y="6215082"/>
            <a:ext cx="1088813" cy="642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Циркадные ритмы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циклические колебания интенсивности различных биологических процессов, связанные со сменой дня и ночи;</a:t>
            </a:r>
          </a:p>
          <a:p>
            <a:r>
              <a:rPr lang="ru-RU" dirty="0" smtClean="0"/>
              <a:t>несмотря на связь с внешними стимулами, циркадные ритмы имеют эндогенное происхождение, представляя, таким образом, «внутренние часы» организма.</a:t>
            </a:r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5186" y="6215082"/>
            <a:ext cx="1088813" cy="642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Гериатрический статус: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фокус на деменцию 1</a:t>
            </a:r>
            <a:endParaRPr lang="ru-RU" b="1" dirty="0">
              <a:solidFill>
                <a:srgbClr val="00B05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5929330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Oxford Desk Reference Geriatric Medicine, 2012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6776" y="6352834"/>
            <a:ext cx="857224" cy="505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4" name="Picture 2" descr="http://logosaum.com/uploads/posts/2014-03/1396287438_pineal-gland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24" y="6183100"/>
            <a:ext cx="1142976" cy="674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7522" name="Picture 2" descr="http://gormony.info/wp-content/uploads/2015/11/graphic-melatonina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2462" y="6225282"/>
            <a:ext cx="1071538" cy="632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scontent-frt3-1.xx.fbcdn.net/hphotos-xaf1/v/t1.0-9/11045444_722811054506825_7746515255215187042_n.jpg?oh=f905a9d2865b3ad02731904322cbc963&amp;oe=578199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-857280"/>
            <a:ext cx="5143500" cy="9144001"/>
          </a:xfrm>
          <a:prstGeom prst="rect">
            <a:avLst/>
          </a:prstGeom>
          <a:noFill/>
        </p:spPr>
      </p:pic>
      <p:pic>
        <p:nvPicPr>
          <p:cNvPr id="5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6170" y="6286520"/>
            <a:ext cx="967829" cy="571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Световая интоксикация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02" name="Picture 2" descr="http://raznie.ru/wp-content/uploads/2015/01/Zemlya2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71612"/>
            <a:ext cx="8358246" cy="4557719"/>
          </a:xfrm>
          <a:prstGeom prst="rect">
            <a:avLst/>
          </a:prstGeom>
          <a:noFill/>
        </p:spPr>
      </p:pic>
      <p:pic>
        <p:nvPicPr>
          <p:cNvPr id="5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3900" y="6267464"/>
            <a:ext cx="1000100" cy="5905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B050"/>
                </a:solidFill>
              </a:rPr>
              <a:t>ВАРИАНТЫ СНА В НОРМЕ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97154" y="6357958"/>
            <a:ext cx="846846" cy="5000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err="1" smtClean="0">
                <a:solidFill>
                  <a:srgbClr val="00B050"/>
                </a:solidFill>
              </a:rPr>
              <a:t>Хронотип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103426" name="Picture 2" descr="http://wildportal.ru/38_sova/10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00240"/>
            <a:ext cx="4500562" cy="2914645"/>
          </a:xfrm>
          <a:prstGeom prst="rect">
            <a:avLst/>
          </a:prstGeom>
          <a:noFill/>
        </p:spPr>
      </p:pic>
      <p:pic>
        <p:nvPicPr>
          <p:cNvPr id="103428" name="Picture 4" descr="https://upload.wikimedia.org/wikipedia/commons/thumb/0/0c/Alauda_arvensis_vogelartinfo_chris_romeiks_CHR3563.jpg/300px-Alauda_arvensis_vogelartinfo_chris_romeiks_CHR3563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1428736"/>
            <a:ext cx="4643438" cy="2481267"/>
          </a:xfrm>
          <a:prstGeom prst="rect">
            <a:avLst/>
          </a:prstGeom>
          <a:noFill/>
        </p:spPr>
      </p:pic>
      <p:pic>
        <p:nvPicPr>
          <p:cNvPr id="103430" name="Picture 6" descr="http://img-fotki.yandex.ru/get/9300/981986.50/0_888e7_46380c7f_ori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3857628"/>
            <a:ext cx="4572000" cy="3000372"/>
          </a:xfrm>
          <a:prstGeom prst="rect">
            <a:avLst/>
          </a:prstGeom>
          <a:noFill/>
        </p:spPr>
      </p:pic>
      <p:pic>
        <p:nvPicPr>
          <p:cNvPr id="7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143644"/>
            <a:ext cx="1209797" cy="7143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По продолжительности сна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err="1" smtClean="0"/>
              <a:t>короткоспящие</a:t>
            </a:r>
            <a:r>
              <a:rPr lang="ru-RU" dirty="0" smtClean="0"/>
              <a:t> (4 – 6 часов) – Наполеон;</a:t>
            </a:r>
          </a:p>
          <a:p>
            <a:r>
              <a:rPr lang="ru-RU" dirty="0" err="1" smtClean="0"/>
              <a:t>долгоспящие</a:t>
            </a:r>
            <a:r>
              <a:rPr lang="ru-RU" dirty="0" smtClean="0"/>
              <a:t> (10 – 12 часов) – Эйнштейн. </a:t>
            </a:r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5186" y="6215082"/>
            <a:ext cx="1088813" cy="642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Социальный </a:t>
            </a:r>
            <a:r>
              <a:rPr lang="ru-RU" b="1" dirty="0" err="1" smtClean="0">
                <a:solidFill>
                  <a:srgbClr val="00B050"/>
                </a:solidFill>
              </a:rPr>
              <a:t>джет-лаг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8546" name="Picture 2" descr="http://www.rv.org.ua/news/kbp/f/djet-lag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71612"/>
            <a:ext cx="8286808" cy="4700595"/>
          </a:xfrm>
          <a:prstGeom prst="rect">
            <a:avLst/>
          </a:prstGeom>
          <a:noFill/>
        </p:spPr>
      </p:pic>
      <p:pic>
        <p:nvPicPr>
          <p:cNvPr id="5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55186" y="6215082"/>
            <a:ext cx="1088813" cy="642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Нарушения сна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 smtClean="0"/>
              <a:t>нарушения физиологических функций во время сна</a:t>
            </a:r>
            <a:r>
              <a:rPr lang="ru-RU" dirty="0" smtClean="0"/>
              <a:t>: храп, синдром </a:t>
            </a:r>
            <a:r>
              <a:rPr lang="ru-RU" dirty="0" err="1" smtClean="0"/>
              <a:t>обструктивного</a:t>
            </a:r>
            <a:r>
              <a:rPr lang="ru-RU" dirty="0" smtClean="0"/>
              <a:t> </a:t>
            </a:r>
            <a:r>
              <a:rPr lang="ru-RU" dirty="0" err="1" smtClean="0"/>
              <a:t>аноэ</a:t>
            </a:r>
            <a:r>
              <a:rPr lang="ru-RU" dirty="0" smtClean="0"/>
              <a:t> сна, </a:t>
            </a:r>
            <a:r>
              <a:rPr lang="ru-RU" dirty="0" err="1" smtClean="0"/>
              <a:t>альвелярная</a:t>
            </a:r>
            <a:r>
              <a:rPr lang="ru-RU" dirty="0" smtClean="0"/>
              <a:t> </a:t>
            </a:r>
            <a:r>
              <a:rPr lang="ru-RU" dirty="0" err="1" smtClean="0"/>
              <a:t>гиповентиляция</a:t>
            </a:r>
            <a:r>
              <a:rPr lang="ru-RU" dirty="0" smtClean="0"/>
              <a:t> (на фоне ожирения, ХОБЛ), ночные нарушения ритма сердца, стенокардия во время сна;</a:t>
            </a:r>
          </a:p>
          <a:p>
            <a:r>
              <a:rPr lang="ru-RU" u="sng" dirty="0" smtClean="0"/>
              <a:t>собственно нарушения сна</a:t>
            </a:r>
            <a:r>
              <a:rPr lang="ru-RU" dirty="0" smtClean="0"/>
              <a:t>: </a:t>
            </a:r>
            <a:r>
              <a:rPr lang="ru-RU" dirty="0" err="1" smtClean="0"/>
              <a:t>инсомния</a:t>
            </a:r>
            <a:r>
              <a:rPr lang="ru-RU" dirty="0" smtClean="0"/>
              <a:t>, </a:t>
            </a:r>
            <a:r>
              <a:rPr lang="ru-RU" dirty="0" err="1" smtClean="0"/>
              <a:t>гиперсомния</a:t>
            </a:r>
            <a:r>
              <a:rPr lang="ru-RU" dirty="0" smtClean="0"/>
              <a:t>, </a:t>
            </a:r>
            <a:r>
              <a:rPr lang="ru-RU" dirty="0" err="1" smtClean="0"/>
              <a:t>парасомния</a:t>
            </a:r>
            <a:r>
              <a:rPr lang="ru-RU" dirty="0" smtClean="0"/>
              <a:t> (снохождение, ночные кошмары и страхи), нарколепсия.</a:t>
            </a:r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5186" y="6215082"/>
            <a:ext cx="1088813" cy="642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700" b="1" dirty="0" smtClean="0">
                <a:solidFill>
                  <a:srgbClr val="00B050"/>
                </a:solidFill>
              </a:rPr>
              <a:t>Скрининговые методы диагностики нарушений сна: опросники и шкалы</a:t>
            </a:r>
            <a:endParaRPr lang="ru-RU" sz="3700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шкала сонливости </a:t>
            </a:r>
            <a:r>
              <a:rPr lang="ru-RU" dirty="0" err="1" smtClean="0"/>
              <a:t>Эпворта</a:t>
            </a:r>
            <a:r>
              <a:rPr lang="ru-RU" dirty="0" smtClean="0"/>
              <a:t>;</a:t>
            </a:r>
          </a:p>
          <a:p>
            <a:r>
              <a:rPr lang="ru-RU" dirty="0" smtClean="0"/>
              <a:t>мюнхенский </a:t>
            </a:r>
            <a:r>
              <a:rPr lang="ru-RU" dirty="0" err="1" smtClean="0"/>
              <a:t>опросник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опросник</a:t>
            </a:r>
            <a:r>
              <a:rPr lang="ru-RU" dirty="0" smtClean="0"/>
              <a:t> на выявление </a:t>
            </a:r>
            <a:r>
              <a:rPr lang="ru-RU" dirty="0" err="1" smtClean="0"/>
              <a:t>обсруктивных</a:t>
            </a:r>
            <a:r>
              <a:rPr lang="ru-RU" dirty="0" smtClean="0"/>
              <a:t> апноэ во время сна.</a:t>
            </a:r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5186" y="6215082"/>
            <a:ext cx="1088813" cy="642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Гериатрический статус: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фокус на деменцию 2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болезнь Альцгеймера: прогредиентное течение с постепенным ухудшением когнитивных способностей;</a:t>
            </a:r>
          </a:p>
          <a:p>
            <a:r>
              <a:rPr lang="ru-RU" dirty="0" smtClean="0"/>
              <a:t>сосудистая деменция: внезапное начало (в 25% случаев – после инсульта), сопровождается острым функциональным дефицитом, синдромами падений, недержания мочи, нарушением походки и баланса, нарушения настроения.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6776" y="6352834"/>
            <a:ext cx="857224" cy="505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00B050"/>
                </a:solidFill>
              </a:rPr>
              <a:t>Полисомнография</a:t>
            </a:r>
            <a:r>
              <a:rPr lang="ru-RU" b="1" dirty="0" smtClean="0">
                <a:solidFill>
                  <a:srgbClr val="00B050"/>
                </a:solidFill>
              </a:rPr>
              <a:t> – «золотой стандарт»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системы с малым набором параметров –для расширенного респираторного (скрининг апноэ) и </a:t>
            </a:r>
            <a:r>
              <a:rPr lang="ru-RU" dirty="0" err="1" smtClean="0"/>
              <a:t>кардиореспираторного</a:t>
            </a:r>
            <a:r>
              <a:rPr lang="ru-RU" dirty="0" smtClean="0"/>
              <a:t> мониторинга;</a:t>
            </a:r>
          </a:p>
          <a:p>
            <a:r>
              <a:rPr lang="ru-RU" dirty="0" smtClean="0"/>
              <a:t>мобильные </a:t>
            </a:r>
            <a:r>
              <a:rPr lang="ru-RU" dirty="0" err="1" smtClean="0"/>
              <a:t>полисомнографические</a:t>
            </a:r>
            <a:r>
              <a:rPr lang="ru-RU" dirty="0" smtClean="0"/>
              <a:t> системы – анализ фазовой структуры сна и построения </a:t>
            </a:r>
            <a:r>
              <a:rPr lang="ru-RU" dirty="0" err="1" smtClean="0"/>
              <a:t>гипнограммы</a:t>
            </a:r>
            <a:r>
              <a:rPr lang="ru-RU" dirty="0" smtClean="0"/>
              <a:t>;</a:t>
            </a:r>
          </a:p>
          <a:p>
            <a:r>
              <a:rPr lang="ru-RU" dirty="0" smtClean="0"/>
              <a:t>стационарные полиграфические системы – выявление сопутствующих нарушений сна у пациентов с эпилепсией и другими неврологическими заболеваниями. </a:t>
            </a:r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38" y="6309646"/>
            <a:ext cx="928662" cy="5483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>
                <a:solidFill>
                  <a:srgbClr val="00B050"/>
                </a:solidFill>
              </a:rPr>
              <a:t>ГИГИЕНА СНА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900" y="6267464"/>
            <a:ext cx="1000100" cy="5905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Простые правила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вставать и ложиться в одно время;</a:t>
            </a:r>
          </a:p>
          <a:p>
            <a:r>
              <a:rPr lang="ru-RU" dirty="0" smtClean="0"/>
              <a:t>в кровати – только спать;</a:t>
            </a:r>
          </a:p>
          <a:p>
            <a:r>
              <a:rPr lang="ru-RU" dirty="0" smtClean="0"/>
              <a:t>не спать днем;</a:t>
            </a:r>
          </a:p>
          <a:p>
            <a:r>
              <a:rPr lang="ru-RU" dirty="0" smtClean="0"/>
              <a:t>удобные условия для сна (температура не более 18 – 20 градусов);</a:t>
            </a:r>
          </a:p>
          <a:p>
            <a:r>
              <a:rPr lang="ru-RU" dirty="0" smtClean="0"/>
              <a:t>не лежать в кровати, если не хочется спать;</a:t>
            </a:r>
          </a:p>
          <a:p>
            <a:r>
              <a:rPr lang="ru-RU" dirty="0" smtClean="0"/>
              <a:t>не пить кофе во второй половине дня;</a:t>
            </a:r>
          </a:p>
          <a:p>
            <a:r>
              <a:rPr lang="ru-RU" dirty="0" smtClean="0"/>
              <a:t>физическая нагрузка – не позже чем за три часа до сна;</a:t>
            </a:r>
          </a:p>
          <a:p>
            <a:r>
              <a:rPr lang="ru-RU" dirty="0" smtClean="0"/>
              <a:t>легкий ужин без излишеств;</a:t>
            </a:r>
          </a:p>
          <a:p>
            <a:r>
              <a:rPr lang="ru-RU" dirty="0" smtClean="0"/>
              <a:t>противопоказан алкоголь.</a:t>
            </a:r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900" y="6267464"/>
            <a:ext cx="1000100" cy="5905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Ритуал засыпания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у каждого свой – прогулка перед сном, теплая ванна, пижама, теплый чай и прочее;</a:t>
            </a:r>
          </a:p>
          <a:p>
            <a:r>
              <a:rPr lang="ru-RU" dirty="0" smtClean="0"/>
              <a:t>«счет овец»;</a:t>
            </a:r>
          </a:p>
          <a:p>
            <a:r>
              <a:rPr lang="ru-RU" dirty="0" smtClean="0"/>
              <a:t>запись проблем и их решений для того, чтобы освободиться от тяжелых мыслей.</a:t>
            </a:r>
          </a:p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6170" y="6286520"/>
            <a:ext cx="967829" cy="571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Мелатонин: диета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содержание мелатонина уменьшается с возрастом;</a:t>
            </a:r>
          </a:p>
          <a:p>
            <a:r>
              <a:rPr lang="ru-RU" dirty="0" smtClean="0"/>
              <a:t>для повышения поступления мелатонина с пищей следует рекомендовать: овес (1796 пикограмм/грамм продукта), кукуруза (1366 </a:t>
            </a:r>
            <a:r>
              <a:rPr lang="ru-RU" dirty="0" err="1" smtClean="0"/>
              <a:t>пг</a:t>
            </a:r>
            <a:r>
              <a:rPr lang="ru-RU" dirty="0" smtClean="0"/>
              <a:t>), рис (1006 </a:t>
            </a:r>
            <a:r>
              <a:rPr lang="ru-RU" dirty="0" err="1" smtClean="0"/>
              <a:t>пг</a:t>
            </a:r>
            <a:r>
              <a:rPr lang="ru-RU" dirty="0" smtClean="0"/>
              <a:t>), изюм (583 </a:t>
            </a:r>
            <a:r>
              <a:rPr lang="ru-RU" dirty="0" err="1" smtClean="0"/>
              <a:t>пг</a:t>
            </a:r>
            <a:r>
              <a:rPr lang="ru-RU" dirty="0" smtClean="0"/>
              <a:t>), помидоры (500 </a:t>
            </a:r>
            <a:r>
              <a:rPr lang="ru-RU" dirty="0" err="1" smtClean="0"/>
              <a:t>пг</a:t>
            </a:r>
            <a:r>
              <a:rPr lang="ru-RU" dirty="0" smtClean="0"/>
              <a:t>), бананы (460 </a:t>
            </a:r>
            <a:r>
              <a:rPr lang="ru-RU" dirty="0" err="1" smtClean="0"/>
              <a:t>пг</a:t>
            </a:r>
            <a:r>
              <a:rPr lang="ru-RU" dirty="0" smtClean="0"/>
              <a:t>), ячмень (378 </a:t>
            </a:r>
            <a:r>
              <a:rPr lang="ru-RU" dirty="0" err="1" smtClean="0"/>
              <a:t>пг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43900" y="6274980"/>
            <a:ext cx="989337" cy="583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Мелаксен 3мг тб №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42258" y="6215082"/>
            <a:ext cx="1090979" cy="64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Мелатонин: лекарственная терапия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/>
            <a:r>
              <a:rPr lang="ru-RU" dirty="0" err="1" smtClean="0"/>
              <a:t>Мелаксен</a:t>
            </a:r>
            <a:r>
              <a:rPr lang="ru-RU" baseline="30000" dirty="0" smtClean="0"/>
              <a:t>®</a:t>
            </a:r>
            <a:r>
              <a:rPr lang="ru-RU" dirty="0" smtClean="0"/>
              <a:t> ("</a:t>
            </a:r>
            <a:r>
              <a:rPr lang="ru-RU" dirty="0" err="1" smtClean="0"/>
              <a:t>Юнифарм</a:t>
            </a:r>
            <a:r>
              <a:rPr lang="ru-RU" dirty="0" smtClean="0"/>
              <a:t>", США) (мелатонин, 3 мг)</a:t>
            </a:r>
          </a:p>
          <a:p>
            <a:pPr marL="514350" indent="-514350"/>
            <a:r>
              <a:rPr lang="ru-RU" dirty="0" smtClean="0"/>
              <a:t>при длительности терапии 4 недели достоверное улучшение сна, снижение ощущения беспокойства, страха, раздражительности, чувства одиночества, утомляемости (снижение средних показателей на 20-40%), снижение чувства общей тревоги на 33%;</a:t>
            </a:r>
          </a:p>
          <a:p>
            <a:pPr marL="514350" indent="-514350"/>
            <a:r>
              <a:rPr lang="ru-RU" dirty="0" smtClean="0"/>
              <a:t>не наблюдалось серьезных побочных эффектов.</a:t>
            </a:r>
          </a:p>
          <a:p>
            <a:pPr marL="514350" indent="-514350"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024" y="6190782"/>
            <a:ext cx="1132213" cy="667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00B050"/>
                </a:solidFill>
              </a:rPr>
              <a:t>Циркадин</a:t>
            </a:r>
            <a:r>
              <a:rPr lang="ru-RU" b="1" dirty="0" smtClean="0">
                <a:solidFill>
                  <a:srgbClr val="00B050"/>
                </a:solidFill>
              </a:rPr>
              <a:t> – пролонгированный мелатонин (</a:t>
            </a:r>
            <a:r>
              <a:rPr lang="en-US" b="1" dirty="0" err="1" smtClean="0">
                <a:solidFill>
                  <a:srgbClr val="00B050"/>
                </a:solidFill>
              </a:rPr>
              <a:t>Ipsen</a:t>
            </a:r>
            <a:r>
              <a:rPr lang="en-US" b="1" dirty="0" smtClean="0">
                <a:solidFill>
                  <a:srgbClr val="00B050"/>
                </a:solidFill>
              </a:rPr>
              <a:t>)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действует в течение всей ночи;</a:t>
            </a:r>
          </a:p>
          <a:p>
            <a:r>
              <a:rPr lang="ru-RU" dirty="0" smtClean="0"/>
              <a:t>сохраняет естественную структуру сна;</a:t>
            </a:r>
          </a:p>
          <a:p>
            <a:r>
              <a:rPr lang="ru-RU" dirty="0" smtClean="0"/>
              <a:t> улучшает состояние после пробуждения;</a:t>
            </a:r>
          </a:p>
          <a:p>
            <a:r>
              <a:rPr lang="ru-RU" dirty="0" smtClean="0"/>
              <a:t>улучшает качество жизни;</a:t>
            </a:r>
          </a:p>
          <a:p>
            <a:r>
              <a:rPr lang="ru-RU" dirty="0" smtClean="0"/>
              <a:t>не вызывает привыкания;</a:t>
            </a:r>
          </a:p>
          <a:p>
            <a:r>
              <a:rPr lang="ru-RU" dirty="0" smtClean="0"/>
              <a:t>принимается внутрь по 2 мг один раз в сутки, вечером, после приема пищи, за 1 – 2 часа перед сном, курс терапии – до 13 недель.</a:t>
            </a:r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24" y="6183100"/>
            <a:ext cx="1142976" cy="674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00B050"/>
                </a:solidFill>
              </a:rPr>
              <a:t>Донормил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в одной таблетке - 15 миллиграмм </a:t>
            </a:r>
            <a:r>
              <a:rPr lang="ru-RU" dirty="0" err="1" smtClean="0"/>
              <a:t>доксиламин</a:t>
            </a:r>
            <a:r>
              <a:rPr lang="ru-RU" dirty="0" smtClean="0"/>
              <a:t> </a:t>
            </a:r>
            <a:r>
              <a:rPr lang="ru-RU" dirty="0" err="1" smtClean="0"/>
              <a:t>сукцината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м-холиноблокирующее</a:t>
            </a:r>
            <a:r>
              <a:rPr lang="ru-RU" dirty="0" smtClean="0"/>
              <a:t>, снотворное и успокаивающее действие, </a:t>
            </a:r>
            <a:r>
              <a:rPr lang="ru-RU" dirty="0" err="1" smtClean="0"/>
              <a:t>блокатор</a:t>
            </a:r>
            <a:r>
              <a:rPr lang="ru-RU" dirty="0" smtClean="0"/>
              <a:t> </a:t>
            </a:r>
            <a:r>
              <a:rPr lang="ru-RU" dirty="0" err="1" smtClean="0"/>
              <a:t>гистаминовых</a:t>
            </a:r>
            <a:r>
              <a:rPr lang="ru-RU" dirty="0" smtClean="0"/>
              <a:t> Н</a:t>
            </a:r>
            <a:r>
              <a:rPr lang="ru-RU" baseline="-25000" dirty="0" smtClean="0"/>
              <a:t>1</a:t>
            </a:r>
            <a:r>
              <a:rPr lang="ru-RU" dirty="0" smtClean="0"/>
              <a:t>-рецепторов из группы </a:t>
            </a:r>
            <a:r>
              <a:rPr lang="ru-RU" dirty="0" err="1" smtClean="0"/>
              <a:t>этаноламинов</a:t>
            </a:r>
            <a:r>
              <a:rPr lang="ru-RU" dirty="0" smtClean="0"/>
              <a:t>;</a:t>
            </a:r>
          </a:p>
          <a:p>
            <a:r>
              <a:rPr lang="ru-RU" dirty="0" smtClean="0"/>
              <a:t>уменьшает время, которое необходимо для засыпания, увеличивает продолжительность сна, улучшает его качество.</a:t>
            </a:r>
          </a:p>
          <a:p>
            <a:r>
              <a:rPr lang="ru-RU" dirty="0" smtClean="0"/>
              <a:t>стандартная доза </a:t>
            </a:r>
            <a:r>
              <a:rPr lang="ru-RU" dirty="0" err="1" smtClean="0"/>
              <a:t>Донормила</a:t>
            </a:r>
            <a:r>
              <a:rPr lang="ru-RU" dirty="0" smtClean="0"/>
              <a:t> действует в течение шести-восьми часов;</a:t>
            </a:r>
          </a:p>
          <a:p>
            <a:r>
              <a:rPr lang="ru-RU" dirty="0" smtClean="0"/>
              <a:t>1 раз в день за 15 минут до сна в течение 5 дней.</a:t>
            </a:r>
          </a:p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6140918"/>
            <a:ext cx="1214414" cy="717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00B050"/>
                </a:solidFill>
              </a:rPr>
              <a:t>Бензодиазепины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депрессантами с ярко выраженными снотворным, седативным, </a:t>
            </a:r>
            <a:r>
              <a:rPr lang="ru-RU" dirty="0" err="1" smtClean="0"/>
              <a:t>анксиолитическим</a:t>
            </a:r>
            <a:r>
              <a:rPr lang="ru-RU" dirty="0" smtClean="0"/>
              <a:t> (уменьшение тревожности), </a:t>
            </a:r>
            <a:r>
              <a:rPr lang="ru-RU" dirty="0" err="1" smtClean="0"/>
              <a:t>миорелаксирующим</a:t>
            </a:r>
            <a:r>
              <a:rPr lang="ru-RU" dirty="0" smtClean="0"/>
              <a:t> и противосудорожным эффектами;</a:t>
            </a:r>
          </a:p>
          <a:p>
            <a:r>
              <a:rPr lang="ru-RU" dirty="0" smtClean="0"/>
              <a:t>вызывают синдром падений за счет снижения когнитивных способностей и </a:t>
            </a:r>
            <a:r>
              <a:rPr lang="ru-RU" dirty="0" err="1" smtClean="0"/>
              <a:t>миорелаксации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способны вызывать приверженность к вирусным инфекциям;</a:t>
            </a:r>
          </a:p>
          <a:p>
            <a:r>
              <a:rPr lang="ru-RU" dirty="0" smtClean="0"/>
              <a:t>применять надо с осторожность в связи с развитием зависимости.</a:t>
            </a:r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24" y="6183100"/>
            <a:ext cx="1142976" cy="674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Гериатрический статус: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фокус на деменцию 3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деменция с тельцами Леви: прогрессирующие когнитивные нарушения, зрительные галлюцинации;</a:t>
            </a:r>
          </a:p>
          <a:p>
            <a:r>
              <a:rPr lang="ru-RU" dirty="0" smtClean="0"/>
              <a:t>фронто-темпоральная деменция: ранние нарушения социальных взаимоотношений и эмоциональные расстройства, снижение самоконтроля и нарушения ориентации в собственной личности.  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6776" y="6352834"/>
            <a:ext cx="857224" cy="505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6776" y="6352835"/>
            <a:ext cx="857224" cy="505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Летайте во сне!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9572" name="Picture 4" descr="http://www.tretyakovgallery.ru/pictures/c/ce/ceefc3fe0739a32f82f19c6c0de12054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00174"/>
            <a:ext cx="9144000" cy="5357826"/>
          </a:xfrm>
          <a:prstGeom prst="rect">
            <a:avLst/>
          </a:prstGeom>
          <a:noFill/>
        </p:spPr>
      </p:pic>
      <p:pic>
        <p:nvPicPr>
          <p:cNvPr id="7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586" y="6140918"/>
            <a:ext cx="1214414" cy="717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www.gerontolog.info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сайт 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957" y="1500174"/>
            <a:ext cx="8050085" cy="5000660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95470" y="6357958"/>
            <a:ext cx="848530" cy="500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B050"/>
                </a:solidFill>
              </a:rPr>
              <a:t>СПАСИБО ЗА ВНИМАНИЕ!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95470" y="6357958"/>
            <a:ext cx="848530" cy="500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2861</Words>
  <PresentationFormat>Экран (4:3)</PresentationFormat>
  <Paragraphs>360</Paragraphs>
  <Slides>92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92</vt:i4>
      </vt:variant>
    </vt:vector>
  </HeadingPairs>
  <TitlesOfParts>
    <vt:vector size="94" baseType="lpstr">
      <vt:lpstr>Тема Office</vt:lpstr>
      <vt:lpstr>Фотография Photo Editor</vt:lpstr>
      <vt:lpstr>ДЕМЕНЦИЯ, ДЕПРЕССИЯ И БЕССОННИЦА В ПОЗДНЕМ ВОЗРАСТЕ</vt:lpstr>
      <vt:lpstr>План лекции</vt:lpstr>
      <vt:lpstr>Слайд 3</vt:lpstr>
      <vt:lpstr>Актуальность проблемы</vt:lpstr>
      <vt:lpstr>Актуальность проблемы</vt:lpstr>
      <vt:lpstr>Странности в поведении:  диагноз часто ставит сосед</vt:lpstr>
      <vt:lpstr>Гериатрический статус:  фокус на деменцию 1</vt:lpstr>
      <vt:lpstr>Гериатрический статус:  фокус на деменцию 2</vt:lpstr>
      <vt:lpstr>Гериатрический статус:  фокус на деменцию 3</vt:lpstr>
      <vt:lpstr>Проблемы деменции 1</vt:lpstr>
      <vt:lpstr>Проблемы деменции 2</vt:lpstr>
      <vt:lpstr>Хорошие новости: возможности влияния на управляемые факторы риска развития деменции</vt:lpstr>
      <vt:lpstr>Нормальное старение мозга</vt:lpstr>
      <vt:lpstr>Доброкачественная забывчивость</vt:lpstr>
      <vt:lpstr>Слайд 15</vt:lpstr>
      <vt:lpstr>Скрининг когнитивных расстройств (тест Brown – Peterson)</vt:lpstr>
      <vt:lpstr>Скрининг когнитивных расстройств (тест рисования часов)</vt:lpstr>
      <vt:lpstr>Глобальный план действий сектора общественного здравоохранения по реагированию на деменцию </vt:lpstr>
      <vt:lpstr>Основные  направления деятельности</vt:lpstr>
      <vt:lpstr>Результаты проектов  на специальной сессии ВОЗ</vt:lpstr>
      <vt:lpstr>С чего начинать?</vt:lpstr>
      <vt:lpstr>Слайд 22</vt:lpstr>
      <vt:lpstr>Распространенность тревожно-депрессивного синдрома</vt:lpstr>
      <vt:lpstr>Причины</vt:lpstr>
      <vt:lpstr>Факторы риска</vt:lpstr>
      <vt:lpstr>Слайд 26</vt:lpstr>
      <vt:lpstr>Классификация (МКБ 10)</vt:lpstr>
      <vt:lpstr>Классификация  депрессивного эпизода (F 32)</vt:lpstr>
      <vt:lpstr>Классификация  рекуррентного депрессивного  расстройства (F 33)</vt:lpstr>
      <vt:lpstr>Рекуррентное депрессивное расстройство</vt:lpstr>
      <vt:lpstr>Слайд 31</vt:lpstr>
      <vt:lpstr>Основные симптомы</vt:lpstr>
      <vt:lpstr>Дополнительные симптомы</vt:lpstr>
      <vt:lpstr>Наличие тревожно-депрессивного синдрома</vt:lpstr>
      <vt:lpstr>Другие проявления</vt:lpstr>
      <vt:lpstr>Последствия тревожно-депрессивного синдрома</vt:lpstr>
      <vt:lpstr>Слайд 37</vt:lpstr>
      <vt:lpstr>Опросники и шкалы: тревога</vt:lpstr>
      <vt:lpstr>Шкала Кови 1</vt:lpstr>
      <vt:lpstr>Шкала Кови 2</vt:lpstr>
      <vt:lpstr>Опросники и шкалы: депрессия</vt:lpstr>
      <vt:lpstr>Шкала Монтгомери-Асберг для Оценки Депрессии 1</vt:lpstr>
      <vt:lpstr>Шкала Монтгомери-Асберг для Оценки Депрессии 2</vt:lpstr>
      <vt:lpstr>Слайд 44</vt:lpstr>
      <vt:lpstr>Слайд 45</vt:lpstr>
      <vt:lpstr>«Базисная терапия»</vt:lpstr>
      <vt:lpstr>Немедикаментозная терапия</vt:lpstr>
      <vt:lpstr>Медикаментозная терапия 1</vt:lpstr>
      <vt:lpstr>Медикаментозная терапия 2</vt:lpstr>
      <vt:lpstr>Медикаментозная терапия 3</vt:lpstr>
      <vt:lpstr>Медикаментозная терапия 4</vt:lpstr>
      <vt:lpstr>Принципы терапии </vt:lpstr>
      <vt:lpstr>Слайд 53</vt:lpstr>
      <vt:lpstr>Современный сон</vt:lpstr>
      <vt:lpstr>Слайд 55</vt:lpstr>
      <vt:lpstr>Кошка без сна</vt:lpstr>
      <vt:lpstr>Мозг во время сна</vt:lpstr>
      <vt:lpstr>Значение сна</vt:lpstr>
      <vt:lpstr>Сон – важнейшее время регуляции жизненно-важных функций</vt:lpstr>
      <vt:lpstr>Слайд 60</vt:lpstr>
      <vt:lpstr>Засыпание и циклы сна</vt:lpstr>
      <vt:lpstr>Засыпание</vt:lpstr>
      <vt:lpstr>Медленный сон 1</vt:lpstr>
      <vt:lpstr>Медленный сон 2</vt:lpstr>
      <vt:lpstr>Когда мы переставляем время на будильнике на 10 минут?</vt:lpstr>
      <vt:lpstr>Быстрый сон</vt:lpstr>
      <vt:lpstr>Циклы сна</vt:lpstr>
      <vt:lpstr>Слайд 68</vt:lpstr>
      <vt:lpstr>Циркадные ритмы</vt:lpstr>
      <vt:lpstr>Слайд 70</vt:lpstr>
      <vt:lpstr>Слайд 71</vt:lpstr>
      <vt:lpstr>Слайд 72</vt:lpstr>
      <vt:lpstr>Световая интоксикация</vt:lpstr>
      <vt:lpstr>Слайд 74</vt:lpstr>
      <vt:lpstr> Хронотип</vt:lpstr>
      <vt:lpstr>По продолжительности сна</vt:lpstr>
      <vt:lpstr>Социальный джет-лаг</vt:lpstr>
      <vt:lpstr>Нарушения сна</vt:lpstr>
      <vt:lpstr>Скрининговые методы диагностики нарушений сна: опросники и шкалы</vt:lpstr>
      <vt:lpstr>Полисомнография – «золотой стандарт»</vt:lpstr>
      <vt:lpstr>Слайд 81</vt:lpstr>
      <vt:lpstr>Простые правила</vt:lpstr>
      <vt:lpstr>Ритуал засыпания</vt:lpstr>
      <vt:lpstr>Мелатонин: диета</vt:lpstr>
      <vt:lpstr>Слайд 85</vt:lpstr>
      <vt:lpstr>Мелатонин: лекарственная терапия</vt:lpstr>
      <vt:lpstr>Циркадин – пролонгированный мелатонин (Ipsen)</vt:lpstr>
      <vt:lpstr>Донормил</vt:lpstr>
      <vt:lpstr>Бензодиазепины</vt:lpstr>
      <vt:lpstr>Летайте во сне!</vt:lpstr>
      <vt:lpstr>www.gerontolog.info</vt:lpstr>
      <vt:lpstr>Слайд 92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ДЕМЕНЦИЯ, ДЕПРЕССИЯ И БЕССОННИЦА В ПОЗДНЕМ ВОЗРАСТЕ</dc:title>
  <dc:creator>Lenovo</dc:creator>
  <cp:lastModifiedBy>Admin</cp:lastModifiedBy>
  <cp:revision>10</cp:revision>
  <dcterms:created xsi:type="dcterms:W3CDTF">2017-11-03T14:47:54Z</dcterms:created>
  <dcterms:modified xsi:type="dcterms:W3CDTF">2024-04-08T12:45:06Z</dcterms:modified>
</cp:coreProperties>
</file>