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9"/>
  </p:notesMasterIdLst>
  <p:sldIdLst>
    <p:sldId id="256" r:id="rId2"/>
    <p:sldId id="295" r:id="rId3"/>
    <p:sldId id="296" r:id="rId4"/>
    <p:sldId id="297" r:id="rId5"/>
    <p:sldId id="258" r:id="rId6"/>
    <p:sldId id="259" r:id="rId7"/>
    <p:sldId id="298" r:id="rId8"/>
    <p:sldId id="260" r:id="rId9"/>
    <p:sldId id="299" r:id="rId10"/>
    <p:sldId id="262" r:id="rId11"/>
    <p:sldId id="263" r:id="rId12"/>
    <p:sldId id="300" r:id="rId13"/>
    <p:sldId id="301" r:id="rId14"/>
    <p:sldId id="302" r:id="rId15"/>
    <p:sldId id="303" r:id="rId16"/>
    <p:sldId id="304" r:id="rId17"/>
    <p:sldId id="305" r:id="rId18"/>
    <p:sldId id="284" r:id="rId19"/>
    <p:sldId id="283" r:id="rId20"/>
    <p:sldId id="285" r:id="rId21"/>
    <p:sldId id="286" r:id="rId22"/>
    <p:sldId id="287" r:id="rId23"/>
    <p:sldId id="288" r:id="rId24"/>
    <p:sldId id="289" r:id="rId25"/>
    <p:sldId id="290" r:id="rId26"/>
    <p:sldId id="306" r:id="rId27"/>
    <p:sldId id="264" r:id="rId28"/>
    <p:sldId id="266" r:id="rId29"/>
    <p:sldId id="307" r:id="rId30"/>
    <p:sldId id="308" r:id="rId31"/>
    <p:sldId id="309" r:id="rId32"/>
    <p:sldId id="310" r:id="rId33"/>
    <p:sldId id="311" r:id="rId34"/>
    <p:sldId id="314" r:id="rId35"/>
    <p:sldId id="315" r:id="rId36"/>
    <p:sldId id="267" r:id="rId37"/>
    <p:sldId id="312" r:id="rId38"/>
    <p:sldId id="316" r:id="rId39"/>
    <p:sldId id="313" r:id="rId40"/>
    <p:sldId id="291" r:id="rId41"/>
    <p:sldId id="272" r:id="rId42"/>
    <p:sldId id="274" r:id="rId43"/>
    <p:sldId id="317" r:id="rId44"/>
    <p:sldId id="276" r:id="rId45"/>
    <p:sldId id="277" r:id="rId46"/>
    <p:sldId id="278" r:id="rId47"/>
    <p:sldId id="279" r:id="rId48"/>
    <p:sldId id="280" r:id="rId49"/>
    <p:sldId id="281" r:id="rId50"/>
    <p:sldId id="282" r:id="rId51"/>
    <p:sldId id="318" r:id="rId52"/>
    <p:sldId id="319" r:id="rId53"/>
    <p:sldId id="268" r:id="rId54"/>
    <p:sldId id="320" r:id="rId55"/>
    <p:sldId id="321" r:id="rId56"/>
    <p:sldId id="322" r:id="rId57"/>
    <p:sldId id="323" r:id="rId58"/>
    <p:sldId id="324" r:id="rId59"/>
    <p:sldId id="325" r:id="rId60"/>
    <p:sldId id="326" r:id="rId61"/>
    <p:sldId id="327" r:id="rId62"/>
    <p:sldId id="328" r:id="rId63"/>
    <p:sldId id="329" r:id="rId64"/>
    <p:sldId id="269" r:id="rId65"/>
    <p:sldId id="330" r:id="rId66"/>
    <p:sldId id="270" r:id="rId67"/>
    <p:sldId id="271" r:id="rId6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1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1"/>
  <c:chart>
    <c:view3D>
      <c:rAngAx val="1"/>
    </c:view3D>
    <c:plotArea>
      <c:layout>
        <c:manualLayout>
          <c:layoutTarget val="inner"/>
          <c:xMode val="edge"/>
          <c:yMode val="edge"/>
          <c:x val="0.50114989725866299"/>
          <c:y val="4.2712149182815323E-2"/>
          <c:w val="0.43367424796807474"/>
          <c:h val="0.85209578033515054"/>
        </c:manualLayout>
      </c:layout>
      <c:bar3DChart>
        <c:barDir val="bar"/>
        <c:grouping val="clustered"/>
        <c:ser>
          <c:idx val="0"/>
          <c:order val="0"/>
          <c:cat>
            <c:strRef>
              <c:f>Лист1!$A$2:$A$8</c:f>
              <c:strCache>
                <c:ptCount val="7"/>
                <c:pt idx="0">
                  <c:v>хронический болевой синдром</c:v>
                </c:pt>
                <c:pt idx="1">
                  <c:v>снижение зрения</c:v>
                </c:pt>
                <c:pt idx="2">
                  <c:v>снижение слуха</c:v>
                </c:pt>
                <c:pt idx="3">
                  <c:v>когнитивный дефицит</c:v>
                </c:pt>
                <c:pt idx="4">
                  <c:v>мальнутриция</c:v>
                </c:pt>
                <c:pt idx="5">
                  <c:v>саркопения</c:v>
                </c:pt>
                <c:pt idx="6">
                  <c:v>чувство одиночества, утрата смысла жизни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96</c:v>
                </c:pt>
                <c:pt idx="1">
                  <c:v>78</c:v>
                </c:pt>
                <c:pt idx="2">
                  <c:v>77</c:v>
                </c:pt>
                <c:pt idx="3">
                  <c:v>63</c:v>
                </c:pt>
                <c:pt idx="4">
                  <c:v>89</c:v>
                </c:pt>
                <c:pt idx="5">
                  <c:v>86</c:v>
                </c:pt>
                <c:pt idx="6">
                  <c:v>74</c:v>
                </c:pt>
              </c:numCache>
            </c:numRef>
          </c:val>
        </c:ser>
        <c:dLbls/>
        <c:shape val="box"/>
        <c:axId val="183836672"/>
        <c:axId val="183838208"/>
        <c:axId val="0"/>
      </c:bar3DChart>
      <c:catAx>
        <c:axId val="183836672"/>
        <c:scaling>
          <c:orientation val="minMax"/>
        </c:scaling>
        <c:axPos val="l"/>
        <c:tickLblPos val="nextTo"/>
        <c:txPr>
          <a:bodyPr/>
          <a:lstStyle/>
          <a:p>
            <a:pPr>
              <a:defRPr sz="1600">
                <a:latin typeface="+mn-lt"/>
                <a:cs typeface="Times New Roman" panose="02020603050405020304" pitchFamily="18" charset="0"/>
              </a:defRPr>
            </a:pPr>
            <a:endParaRPr lang="ru-RU"/>
          </a:p>
        </c:txPr>
        <c:crossAx val="183838208"/>
        <c:crosses val="autoZero"/>
        <c:auto val="1"/>
        <c:lblAlgn val="ctr"/>
        <c:lblOffset val="100"/>
      </c:catAx>
      <c:valAx>
        <c:axId val="183838208"/>
        <c:scaling>
          <c:orientation val="minMax"/>
        </c:scaling>
        <c:axPos val="b"/>
        <c:majorGridlines/>
        <c:numFmt formatCode="General" sourceLinked="1"/>
        <c:tickLblPos val="nextTo"/>
        <c:crossAx val="183836672"/>
        <c:crosses val="autoZero"/>
        <c:crossBetween val="between"/>
      </c:valAx>
    </c:plotArea>
    <c:plotVisOnly val="1"/>
    <c:dispBlanksAs val="gap"/>
  </c:chart>
  <c:externalData r:id="rId1"/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Relationship Id="rId4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317BFD-5160-470A-8DB1-DA4F90E645E5}" type="doc">
      <dgm:prSet loTypeId="urn:microsoft.com/office/officeart/2005/8/layout/hList7#1" loCatId="process" qsTypeId="urn:microsoft.com/office/officeart/2005/8/quickstyle/simple2" qsCatId="simple" csTypeId="urn:microsoft.com/office/officeart/2005/8/colors/colorful1#1" csCatId="colorful" phldr="1"/>
      <dgm:spPr/>
    </dgm:pt>
    <dgm:pt modelId="{74465AB1-50DE-4ACC-87C2-15F343FDF696}">
      <dgm:prSet phldrT="[Text]"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Установление диагноза</a:t>
          </a:r>
        </a:p>
      </dgm:t>
    </dgm:pt>
    <dgm:pt modelId="{03525C7D-86A7-4FDA-A798-8F39AFA25350}" type="parTrans" cxnId="{889BFCB3-8570-482F-8692-4F47FAC04BFD}">
      <dgm:prSet/>
      <dgm:spPr/>
      <dgm:t>
        <a:bodyPr/>
        <a:lstStyle/>
        <a:p>
          <a:endParaRPr lang="ru-RU" sz="1800"/>
        </a:p>
      </dgm:t>
    </dgm:pt>
    <dgm:pt modelId="{8B30F724-BA46-4A11-85A8-10B1319E74C8}" type="sibTrans" cxnId="{889BFCB3-8570-482F-8692-4F47FAC04BFD}">
      <dgm:prSet/>
      <dgm:spPr/>
      <dgm:t>
        <a:bodyPr/>
        <a:lstStyle/>
        <a:p>
          <a:endParaRPr lang="ru-RU" sz="1800"/>
        </a:p>
      </dgm:t>
    </dgm:pt>
    <dgm:pt modelId="{AFD5B87F-F4B4-4C54-820F-CACB9869FFF1}">
      <dgm:prSet phldrT="[Text]"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Лечение </a:t>
          </a:r>
        </a:p>
      </dgm:t>
    </dgm:pt>
    <dgm:pt modelId="{770EF401-68A1-4638-8C8B-0640AC767DB0}" type="parTrans" cxnId="{2EA6EF16-4313-46C1-A898-5F1889624CC0}">
      <dgm:prSet/>
      <dgm:spPr/>
      <dgm:t>
        <a:bodyPr/>
        <a:lstStyle/>
        <a:p>
          <a:endParaRPr lang="ru-RU" sz="1800"/>
        </a:p>
      </dgm:t>
    </dgm:pt>
    <dgm:pt modelId="{961DA01A-C6DE-4BE2-98DE-50369797830A}" type="sibTrans" cxnId="{2EA6EF16-4313-46C1-A898-5F1889624CC0}">
      <dgm:prSet/>
      <dgm:spPr/>
      <dgm:t>
        <a:bodyPr/>
        <a:lstStyle/>
        <a:p>
          <a:endParaRPr lang="ru-RU" sz="1800"/>
        </a:p>
      </dgm:t>
    </dgm:pt>
    <dgm:pt modelId="{E2C0A3E4-C10B-4FF9-A9C6-11152A091EC1}">
      <dgm:prSet phldrT="[Text]"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Восстановление </a:t>
          </a:r>
        </a:p>
      </dgm:t>
    </dgm:pt>
    <dgm:pt modelId="{6153660A-61D8-4475-879D-1803E2C96393}" type="parTrans" cxnId="{8FB79F6B-A8C4-40EE-869F-C9DA2728A9B5}">
      <dgm:prSet/>
      <dgm:spPr/>
      <dgm:t>
        <a:bodyPr/>
        <a:lstStyle/>
        <a:p>
          <a:endParaRPr lang="ru-RU" sz="1800"/>
        </a:p>
      </dgm:t>
    </dgm:pt>
    <dgm:pt modelId="{1C28AA2F-DFDE-4A40-8832-4092A2AB63ED}" type="sibTrans" cxnId="{8FB79F6B-A8C4-40EE-869F-C9DA2728A9B5}">
      <dgm:prSet/>
      <dgm:spPr/>
      <dgm:t>
        <a:bodyPr/>
        <a:lstStyle/>
        <a:p>
          <a:endParaRPr lang="ru-RU" sz="1800"/>
        </a:p>
      </dgm:t>
    </dgm:pt>
    <dgm:pt modelId="{98601843-869F-4B77-B145-12299B8ADBF7}">
      <dgm:prSet phldrT="[Text]"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Паллиативная помощь</a:t>
          </a:r>
        </a:p>
      </dgm:t>
    </dgm:pt>
    <dgm:pt modelId="{AE367EB8-4C9C-4772-848B-76A91C17A4F2}" type="parTrans" cxnId="{DBD27673-7608-4D05-A9E6-A79473FCA2BC}">
      <dgm:prSet/>
      <dgm:spPr/>
      <dgm:t>
        <a:bodyPr/>
        <a:lstStyle/>
        <a:p>
          <a:endParaRPr lang="ru-RU" sz="1800"/>
        </a:p>
      </dgm:t>
    </dgm:pt>
    <dgm:pt modelId="{252EB7E8-31F0-404D-BB11-7128C92D223A}" type="sibTrans" cxnId="{DBD27673-7608-4D05-A9E6-A79473FCA2BC}">
      <dgm:prSet/>
      <dgm:spPr/>
      <dgm:t>
        <a:bodyPr/>
        <a:lstStyle/>
        <a:p>
          <a:endParaRPr lang="ru-RU" sz="1800"/>
        </a:p>
      </dgm:t>
    </dgm:pt>
    <dgm:pt modelId="{2209927E-323C-484C-B9BC-5E2CA7E2CFD7}" type="pres">
      <dgm:prSet presAssocID="{2B317BFD-5160-470A-8DB1-DA4F90E645E5}" presName="Name0" presStyleCnt="0">
        <dgm:presLayoutVars>
          <dgm:dir/>
          <dgm:resizeHandles val="exact"/>
        </dgm:presLayoutVars>
      </dgm:prSet>
      <dgm:spPr/>
    </dgm:pt>
    <dgm:pt modelId="{C5A2D4EF-F3F4-4D74-8B6F-08CA056BDD95}" type="pres">
      <dgm:prSet presAssocID="{2B317BFD-5160-470A-8DB1-DA4F90E645E5}" presName="fgShape" presStyleLbl="fgShp" presStyleIdx="0" presStyleCnt="1"/>
      <dgm:spPr/>
    </dgm:pt>
    <dgm:pt modelId="{512FC100-4367-4C8A-87A7-3451A36637C5}" type="pres">
      <dgm:prSet presAssocID="{2B317BFD-5160-470A-8DB1-DA4F90E645E5}" presName="linComp" presStyleCnt="0"/>
      <dgm:spPr/>
    </dgm:pt>
    <dgm:pt modelId="{3C3B2D32-B308-4851-B871-8ED182FA98FC}" type="pres">
      <dgm:prSet presAssocID="{74465AB1-50DE-4ACC-87C2-15F343FDF696}" presName="compNode" presStyleCnt="0"/>
      <dgm:spPr/>
    </dgm:pt>
    <dgm:pt modelId="{2C30C492-4637-4DFF-8EA1-C077EDD989C9}" type="pres">
      <dgm:prSet presAssocID="{74465AB1-50DE-4ACC-87C2-15F343FDF696}" presName="bkgdShape" presStyleLbl="node1" presStyleIdx="0" presStyleCnt="4"/>
      <dgm:spPr/>
      <dgm:t>
        <a:bodyPr/>
        <a:lstStyle/>
        <a:p>
          <a:endParaRPr lang="ru-RU"/>
        </a:p>
      </dgm:t>
    </dgm:pt>
    <dgm:pt modelId="{1F503436-9ECE-4F51-A38F-FAABD894F37B}" type="pres">
      <dgm:prSet presAssocID="{74465AB1-50DE-4ACC-87C2-15F343FDF696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B63AC5-EB67-4499-9543-61D472CBD39C}" type="pres">
      <dgm:prSet presAssocID="{74465AB1-50DE-4ACC-87C2-15F343FDF696}" presName="invisiNode" presStyleLbl="node1" presStyleIdx="0" presStyleCnt="4"/>
      <dgm:spPr/>
    </dgm:pt>
    <dgm:pt modelId="{40C6BDE1-565F-4DB7-9950-41EC5D584718}" type="pres">
      <dgm:prSet presAssocID="{74465AB1-50DE-4ACC-87C2-15F343FDF696}" presName="imagNode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B3F3DEA-A7D9-4389-9C3B-FE9B5AD34CE8}" type="pres">
      <dgm:prSet presAssocID="{8B30F724-BA46-4A11-85A8-10B1319E74C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2714178-DBE3-49CF-8D92-4A61C8D5FFFC}" type="pres">
      <dgm:prSet presAssocID="{AFD5B87F-F4B4-4C54-820F-CACB9869FFF1}" presName="compNode" presStyleCnt="0"/>
      <dgm:spPr/>
    </dgm:pt>
    <dgm:pt modelId="{D22D073A-63D0-40F1-942D-B10F07173CA9}" type="pres">
      <dgm:prSet presAssocID="{AFD5B87F-F4B4-4C54-820F-CACB9869FFF1}" presName="bkgdShape" presStyleLbl="node1" presStyleIdx="1" presStyleCnt="4"/>
      <dgm:spPr/>
      <dgm:t>
        <a:bodyPr/>
        <a:lstStyle/>
        <a:p>
          <a:endParaRPr lang="ru-RU"/>
        </a:p>
      </dgm:t>
    </dgm:pt>
    <dgm:pt modelId="{67B6C9E4-9896-4C1E-BAD6-DE8CA1B4CB53}" type="pres">
      <dgm:prSet presAssocID="{AFD5B87F-F4B4-4C54-820F-CACB9869FFF1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20B1CE-E737-41DD-A910-FB37D7F68A7C}" type="pres">
      <dgm:prSet presAssocID="{AFD5B87F-F4B4-4C54-820F-CACB9869FFF1}" presName="invisiNode" presStyleLbl="node1" presStyleIdx="1" presStyleCnt="4"/>
      <dgm:spPr/>
    </dgm:pt>
    <dgm:pt modelId="{FB550AA2-34DC-45CF-9F0B-60EB68BD09E8}" type="pres">
      <dgm:prSet presAssocID="{AFD5B87F-F4B4-4C54-820F-CACB9869FFF1}" presName="imagNode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4BA3EE5-BD37-485A-9FC0-0F460F56B842}" type="pres">
      <dgm:prSet presAssocID="{961DA01A-C6DE-4BE2-98DE-50369797830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6F8F9F1-ED0E-43B2-B7D9-84C9C80F1DBA}" type="pres">
      <dgm:prSet presAssocID="{E2C0A3E4-C10B-4FF9-A9C6-11152A091EC1}" presName="compNode" presStyleCnt="0"/>
      <dgm:spPr/>
    </dgm:pt>
    <dgm:pt modelId="{4AEF64C3-30A1-468B-8A94-5608868054BB}" type="pres">
      <dgm:prSet presAssocID="{E2C0A3E4-C10B-4FF9-A9C6-11152A091EC1}" presName="bkgdShape" presStyleLbl="node1" presStyleIdx="2" presStyleCnt="4"/>
      <dgm:spPr/>
      <dgm:t>
        <a:bodyPr/>
        <a:lstStyle/>
        <a:p>
          <a:endParaRPr lang="ru-RU"/>
        </a:p>
      </dgm:t>
    </dgm:pt>
    <dgm:pt modelId="{736FDA73-1F7E-40D0-A400-126D7340A4AF}" type="pres">
      <dgm:prSet presAssocID="{E2C0A3E4-C10B-4FF9-A9C6-11152A091EC1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A3A4C3-83F8-4939-B78A-9EC15715FED3}" type="pres">
      <dgm:prSet presAssocID="{E2C0A3E4-C10B-4FF9-A9C6-11152A091EC1}" presName="invisiNode" presStyleLbl="node1" presStyleIdx="2" presStyleCnt="4"/>
      <dgm:spPr/>
    </dgm:pt>
    <dgm:pt modelId="{FD2A496A-A2C5-434B-80A4-1B4CF94E2113}" type="pres">
      <dgm:prSet presAssocID="{E2C0A3E4-C10B-4FF9-A9C6-11152A091EC1}" presName="imagNode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AD25BEC7-5848-45A8-ADA7-EAE47895F8C3}" type="pres">
      <dgm:prSet presAssocID="{1C28AA2F-DFDE-4A40-8832-4092A2AB63E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B549816-B6D4-49EC-AC66-2725D6469F72}" type="pres">
      <dgm:prSet presAssocID="{98601843-869F-4B77-B145-12299B8ADBF7}" presName="compNode" presStyleCnt="0"/>
      <dgm:spPr/>
    </dgm:pt>
    <dgm:pt modelId="{42EA6335-C1DC-4C4E-8B98-BBD9B4DFF60F}" type="pres">
      <dgm:prSet presAssocID="{98601843-869F-4B77-B145-12299B8ADBF7}" presName="bkgdShape" presStyleLbl="node1" presStyleIdx="3" presStyleCnt="4"/>
      <dgm:spPr/>
      <dgm:t>
        <a:bodyPr/>
        <a:lstStyle/>
        <a:p>
          <a:endParaRPr lang="ru-RU"/>
        </a:p>
      </dgm:t>
    </dgm:pt>
    <dgm:pt modelId="{CD6993D6-CED9-4E14-B510-79DED611BA8A}" type="pres">
      <dgm:prSet presAssocID="{98601843-869F-4B77-B145-12299B8ADBF7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74145C-B1DE-43F9-A86A-498C84E94FBF}" type="pres">
      <dgm:prSet presAssocID="{98601843-869F-4B77-B145-12299B8ADBF7}" presName="invisiNode" presStyleLbl="node1" presStyleIdx="3" presStyleCnt="4"/>
      <dgm:spPr/>
    </dgm:pt>
    <dgm:pt modelId="{175BE6F5-F986-4D0E-B2F7-4B3EA0BA1F4B}" type="pres">
      <dgm:prSet presAssocID="{98601843-869F-4B77-B145-12299B8ADBF7}" presName="imagNode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94268F6E-9315-4DA7-B660-489F87C74F28}" type="presOf" srcId="{AFD5B87F-F4B4-4C54-820F-CACB9869FFF1}" destId="{67B6C9E4-9896-4C1E-BAD6-DE8CA1B4CB53}" srcOrd="1" destOrd="0" presId="urn:microsoft.com/office/officeart/2005/8/layout/hList7#1"/>
    <dgm:cxn modelId="{1298D633-3328-404A-AA05-659227847107}" type="presOf" srcId="{1C28AA2F-DFDE-4A40-8832-4092A2AB63ED}" destId="{AD25BEC7-5848-45A8-ADA7-EAE47895F8C3}" srcOrd="0" destOrd="0" presId="urn:microsoft.com/office/officeart/2005/8/layout/hList7#1"/>
    <dgm:cxn modelId="{DBD27673-7608-4D05-A9E6-A79473FCA2BC}" srcId="{2B317BFD-5160-470A-8DB1-DA4F90E645E5}" destId="{98601843-869F-4B77-B145-12299B8ADBF7}" srcOrd="3" destOrd="0" parTransId="{AE367EB8-4C9C-4772-848B-76A91C17A4F2}" sibTransId="{252EB7E8-31F0-404D-BB11-7128C92D223A}"/>
    <dgm:cxn modelId="{B9CF99A1-7FB5-42E8-BBA3-5E9E88C5DC92}" type="presOf" srcId="{AFD5B87F-F4B4-4C54-820F-CACB9869FFF1}" destId="{D22D073A-63D0-40F1-942D-B10F07173CA9}" srcOrd="0" destOrd="0" presId="urn:microsoft.com/office/officeart/2005/8/layout/hList7#1"/>
    <dgm:cxn modelId="{37D5A88A-C219-48FE-888B-F977D9E9BFAF}" type="presOf" srcId="{98601843-869F-4B77-B145-12299B8ADBF7}" destId="{CD6993D6-CED9-4E14-B510-79DED611BA8A}" srcOrd="1" destOrd="0" presId="urn:microsoft.com/office/officeart/2005/8/layout/hList7#1"/>
    <dgm:cxn modelId="{2A2110C0-49B8-4EF3-8394-68FC03DB28F5}" type="presOf" srcId="{961DA01A-C6DE-4BE2-98DE-50369797830A}" destId="{44BA3EE5-BD37-485A-9FC0-0F460F56B842}" srcOrd="0" destOrd="0" presId="urn:microsoft.com/office/officeart/2005/8/layout/hList7#1"/>
    <dgm:cxn modelId="{8FB79F6B-A8C4-40EE-869F-C9DA2728A9B5}" srcId="{2B317BFD-5160-470A-8DB1-DA4F90E645E5}" destId="{E2C0A3E4-C10B-4FF9-A9C6-11152A091EC1}" srcOrd="2" destOrd="0" parTransId="{6153660A-61D8-4475-879D-1803E2C96393}" sibTransId="{1C28AA2F-DFDE-4A40-8832-4092A2AB63ED}"/>
    <dgm:cxn modelId="{F00D6593-CA66-421A-B908-6FE3C3B9371B}" type="presOf" srcId="{E2C0A3E4-C10B-4FF9-A9C6-11152A091EC1}" destId="{4AEF64C3-30A1-468B-8A94-5608868054BB}" srcOrd="0" destOrd="0" presId="urn:microsoft.com/office/officeart/2005/8/layout/hList7#1"/>
    <dgm:cxn modelId="{2CA2DA2E-F310-4387-8D11-2B974C30A185}" type="presOf" srcId="{74465AB1-50DE-4ACC-87C2-15F343FDF696}" destId="{2C30C492-4637-4DFF-8EA1-C077EDD989C9}" srcOrd="0" destOrd="0" presId="urn:microsoft.com/office/officeart/2005/8/layout/hList7#1"/>
    <dgm:cxn modelId="{ACCFFD25-0D79-413F-9FDC-48EE3D24A2BA}" type="presOf" srcId="{2B317BFD-5160-470A-8DB1-DA4F90E645E5}" destId="{2209927E-323C-484C-B9BC-5E2CA7E2CFD7}" srcOrd="0" destOrd="0" presId="urn:microsoft.com/office/officeart/2005/8/layout/hList7#1"/>
    <dgm:cxn modelId="{2EA6EF16-4313-46C1-A898-5F1889624CC0}" srcId="{2B317BFD-5160-470A-8DB1-DA4F90E645E5}" destId="{AFD5B87F-F4B4-4C54-820F-CACB9869FFF1}" srcOrd="1" destOrd="0" parTransId="{770EF401-68A1-4638-8C8B-0640AC767DB0}" sibTransId="{961DA01A-C6DE-4BE2-98DE-50369797830A}"/>
    <dgm:cxn modelId="{E5CF09DC-E112-4914-970A-2A1D6A98FF8D}" type="presOf" srcId="{74465AB1-50DE-4ACC-87C2-15F343FDF696}" destId="{1F503436-9ECE-4F51-A38F-FAABD894F37B}" srcOrd="1" destOrd="0" presId="urn:microsoft.com/office/officeart/2005/8/layout/hList7#1"/>
    <dgm:cxn modelId="{46DFED20-65C6-4A5B-A7FE-4DA43C8AA8E3}" type="presOf" srcId="{E2C0A3E4-C10B-4FF9-A9C6-11152A091EC1}" destId="{736FDA73-1F7E-40D0-A400-126D7340A4AF}" srcOrd="1" destOrd="0" presId="urn:microsoft.com/office/officeart/2005/8/layout/hList7#1"/>
    <dgm:cxn modelId="{6E4D25A9-DCB0-459B-BA44-E771876CE126}" type="presOf" srcId="{8B30F724-BA46-4A11-85A8-10B1319E74C8}" destId="{4B3F3DEA-A7D9-4389-9C3B-FE9B5AD34CE8}" srcOrd="0" destOrd="0" presId="urn:microsoft.com/office/officeart/2005/8/layout/hList7#1"/>
    <dgm:cxn modelId="{BD9D0BBA-2BA2-4EAB-AE6D-399D96D80531}" type="presOf" srcId="{98601843-869F-4B77-B145-12299B8ADBF7}" destId="{42EA6335-C1DC-4C4E-8B98-BBD9B4DFF60F}" srcOrd="0" destOrd="0" presId="urn:microsoft.com/office/officeart/2005/8/layout/hList7#1"/>
    <dgm:cxn modelId="{889BFCB3-8570-482F-8692-4F47FAC04BFD}" srcId="{2B317BFD-5160-470A-8DB1-DA4F90E645E5}" destId="{74465AB1-50DE-4ACC-87C2-15F343FDF696}" srcOrd="0" destOrd="0" parTransId="{03525C7D-86A7-4FDA-A798-8F39AFA25350}" sibTransId="{8B30F724-BA46-4A11-85A8-10B1319E74C8}"/>
    <dgm:cxn modelId="{928B0EC1-DA6A-4E70-818B-28C440315219}" type="presParOf" srcId="{2209927E-323C-484C-B9BC-5E2CA7E2CFD7}" destId="{C5A2D4EF-F3F4-4D74-8B6F-08CA056BDD95}" srcOrd="0" destOrd="0" presId="urn:microsoft.com/office/officeart/2005/8/layout/hList7#1"/>
    <dgm:cxn modelId="{F50A32AC-982C-4D1A-BE10-CA41DBF1987A}" type="presParOf" srcId="{2209927E-323C-484C-B9BC-5E2CA7E2CFD7}" destId="{512FC100-4367-4C8A-87A7-3451A36637C5}" srcOrd="1" destOrd="0" presId="urn:microsoft.com/office/officeart/2005/8/layout/hList7#1"/>
    <dgm:cxn modelId="{CF5C9879-EEF5-4F17-812B-DFEAE5410BA7}" type="presParOf" srcId="{512FC100-4367-4C8A-87A7-3451A36637C5}" destId="{3C3B2D32-B308-4851-B871-8ED182FA98FC}" srcOrd="0" destOrd="0" presId="urn:microsoft.com/office/officeart/2005/8/layout/hList7#1"/>
    <dgm:cxn modelId="{D720B4A9-3CAA-41AF-8FB6-70FEBA7D14A6}" type="presParOf" srcId="{3C3B2D32-B308-4851-B871-8ED182FA98FC}" destId="{2C30C492-4637-4DFF-8EA1-C077EDD989C9}" srcOrd="0" destOrd="0" presId="urn:microsoft.com/office/officeart/2005/8/layout/hList7#1"/>
    <dgm:cxn modelId="{40FB0932-E697-48C5-AC64-4FF3224C84A7}" type="presParOf" srcId="{3C3B2D32-B308-4851-B871-8ED182FA98FC}" destId="{1F503436-9ECE-4F51-A38F-FAABD894F37B}" srcOrd="1" destOrd="0" presId="urn:microsoft.com/office/officeart/2005/8/layout/hList7#1"/>
    <dgm:cxn modelId="{F34D6C57-5000-4B5A-9D3E-D25A18C33C09}" type="presParOf" srcId="{3C3B2D32-B308-4851-B871-8ED182FA98FC}" destId="{1AB63AC5-EB67-4499-9543-61D472CBD39C}" srcOrd="2" destOrd="0" presId="urn:microsoft.com/office/officeart/2005/8/layout/hList7#1"/>
    <dgm:cxn modelId="{7FD4BE28-FE4A-457A-A4A8-74009223A2F2}" type="presParOf" srcId="{3C3B2D32-B308-4851-B871-8ED182FA98FC}" destId="{40C6BDE1-565F-4DB7-9950-41EC5D584718}" srcOrd="3" destOrd="0" presId="urn:microsoft.com/office/officeart/2005/8/layout/hList7#1"/>
    <dgm:cxn modelId="{3BC42242-9DAC-42A6-9902-8939F8A67C93}" type="presParOf" srcId="{512FC100-4367-4C8A-87A7-3451A36637C5}" destId="{4B3F3DEA-A7D9-4389-9C3B-FE9B5AD34CE8}" srcOrd="1" destOrd="0" presId="urn:microsoft.com/office/officeart/2005/8/layout/hList7#1"/>
    <dgm:cxn modelId="{86B6EA47-36C1-4A23-A9F6-0F55ED0D631B}" type="presParOf" srcId="{512FC100-4367-4C8A-87A7-3451A36637C5}" destId="{D2714178-DBE3-49CF-8D92-4A61C8D5FFFC}" srcOrd="2" destOrd="0" presId="urn:microsoft.com/office/officeart/2005/8/layout/hList7#1"/>
    <dgm:cxn modelId="{A87C850A-2319-4EFD-A126-AFDD8C05439D}" type="presParOf" srcId="{D2714178-DBE3-49CF-8D92-4A61C8D5FFFC}" destId="{D22D073A-63D0-40F1-942D-B10F07173CA9}" srcOrd="0" destOrd="0" presId="urn:microsoft.com/office/officeart/2005/8/layout/hList7#1"/>
    <dgm:cxn modelId="{B9593E68-9FD2-46C4-957F-DC33B4484803}" type="presParOf" srcId="{D2714178-DBE3-49CF-8D92-4A61C8D5FFFC}" destId="{67B6C9E4-9896-4C1E-BAD6-DE8CA1B4CB53}" srcOrd="1" destOrd="0" presId="urn:microsoft.com/office/officeart/2005/8/layout/hList7#1"/>
    <dgm:cxn modelId="{FCE89EBC-2C17-4613-BC4B-887EB28E33FB}" type="presParOf" srcId="{D2714178-DBE3-49CF-8D92-4A61C8D5FFFC}" destId="{1220B1CE-E737-41DD-A910-FB37D7F68A7C}" srcOrd="2" destOrd="0" presId="urn:microsoft.com/office/officeart/2005/8/layout/hList7#1"/>
    <dgm:cxn modelId="{F594C46A-EE20-4D4B-AEA0-E4893EABCF63}" type="presParOf" srcId="{D2714178-DBE3-49CF-8D92-4A61C8D5FFFC}" destId="{FB550AA2-34DC-45CF-9F0B-60EB68BD09E8}" srcOrd="3" destOrd="0" presId="urn:microsoft.com/office/officeart/2005/8/layout/hList7#1"/>
    <dgm:cxn modelId="{D15B145A-E5C6-4861-A80C-E23883C5595F}" type="presParOf" srcId="{512FC100-4367-4C8A-87A7-3451A36637C5}" destId="{44BA3EE5-BD37-485A-9FC0-0F460F56B842}" srcOrd="3" destOrd="0" presId="urn:microsoft.com/office/officeart/2005/8/layout/hList7#1"/>
    <dgm:cxn modelId="{02977B12-110A-4C43-9901-857D88AFE367}" type="presParOf" srcId="{512FC100-4367-4C8A-87A7-3451A36637C5}" destId="{46F8F9F1-ED0E-43B2-B7D9-84C9C80F1DBA}" srcOrd="4" destOrd="0" presId="urn:microsoft.com/office/officeart/2005/8/layout/hList7#1"/>
    <dgm:cxn modelId="{E6993750-7A07-41FD-867E-164DA3614B2F}" type="presParOf" srcId="{46F8F9F1-ED0E-43B2-B7D9-84C9C80F1DBA}" destId="{4AEF64C3-30A1-468B-8A94-5608868054BB}" srcOrd="0" destOrd="0" presId="urn:microsoft.com/office/officeart/2005/8/layout/hList7#1"/>
    <dgm:cxn modelId="{06F21D67-41A2-4AFC-90FF-B4C92182DF79}" type="presParOf" srcId="{46F8F9F1-ED0E-43B2-B7D9-84C9C80F1DBA}" destId="{736FDA73-1F7E-40D0-A400-126D7340A4AF}" srcOrd="1" destOrd="0" presId="urn:microsoft.com/office/officeart/2005/8/layout/hList7#1"/>
    <dgm:cxn modelId="{7CE70B7A-BF52-4349-AD8A-B61FBBC4AA6C}" type="presParOf" srcId="{46F8F9F1-ED0E-43B2-B7D9-84C9C80F1DBA}" destId="{AAA3A4C3-83F8-4939-B78A-9EC15715FED3}" srcOrd="2" destOrd="0" presId="urn:microsoft.com/office/officeart/2005/8/layout/hList7#1"/>
    <dgm:cxn modelId="{8FD29FF9-F7AC-438A-9A45-D82F0B6B5914}" type="presParOf" srcId="{46F8F9F1-ED0E-43B2-B7D9-84C9C80F1DBA}" destId="{FD2A496A-A2C5-434B-80A4-1B4CF94E2113}" srcOrd="3" destOrd="0" presId="urn:microsoft.com/office/officeart/2005/8/layout/hList7#1"/>
    <dgm:cxn modelId="{C9DE3EEE-9BC5-4936-956C-E13BBFC69BA9}" type="presParOf" srcId="{512FC100-4367-4C8A-87A7-3451A36637C5}" destId="{AD25BEC7-5848-45A8-ADA7-EAE47895F8C3}" srcOrd="5" destOrd="0" presId="urn:microsoft.com/office/officeart/2005/8/layout/hList7#1"/>
    <dgm:cxn modelId="{767C3E47-41D5-4F20-8302-C64A9E4B0E04}" type="presParOf" srcId="{512FC100-4367-4C8A-87A7-3451A36637C5}" destId="{EB549816-B6D4-49EC-AC66-2725D6469F72}" srcOrd="6" destOrd="0" presId="urn:microsoft.com/office/officeart/2005/8/layout/hList7#1"/>
    <dgm:cxn modelId="{D323BE14-748B-4E6B-8A24-5C523FF4FFF7}" type="presParOf" srcId="{EB549816-B6D4-49EC-AC66-2725D6469F72}" destId="{42EA6335-C1DC-4C4E-8B98-BBD9B4DFF60F}" srcOrd="0" destOrd="0" presId="urn:microsoft.com/office/officeart/2005/8/layout/hList7#1"/>
    <dgm:cxn modelId="{84895BD4-119B-47E9-B974-01EB9F835B98}" type="presParOf" srcId="{EB549816-B6D4-49EC-AC66-2725D6469F72}" destId="{CD6993D6-CED9-4E14-B510-79DED611BA8A}" srcOrd="1" destOrd="0" presId="urn:microsoft.com/office/officeart/2005/8/layout/hList7#1"/>
    <dgm:cxn modelId="{B0C74B41-73B0-4207-8CBF-542109CDF787}" type="presParOf" srcId="{EB549816-B6D4-49EC-AC66-2725D6469F72}" destId="{C574145C-B1DE-43F9-A86A-498C84E94FBF}" srcOrd="2" destOrd="0" presId="urn:microsoft.com/office/officeart/2005/8/layout/hList7#1"/>
    <dgm:cxn modelId="{BE623245-664B-431E-97E0-AC57F0A78510}" type="presParOf" srcId="{EB549816-B6D4-49EC-AC66-2725D6469F72}" destId="{175BE6F5-F986-4D0E-B2F7-4B3EA0BA1F4B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DDCC27-7CCE-4C69-BC01-3BE49CECE50D}" type="doc">
      <dgm:prSet loTypeId="urn:microsoft.com/office/officeart/2005/8/layout/chevronAccent+Icon" loCatId="process" qsTypeId="urn:microsoft.com/office/officeart/2005/8/quickstyle/simple2" qsCatId="simple" csTypeId="urn:microsoft.com/office/officeart/2005/8/colors/colorful1#2" csCatId="colorful" phldr="1"/>
      <dgm:spPr/>
    </dgm:pt>
    <dgm:pt modelId="{536A8891-BB39-41C6-8EDA-DE579507605B}">
      <dgm:prSet phldrT="[Text]"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Пероральное питание</a:t>
          </a:r>
        </a:p>
      </dgm:t>
    </dgm:pt>
    <dgm:pt modelId="{380BF5E1-3AF1-4963-9BA4-5A6360E81644}" type="parTrans" cxnId="{56F63B2F-7239-495C-BA1F-EAA7F730DE9C}">
      <dgm:prSet/>
      <dgm:spPr/>
      <dgm:t>
        <a:bodyPr/>
        <a:lstStyle/>
        <a:p>
          <a:endParaRPr lang="ru-RU" sz="2000"/>
        </a:p>
      </dgm:t>
    </dgm:pt>
    <dgm:pt modelId="{11648B29-9E7A-40FB-A76F-C648569C2C35}" type="sibTrans" cxnId="{56F63B2F-7239-495C-BA1F-EAA7F730DE9C}">
      <dgm:prSet/>
      <dgm:spPr/>
      <dgm:t>
        <a:bodyPr/>
        <a:lstStyle/>
        <a:p>
          <a:endParaRPr lang="ru-RU" sz="2000"/>
        </a:p>
      </dgm:t>
    </dgm:pt>
    <dgm:pt modelId="{90FA9725-FCA4-4B2A-AEA8-9CB2C46950E6}">
      <dgm:prSet phldrT="[Text]"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Пероральное питание + сиппинг</a:t>
          </a:r>
        </a:p>
      </dgm:t>
    </dgm:pt>
    <dgm:pt modelId="{A645C14E-7FF7-4F83-BFA2-F346348C1CB6}" type="parTrans" cxnId="{7DE30AB8-29BC-4DCC-AE8F-E73664FA9792}">
      <dgm:prSet/>
      <dgm:spPr/>
      <dgm:t>
        <a:bodyPr/>
        <a:lstStyle/>
        <a:p>
          <a:endParaRPr lang="en-US"/>
        </a:p>
      </dgm:t>
    </dgm:pt>
    <dgm:pt modelId="{ED48784F-5547-432B-B5F0-CDBF7ABFEE1E}" type="sibTrans" cxnId="{7DE30AB8-29BC-4DCC-AE8F-E73664FA9792}">
      <dgm:prSet/>
      <dgm:spPr/>
      <dgm:t>
        <a:bodyPr/>
        <a:lstStyle/>
        <a:p>
          <a:endParaRPr lang="en-US"/>
        </a:p>
      </dgm:t>
    </dgm:pt>
    <dgm:pt modelId="{4BC78A4F-4535-425F-8E8B-EFB2DECEFB82}">
      <dgm:prSet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Зондовое питание</a:t>
          </a:r>
          <a:endParaRPr lang="en-US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921616-9C14-4798-A691-2F554CF7B97C}" type="parTrans" cxnId="{1D26B270-454E-4BBD-8C62-B897AEB6A2CD}">
      <dgm:prSet/>
      <dgm:spPr/>
      <dgm:t>
        <a:bodyPr/>
        <a:lstStyle/>
        <a:p>
          <a:endParaRPr lang="en-US"/>
        </a:p>
      </dgm:t>
    </dgm:pt>
    <dgm:pt modelId="{D9DD6F16-0B12-465B-8356-78D8254F47B8}" type="sibTrans" cxnId="{1D26B270-454E-4BBD-8C62-B897AEB6A2CD}">
      <dgm:prSet/>
      <dgm:spPr/>
      <dgm:t>
        <a:bodyPr/>
        <a:lstStyle/>
        <a:p>
          <a:endParaRPr lang="en-US"/>
        </a:p>
      </dgm:t>
    </dgm:pt>
    <dgm:pt modelId="{33494826-47E3-4355-8A11-3844B2DCABC0}">
      <dgm:prSet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Парентеральное питание</a:t>
          </a:r>
          <a:endParaRPr lang="en-US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5A9423-DD8E-456F-9516-1E928EC94201}" type="parTrans" cxnId="{D53A520D-2F6F-44BD-BEB5-752F04F79E1C}">
      <dgm:prSet/>
      <dgm:spPr/>
      <dgm:t>
        <a:bodyPr/>
        <a:lstStyle/>
        <a:p>
          <a:endParaRPr lang="en-US"/>
        </a:p>
      </dgm:t>
    </dgm:pt>
    <dgm:pt modelId="{79BBFDED-BD20-4AB3-A7A5-03C2C6A6BC93}" type="sibTrans" cxnId="{D53A520D-2F6F-44BD-BEB5-752F04F79E1C}">
      <dgm:prSet/>
      <dgm:spPr/>
      <dgm:t>
        <a:bodyPr/>
        <a:lstStyle/>
        <a:p>
          <a:endParaRPr lang="en-US"/>
        </a:p>
      </dgm:t>
    </dgm:pt>
    <dgm:pt modelId="{8D58E6EC-D704-47A0-93C9-D3CFD5F606CD}" type="pres">
      <dgm:prSet presAssocID="{13DDCC27-7CCE-4C69-BC01-3BE49CECE50D}" presName="Name0" presStyleCnt="0">
        <dgm:presLayoutVars>
          <dgm:dir/>
          <dgm:resizeHandles val="exact"/>
        </dgm:presLayoutVars>
      </dgm:prSet>
      <dgm:spPr/>
    </dgm:pt>
    <dgm:pt modelId="{60532BE2-2DBF-46E8-B0F5-17623DC87552}" type="pres">
      <dgm:prSet presAssocID="{536A8891-BB39-41C6-8EDA-DE579507605B}" presName="composite" presStyleCnt="0"/>
      <dgm:spPr/>
    </dgm:pt>
    <dgm:pt modelId="{2F4DB3F8-1D4B-4204-9501-F5F9718424C1}" type="pres">
      <dgm:prSet presAssocID="{536A8891-BB39-41C6-8EDA-DE579507605B}" presName="bgChev" presStyleLbl="node1" presStyleIdx="0" presStyleCnt="4"/>
      <dgm:spPr/>
    </dgm:pt>
    <dgm:pt modelId="{D0A17EF7-00A6-4BAE-8CA0-5E17F81F320C}" type="pres">
      <dgm:prSet presAssocID="{536A8891-BB39-41C6-8EDA-DE579507605B}" presName="tx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46B20C-F27E-45D2-AD8F-BB31915D9BF3}" type="pres">
      <dgm:prSet presAssocID="{11648B29-9E7A-40FB-A76F-C648569C2C35}" presName="compositeSpace" presStyleCnt="0"/>
      <dgm:spPr/>
    </dgm:pt>
    <dgm:pt modelId="{F2EA0AE2-276D-4253-9A86-5F2813CE2987}" type="pres">
      <dgm:prSet presAssocID="{90FA9725-FCA4-4B2A-AEA8-9CB2C46950E6}" presName="composite" presStyleCnt="0"/>
      <dgm:spPr/>
    </dgm:pt>
    <dgm:pt modelId="{FA2195D8-F97F-44C1-A9DA-ED6144A58E48}" type="pres">
      <dgm:prSet presAssocID="{90FA9725-FCA4-4B2A-AEA8-9CB2C46950E6}" presName="bgChev" presStyleLbl="node1" presStyleIdx="1" presStyleCnt="4"/>
      <dgm:spPr/>
    </dgm:pt>
    <dgm:pt modelId="{A5846748-7EC0-4CBB-8EB2-76E792F078CD}" type="pres">
      <dgm:prSet presAssocID="{90FA9725-FCA4-4B2A-AEA8-9CB2C46950E6}" presName="tx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E09F06-A5E5-4B5A-A25F-C99668A6B111}" type="pres">
      <dgm:prSet presAssocID="{ED48784F-5547-432B-B5F0-CDBF7ABFEE1E}" presName="compositeSpace" presStyleCnt="0"/>
      <dgm:spPr/>
    </dgm:pt>
    <dgm:pt modelId="{24E63C02-61B1-490A-AD79-B2CBE2AC025C}" type="pres">
      <dgm:prSet presAssocID="{4BC78A4F-4535-425F-8E8B-EFB2DECEFB82}" presName="composite" presStyleCnt="0"/>
      <dgm:spPr/>
    </dgm:pt>
    <dgm:pt modelId="{3E7561CB-BFD9-4B5C-8E74-E10D40D7E521}" type="pres">
      <dgm:prSet presAssocID="{4BC78A4F-4535-425F-8E8B-EFB2DECEFB82}" presName="bgChev" presStyleLbl="node1" presStyleIdx="2" presStyleCnt="4"/>
      <dgm:spPr/>
    </dgm:pt>
    <dgm:pt modelId="{DAE3AACC-6D06-47F0-83DA-BA62C91A067D}" type="pres">
      <dgm:prSet presAssocID="{4BC78A4F-4535-425F-8E8B-EFB2DECEFB82}" presName="tx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936C10-87B5-47BC-B1CF-B1A6CA90AAC1}" type="pres">
      <dgm:prSet presAssocID="{D9DD6F16-0B12-465B-8356-78D8254F47B8}" presName="compositeSpace" presStyleCnt="0"/>
      <dgm:spPr/>
    </dgm:pt>
    <dgm:pt modelId="{5BE5ED57-F331-4EC9-9F35-D6390A1F1DC4}" type="pres">
      <dgm:prSet presAssocID="{33494826-47E3-4355-8A11-3844B2DCABC0}" presName="composite" presStyleCnt="0"/>
      <dgm:spPr/>
    </dgm:pt>
    <dgm:pt modelId="{CD3D03B9-71ED-47F3-A925-1CADEB550BF7}" type="pres">
      <dgm:prSet presAssocID="{33494826-47E3-4355-8A11-3844B2DCABC0}" presName="bgChev" presStyleLbl="node1" presStyleIdx="3" presStyleCnt="4"/>
      <dgm:spPr/>
    </dgm:pt>
    <dgm:pt modelId="{C272E2EE-3708-40B1-A081-3163181D225B}" type="pres">
      <dgm:prSet presAssocID="{33494826-47E3-4355-8A11-3844B2DCABC0}" presName="txNode" presStyleLbl="fgAcc1" presStyleIdx="3" presStyleCnt="4" custScaleX="1188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53A520D-2F6F-44BD-BEB5-752F04F79E1C}" srcId="{13DDCC27-7CCE-4C69-BC01-3BE49CECE50D}" destId="{33494826-47E3-4355-8A11-3844B2DCABC0}" srcOrd="3" destOrd="0" parTransId="{F75A9423-DD8E-456F-9516-1E928EC94201}" sibTransId="{79BBFDED-BD20-4AB3-A7A5-03C2C6A6BC93}"/>
    <dgm:cxn modelId="{1D26B270-454E-4BBD-8C62-B897AEB6A2CD}" srcId="{13DDCC27-7CCE-4C69-BC01-3BE49CECE50D}" destId="{4BC78A4F-4535-425F-8E8B-EFB2DECEFB82}" srcOrd="2" destOrd="0" parTransId="{4A921616-9C14-4798-A691-2F554CF7B97C}" sibTransId="{D9DD6F16-0B12-465B-8356-78D8254F47B8}"/>
    <dgm:cxn modelId="{27B3267E-38A8-4617-86BD-64E48C731460}" type="presOf" srcId="{13DDCC27-7CCE-4C69-BC01-3BE49CECE50D}" destId="{8D58E6EC-D704-47A0-93C9-D3CFD5F606CD}" srcOrd="0" destOrd="0" presId="urn:microsoft.com/office/officeart/2005/8/layout/chevronAccent+Icon"/>
    <dgm:cxn modelId="{FEAC8F90-D4D5-4C9A-ABEB-46BB3DEAE664}" type="presOf" srcId="{536A8891-BB39-41C6-8EDA-DE579507605B}" destId="{D0A17EF7-00A6-4BAE-8CA0-5E17F81F320C}" srcOrd="0" destOrd="0" presId="urn:microsoft.com/office/officeart/2005/8/layout/chevronAccent+Icon"/>
    <dgm:cxn modelId="{B7212A34-4BCA-47BB-A668-C188EE340C2F}" type="presOf" srcId="{4BC78A4F-4535-425F-8E8B-EFB2DECEFB82}" destId="{DAE3AACC-6D06-47F0-83DA-BA62C91A067D}" srcOrd="0" destOrd="0" presId="urn:microsoft.com/office/officeart/2005/8/layout/chevronAccent+Icon"/>
    <dgm:cxn modelId="{CA226EF6-5164-43D2-997E-98952B61098B}" type="presOf" srcId="{33494826-47E3-4355-8A11-3844B2DCABC0}" destId="{C272E2EE-3708-40B1-A081-3163181D225B}" srcOrd="0" destOrd="0" presId="urn:microsoft.com/office/officeart/2005/8/layout/chevronAccent+Icon"/>
    <dgm:cxn modelId="{5250AAA3-D573-41B2-A31D-2E56547DF968}" type="presOf" srcId="{90FA9725-FCA4-4B2A-AEA8-9CB2C46950E6}" destId="{A5846748-7EC0-4CBB-8EB2-76E792F078CD}" srcOrd="0" destOrd="0" presId="urn:microsoft.com/office/officeart/2005/8/layout/chevronAccent+Icon"/>
    <dgm:cxn modelId="{7DE30AB8-29BC-4DCC-AE8F-E73664FA9792}" srcId="{13DDCC27-7CCE-4C69-BC01-3BE49CECE50D}" destId="{90FA9725-FCA4-4B2A-AEA8-9CB2C46950E6}" srcOrd="1" destOrd="0" parTransId="{A645C14E-7FF7-4F83-BFA2-F346348C1CB6}" sibTransId="{ED48784F-5547-432B-B5F0-CDBF7ABFEE1E}"/>
    <dgm:cxn modelId="{56F63B2F-7239-495C-BA1F-EAA7F730DE9C}" srcId="{13DDCC27-7CCE-4C69-BC01-3BE49CECE50D}" destId="{536A8891-BB39-41C6-8EDA-DE579507605B}" srcOrd="0" destOrd="0" parTransId="{380BF5E1-3AF1-4963-9BA4-5A6360E81644}" sibTransId="{11648B29-9E7A-40FB-A76F-C648569C2C35}"/>
    <dgm:cxn modelId="{D8D52021-ABF9-4FC0-8C74-4C060A77F855}" type="presParOf" srcId="{8D58E6EC-D704-47A0-93C9-D3CFD5F606CD}" destId="{60532BE2-2DBF-46E8-B0F5-17623DC87552}" srcOrd="0" destOrd="0" presId="urn:microsoft.com/office/officeart/2005/8/layout/chevronAccent+Icon"/>
    <dgm:cxn modelId="{D201DCD9-8A0D-46F1-BA7A-68BE793E3D28}" type="presParOf" srcId="{60532BE2-2DBF-46E8-B0F5-17623DC87552}" destId="{2F4DB3F8-1D4B-4204-9501-F5F9718424C1}" srcOrd="0" destOrd="0" presId="urn:microsoft.com/office/officeart/2005/8/layout/chevronAccent+Icon"/>
    <dgm:cxn modelId="{D0D52FE2-C959-4FF3-90FB-B9117A5D57EB}" type="presParOf" srcId="{60532BE2-2DBF-46E8-B0F5-17623DC87552}" destId="{D0A17EF7-00A6-4BAE-8CA0-5E17F81F320C}" srcOrd="1" destOrd="0" presId="urn:microsoft.com/office/officeart/2005/8/layout/chevronAccent+Icon"/>
    <dgm:cxn modelId="{62970909-2B15-4BEE-A140-BC9B7069D485}" type="presParOf" srcId="{8D58E6EC-D704-47A0-93C9-D3CFD5F606CD}" destId="{4C46B20C-F27E-45D2-AD8F-BB31915D9BF3}" srcOrd="1" destOrd="0" presId="urn:microsoft.com/office/officeart/2005/8/layout/chevronAccent+Icon"/>
    <dgm:cxn modelId="{2A5B4410-518C-474B-BF1C-82A1411D8393}" type="presParOf" srcId="{8D58E6EC-D704-47A0-93C9-D3CFD5F606CD}" destId="{F2EA0AE2-276D-4253-9A86-5F2813CE2987}" srcOrd="2" destOrd="0" presId="urn:microsoft.com/office/officeart/2005/8/layout/chevronAccent+Icon"/>
    <dgm:cxn modelId="{1ABF05A8-2D80-4C1D-9EB9-68C0760D8460}" type="presParOf" srcId="{F2EA0AE2-276D-4253-9A86-5F2813CE2987}" destId="{FA2195D8-F97F-44C1-A9DA-ED6144A58E48}" srcOrd="0" destOrd="0" presId="urn:microsoft.com/office/officeart/2005/8/layout/chevronAccent+Icon"/>
    <dgm:cxn modelId="{839A5489-F6AB-40A7-9AF9-C92CDC0233BB}" type="presParOf" srcId="{F2EA0AE2-276D-4253-9A86-5F2813CE2987}" destId="{A5846748-7EC0-4CBB-8EB2-76E792F078CD}" srcOrd="1" destOrd="0" presId="urn:microsoft.com/office/officeart/2005/8/layout/chevronAccent+Icon"/>
    <dgm:cxn modelId="{3277A2F6-D83C-4F4D-8997-6E0EDAC945BF}" type="presParOf" srcId="{8D58E6EC-D704-47A0-93C9-D3CFD5F606CD}" destId="{92E09F06-A5E5-4B5A-A25F-C99668A6B111}" srcOrd="3" destOrd="0" presId="urn:microsoft.com/office/officeart/2005/8/layout/chevronAccent+Icon"/>
    <dgm:cxn modelId="{DA332351-90A2-456C-BEFB-2E3C66CAD935}" type="presParOf" srcId="{8D58E6EC-D704-47A0-93C9-D3CFD5F606CD}" destId="{24E63C02-61B1-490A-AD79-B2CBE2AC025C}" srcOrd="4" destOrd="0" presId="urn:microsoft.com/office/officeart/2005/8/layout/chevronAccent+Icon"/>
    <dgm:cxn modelId="{E4651942-6A1D-4532-848D-3DB79F7D7137}" type="presParOf" srcId="{24E63C02-61B1-490A-AD79-B2CBE2AC025C}" destId="{3E7561CB-BFD9-4B5C-8E74-E10D40D7E521}" srcOrd="0" destOrd="0" presId="urn:microsoft.com/office/officeart/2005/8/layout/chevronAccent+Icon"/>
    <dgm:cxn modelId="{07CCDBC0-2BD1-4475-8654-B539E98660AE}" type="presParOf" srcId="{24E63C02-61B1-490A-AD79-B2CBE2AC025C}" destId="{DAE3AACC-6D06-47F0-83DA-BA62C91A067D}" srcOrd="1" destOrd="0" presId="urn:microsoft.com/office/officeart/2005/8/layout/chevronAccent+Icon"/>
    <dgm:cxn modelId="{D22926B8-D5E5-4FDB-AC02-1737F50B289F}" type="presParOf" srcId="{8D58E6EC-D704-47A0-93C9-D3CFD5F606CD}" destId="{A8936C10-87B5-47BC-B1CF-B1A6CA90AAC1}" srcOrd="5" destOrd="0" presId="urn:microsoft.com/office/officeart/2005/8/layout/chevronAccent+Icon"/>
    <dgm:cxn modelId="{565FC823-4C76-48E1-B6F8-65D6040196FB}" type="presParOf" srcId="{8D58E6EC-D704-47A0-93C9-D3CFD5F606CD}" destId="{5BE5ED57-F331-4EC9-9F35-D6390A1F1DC4}" srcOrd="6" destOrd="0" presId="urn:microsoft.com/office/officeart/2005/8/layout/chevronAccent+Icon"/>
    <dgm:cxn modelId="{D30CC5C7-4BE7-442C-A95D-1C407EF0D91D}" type="presParOf" srcId="{5BE5ED57-F331-4EC9-9F35-D6390A1F1DC4}" destId="{CD3D03B9-71ED-47F3-A925-1CADEB550BF7}" srcOrd="0" destOrd="0" presId="urn:microsoft.com/office/officeart/2005/8/layout/chevronAccent+Icon"/>
    <dgm:cxn modelId="{0FC3A0A9-20D6-44FA-BD3E-7D12168CD94B}" type="presParOf" srcId="{5BE5ED57-F331-4EC9-9F35-D6390A1F1DC4}" destId="{C272E2EE-3708-40B1-A081-3163181D225B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C21A6-5982-4AE6-BA81-7F1590FB9914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B504F8-1A16-4029-9FD6-CB9E32E15F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5413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Повышенное значение RDW при нормальном уровне MCV может быть спровоцировано:</a:t>
            </a:r>
          </a:p>
          <a:p>
            <a:pPr fontAlgn="base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начальной стадией железодефицитной анемии, ведущей к понижению гемоглобина;</a:t>
            </a:r>
          </a:p>
          <a:p>
            <a:pPr fontAlgn="base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снижением уровня витамина B12 или фолиевой кислоты в организме, что является предпосылкой для макроцитозной анемии.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81F9A-E4D6-41D9-A318-27F00D56C5DE}" type="slidenum">
              <a:rPr lang="ru-RU" smtClean="0"/>
              <a:pPr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7652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016E8-308A-452B-AA38-EA413567D5BB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6787D-0D17-4CC0-84B5-94C05C5D1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8906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016E8-308A-452B-AA38-EA413567D5BB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6787D-0D17-4CC0-84B5-94C05C5D1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0690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016E8-308A-452B-AA38-EA413567D5BB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6787D-0D17-4CC0-84B5-94C05C5D1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2454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044448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016E8-308A-452B-AA38-EA413567D5BB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6787D-0D17-4CC0-84B5-94C05C5D1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8606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016E8-308A-452B-AA38-EA413567D5BB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6787D-0D17-4CC0-84B5-94C05C5D1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5264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016E8-308A-452B-AA38-EA413567D5BB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6787D-0D17-4CC0-84B5-94C05C5D1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397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016E8-308A-452B-AA38-EA413567D5BB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6787D-0D17-4CC0-84B5-94C05C5D1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2743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016E8-308A-452B-AA38-EA413567D5BB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6787D-0D17-4CC0-84B5-94C05C5D1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3997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016E8-308A-452B-AA38-EA413567D5BB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6787D-0D17-4CC0-84B5-94C05C5D1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6896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016E8-308A-452B-AA38-EA413567D5BB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6787D-0D17-4CC0-84B5-94C05C5D1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398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016E8-308A-452B-AA38-EA413567D5BB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6787D-0D17-4CC0-84B5-94C05C5D1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6043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016E8-308A-452B-AA38-EA413567D5BB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6787D-0D17-4CC0-84B5-94C05C5D1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861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 мальнутриции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(недостаточности питания), его основные причины, профилактика, выявление и коррекция.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4797152"/>
            <a:ext cx="6400800" cy="1057672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3220" y="6072206"/>
            <a:ext cx="133078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7992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332656"/>
            <a:ext cx="5791200" cy="936104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endParaRPr lang="ru-RU" sz="3600" b="1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587252"/>
            <a:ext cx="7416824" cy="3971528"/>
          </a:xfrm>
        </p:spPr>
        <p:txBody>
          <a:bodyPr>
            <a:normAutofit/>
          </a:bodyPr>
          <a:lstStyle/>
          <a:p>
            <a:pPr marL="82296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питания людей с недостаточностью питания в доме-интернате для пожилых граждан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52" y="3573016"/>
            <a:ext cx="4512676" cy="3286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9084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2843807" cy="175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63099"/>
            <a:ext cx="5625872" cy="1224136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и методы исследования</a:t>
            </a:r>
            <a:endParaRPr lang="ru-RU" dirty="0">
              <a:solidFill>
                <a:schemeClr val="bg2">
                  <a:lumMod val="2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6793"/>
            <a:ext cx="8712968" cy="5301208"/>
          </a:xfrm>
        </p:spPr>
        <p:txBody>
          <a:bodyPr>
            <a:norm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Получатели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клиенты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дома-интерната для пожилых граждан (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n=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97)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Оригинальные программы для ЭВМ </a:t>
            </a:r>
          </a:p>
          <a:p>
            <a:pPr algn="ctr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ухода в гериатрии в зависимости от степени старческой астении»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проведения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гериатрического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осмотра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Оригинальные программы для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ЭВМ 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смартфонов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планшетов): </a:t>
            </a:r>
          </a:p>
          <a:p>
            <a:pPr algn="ctr">
              <a:buFont typeface="Courier New" panose="02070309020205020404" pitchFamily="49" charset="0"/>
              <a:buChar char="o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ухода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пациентами старших возрастных групп в амбулаторных условиях»</a:t>
            </a:r>
          </a:p>
          <a:p>
            <a:pPr algn="ctr">
              <a:buFont typeface="Courier New" panose="02070309020205020404" pitchFamily="49" charset="0"/>
              <a:buChar char="o"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питания пациентов с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синдромом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мальнутриции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655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статуса питания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статуса питания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необходимого энергетического и пластического материала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способа питания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44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183880" cy="792088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трофического статуса</a:t>
            </a:r>
            <a:endParaRPr lang="ru-RU" sz="3600" b="1" i="1" dirty="0">
              <a:solidFill>
                <a:srgbClr val="00B050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4764016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 сравнительный анализ различных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методов оценки нутритивного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статуса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- лабораторно-антропометрический метод  (по Луфт В.М. И Костюченок А.Л.)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-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Скрининг питательного статуса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NRS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-метод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опроса пациента по шкале «Мини-исследование нутритивного статуса»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80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29" y="188640"/>
            <a:ext cx="8651424" cy="864096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Лабораторно-антропометрический метод</a:t>
            </a:r>
            <a:endParaRPr lang="ru-RU" sz="3600" b="1" i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09499305"/>
              </p:ext>
            </p:extLst>
          </p:nvPr>
        </p:nvGraphicFramePr>
        <p:xfrm>
          <a:off x="323528" y="1157171"/>
          <a:ext cx="8496944" cy="5694744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376264"/>
                <a:gridCol w="1368152"/>
                <a:gridCol w="1440160"/>
                <a:gridCol w="1728192"/>
                <a:gridCol w="1584176"/>
              </a:tblGrid>
              <a:tr h="22454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Стандарты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Недостаточность питания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99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легкая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тяжелая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4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Баллы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9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ИМТ, кг/м</a:t>
                      </a:r>
                      <a:r>
                        <a:rPr lang="ru-RU" sz="140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25-19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18,9-17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16,9-15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≤14,9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999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Отклонение ФМТ от ИМТ (%)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5,1-10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10,1-19,9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≤20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999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ОП, см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Мужчины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Женщины 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29-26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28-25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25,9-23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24,9-22,5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22,9-20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22,4-19,5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≤19,9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≤19,4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999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ТКЖСТ,мм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Мужчины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Женщины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10,5-9,5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14,4-13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9,4-8,4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12,9-11,6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8,3-7,4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11,5-10,1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≤7,3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≤10,0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999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ОМП,см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Мужчины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Женщины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25,7-23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23,5-21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22,9-20,5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20,9-18,8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20,4-18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18,7-16,5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≤17,9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≤16,4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9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Общий белок, г\л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≤65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64,9-55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54,9-45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≤44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9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Альбумин, г/л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≤35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34,9-30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29,9-25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≤24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9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АЧЛ, тыс.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≤1,8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1,7-1,5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1,4-0,9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≤0,8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9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16-24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15-8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3486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20688"/>
            <a:ext cx="8723432" cy="576064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Лабораторно-антропометрический метод</a:t>
            </a:r>
            <a:endParaRPr lang="ru-RU" sz="3600" b="1" i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183880" cy="548409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Отклонение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ФМТ от ИМТ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(%)=100*(1-ФМТ/ИДМ)</a:t>
            </a:r>
          </a:p>
          <a:p>
            <a:pPr>
              <a:buClr>
                <a:srgbClr val="C00000"/>
              </a:buClr>
            </a:pPr>
            <a:r>
              <a:rPr lang="ru-RU" sz="19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ИМТ (муж)=Рост(см)-100-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[(Рост(см)-152)*0,2]</a:t>
            </a:r>
          </a:p>
          <a:p>
            <a:pPr>
              <a:buClr>
                <a:srgbClr val="C00000"/>
              </a:buClr>
            </a:pPr>
            <a:r>
              <a:rPr lang="ru-RU" sz="19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ИМТ (жен)=</a:t>
            </a:r>
            <a:r>
              <a:rPr lang="ru-RU" sz="19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Рост(см)-100-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[(Рост(см)-152)*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0,4]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ОМП (см)=ОП(см)-0,314*ТКЖСТ(мм)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АЧЛ (тыс)=(% лимфоцитов* кол-во лейкоцитов)/100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3017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9227"/>
            <a:ext cx="8229600" cy="1398721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Скрининг питательного статуса – </a:t>
            </a:r>
            <a:b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Nutrition 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Screening</a:t>
            </a:r>
            <a:r>
              <a:rPr lang="ru-RU" sz="3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NRS 2002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323528" y="980728"/>
            <a:ext cx="8183880" cy="5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48478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11560" y="1679429"/>
            <a:ext cx="8229600" cy="478539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блок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-индекс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массы тела менее 20,5 (Да, Нет)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больной потерял массу тела за последние 3 месяца (Да, Нет)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имеется недостаточное питание за последнюю неделю (Да, Нет)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-состояние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больного тяжелое (Да, Нет)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при Первичной оценке все ответы «Нет», то повторный скрининг проводится через неделю.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Первичной оценке хотя бы на один вопрос есть ответ «Да», то следует перейти к блоку 2.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6833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5" y="3684645"/>
            <a:ext cx="2195736" cy="3088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13041" cy="3444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2960" y="2276872"/>
            <a:ext cx="7992888" cy="26372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Программа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ЭВМ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оптимизации ухода в гериатрии в зависимости от степени старческой астении на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основании представления результатов специализированного гериатрического осмотра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база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данных Методическое руководство «</a:t>
            </a:r>
            <a:r>
              <a:rPr lang="ru-RU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Специализированный гериатрический осмотр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5669290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http://gerontolog.info/index.html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2130" y="188640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опроса пациента по шкале «Мини-исследование нутритивного статуса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en-US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MNA</a:t>
            </a:r>
            <a:r>
              <a:rPr lang="ru-RU" sz="2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778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Овал 26"/>
          <p:cNvSpPr/>
          <p:nvPr/>
        </p:nvSpPr>
        <p:spPr>
          <a:xfrm>
            <a:off x="1259632" y="620688"/>
            <a:ext cx="7056784" cy="561662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514091" y="2276872"/>
            <a:ext cx="2448272" cy="216084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СГО</a:t>
            </a:r>
            <a:endParaRPr lang="ru-RU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53388" y="1124743"/>
            <a:ext cx="2356740" cy="21651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способности к передвижению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двигательной активности у пожилых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Tinnetti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1986)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05872" y="3835570"/>
            <a:ext cx="2304256" cy="15792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мальнутриции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nutritional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(MNA</a:t>
            </a:r>
            <a:r>
              <a:rPr lang="ru-RU" i="1" dirty="0"/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21190" y="5013480"/>
            <a:ext cx="2736304" cy="16558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Когнитивные расстройства </a:t>
            </a:r>
          </a:p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Мини-исследование умственного состояния»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Folstein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Folstein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McHugh P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1975)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3860925"/>
            <a:ext cx="2448272" cy="15118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Моральное состояние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Philadelphia geriatric morale scale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Lawton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M.P.,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1975)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1343150"/>
            <a:ext cx="2439347" cy="18002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независимости в повседневной жизни</a:t>
            </a:r>
          </a:p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шкала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Бартел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Machoney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Barthel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1965)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 flipV="1">
            <a:off x="2915816" y="2276872"/>
            <a:ext cx="79208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5796136" y="2173803"/>
            <a:ext cx="757252" cy="6791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796136" y="3861048"/>
            <a:ext cx="792088" cy="4323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2" idx="4"/>
          </p:cNvCxnSpPr>
          <p:nvPr/>
        </p:nvCxnSpPr>
        <p:spPr>
          <a:xfrm>
            <a:off x="4738227" y="4437720"/>
            <a:ext cx="0" cy="575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2915816" y="4028492"/>
            <a:ext cx="752026" cy="4092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Скругленный прямоугольник 31"/>
          <p:cNvSpPr/>
          <p:nvPr/>
        </p:nvSpPr>
        <p:spPr>
          <a:xfrm>
            <a:off x="3097154" y="188640"/>
            <a:ext cx="3060340" cy="172819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тяжести синдрома старческой астении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5" name="Прямая со стрелкой 94"/>
          <p:cNvCxnSpPr/>
          <p:nvPr/>
        </p:nvCxnSpPr>
        <p:spPr>
          <a:xfrm>
            <a:off x="6318778" y="904358"/>
            <a:ext cx="287094" cy="14837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>
            <a:off x="8316416" y="3289928"/>
            <a:ext cx="0" cy="34235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 flipH="1">
            <a:off x="6553388" y="5628098"/>
            <a:ext cx="466884" cy="21332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Прямая со стрелкой 107"/>
          <p:cNvCxnSpPr/>
          <p:nvPr/>
        </p:nvCxnSpPr>
        <p:spPr>
          <a:xfrm>
            <a:off x="2627784" y="5628098"/>
            <a:ext cx="288032" cy="21332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/>
          <p:nvPr/>
        </p:nvCxnSpPr>
        <p:spPr>
          <a:xfrm flipV="1">
            <a:off x="1259632" y="3289928"/>
            <a:ext cx="0" cy="34235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Прямая со стрелкой 113"/>
          <p:cNvCxnSpPr/>
          <p:nvPr/>
        </p:nvCxnSpPr>
        <p:spPr>
          <a:xfrm flipV="1">
            <a:off x="2627784" y="1052736"/>
            <a:ext cx="279107" cy="14401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4287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недостаточности питания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опросник качества питания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 nutritional assessment (MNA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2 частей.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3220" y="6072206"/>
            <a:ext cx="133078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1565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980728"/>
            <a:ext cx="41044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вызывает сомнения тот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факт, что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значительной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предопределяет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психическое 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функционирование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целом.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Особую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для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больных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людей. 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95" y="811453"/>
            <a:ext cx="4708128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107504" y="5432446"/>
            <a:ext cx="5519464" cy="1258731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Академик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Уголев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 Михайлович</a:t>
            </a: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(1926-1991)-автор теории адекватного питания, на основе которой возникла междисциплинарная наука о питании-трофология.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268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риска развития синдрома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мальнутриции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(часть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128297" y="1569660"/>
            <a:ext cx="9036496" cy="520364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1520" y="0"/>
            <a:ext cx="8892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anose="02070309020205020404" pitchFamily="49" charset="0"/>
              <a:buChar char="o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ухода в гериатрии в зависимости от степени старческой астении»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проведения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специализированного гериатрического осмотра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риска развития синдрома мальнутриции (часть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266110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Опросник качества питания 1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 развития синдрома мальнутриции имеет место при суммарной величине баллов менее 11;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нормальный показатель статуса питания соответствует 12 баллам и более.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3220" y="6072206"/>
            <a:ext cx="133078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5099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196752"/>
            <a:ext cx="7235981" cy="51333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риска развития синдрома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мальнутриции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(часть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I).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304051" y="836712"/>
            <a:ext cx="8751921" cy="586262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4051" y="260648"/>
            <a:ext cx="85164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риска развития синдрома мальнутриции (часть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I).</a:t>
            </a:r>
          </a:p>
        </p:txBody>
      </p:sp>
    </p:spTree>
    <p:extLst>
      <p:ext uri="{BB962C8B-B14F-4D97-AF65-F5344CB8AC3E}">
        <p14:creationId xmlns:p14="http://schemas.microsoft.com/office/powerpoint/2010/main" xmlns="" val="283512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качества питания 2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оценке результатов второй части опросника принимается во внимание, что максимальное значение соответствует 16 баллам.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3220" y="6072206"/>
            <a:ext cx="133078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6737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качества питания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Оценка результатов опроса и осмотра пациентов по двум частям опросника: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максимальное количество баллов – 30;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– 24 балла и больше;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риска развития синдрома мальнутриции – 17 – 23,5 балла;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синдрома мальнутриции – меньше 17 баллов.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3220" y="6072206"/>
            <a:ext cx="133078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5794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Лабораторные данные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Гипопротеинемия;</a:t>
            </a:r>
          </a:p>
          <a:p>
            <a:pPr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Гипоальбуминемия менее 35 – 38 г/л;</a:t>
            </a:r>
          </a:p>
          <a:p>
            <a:pPr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трансферина менее 1,5 г/л;</a:t>
            </a:r>
          </a:p>
          <a:p>
            <a:pPr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уровня общего холестерина;</a:t>
            </a:r>
          </a:p>
          <a:p>
            <a:pPr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Разнонаправленные колебания уровня глюкозы;</a:t>
            </a:r>
          </a:p>
          <a:p>
            <a:pPr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Лимфопения.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3220" y="6072206"/>
            <a:ext cx="133078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8927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18388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Итог</a:t>
            </a:r>
            <a:endParaRPr lang="ru-RU" b="1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183880" cy="5256584"/>
          </a:xfrm>
        </p:spPr>
        <p:txBody>
          <a:bodyPr>
            <a:normAutofit fontScale="85000" lnSpcReduction="10000"/>
          </a:bodyPr>
          <a:lstStyle/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Наиболее точным, но наиболее сложным методом оценки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нутритивного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лабораторно-антропометрический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 (по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Луфт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В.М.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Костюченок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.), самым простым-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Скрининг питательного статуса –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Nutrition Risk Screening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NRS 2002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Clr>
                <a:srgbClr val="C00000"/>
              </a:buClr>
              <a:buNone/>
            </a:pP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наиболее удобным методом оценки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нутритивного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статуса, позволяющим определить степень недостаточности питания и параметры, приводящие к недостаточности питания является метод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опроса с использованием шкалы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Clr>
                <a:srgbClr val="C00000"/>
              </a:buCl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5323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91264" cy="1404074"/>
          </a:xfrm>
        </p:spPr>
        <p:txBody>
          <a:bodyPr>
            <a:normAutofit/>
          </a:bodyPr>
          <a:lstStyle/>
          <a:p>
            <a:pPr algn="ctr"/>
            <a:r>
              <a:rPr lang="ru-RU" sz="26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«Оптимизация </a:t>
            </a:r>
            <a:r>
              <a:rPr lang="ru-RU" sz="26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ухода за пациентами старших </a:t>
            </a:r>
            <a:r>
              <a:rPr lang="ru-RU" sz="26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Rod" panose="02030509050101010101" pitchFamily="49" charset="-79"/>
              </a:rPr>
              <a:t>возрастных групп в амбулаторных условиях» </a:t>
            </a:r>
            <a:r>
              <a:rPr lang="ru-RU" sz="2600" dirty="0">
                <a:solidFill>
                  <a:schemeClr val="bg2">
                    <a:lumMod val="25000"/>
                  </a:schemeClr>
                </a:solidFill>
                <a:cs typeface="Rod" panose="02030509050101010101" pitchFamily="49" charset="-79"/>
              </a:rPr>
              <a:t/>
            </a:r>
            <a:br>
              <a:rPr lang="ru-RU" sz="2600" dirty="0">
                <a:solidFill>
                  <a:schemeClr val="bg2">
                    <a:lumMod val="25000"/>
                  </a:schemeClr>
                </a:solidFill>
                <a:cs typeface="Rod" panose="02030509050101010101" pitchFamily="49" charset="-79"/>
              </a:rPr>
            </a:br>
            <a:endParaRPr lang="ru-RU" sz="2600" dirty="0">
              <a:cs typeface="Rod" panose="02030509050101010101" pitchFamily="49" charset="-79"/>
            </a:endParaRPr>
          </a:p>
        </p:txBody>
      </p:sp>
      <p:pic>
        <p:nvPicPr>
          <p:cNvPr id="6146" name="Picture 2" descr="C:\Users\Svetlana\Desktop\гаджеты в антивозрастной медицине\Screenshot_2017-12-20-21-55-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9651" y="1581540"/>
            <a:ext cx="2338576" cy="415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Svetlana\Desktop\гаджеты в антивозрастной медицине\Screenshot_2017-12-20-21-54-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77359"/>
            <a:ext cx="2374927" cy="42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Svetlana\Desktop\гаджеты в антивозрастной медицине\Screenshot_2017-12-20-21-54-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44920"/>
            <a:ext cx="2299689" cy="408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Svetlana\Desktop\гаджеты в антивозрастной медицине\Screenshot_2017-12-20-21-53-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4715" y="1877359"/>
            <a:ext cx="2511279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7970014" y="2942915"/>
            <a:ext cx="50405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516216" y="3068960"/>
            <a:ext cx="145379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0019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992026"/>
            <a:ext cx="1945983" cy="3457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 descr="C:\Users\Svetlana\Desktop\гаджеты в антивозрастной медицине\Screenshot_2017-12-20-21-54-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1872208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6057" y="332656"/>
            <a:ext cx="7170001" cy="620688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исследования</a:t>
            </a:r>
            <a:endParaRPr lang="ru-RU" sz="3200" b="1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22058601"/>
              </p:ext>
            </p:extLst>
          </p:nvPr>
        </p:nvGraphicFramePr>
        <p:xfrm>
          <a:off x="2529430" y="1191040"/>
          <a:ext cx="6451691" cy="1739616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4442639"/>
                <a:gridCol w="2009052"/>
              </a:tblGrid>
              <a:tr h="254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Кол-во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,%)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7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синдрома мальнутриции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17,5%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3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Риск синдрома мальнутриции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72,1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Синдром мальнутриции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10,4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Овал 7"/>
          <p:cNvSpPr/>
          <p:nvPr/>
        </p:nvSpPr>
        <p:spPr>
          <a:xfrm>
            <a:off x="7020272" y="2060848"/>
            <a:ext cx="1793174" cy="792088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89040"/>
            <a:ext cx="3197330" cy="2328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7696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183880" cy="1080120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</a:t>
            </a:r>
            <a:r>
              <a:rPr lang="ru-RU" sz="2800" b="1" i="1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энергопотребности</a:t>
            </a:r>
            <a:r>
              <a:rPr lang="ru-RU" sz="2800" b="1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необходимого количества пластического материала.</a:t>
            </a:r>
            <a:br>
              <a:rPr lang="ru-RU" sz="2800" b="1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183880" cy="4620000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C00000"/>
              </a:buCl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-Расчет энергетических потребностей по степени катаболизма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потеря массы тела в последние три месяца и потеря азота)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Clr>
                <a:srgbClr val="C00000"/>
              </a:buCl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-2 блок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Nutrition Risk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NRS 2002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Clr>
                <a:srgbClr val="C00000"/>
              </a:buCl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-Расчет с использованием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Харриса-Бенедикта (1919 г.)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факторов, определяющих энергетическую потребность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275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способности организма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возмещать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потерю расходуемых веществ и поддерживать определенный уровень пластических и энергетических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обеспечивается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поступающих веществ и веществ, расходуемых на процессы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жизнедеятельности.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Такое равновесие между поступлением и расходом веществ - непременное условие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существования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организмов. </a:t>
            </a:r>
          </a:p>
        </p:txBody>
      </p:sp>
    </p:spTree>
    <p:extLst>
      <p:ext uri="{BB962C8B-B14F-4D97-AF65-F5344CB8AC3E}">
        <p14:creationId xmlns:p14="http://schemas.microsoft.com/office/powerpoint/2010/main" xmlns="" val="68653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183880" cy="1008112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энергетических потребностей </a:t>
            </a:r>
            <a:r>
              <a:rPr lang="ru-RU" sz="3600" b="1" i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белка по </a:t>
            </a:r>
            <a:r>
              <a:rPr lang="ru-RU" sz="36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катаболизма</a:t>
            </a:r>
            <a:endParaRPr lang="ru-RU" sz="3600" b="1" dirty="0">
              <a:solidFill>
                <a:srgbClr val="00B05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31192336"/>
              </p:ext>
            </p:extLst>
          </p:nvPr>
        </p:nvGraphicFramePr>
        <p:xfrm>
          <a:off x="395536" y="1340770"/>
          <a:ext cx="8424935" cy="4345095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611726"/>
                <a:gridCol w="1391946"/>
                <a:gridCol w="1318685"/>
                <a:gridCol w="1245425"/>
                <a:gridCol w="1538467"/>
                <a:gridCol w="1318686"/>
              </a:tblGrid>
              <a:tr h="13927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Потеря массы тела в последние 3 месяца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Недостаточность питания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Потери азота г/сут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Степень катаболизма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Потребность энергии в сутки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Потребность в белка в сутки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072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&lt;2%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0-6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20-25 ккал/сут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0,8-1 г/кг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400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2-5%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легкая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˃6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легкая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20-30 ккал/сут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1,0-1,5 г/кг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821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6-10%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6-12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25-35ккал/сут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1,2-1,8 г/кг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947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˃10%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тяжелая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˃12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тяжелая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30-45ккал/сут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1,2-2,0 г/кг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15616" y="5657671"/>
            <a:ext cx="6408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Расчет потери азота: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-мочевина в суточной моче в граммах * 0,466 = азот мочевины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-азот мочевины * 1,38 = потерянный азот</a:t>
            </a:r>
          </a:p>
        </p:txBody>
      </p:sp>
    </p:spTree>
    <p:extLst>
      <p:ext uri="{BB962C8B-B14F-4D97-AF65-F5344CB8AC3E}">
        <p14:creationId xmlns:p14="http://schemas.microsoft.com/office/powerpoint/2010/main" xmlns="" val="62848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3362" y="274638"/>
            <a:ext cx="5913437" cy="49006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блок </a:t>
            </a: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NRS 2002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412775"/>
            <a:ext cx="8229600" cy="532859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Питательный статус </a:t>
            </a:r>
          </a:p>
          <a:p>
            <a:pPr algn="just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балл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-Потеря массы тела более 5% за последние 3 месяца или потребление пищи в объеме 50-75% от нормальной в предшествующую неделю;</a:t>
            </a:r>
          </a:p>
          <a:p>
            <a:pPr algn="just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балла-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Потеря массы тела более 5% за последние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месяца или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ИМТ 18,5-20,5 + плохое самочувствие или потребление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пищи в объеме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25-60%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нормальной в предшествующую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неделю;</a:t>
            </a:r>
          </a:p>
          <a:p>
            <a:pPr algn="just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балла-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Потеря массы тела более 5% за последние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месяц (более 15% за последние 3 месяца) или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18,5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плохое самочувствие или потребление пищи в объеме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0-25%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нормальной в предшествующую неделю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Тяжесть заболевания-повышенные потребности в нутриентах</a:t>
            </a:r>
          </a:p>
          <a:p>
            <a:pPr algn="just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балл-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онкозаболевания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перелом шейки бедра, цирроз, ХОБЛ, диабет</a:t>
            </a:r>
          </a:p>
          <a:p>
            <a:pPr algn="just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балла-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радикальная абдоминальная хирургия, инсульт, тяжелая пневмония</a:t>
            </a:r>
          </a:p>
          <a:p>
            <a:pPr algn="just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балла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-ЧМТ, трансплантация головного мозга, интенсивная терапия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ИТОГ-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3 баллов-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риск питательной недостаточности, требующий разработки программы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нутритивной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поддержки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/>
          </a:p>
          <a:p>
            <a:pPr algn="just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22316"/>
            <a:ext cx="3674935" cy="1390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3667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83880" cy="18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</a:t>
            </a:r>
            <a:r>
              <a:rPr lang="ru-RU" sz="36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Харриса-Бенедикта (1919г.) с учетом факторов, определяющих энергетическую потребность пациентов.</a:t>
            </a:r>
            <a:r>
              <a:rPr lang="ru-RU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348880"/>
            <a:ext cx="8183880" cy="368389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энергии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РЭ = УОО х ФА х ФП х ТФ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ctr">
              <a:buNone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РЭ = УОО х ФА х ФП х ТФ х ДМТ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cs-CZ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ормул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cs-CZ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Харриса  – Бенедикта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УОО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(муж)=66,5+(13,7 х масса тела, кг)+(5 х рост, см)–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6,8 х возраст, г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УОО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(жен)=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665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,31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9,5 х масса тела, кг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(1,8 х рост, см) –(4,7 х возраст, г).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ДМТ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(%)=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100х (1-ФМТ/ИДМ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(формула Брока)= рост (см)-100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0659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776864" cy="1224136"/>
          </a:xfrm>
        </p:spPr>
        <p:txBody>
          <a:bodyPr>
            <a:normAutofit fontScale="90000"/>
          </a:bodyPr>
          <a:lstStyle/>
          <a:p>
            <a:r>
              <a:rPr lang="ru-RU" altLang="ru-RU" sz="3200" b="0" dirty="0" smtClean="0"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0" dirty="0" smtClean="0"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altLang="ru-RU" sz="3200" b="0" dirty="0"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0" dirty="0"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altLang="ru-RU" sz="3200" b="0" dirty="0" smtClean="0"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0" dirty="0" smtClean="0"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cs-CZ" altLang="ru-RU" sz="3200" b="1" i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Факторы, определяющие расход метаболических потребностей</a:t>
            </a:r>
            <a:r>
              <a:rPr lang="cs-CZ" alt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alt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0" dirty="0" smtClean="0"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0" dirty="0" smtClean="0"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lang="ru-RU" sz="32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11197374"/>
              </p:ext>
            </p:extLst>
          </p:nvPr>
        </p:nvGraphicFramePr>
        <p:xfrm>
          <a:off x="467544" y="1340768"/>
          <a:ext cx="8310388" cy="4125142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085078"/>
                <a:gridCol w="586544"/>
                <a:gridCol w="1993754"/>
                <a:gridCol w="471552"/>
                <a:gridCol w="1172261"/>
                <a:gridCol w="471552"/>
                <a:gridCol w="943103"/>
                <a:gridCol w="586544"/>
              </a:tblGrid>
              <a:tr h="123945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ФА-фактор активности (двигательный режим)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ФП  -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фактор повреждения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ТФ-температур</a:t>
                      </a:r>
                      <a:endParaRPr lang="ru-RU" sz="2000" spc="-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ный </a:t>
                      </a: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фактор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ДМТ </a:t>
                      </a:r>
                      <a:r>
                        <a:rPr lang="cs-CZ" sz="2000" spc="-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дефицит</a:t>
                      </a:r>
                      <a:r>
                        <a:rPr lang="ru-RU" sz="2000" spc="-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2000" spc="-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массы тела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58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Постельный режим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Небольшие операции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r>
                        <a:rPr lang="cs-CZ" sz="2000" spc="-5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10-20%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5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Палатный режим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Большие операции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</a:t>
                      </a:r>
                      <a:r>
                        <a:rPr lang="ru-RU" sz="2000" spc="-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r>
                        <a:rPr lang="cs-CZ" sz="2000" spc="-5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20-30%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Общий режим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Перитонит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r>
                        <a:rPr lang="cs-CZ" sz="2000" spc="-5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˃30%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20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Релаксированный больной (ИВЛ)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spc="-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Сепсис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pc="-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475656" y="5661248"/>
            <a:ext cx="59309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 в белке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Белок,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г/сут=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1х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вес(кг)хФАхФПхТФ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10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18388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Итог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496944" cy="4680520"/>
          </a:xfrm>
        </p:spPr>
        <p:txBody>
          <a:bodyPr>
            <a:noAutofit/>
          </a:bodyPr>
          <a:lstStyle/>
          <a:p>
            <a:pPr marL="0" indent="0" algn="just">
              <a:buClr>
                <a:srgbClr val="C00000"/>
              </a:buClr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Сравнительный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энергопотребности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потребности в пластическом материале показал</a:t>
            </a:r>
          </a:p>
          <a:p>
            <a:pPr marL="0" indent="0" algn="just">
              <a:buClr>
                <a:srgbClr val="C00000"/>
              </a:buClr>
              <a:buNone/>
            </a:pP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Минусы методик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-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расчете энергетических потребностей по степени катаболизма необходимо использование лабораторных методов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- использование Скрининга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питательного статуса </a:t>
            </a:r>
            <a:r>
              <a:rPr lang="ru-RU" sz="2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br>
              <a:rPr lang="ru-RU" sz="2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NRS 2002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не позволяет рассчитать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энергопотребность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потребность в пластическом материале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-использование формулы Харриса-Бенедикта затруднительно из-за сложности вычислений</a:t>
            </a:r>
          </a:p>
        </p:txBody>
      </p:sp>
    </p:spTree>
    <p:extLst>
      <p:ext uri="{BB962C8B-B14F-4D97-AF65-F5344CB8AC3E}">
        <p14:creationId xmlns:p14="http://schemas.microsoft.com/office/powerpoint/2010/main" xmlns="" val="210861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064896" cy="1008112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8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i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 Оптимизация питания </a:t>
            </a:r>
            <a:br>
              <a:rPr lang="ru-RU" sz="2800" b="1" i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пациентов с синдромом мальнутриции»</a:t>
            </a:r>
            <a:br>
              <a:rPr lang="ru-RU" sz="2800" b="1" i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мобильного телефона)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631813"/>
            <a:ext cx="2953393" cy="4896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28800"/>
            <a:ext cx="3129173" cy="504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08986"/>
            <a:ext cx="2637553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1522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84" y="4729757"/>
            <a:ext cx="2871787" cy="209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72946505"/>
              </p:ext>
            </p:extLst>
          </p:nvPr>
        </p:nvGraphicFramePr>
        <p:xfrm>
          <a:off x="395536" y="1124744"/>
          <a:ext cx="7848872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1740"/>
                <a:gridCol w="2671552"/>
                <a:gridCol w="254558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Параметры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MNA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Снижение массы тела </a:t>
                      </a: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возраст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28,6%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пожилой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возраст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24,4%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27,5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079704"/>
              </p:ext>
            </p:extLst>
          </p:nvPr>
        </p:nvGraphicFramePr>
        <p:xfrm>
          <a:off x="2555776" y="3429000"/>
          <a:ext cx="6480720" cy="1487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8552"/>
                <a:gridCol w="1512168"/>
              </a:tblGrid>
              <a:tr h="36178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Параметры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MNA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6178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утрата аппетита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18,8%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7261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прием жидкости (менее 5 стаканов)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76,3%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99419" y="332656"/>
            <a:ext cx="55948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исследования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7518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15614469"/>
              </p:ext>
            </p:extLst>
          </p:nvPr>
        </p:nvGraphicFramePr>
        <p:xfrm>
          <a:off x="255181" y="1247555"/>
          <a:ext cx="8708066" cy="4878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435" name="Title 1"/>
          <p:cNvSpPr>
            <a:spLocks noGrp="1"/>
          </p:cNvSpPr>
          <p:nvPr>
            <p:ph type="title"/>
          </p:nvPr>
        </p:nvSpPr>
        <p:spPr>
          <a:xfrm>
            <a:off x="255181" y="209888"/>
            <a:ext cx="8708066" cy="608400"/>
          </a:xfrm>
        </p:spPr>
        <p:txBody>
          <a:bodyPr>
            <a:noAutofit/>
          </a:bodyPr>
          <a:lstStyle/>
          <a:p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надо начинать 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коррекцию статуса питания</a:t>
            </a:r>
            <a:r>
              <a:rPr lang="en-US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alt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3038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</a:t>
            </a:r>
            <a:r>
              <a:rPr lang="ru-RU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нутритивного</a:t>
            </a: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статуса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628800"/>
            <a:ext cx="79928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восполнить потребности в питании с помощью коррекции диеты пациента (необходимо учитывать  наличие или отсутствие функционирующего ЖКТ)?</a:t>
            </a:r>
          </a:p>
          <a:p>
            <a:pPr marL="285750" indent="-285750" algn="just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ли необходимость в применении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нутритивной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поддержки?</a:t>
            </a:r>
          </a:p>
          <a:p>
            <a:pPr marL="285750" indent="-285750" algn="just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способ питания необходимо использовать у пациента: пероральное, зондовое,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сиппинговое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парентеральное?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458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12717057"/>
              </p:ext>
            </p:extLst>
          </p:nvPr>
        </p:nvGraphicFramePr>
        <p:xfrm>
          <a:off x="655786" y="1494217"/>
          <a:ext cx="8066346" cy="1419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>
          <a:xfrm>
            <a:off x="802759" y="620688"/>
            <a:ext cx="7772400" cy="608400"/>
          </a:xfrm>
        </p:spPr>
        <p:txBody>
          <a:bodyPr>
            <a:normAutofit fontScale="90000"/>
          </a:bodyPr>
          <a:lstStyle/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нутритивной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терапии</a:t>
            </a:r>
          </a:p>
        </p:txBody>
      </p:sp>
      <p:sp>
        <p:nvSpPr>
          <p:cNvPr id="50182" name="Rectangle 7"/>
          <p:cNvSpPr>
            <a:spLocks noChangeArrowheads="1"/>
          </p:cNvSpPr>
          <p:nvPr/>
        </p:nvSpPr>
        <p:spPr bwMode="auto">
          <a:xfrm>
            <a:off x="179513" y="2889323"/>
            <a:ext cx="8826266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marL="285750" indent="-285750">
              <a:lnSpc>
                <a:spcPct val="150000"/>
              </a:lnSpc>
              <a:spcBef>
                <a:spcPct val="0"/>
              </a:spcBef>
              <a:buClr>
                <a:srgbClr val="990033"/>
              </a:buClr>
              <a:buFont typeface="Arial" panose="020B0604020202020204" pitchFamily="34" charset="0"/>
              <a:buChar char="•"/>
            </a:pPr>
            <a:r>
              <a:rPr lang="ru-RU" altLang="en-US" sz="1800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24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Оптимальный вариант питания – наиболее близкий к естественному приему </a:t>
            </a:r>
            <a:r>
              <a:rPr lang="ru-RU" altLang="en-US" sz="2400" dirty="0" smtClean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пищи;</a:t>
            </a:r>
            <a:endParaRPr lang="ru-RU" altLang="en-US" sz="2400" dirty="0">
              <a:solidFill>
                <a:schemeClr val="tx1"/>
              </a:solidFill>
              <a:ea typeface="+mn-ea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buClr>
                <a:srgbClr val="990033"/>
              </a:buClr>
              <a:buFont typeface="Arial" panose="020B0604020202020204" pitchFamily="34" charset="0"/>
              <a:buChar char="•"/>
            </a:pPr>
            <a:r>
              <a:rPr lang="ru-RU" altLang="en-US" sz="24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 Неспециализированное питание (детские </a:t>
            </a:r>
            <a:r>
              <a:rPr lang="ru-RU" altLang="en-US" sz="2400" dirty="0" smtClean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смеси, бульоны </a:t>
            </a:r>
            <a:r>
              <a:rPr lang="ru-RU" altLang="en-US" sz="24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и др.) не являются оптимальными при обеспечении </a:t>
            </a:r>
            <a:r>
              <a:rPr lang="ru-RU" altLang="en-US" sz="2400" dirty="0" err="1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нутритивной</a:t>
            </a:r>
            <a:r>
              <a:rPr lang="ru-RU" altLang="en-US" sz="24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 </a:t>
            </a:r>
            <a:r>
              <a:rPr lang="ru-RU" altLang="en-US" sz="2400" dirty="0" smtClean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поддержки;</a:t>
            </a:r>
            <a:endParaRPr lang="ru-RU" altLang="en-US" sz="2400" dirty="0">
              <a:solidFill>
                <a:schemeClr val="tx1"/>
              </a:solidFill>
              <a:ea typeface="+mn-ea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buClr>
                <a:srgbClr val="990033"/>
              </a:buClr>
              <a:buFont typeface="Arial" panose="020B0604020202020204" pitchFamily="34" charset="0"/>
              <a:buChar char="•"/>
            </a:pPr>
            <a:r>
              <a:rPr lang="ru-RU" altLang="en-US" sz="24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 Применение стимуляторов аппетита (кортикостероиды и </a:t>
            </a:r>
            <a:r>
              <a:rPr lang="ru-RU" altLang="en-US" sz="2400" dirty="0" smtClean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др.).</a:t>
            </a:r>
            <a:endParaRPr lang="ru-RU" altLang="en-US" sz="2400" dirty="0">
              <a:solidFill>
                <a:schemeClr val="tx1"/>
              </a:solidFill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837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79208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8863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Неидеальное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потреблением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пищи (нет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полного соответствия между потерей и поступлением пищевых веществ и, следовательно, нет сохранения молекулярного состава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организма),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 поддерживать высокий уровень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жизнедеятельности.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Дегидратационная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теория неидеального управления потребления пищи объясняет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насыщения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физиологическим обезвоживанием крови. Такое обезвоживание происходит при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переходе части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жидкости в виде секретов из крови в желудочно-кишечный тракт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152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увеличить общий калораж пищи;</a:t>
            </a:r>
          </a:p>
          <a:p>
            <a:pPr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Гарриса-Бенедикта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достаточный прием жидкости (не менее 30 мл на 1 кг веса в день)</a:t>
            </a:r>
          </a:p>
          <a:p>
            <a:pPr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фармакологическая стимуляция аппетита: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мегестрола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ацетат в дозе до 800 мг в сутки у онкологических больных; антидепрессанты.</a:t>
            </a:r>
          </a:p>
          <a:p>
            <a:pPr eaLnBrk="1" hangingPunct="1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r>
              <a:rPr lang="ru-RU" dirty="0" smtClean="0"/>
              <a:t>                                    </a:t>
            </a: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3220" y="6072206"/>
            <a:ext cx="133078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1765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ДИЕТА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056552"/>
            <a:ext cx="1357290" cy="8014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2247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66524" cy="850106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питания 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47" name="Содержимое 2"/>
          <p:cNvSpPr>
            <a:spLocks noGrp="1"/>
          </p:cNvSpPr>
          <p:nvPr>
            <p:ph idx="1"/>
          </p:nvPr>
        </p:nvSpPr>
        <p:spPr>
          <a:xfrm>
            <a:off x="251520" y="1262324"/>
            <a:ext cx="5656209" cy="4863840"/>
          </a:xfrm>
        </p:spPr>
        <p:txBody>
          <a:bodyPr>
            <a:normAutofit fontScale="85000" lnSpcReduction="10000"/>
          </a:bodyPr>
          <a:lstStyle/>
          <a:p>
            <a:pPr algn="just"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преобладает пища, содержащая жиры животного происхождения,</a:t>
            </a:r>
          </a:p>
          <a:p>
            <a:pPr algn="just"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мясо потребляется в значительно большем количестве, чем рыба,</a:t>
            </a:r>
          </a:p>
          <a:p>
            <a:pPr algn="just"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место излишества в принятии углеводсодержащей пищи (мучных, сладких продуктов),</a:t>
            </a:r>
          </a:p>
          <a:p>
            <a:pPr algn="just"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наблюдается ограниченное потребление овощей, фруктов, зелени, растительного масла.</a:t>
            </a: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4202" y="6143644"/>
            <a:ext cx="1209797" cy="714356"/>
          </a:xfrm>
          <a:prstGeom prst="rect">
            <a:avLst/>
          </a:prstGeom>
          <a:noFill/>
        </p:spPr>
      </p:pic>
      <p:pic>
        <p:nvPicPr>
          <p:cNvPr id="88066" name="Picture 2" descr="Фото к рецепту: Бешбарма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3724" y="31750"/>
            <a:ext cx="2820275" cy="2821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8068" name="Picture 4" descr="Фото к рецепту: Баурса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7729" y="3429000"/>
            <a:ext cx="3232042" cy="242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4544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Пероральное питание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191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1"/>
            <a:ext cx="4320480" cy="576064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БЕЛКОВ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107950" y="836613"/>
            <a:ext cx="5005388" cy="56880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употребление нормы белка (0,8-1 г на 1 кг массы тела)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Белок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г/сут=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вес(кг)хФАхФПхТФ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соотношение животных и растительных белков 1:1; </a:t>
            </a:r>
          </a:p>
          <a:p>
            <a:pPr eaLnBrk="1" hangingPunct="1"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приготовление мясных блюд преимущественно в отварном виде; </a:t>
            </a:r>
          </a:p>
          <a:p>
            <a:pPr eaLnBrk="1" hangingPunct="1"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использование нежирных сортов мяса;</a:t>
            </a:r>
          </a:p>
          <a:p>
            <a:pPr eaLnBrk="1" hangingPunct="1">
              <a:defRPr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ограничение потребления мяса и мясных продуктов (предпочтение рыбным блюдам);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endParaRPr lang="ru-RU" altLang="ru-RU" sz="1800" dirty="0" smtClean="0">
              <a:latin typeface="+mj-lt"/>
              <a:cs typeface="Times New Roman" pitchFamily="18" charset="0"/>
            </a:endParaRPr>
          </a:p>
        </p:txBody>
      </p:sp>
      <p:pic>
        <p:nvPicPr>
          <p:cNvPr id="31748" name="Picture 5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87925" y="188913"/>
            <a:ext cx="3924300" cy="314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11" descr="Картинки по запросу растительный белок список продуктов таблиц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87926" y="3465513"/>
            <a:ext cx="392430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363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372021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БЕЛКОВ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1" name="Объект 2"/>
          <p:cNvSpPr>
            <a:spLocks noGrp="1"/>
          </p:cNvSpPr>
          <p:nvPr>
            <p:ph idx="1"/>
          </p:nvPr>
        </p:nvSpPr>
        <p:spPr>
          <a:xfrm>
            <a:off x="478417" y="797363"/>
            <a:ext cx="8003232" cy="2664294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сутки необходимо употреблять не более 20% белковой пищи, из них 30% белка за счет молочных продуктов;</a:t>
            </a:r>
          </a:p>
          <a:p>
            <a:pPr eaLnBrk="1" hangingPunct="1"/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использование неострых и несоленых сортов сыра; </a:t>
            </a:r>
          </a:p>
          <a:p>
            <a:pPr eaLnBrk="1" hangingPunct="1"/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введение растительных белков главным образом за счет зерновых культур и бобовых</a:t>
            </a:r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85" y="3068960"/>
            <a:ext cx="4176713" cy="329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3" name="Picture 7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1899" y="3075834"/>
            <a:ext cx="4176713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2497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239000" cy="576064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ЖИРОВ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47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7931224" cy="5547643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потребность в жире лиц пожилого возраста ориентировочно принимается на </a:t>
            </a:r>
            <a:r>
              <a:rPr lang="ru-RU" alt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10 % больше количества белков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пищевого рациона;</a:t>
            </a:r>
          </a:p>
          <a:p>
            <a:pPr algn="just" eaLnBrk="1" hangingPunct="1">
              <a:defRPr/>
            </a:pP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ограничение в первую очередь потребления животных жиров;</a:t>
            </a:r>
          </a:p>
          <a:p>
            <a:pPr algn="just" eaLnBrk="1" hangingPunct="1">
              <a:defRPr/>
            </a:pP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растительных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масел</a:t>
            </a:r>
            <a:r>
              <a:rPr lang="ru-RU" sz="2400" b="1" dirty="0" smtClean="0">
                <a:latin typeface="+mj-lt"/>
                <a:cs typeface="Times New Roman" pitchFamily="18" charset="0"/>
              </a:rPr>
              <a:t>!</a:t>
            </a:r>
            <a:endParaRPr lang="ru-RU" altLang="ru-RU" sz="2200" b="1" dirty="0" smtClean="0">
              <a:latin typeface="+mj-lt"/>
              <a:cs typeface="Times New Roman" pitchFamily="18" charset="0"/>
            </a:endParaRPr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50" y="3573463"/>
            <a:ext cx="2519363" cy="320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6" descr="Картинки по запросу животные и растительные жи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165600"/>
            <a:ext cx="3744912" cy="249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4227513" y="3716338"/>
            <a:ext cx="3529012" cy="2724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>
            <a:off x="3995738" y="3789363"/>
            <a:ext cx="3384550" cy="2447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2822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углеводов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43" name="Содержимое 2"/>
          <p:cNvSpPr>
            <a:spLocks noGrp="1"/>
          </p:cNvSpPr>
          <p:nvPr>
            <p:ph idx="1"/>
          </p:nvPr>
        </p:nvSpPr>
        <p:spPr>
          <a:xfrm>
            <a:off x="815354" y="1124745"/>
            <a:ext cx="7685720" cy="3740682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использование в качестве источников углеводов продуктов из цельного зерна; </a:t>
            </a:r>
          </a:p>
          <a:p>
            <a:pPr eaLnBrk="1" hangingPunct="1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ограничение углеводов в первую очередь за счет сахара и сладостей;</a:t>
            </a:r>
          </a:p>
          <a:p>
            <a:pPr eaLnBrk="1" hangingPunct="1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увеличение количества сложных углеводов, содержащих клетчатку, пектиновые вещества, которые в настоящее время объединены термином волокнистые вещества пищи (пищевые волокна). Благодаря своим физико-химическим свойствам они 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обладают способностью адсорбировать пищевые и токсические вещества и улучшать бактериальное содержание кишечника, для лиц пожилого возраста общее количество клетчатки должно составлять 25-30 г в сутки.</a:t>
            </a: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48" y="6098734"/>
            <a:ext cx="1285852" cy="759265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653135"/>
            <a:ext cx="3121740" cy="22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9371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 грамм желтых, красных, синих и зеленых продуктов день</a:t>
            </a:r>
            <a:r>
              <a:rPr lang="ru-RU" sz="3200" b="1" dirty="0" smtClean="0">
                <a:solidFill>
                  <a:srgbClr val="00B050"/>
                </a:solidFill>
              </a:rPr>
              <a:t>!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5842" name="Picture 2" descr="Основы правильного питания Все о здоровом образе жизни и пользе натуральных продукт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3"/>
            <a:ext cx="9144000" cy="5286387"/>
          </a:xfrm>
          <a:prstGeom prst="rect">
            <a:avLst/>
          </a:prstGeom>
          <a:noFill/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3220" y="6072206"/>
            <a:ext cx="133078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5878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43805401"/>
              </p:ext>
            </p:extLst>
          </p:nvPr>
        </p:nvGraphicFramePr>
        <p:xfrm>
          <a:off x="395536" y="620689"/>
          <a:ext cx="8496944" cy="27363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96944"/>
              </a:tblGrid>
              <a:tr h="27363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Постановление Минтруда РФ от 15.02.2002 N 12</a:t>
                      </a:r>
                      <a:b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(ред. от 04.06.2007</a:t>
                      </a: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"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 утверждении Методических рекомендаций по организации питания в учреждениях (отделениях) социального обслуживания граждан пожилого возраста и инвалидов"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6077" marR="46077" marT="34557" marB="34557" anchor="ctr"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83568" y="3501008"/>
            <a:ext cx="8064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-при наличии медицинских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показаний гражданам пожилого возраста и инвалидам рекомендуется назначение дополнительного питания и увеличение калорийности, пищевой ценности, количества продуктов и выхода блюд на 10 - 15%, а также допускается устанавливать индивидуальный объем выдаваемой пищи.</a:t>
            </a:r>
          </a:p>
        </p:txBody>
      </p:sp>
    </p:spTree>
    <p:extLst>
      <p:ext uri="{BB962C8B-B14F-4D97-AF65-F5344CB8AC3E}">
        <p14:creationId xmlns:p14="http://schemas.microsoft.com/office/powerpoint/2010/main" xmlns="" val="382196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недостаточный объем и калораж принимаемой пищи;</a:t>
            </a:r>
          </a:p>
          <a:p>
            <a:pPr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низкие значения индекса массы тела;</a:t>
            </a:r>
          </a:p>
          <a:p>
            <a:pPr eaLnBrk="1" hangingPunct="1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гипохолестеринемия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гипоальбуминемия;</a:t>
            </a:r>
          </a:p>
          <a:p>
            <a:pPr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постепенное снижение массы тела в пределах 10% на протяжении 6 месяцев</a:t>
            </a:r>
            <a:r>
              <a:rPr lang="ru-RU" dirty="0" smtClean="0"/>
              <a:t>.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3220" y="6072206"/>
            <a:ext cx="133078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866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5596" y="1634319"/>
            <a:ext cx="7632848" cy="4392488"/>
          </a:xfrm>
        </p:spPr>
        <p:txBody>
          <a:bodyPr/>
          <a:lstStyle/>
          <a:p>
            <a:pPr algn="just"/>
            <a:r>
              <a:rPr lang="cs-CZ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5942" y="1916832"/>
            <a:ext cx="830607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настоящее время нутритивная поддержка является обязательной составляющей лечебного процесса, позволяющей с помощью относительно физиологических воздействий корригировать сложнейшие метаболические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расстройства.</a:t>
            </a:r>
            <a:r>
              <a:rPr lang="ru-RU" sz="2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942" y="4068624"/>
            <a:ext cx="2779914" cy="2600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68624"/>
            <a:ext cx="3932163" cy="2419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5942" y="980728"/>
            <a:ext cx="85041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Пероральное питание + </a:t>
            </a:r>
            <a:r>
              <a:rPr lang="ru-RU" sz="3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сиппинговое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792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31" y="476672"/>
            <a:ext cx="8867328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 не может восполнить потребности в питании с помощью </a:t>
            </a:r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обычной </a:t>
            </a: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диеты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8373616" cy="4929411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питательной недостаточности: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ИМТ 19 и менее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массы тела более 10%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белок менее 60 г\л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Альбумин менее 35 г\л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периф.крови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менее 1800 в мм3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синдрома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мальнутриции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результатам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MNA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6536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2975" y="158565"/>
            <a:ext cx="2915816" cy="397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0125" y="4136152"/>
            <a:ext cx="2786422" cy="2553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932" y="3708052"/>
            <a:ext cx="2612373" cy="2176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пероральной </a:t>
            </a:r>
            <a:r>
              <a:rPr lang="ru-RU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нутритивной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поддержки+ </a:t>
            </a:r>
            <a:r>
              <a:rPr lang="ru-RU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сиппинг</a:t>
            </a:r>
            <a:endParaRPr lang="ru-RU" sz="3200" b="1" dirty="0">
              <a:solidFill>
                <a:srgbClr val="00B050"/>
              </a:solidFill>
            </a:endParaRP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867" y="1809882"/>
            <a:ext cx="2657438" cy="1898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люс 3"/>
          <p:cNvSpPr/>
          <p:nvPr/>
        </p:nvSpPr>
        <p:spPr>
          <a:xfrm>
            <a:off x="2794903" y="3267878"/>
            <a:ext cx="648072" cy="648072"/>
          </a:xfrm>
          <a:prstGeom prst="mathPlu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 5"/>
          <p:cNvSpPr/>
          <p:nvPr/>
        </p:nvSpPr>
        <p:spPr>
          <a:xfrm>
            <a:off x="6443700" y="3363128"/>
            <a:ext cx="540568" cy="552822"/>
          </a:xfrm>
          <a:prstGeom prst="mathEqua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01160" y="3267878"/>
            <a:ext cx="212321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21097" y="3019462"/>
            <a:ext cx="30007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По 150-200 мл 2-3 раза в день между приемами пищи или добавление в пищу, например в творог, кашу.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6942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-4809"/>
            <a:ext cx="3135272" cy="1933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42159"/>
            <a:ext cx="4464496" cy="1439685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нутритивных смесей, применяемых у людей пожилого возраста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12704757"/>
              </p:ext>
            </p:extLst>
          </p:nvPr>
        </p:nvGraphicFramePr>
        <p:xfrm>
          <a:off x="0" y="1913110"/>
          <a:ext cx="9144000" cy="4825293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539552"/>
                <a:gridCol w="2376592"/>
                <a:gridCol w="936054"/>
                <a:gridCol w="845668"/>
                <a:gridCol w="1049181"/>
                <a:gridCol w="1049181"/>
                <a:gridCol w="1173426"/>
                <a:gridCol w="1174346"/>
              </a:tblGrid>
              <a:tr h="10657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смеси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Ккал на 100 мл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белка, г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пищевых волокон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вит.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витаминов и микро-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эелементов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ПНЖК (омера-3 и -6 кислоты)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1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Nutridrink Compact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14,4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7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Фрезубин® Оригинал с пищевыми волокнами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Фрезубин ВП Энергия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Supportan® drink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5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Нутрикомп энергия Файбер ликвид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7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Ресурс файбер, нестле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7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Нутриэн 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7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Эншур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16,8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Берламин модуляр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7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Нутризон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4578" marR="64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127250" y="17002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http://worldofoncology.com/upload/medialibrary/8fb/8fb7f65841734d7b9d2afa3ff7d3a7a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100"/>
            <a:ext cx="1907704" cy="1907704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317846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42617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перорального </a:t>
            </a:r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 + </a:t>
            </a:r>
            <a:r>
              <a:rPr lang="ru-RU" sz="3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сиппинг</a:t>
            </a:r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Это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«не вкусно», но ПОЛЕЗНО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Это альтернатива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зондовому питанию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Запивайте таблетки не водой, а смесью»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пейте сразу много (с 8 до 20 часов)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вместо еды, а в промежутках между приемом пищи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Длительность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курса от 7 до 21 дня </a:t>
            </a:r>
          </a:p>
          <a:p>
            <a:pPr marL="0" indent="0" algn="ctr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питание поможет Вам 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справиться с болезнью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232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Зондовое </a:t>
            </a:r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питание. </a:t>
            </a:r>
            <a:b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применения- нет возможности питания через рот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ступа 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492896"/>
            <a:ext cx="5400600" cy="4365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495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094313"/>
            <a:ext cx="2539696" cy="2539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Зондовое питание.</a:t>
            </a:r>
            <a:endParaRPr lang="ru-RU" dirty="0">
              <a:solidFill>
                <a:srgbClr val="00B05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23192257"/>
              </p:ext>
            </p:extLst>
          </p:nvPr>
        </p:nvGraphicFramePr>
        <p:xfrm>
          <a:off x="899592" y="764704"/>
          <a:ext cx="8064896" cy="3222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8026"/>
                <a:gridCol w="4296870"/>
              </a:tblGrid>
              <a:tr h="3224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Энтеральная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смесь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Зондовый стол (бульон, каши и т.д.)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56289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•Однородная гомогенная 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•Не содержит лактозы 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•Вводится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капельно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•Адекватная по белковой 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энергетической емкости 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•Прошла первичный гидролиз 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Адатированная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все витамины и микроэлементы 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•Не требует постоянного подогрева 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Инфекционно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безопасная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баланса !!! 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•Невозможно вводить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капельно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•Мало энергии и белка 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•Содержит лактозу 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•Большие трудозатраты 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•Неадаптированная 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•Нет первичного гидролиза продукта 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Инфекционно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опасная  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•Требует постоянного 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090155"/>
            <a:ext cx="2304256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965814"/>
            <a:ext cx="2771598" cy="2771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5977" y="4094313"/>
            <a:ext cx="177165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2450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введения смеси при проведении зондового питания </a:t>
            </a:r>
            <a:r>
              <a:rPr lang="ru-RU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00291" y="1268760"/>
            <a:ext cx="4943709" cy="50405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  при капельном введении смеси :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1 сутки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- 25-50 мл в час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2 сутки – 50-75 мл в час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3 сутки – 75-100 мл в час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4 сутки – 100-125 мл в час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5 сутки – 125-150 мл в час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вводите смесь шприцом Жане более 100 мл в час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Каждые 3-4 часа промывайте зонд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физ.р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дистиллированной водой.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4211960" cy="3312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5091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35416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Парентеральное питание в  СДУ</a:t>
            </a:r>
            <a:b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Показания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-Невозможность поддерживать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нутритивный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гидробаланс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помощью различных методов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энтерального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питания 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Неспособность питаться через рот</a:t>
            </a:r>
          </a:p>
          <a:p>
            <a:pPr>
              <a:buFontTx/>
              <a:buChar char="-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1703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5750" y="4890"/>
            <a:ext cx="4887908" cy="831822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Парентеральное питание</a:t>
            </a:r>
            <a:endParaRPr lang="ru-RU" sz="3600" b="1" dirty="0">
              <a:solidFill>
                <a:srgbClr val="00B050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452214"/>
            <a:ext cx="8255888" cy="292911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Белки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–растворы аминокислот (напр.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Аминоплазмаль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Аминовен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Аминосол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-НЕО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Жиры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жировые эмульсии (напр. Интралипид)</a:t>
            </a:r>
          </a:p>
          <a:p>
            <a:pPr marL="0" indent="0">
              <a:buNone/>
            </a:pPr>
            <a:r>
              <a:rPr lang="ru-RU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Витамины и микроэлементы</a:t>
            </a:r>
            <a:endParaRPr lang="ru-RU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Полные формулы- «Три в одном» (напр. СМОФКабивен (центральный), Оликлиновель (периферический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Нутрифлекс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Липид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(центральный и периферический)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1789"/>
            <a:ext cx="4095750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19488" y="692696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Углеводы-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 глюкозы различной концентрации (500 мл 5%- углеводы 25 гр., 100 ккал; 10%-углеводы 50 гр.,200 ккал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660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Распространенность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20% у лиц в возрасте старше 60 лет;</a:t>
            </a:r>
          </a:p>
          <a:p>
            <a:pPr algn="just"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присоединении заболеваний – 20 – 40%, причем у половины пациентов в тяжелой степени.</a:t>
            </a:r>
          </a:p>
          <a:p>
            <a:pPr lvl="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питания выявляется у 80% людей пожилого и старческого возраста, госпитализируемых в связи с разными заболеваниями, причем не менее чем у 3-4% пациентов именно мальнутриция приводит к смертельному исходу </a:t>
            </a:r>
          </a:p>
          <a:p>
            <a:pPr eaLnBrk="1" hangingPunct="1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dirty="0" smtClean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3220" y="6072206"/>
            <a:ext cx="133078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1021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2211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системы </a:t>
            </a:r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в одном» </a:t>
            </a:r>
            <a:b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085584" cy="5001419"/>
          </a:xfrm>
        </p:spPr>
        <p:txBody>
          <a:bodyPr>
            <a:normAutofit fontScale="92500"/>
          </a:bodyPr>
          <a:lstStyle/>
          <a:p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технологичность, удобство и простота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Одновременное и безопасное введение всех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необходимых нутриентов;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сбалансированный состав;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риска инфекционных осложнений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добавлять необходимые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микронутриенты (витамины-микроэлементы);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затратная технология;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705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77724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Обоснованность и необходимость использования парентеральных смесей- </a:t>
            </a:r>
            <a:br>
              <a:rPr lang="ru-RU" sz="3100" b="1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1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 в одном</a:t>
            </a:r>
            <a:r>
              <a:rPr lang="ru-RU" sz="3100" b="1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100" b="1" i="1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700808"/>
            <a:ext cx="3456384" cy="4752528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СМОФКабивен (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центральный) -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осмолярность 1500 мОсмоль/л</a:t>
            </a:r>
          </a:p>
          <a:p>
            <a:pPr algn="l"/>
            <a:endParaRPr lang="ru-RU" sz="3200" b="1" i="1" dirty="0" smtClean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l"/>
            <a:r>
              <a:rPr lang="ru-RU" sz="32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Оликлиновель </a:t>
            </a:r>
            <a:r>
              <a:rPr lang="ru-RU" sz="3200" b="1" i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lang="ru-RU" sz="32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периферический) -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осмолярность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750 мОсмоль/л</a:t>
            </a:r>
          </a:p>
          <a:p>
            <a:pPr algn="l"/>
            <a:endParaRPr lang="ru-RU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Осмолярность крови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- 280-290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-300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мОсмоль/л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C:\Users\Svetlana\Desktop\Doc1_11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293095"/>
            <a:ext cx="5004048" cy="247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700808"/>
            <a:ext cx="5004048" cy="2916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658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5938" y="1844824"/>
            <a:ext cx="4116062" cy="2736304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Теоретическая осмолярность крови 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 1,86*натрий (ммоль/л)+ глюкоза крови + мочевина (ммоль/л)+9 </a:t>
            </a:r>
            <a:b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7" name="Picture 5" descr="C:\Users\Svetlana\Desktop\Doc4 docx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874387"/>
            <a:ext cx="3888432" cy="552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2405" y="310112"/>
            <a:ext cx="511256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изменения осмолярности крови при парентеральном питании 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xmlns="" val="412541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64219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Клинические результаты применения </a:t>
            </a:r>
            <a:r>
              <a:rPr lang="ru-RU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нутритивной</a:t>
            </a: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 </a:t>
            </a: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доказаны в исследованиях  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Stratton</a:t>
            </a: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2002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3650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•   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Аппетит ,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захват/поступление энергии и </a:t>
            </a:r>
          </a:p>
          <a:p>
            <a:pPr marL="0" indent="0">
              <a:buNone/>
            </a:pP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белка  (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Ovesen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Allingstrup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1992; McCarthy &amp; </a:t>
            </a:r>
          </a:p>
          <a:p>
            <a:pPr marL="0" indent="0">
              <a:buNone/>
            </a:pP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Weinhofen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1999; Barber et al, 1999) </a:t>
            </a:r>
          </a:p>
          <a:p>
            <a:pPr marL="0" indent="0">
              <a:buNone/>
            </a:pP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Масса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тела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Nayel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al, 1992;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Ovesen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</a:p>
          <a:p>
            <a:pPr marL="0" indent="0">
              <a:buNone/>
            </a:pP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Allingstrup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1992; Barber et al, 1999,2000)  </a:t>
            </a:r>
          </a:p>
          <a:p>
            <a:pPr marL="0" indent="0">
              <a:buNone/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Токсическое влияние химиотерапии на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ЖКТ</a:t>
            </a: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  Функциональные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пациента</a:t>
            </a: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•Улучшение самочувствия (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Barber et al, 1999) </a:t>
            </a:r>
          </a:p>
          <a:p>
            <a:pPr marL="0" indent="0">
              <a:buNone/>
            </a:pP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Иммунный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Hafejee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Angorn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1999) </a:t>
            </a:r>
          </a:p>
          <a:p>
            <a:pPr marL="0" indent="0">
              <a:buNone/>
            </a:pP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верх 3"/>
          <p:cNvSpPr/>
          <p:nvPr/>
        </p:nvSpPr>
        <p:spPr>
          <a:xfrm>
            <a:off x="739887" y="1851055"/>
            <a:ext cx="216024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верх 5"/>
          <p:cNvSpPr/>
          <p:nvPr/>
        </p:nvSpPr>
        <p:spPr>
          <a:xfrm>
            <a:off x="774796" y="3418678"/>
            <a:ext cx="216024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>
            <a:off x="753520" y="4837213"/>
            <a:ext cx="216024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верх 7"/>
          <p:cNvSpPr/>
          <p:nvPr/>
        </p:nvSpPr>
        <p:spPr>
          <a:xfrm>
            <a:off x="739887" y="5877272"/>
            <a:ext cx="216024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8028384" y="4365104"/>
            <a:ext cx="216024" cy="4721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495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8075240" cy="756002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исследования</a:t>
            </a:r>
            <a:endParaRPr lang="ru-RU" sz="4000" i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003232" cy="5073427"/>
          </a:xfrm>
        </p:spPr>
        <p:txBody>
          <a:bodyPr>
            <a:normAutofit/>
          </a:bodyPr>
          <a:lstStyle/>
          <a:p>
            <a:pPr algn="ctr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6 месяцев оценка нутритивного статуса при помощи программы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«Оптимизация ухода за пациентами старших возрастных групп в амбулаторных условиях»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показала 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параметров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нутритивного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статуса </a:t>
            </a:r>
            <a:endParaRPr lang="ru-RU" sz="2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73,5% клиентов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220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5510" y="2095211"/>
            <a:ext cx="4340291" cy="416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90364" y="188640"/>
            <a:ext cx="8507288" cy="134076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оптимизации тактики ведения пациента </a:t>
            </a:r>
            <a:b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синдромом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мальнутриции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4499992" y="4481736"/>
            <a:ext cx="4212325" cy="584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973811" y="2807951"/>
            <a:ext cx="26642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5004048" y="2807951"/>
            <a:ext cx="969763" cy="16737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923928" y="4610707"/>
            <a:ext cx="1703006" cy="19866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626934" y="6597352"/>
            <a:ext cx="30111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5722214" y="2223176"/>
            <a:ext cx="34173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степени недостаточности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514430" y="3158297"/>
            <a:ext cx="26280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энергетической и пластической потребностей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пациента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248037" y="5027692"/>
            <a:ext cx="28151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метода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коррекции статуса питания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функционального статуса ЖКТ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2080573" y="4005390"/>
            <a:ext cx="1224136" cy="20824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342098" y="6088210"/>
            <a:ext cx="17281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2724443" y="2373855"/>
            <a:ext cx="911453" cy="6129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181174" y="2373855"/>
            <a:ext cx="25432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110494" y="1727524"/>
            <a:ext cx="21464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статуса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46781" y="5256890"/>
            <a:ext cx="19553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продукта для коррекции статуса питания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835696" y="3644843"/>
            <a:ext cx="1224136" cy="12243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25190" y="4902107"/>
            <a:ext cx="15105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66184" y="3394002"/>
            <a:ext cx="207029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Коррекция </a:t>
            </a:r>
            <a: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синдрома </a:t>
            </a:r>
            <a:r>
              <a:rPr lang="ru-RU" sz="16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мальнутриции</a:t>
            </a:r>
            <a:endParaRPr lang="ru-RU" sz="1600" b="1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182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848872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endParaRPr lang="ru-RU" b="1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280920" cy="56886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домах-интернатах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пожилых граждан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 исследование нутритивного статуса клиентов с целью выявления синдрома мальнутриции.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Использование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современных информационных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 в домах-интернатах для пожилых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 позволяет:</a:t>
            </a:r>
          </a:p>
          <a:p>
            <a:pPr marL="342900" indent="-342900">
              <a:buFontTx/>
              <a:buChar char="-"/>
            </a:pP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эффективность диагностики синдрома недостаточности питания и сократить время, затраченное на диагностику;</a:t>
            </a:r>
          </a:p>
          <a:p>
            <a:pPr marL="342900" indent="-342900">
              <a:buFontTx/>
              <a:buChar char="-"/>
            </a:pP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решить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проблему оптимизации и персонализации питания как  фундамента сохранения и увеличения ресурса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здоровья.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Коррекция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нутритивного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статуса приводит к уменьшению количества инфекционных заболеваний,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улучшает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пациента, улучшает самочувствие и качество жизни и т.д.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67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33" y="46850"/>
            <a:ext cx="9139767" cy="685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9631" y="476672"/>
            <a:ext cx="51728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7272808" cy="3942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2887" y="5852796"/>
            <a:ext cx="5544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http://gerontolog.info/index.html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802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712968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Тяжелая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питательная недостаточность в паллиативной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медицине-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редкость!!! 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96370"/>
            <a:ext cx="3888432" cy="371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50951" y="2278643"/>
            <a:ext cx="475252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Голодание как причина смерти</a:t>
            </a:r>
            <a:r>
              <a:rPr lang="ru-RU" dirty="0"/>
              <a:t> </a:t>
            </a:r>
            <a:endParaRPr lang="ru-RU" dirty="0" smtClean="0"/>
          </a:p>
          <a:p>
            <a:endParaRPr lang="ru-RU" dirty="0"/>
          </a:p>
          <a:p>
            <a:r>
              <a:rPr lang="ru-RU" dirty="0"/>
              <a:t>•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Потеря массы тела более 33-37%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•Потеря мышечной массы более 30%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•Потеря жировых запасов более 70%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•Индекс массы тела (ИМТ) 11-13 </a:t>
            </a:r>
          </a:p>
        </p:txBody>
      </p:sp>
    </p:spTree>
    <p:extLst>
      <p:ext uri="{BB962C8B-B14F-4D97-AF65-F5344CB8AC3E}">
        <p14:creationId xmlns:p14="http://schemas.microsoft.com/office/powerpoint/2010/main" xmlns="" val="296002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20040"/>
            <a:ext cx="7200800" cy="732696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77500" lnSpcReduction="20000"/>
          </a:bodyPr>
          <a:lstStyle/>
          <a:p>
            <a:pPr marL="274320" indent="-274320"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поступления полноценных продуктов;</a:t>
            </a:r>
          </a:p>
          <a:p>
            <a:pPr marL="274320" indent="-274320"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недостаточное поступление белков при удовлетворительном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калораже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74320" indent="-274320"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недостаточное поступление отдельных веществ (витамины);</a:t>
            </a:r>
          </a:p>
          <a:p>
            <a:pPr marL="274320" indent="-274320"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онкологическая патология;</a:t>
            </a:r>
          </a:p>
          <a:p>
            <a:pPr marL="274320" indent="-274320"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полипрагмазия;</a:t>
            </a:r>
          </a:p>
          <a:p>
            <a:pPr marL="274320" indent="-274320"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тиреотоксикоз;</a:t>
            </a:r>
          </a:p>
          <a:p>
            <a:pPr marL="274320" indent="-274320"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сенильная анорексия.</a:t>
            </a:r>
          </a:p>
          <a:p>
            <a:pPr marL="274320" indent="-274320"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дисфагия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 в начале акта глотания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ротоглоточная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дисфагия), либо как ощущение препятствия прохождению пищи или жидкости от ротовой полости до желудка (пищеводная дисфагия).</a:t>
            </a:r>
          </a:p>
          <a:p>
            <a:pPr marL="274320" indent="-274320">
              <a:defRPr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3220" y="6072206"/>
            <a:ext cx="133078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4418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2211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гериатрические синдромы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63150744"/>
              </p:ext>
            </p:extLst>
          </p:nvPr>
        </p:nvGraphicFramePr>
        <p:xfrm>
          <a:off x="539552" y="1196752"/>
          <a:ext cx="799288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Овал 2"/>
          <p:cNvSpPr/>
          <p:nvPr/>
        </p:nvSpPr>
        <p:spPr>
          <a:xfrm>
            <a:off x="2699792" y="2720163"/>
            <a:ext cx="5112568" cy="72008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017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</TotalTime>
  <Words>3125</Words>
  <Application>Microsoft Office PowerPoint</Application>
  <PresentationFormat>Экран (4:3)</PresentationFormat>
  <Paragraphs>609</Paragraphs>
  <Slides>67</Slides>
  <Notes>1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68" baseType="lpstr">
      <vt:lpstr>Тема Office</vt:lpstr>
      <vt:lpstr>Синдром мальнутриции (недостаточности питания), его основные причины, профилактика, выявление и коррекция.</vt:lpstr>
      <vt:lpstr>Актуальность</vt:lpstr>
      <vt:lpstr>Актуальность</vt:lpstr>
      <vt:lpstr>Актуальность</vt:lpstr>
      <vt:lpstr>Определение</vt:lpstr>
      <vt:lpstr>Распространенность</vt:lpstr>
      <vt:lpstr>Слайд 7</vt:lpstr>
      <vt:lpstr>Причины</vt:lpstr>
      <vt:lpstr>Основные гериатрические синдромы</vt:lpstr>
      <vt:lpstr>Цель</vt:lpstr>
      <vt:lpstr>Материал и методы исследования</vt:lpstr>
      <vt:lpstr>Коррекция статуса питания</vt:lpstr>
      <vt:lpstr>Диагностика трофического статуса</vt:lpstr>
      <vt:lpstr>Лабораторно-антропометрический метод</vt:lpstr>
      <vt:lpstr>Лабораторно-антропометрический метод</vt:lpstr>
      <vt:lpstr>Скрининг питательного статуса –  Nutrition Risk Screening (NRS 2002) </vt:lpstr>
      <vt:lpstr>      Программа для ЭВМ  по оптимизации ухода в гериатрии в зависимости от степени старческой астении на основании представления результатов специализированного гериатрического осмотра и база данных Методическое руководство «Специализированный гериатрический осмотр».</vt:lpstr>
      <vt:lpstr>Слайд 18</vt:lpstr>
      <vt:lpstr>Выявление недостаточности питания</vt:lpstr>
      <vt:lpstr>Слайд 20</vt:lpstr>
      <vt:lpstr>Опросник качества питания 1</vt:lpstr>
      <vt:lpstr>Слайд 22</vt:lpstr>
      <vt:lpstr>Оценка качества питания 2</vt:lpstr>
      <vt:lpstr>Оценка качества питания</vt:lpstr>
      <vt:lpstr>Лабораторные данные</vt:lpstr>
      <vt:lpstr>Итог</vt:lpstr>
      <vt:lpstr>Программа «Оптимизация ухода за пациентами старших возрастных групп в амбулаторных условиях»  </vt:lpstr>
      <vt:lpstr>Результаты исследования</vt:lpstr>
      <vt:lpstr>Расчет энергопотребности и необходимого количества пластического материала. </vt:lpstr>
      <vt:lpstr>Расчет энергетических потребностей и белка по степени катаболизма</vt:lpstr>
      <vt:lpstr>2 блок NRS 2002</vt:lpstr>
      <vt:lpstr>Формула Харриса-Бенедикта (1919г.) с учетом факторов, определяющих энергетическую потребность пациентов. </vt:lpstr>
      <vt:lpstr>   Факторы, определяющие расход метаболических потребностей   </vt:lpstr>
      <vt:lpstr>Итог</vt:lpstr>
      <vt:lpstr>Программа « Оптимизация питания  пациентов с синдромом мальнутриции» (для мобильного телефона)</vt:lpstr>
      <vt:lpstr>Слайд 36</vt:lpstr>
      <vt:lpstr>Когда надо начинать коррекцию статуса питания?</vt:lpstr>
      <vt:lpstr>Коррекция нутритивного статуса</vt:lpstr>
      <vt:lpstr>Планирование нутритивной терапии</vt:lpstr>
      <vt:lpstr>Лечение</vt:lpstr>
      <vt:lpstr>Слайд 41</vt:lpstr>
      <vt:lpstr>Проблемы питания </vt:lpstr>
      <vt:lpstr>Пероральное питание</vt:lpstr>
      <vt:lpstr>ПОДБОР БЕЛКОВ</vt:lpstr>
      <vt:lpstr>ПОДБОР БЕЛКОВ</vt:lpstr>
      <vt:lpstr>ПОДБОР ЖИРОВ</vt:lpstr>
      <vt:lpstr>Подбор углеводов</vt:lpstr>
      <vt:lpstr>400 грамм желтых, красных, синих и зеленых продуктов день!</vt:lpstr>
      <vt:lpstr>Слайд 49</vt:lpstr>
      <vt:lpstr>    </vt:lpstr>
      <vt:lpstr>Пациент не может восполнить потребности в питании с помощью обычной диеты  </vt:lpstr>
      <vt:lpstr>Концепция пероральной нутритивной поддержки+ сиппинг</vt:lpstr>
      <vt:lpstr>Перечень нутритивных смесей, применяемых у людей пожилого возраста </vt:lpstr>
      <vt:lpstr>Правила перорального питания + сиппинг  </vt:lpstr>
      <vt:lpstr> Зондовое питание.   </vt:lpstr>
      <vt:lpstr>Зондовое питание.</vt:lpstr>
      <vt:lpstr>Правила введения смеси при проведении зондового питания  </vt:lpstr>
      <vt:lpstr>Парентеральное питание в  СДУ </vt:lpstr>
      <vt:lpstr>Парентеральное питание</vt:lpstr>
      <vt:lpstr>Преимущества системы «все в одном»  </vt:lpstr>
      <vt:lpstr>Обоснованность и необходимость использования парентеральных смесей-  «Три в одном»</vt:lpstr>
      <vt:lpstr>    Теоретическая осмолярность крови = 1,86*натрий (ммоль/л)+ глюкоза крови + мочевина (ммоль/л)+9  </vt:lpstr>
      <vt:lpstr>Клинические результаты применения нутритивной поддержки доказаны в исследованиях   (Stratton et al, 2002).</vt:lpstr>
      <vt:lpstr>Результаты исследования</vt:lpstr>
      <vt:lpstr>Алгоритм оптимизации тактики ведения пациента  с синдромом мальнутриции</vt:lpstr>
      <vt:lpstr>Выводы</vt:lpstr>
      <vt:lpstr>Слайд 67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Синдром мальнутриции (недостаточности питания), его основные причины, профилактика, выявление и коррекция.</dc:title>
  <dc:creator>RePack by Diakov</dc:creator>
  <cp:lastModifiedBy>Windows User</cp:lastModifiedBy>
  <cp:revision>29</cp:revision>
  <dcterms:created xsi:type="dcterms:W3CDTF">2018-05-23T11:27:21Z</dcterms:created>
  <dcterms:modified xsi:type="dcterms:W3CDTF">2018-11-14T20:23:44Z</dcterms:modified>
</cp:coreProperties>
</file>