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26" r:id="rId3"/>
    <p:sldId id="341" r:id="rId4"/>
    <p:sldId id="527" r:id="rId5"/>
    <p:sldId id="528" r:id="rId6"/>
    <p:sldId id="529" r:id="rId7"/>
    <p:sldId id="262" r:id="rId8"/>
    <p:sldId id="329" r:id="rId9"/>
    <p:sldId id="298" r:id="rId10"/>
    <p:sldId id="300" r:id="rId11"/>
    <p:sldId id="301" r:id="rId12"/>
    <p:sldId id="302" r:id="rId13"/>
    <p:sldId id="446" r:id="rId14"/>
    <p:sldId id="447" r:id="rId15"/>
    <p:sldId id="448" r:id="rId16"/>
    <p:sldId id="449" r:id="rId17"/>
    <p:sldId id="450" r:id="rId18"/>
    <p:sldId id="445" r:id="rId19"/>
    <p:sldId id="453" r:id="rId20"/>
    <p:sldId id="454" r:id="rId21"/>
    <p:sldId id="455" r:id="rId22"/>
    <p:sldId id="456" r:id="rId23"/>
    <p:sldId id="457" r:id="rId24"/>
    <p:sldId id="283" r:id="rId25"/>
    <p:sldId id="284" r:id="rId26"/>
    <p:sldId id="285" r:id="rId27"/>
    <p:sldId id="530" r:id="rId28"/>
    <p:sldId id="349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8137B7-1E2E-4FDE-91FD-37C521EE364B}">
          <p14:sldIdLst>
            <p14:sldId id="256"/>
            <p14:sldId id="526"/>
            <p14:sldId id="341"/>
            <p14:sldId id="527"/>
            <p14:sldId id="528"/>
            <p14:sldId id="529"/>
            <p14:sldId id="262"/>
            <p14:sldId id="329"/>
            <p14:sldId id="298"/>
            <p14:sldId id="300"/>
            <p14:sldId id="301"/>
            <p14:sldId id="302"/>
            <p14:sldId id="446"/>
            <p14:sldId id="447"/>
            <p14:sldId id="448"/>
            <p14:sldId id="449"/>
            <p14:sldId id="450"/>
            <p14:sldId id="445"/>
            <p14:sldId id="453"/>
            <p14:sldId id="454"/>
            <p14:sldId id="455"/>
            <p14:sldId id="456"/>
            <p14:sldId id="457"/>
            <p14:sldId id="283"/>
            <p14:sldId id="284"/>
            <p14:sldId id="285"/>
            <p14:sldId id="530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48" d="100"/>
          <a:sy n="48" d="100"/>
        </p:scale>
        <p:origin x="14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6F0157-5106-4273-83CC-686FD942BE6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670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143D444-D525-4E13-9841-014978913C7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0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Calibri" pitchFamily="18"/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8F18E1-6233-495E-B3F9-427B34A0E759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EEA85-91BB-4F10-B485-978DD7929655}" type="slidenum">
              <a:rPr/>
              <a:pPr lvl="0"/>
              <a:t>‹#›</a:t>
            </a:fld>
            <a:endParaRPr lang="nl-NL"/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6280"/>
          </a:xfrm>
        </p:spPr>
        <p:txBody>
          <a:bodyPr lIns="0" tIns="0" rIns="0" bIns="0"/>
          <a:lstStyle>
            <a:lvl1pPr hangingPunct="0">
              <a:defRPr lang="ru-RU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A50514-3136-42CA-B4C4-A01F84739CEB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7C74C2-D813-4C9B-9E71-06A4511CF1A6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8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43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76"/>
            <a:ext cx="6019915" cy="585143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A41B6-DA24-42BB-A314-F4C035FBFB96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ABD77-3A3F-429E-A900-AB26D48AA365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65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60D99-15AD-4327-AC52-259C0C8DA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D2408707-CDEC-4225-8CCA-7F21FD19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4E2091E2-71F4-4420-A6D4-EA72375A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D2F29FF7-34BB-4358-81B5-DBBB3DF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87A3-AE7F-4871-B29D-B1108DBAC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2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97C78EB3-7FF1-4F2F-B281-C8E3DE6256A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661F6C12-9EA8-45A3-A7A1-A808D48CEA59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id="{E8B82198-3F59-49A0-BF9A-558FB811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52AC10-BE9A-4416-A524-42F495AE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BEEEDB1D-01CF-4980-B418-94FB5475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94E2AC-5293-4E2B-BC94-318E4868CE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89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3"/>
          </a:xfrm>
        </p:spPr>
        <p:txBody>
          <a:bodyPr anchor="t" anchorCtr="0"/>
          <a:lstStyle>
            <a:lvl1pPr marL="343082" indent="-343082" algn="l">
              <a:spcBef>
                <a:spcPts val="800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D0791-56B5-46DB-BF88-EB83F5D4E022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42878-D528-4E03-9556-564F2E76B1CD}" type="slidenum">
              <a:rPr/>
              <a:pPr lvl="0"/>
              <a:t>‹#›</a:t>
            </a:fld>
            <a:endParaRPr lang="nl-NL"/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6280"/>
          </a:xfrm>
        </p:spPr>
        <p:txBody>
          <a:bodyPr lIns="0" tIns="0" rIns="0" bIns="0"/>
          <a:lstStyle>
            <a:lvl1pPr hangingPunct="0">
              <a:defRPr lang="ru-RU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69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C4B42-FBF3-4302-AEDC-48A58833274B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AC6206-97AA-42F5-A222-40212729846E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92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5" cy="4525923"/>
          </a:xfrm>
        </p:spPr>
        <p:txBody>
          <a:bodyPr anchor="t" anchorCtr="0"/>
          <a:lstStyle>
            <a:lvl1pPr marL="343082" indent="-343082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type="title" idx="4294967295"/>
          </p:nvPr>
        </p:nvSpPr>
        <p:spPr>
          <a:xfrm>
            <a:off x="4648315" y="1600200"/>
            <a:ext cx="4038475" cy="4525923"/>
          </a:xfrm>
        </p:spPr>
        <p:txBody>
          <a:bodyPr anchor="t" anchorCtr="0"/>
          <a:lstStyle>
            <a:lvl1pPr marL="343082" indent="-343082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B3361-5A1C-4A8E-9A66-31CC31A651F8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CE8B5F-3DDA-45BC-AE5B-F67450427130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 anchorCtr="0"/>
          <a:lstStyle>
            <a:lvl1pPr marL="343082" indent="-343082" algn="l">
              <a:spcBef>
                <a:spcPts val="600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 anchorCtr="0"/>
          <a:lstStyle>
            <a:lvl1pPr marL="343082" indent="-343082" algn="l">
              <a:spcBef>
                <a:spcPts val="600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F12CF4-62E8-43CC-BF96-38F802F5BCE9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Tijdelijke aanduiding voor dia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C5D04-F2B0-4AD4-AE31-4D71BC1827ED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1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5D3CA-5CBC-43F5-8A56-1B92F404ACAE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Tijdelijke aanduiding voor dia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4B32D-EFE9-439C-8681-DE6AC28AB292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67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8A645-C56B-4C8A-95FD-4B428758C2E2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4D66C-D32C-4A43-81BF-7893181E9A51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1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 anchorCtr="0"/>
          <a:lstStyle>
            <a:lvl1pPr marL="343082" indent="-343082" algn="l">
              <a:spcBef>
                <a:spcPts val="800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nl-NL"/>
              <a:t>Klik om de modelstijlen te bewerken</a:t>
            </a:r>
            <a:br>
              <a:rPr lang="nl-NL"/>
            </a:br>
            <a:r>
              <a:rPr lang="nl-NL"/>
              <a:t>Tweede niveau</a:t>
            </a:r>
            <a:br>
              <a:rPr lang="nl-NL"/>
            </a:br>
            <a:r>
              <a:rPr lang="nl-NL"/>
              <a:t>Derde niveau</a:t>
            </a:r>
            <a:br>
              <a:rPr lang="nl-NL"/>
            </a:br>
            <a:r>
              <a:rPr lang="nl-NL"/>
              <a:t>Vierde niveau</a:t>
            </a:r>
            <a:br>
              <a:rPr lang="nl-NL"/>
            </a:br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C524F-87D6-4432-A382-A4EF7225B3B8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A090E-2A1E-43FB-840C-6BF433BB234A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6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 hangingPunct="0">
              <a:defRPr lang="ru-RU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74F42-5F60-467D-905C-356E111776F6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54A27-C99D-493D-9927-B246A9BFE8F9}" type="slidenum">
              <a:rPr/>
              <a:pPr lvl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1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D3DA24-1CD3-4A05-9D4B-69407E53DB15}" type="datetime1">
              <a:rPr lang="nl-NL"/>
              <a:pPr lvl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4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71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E5784E4-49A6-44EC-9905-20BD9FA41EDE}" type="slidenum">
              <a:rPr/>
              <a:pPr lvl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92" r:id="rId13"/>
    <p:sldLayoutId id="2147483693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Tahoma" pitchFamily="2"/>
        </a:defRPr>
      </a:lvl1pPr>
    </p:titleStyle>
    <p:bodyStyle>
      <a:lvl1pPr marL="431999" marR="0" lvl="0" indent="-323999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nl-NL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908720"/>
            <a:ext cx="5387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1193-18ED-4FEA-9FF7-7C1C08A6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57192"/>
            <a:ext cx="77724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09080B-0C10-4431-AEE6-6B91E3E8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клинической лабораторной диагностики и патологической анатомии</a:t>
            </a:r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48023" y="404664"/>
            <a:ext cx="8229600" cy="6048671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Диагноз (предварительный) – зачем он нам? Что видим, о том и поем?!</a:t>
            </a:r>
          </a:p>
          <a:p>
            <a:pPr marL="0" indent="0" algn="ctr" hangingPunc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Клиницист, указывая свой диагноз, фактически, ставит определенную задачу перед морфологом !</a:t>
            </a:r>
            <a:endParaRPr lang="ru-RU" sz="3600" dirty="0">
              <a:solidFill>
                <a:srgbClr val="7030A0"/>
              </a:solidFill>
            </a:endParaRPr>
          </a:p>
          <a:p>
            <a:pPr marL="0" lvl="0" indent="0" algn="ctr" hangingPunct="0">
              <a:buNone/>
            </a:pP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302531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48023" y="1556792"/>
            <a:ext cx="8229600" cy="5184575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Менструальная функция в момент обследования: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а) последняя менструация  с ____ по ______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б) менструальный цикл _____ дней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в) нарушения менструальной функции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Для чего это надо знать? 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В норме средняя продолжительность цикла составляет 28 дней, однако может варьировать от 21 до 35 дней. При нормальном цикле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постовуляторная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секреторная фаза длится 14 дней. По продолжительности цикл обычно изменяется за счет пролиферативной фазы, которая может варьировать от 8 до 21 дня.</a:t>
            </a:r>
          </a:p>
          <a:p>
            <a:pPr marL="0" lvl="0" indent="0" algn="ctr" hangingPunct="0">
              <a:buNone/>
            </a:pP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36868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48023" y="1556792"/>
            <a:ext cx="8229600" cy="5184575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Данные анамнеза: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указывать анамнестические данные, симптоматику и жалобы пациентки, включая: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инфекционного процесса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наличие полипа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миомы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Онкологические заболевания в анамнезе, сроки и объем проведенного лечения</a:t>
            </a:r>
          </a:p>
          <a:p>
            <a:pPr marL="0" lvl="0" indent="0" algn="ctr" hangingPunct="0">
              <a:buNone/>
            </a:pPr>
            <a:endParaRPr lang="ru-RU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8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2276871"/>
            <a:ext cx="8229600" cy="3808569"/>
          </a:xfrm>
        </p:spPr>
        <p:txBody>
          <a:bodyPr lIns="0" tIns="0" rIns="0" bIns="0" anchor="ctr"/>
          <a:lstStyle/>
          <a:p>
            <a:pPr marL="0" lvl="0" indent="0" algn="ctr" hangingPunc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lvl="0" indent="0" algn="ctr" hangingPunc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Мазки. Требования к качеству.</a:t>
            </a:r>
          </a:p>
          <a:p>
            <a:pPr marL="0" lvl="0" indent="0" algn="ctr" hangingPunc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Хороший мазок должен быть</a:t>
            </a:r>
            <a:r>
              <a:rPr lang="ru-RU" sz="2800" dirty="0">
                <a:solidFill>
                  <a:srgbClr val="280099"/>
                </a:solidFill>
              </a:rPr>
              <a:t>: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максимально тонким,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равномерной толщины (не волнообразным)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соблюдение этих правил на всем протяжении мазка</a:t>
            </a:r>
          </a:p>
          <a:p>
            <a:pPr marL="571500" indent="-57150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 примеси крови, лекарственных препаратов, спермы</a:t>
            </a:r>
          </a:p>
          <a:p>
            <a:pPr marL="0" indent="0" algn="ctr" hangingPunc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смотри Памятку по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преаналитике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раздаточном материале)</a:t>
            </a:r>
          </a:p>
          <a:p>
            <a:pPr marL="571500" indent="-57150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96752"/>
            <a:ext cx="6589199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Примеры качества взятых цитологических мазков:</a:t>
            </a:r>
          </a:p>
        </p:txBody>
      </p:sp>
      <p:pic>
        <p:nvPicPr>
          <p:cNvPr id="4" name="Содержимое 3" descr="DSC_744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48880"/>
            <a:ext cx="7358114" cy="422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9003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DSC_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3000" contrast="51000"/>
          </a:blip>
          <a:srcRect/>
          <a:stretch>
            <a:fillRect/>
          </a:stretch>
        </p:blipFill>
        <p:spPr bwMode="auto">
          <a:xfrm>
            <a:off x="539552" y="2276873"/>
            <a:ext cx="8064895" cy="385405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276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pPr>
              <a:buNone/>
            </a:pPr>
            <a:r>
              <a:rPr lang="ru-RU" sz="3200" b="1" dirty="0">
                <a:solidFill>
                  <a:schemeClr val="accent4"/>
                </a:solidFill>
              </a:rPr>
              <a:t>Качество мазка – качество микроскопии – качество ответа!</a:t>
            </a:r>
          </a:p>
        </p:txBody>
      </p:sp>
      <p:pic>
        <p:nvPicPr>
          <p:cNvPr id="9" name="Picture 5" descr="DSC_0014"/>
          <p:cNvPicPr>
            <a:picLocks noChangeAspect="1" noChangeArrowheads="1"/>
          </p:cNvPicPr>
          <p:nvPr/>
        </p:nvPicPr>
        <p:blipFill>
          <a:blip r:embed="rId2" cstate="print">
            <a:lum bright="31000" contrast="48000"/>
          </a:blip>
          <a:srcRect l="10169" t="10227" r="16949" b="9091"/>
          <a:stretch>
            <a:fillRect/>
          </a:stretch>
        </p:blipFill>
        <p:spPr>
          <a:xfrm>
            <a:off x="1691680" y="2492896"/>
            <a:ext cx="5688632" cy="324036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804AF8C9-4A57-412D-8E87-5EE97310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243" cy="56025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5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традиционной цитологии адекватным считается мазок, содержащий 8-12 тыс. клеток многослойного плоского эпителия (включая клетки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метаплазированного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эпителия); для жидкостной цитологии - 5 тыс. клеток.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обоих методов количество клеток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эндоцервикального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 и/или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метаплазированного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эпителия (из «зоны трансформации») должно быть не менее 10 клеток (одиночных или в кластерах). Это правило не распространяется на препараты, по которым можно четко установить наличие HSIL или рака.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более 75% клеток многослойного плоского эпителия  покрыто эритроцитами, лейкоцитами и т.д., то качество мазка считается неудовлетворительным.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x-none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Микроскопическое изучение мазка.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800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Целью микроскопического исследования цитологических препаратов является: оценка качества цитологического материала, определение характера поражения шейки матки в соответствии с общепринятой системой описания (отчетности), в том числе и по системе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Бетесда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(США).</a:t>
            </a:r>
          </a:p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(«Системы отчетности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Бетесда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для цитологического исследования шейки матки. Определения, критерии и пояснительные примечания, 2004»).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44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50067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Стандартизованное заключение врача-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цитолога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включает следующие рубрики: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приготовления мазка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традиционная или жидкостная цитология (указать вид)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 материала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шейка матки, экзо-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эндоцервикс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Качество материала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удовлетворительного качества  или неудовлетворительного качества (указать причину). Материал адекватный, недостаточно адекватный, неадекватный.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Правильное взятие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Цитологический диагноз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оформляется в соответствии с действующей классификацией. Результаты  цитологического исследования гинекологического мазка отражаются в виде стандартных формализованных  цитологических заключений или модифицированных для цитологического скрининга форм бланков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№ 446у-02, утвержденная  приказом МЗ России от 24.04.2003 №174)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Претензии врачей по стандартному ответу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необоснованы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См. Приказ № 174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1DE1781F-DA61-48FD-A05B-B018B4FD0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517231"/>
            <a:ext cx="43204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000" dirty="0"/>
              <a:t>Кулешова С.В.</a:t>
            </a:r>
          </a:p>
          <a:p>
            <a:pPr>
              <a:spcBef>
                <a:spcPct val="50000"/>
              </a:spcBef>
            </a:pPr>
            <a:r>
              <a:rPr lang="ru-RU" altLang="ru-RU" sz="2000" dirty="0" err="1"/>
              <a:t>г.Москва</a:t>
            </a:r>
            <a:r>
              <a:rPr lang="ru-RU" altLang="ru-RU" sz="2000" dirty="0"/>
              <a:t>, 2018г</a:t>
            </a:r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DFCCE234-52E1-4B1A-ACB8-837694CCDB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2313" y="3068638"/>
            <a:ext cx="7772400" cy="809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        </a:t>
            </a:r>
            <a:r>
              <a:rPr lang="ru-RU" sz="27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анатомии.</a:t>
            </a:r>
            <a:br>
              <a:rPr lang="ru-RU" sz="2700" dirty="0">
                <a:solidFill>
                  <a:srgbClr val="660033"/>
                </a:solidFill>
              </a:rPr>
            </a:br>
            <a:r>
              <a:rPr lang="ru-RU" sz="2700" dirty="0">
                <a:solidFill>
                  <a:srgbClr val="00B0F0"/>
                </a:solidFill>
              </a:rPr>
              <a:t>1.2. Особенности взятия материала для цитологических исследований. </a:t>
            </a:r>
            <a:r>
              <a:rPr lang="ru-RU" sz="2700" dirty="0" err="1">
                <a:solidFill>
                  <a:srgbClr val="00B0F0"/>
                </a:solidFill>
              </a:rPr>
              <a:t>Преаналитика</a:t>
            </a:r>
            <a:r>
              <a:rPr lang="ru-RU" sz="2700" dirty="0">
                <a:solidFill>
                  <a:srgbClr val="00B0F0"/>
                </a:solidFill>
              </a:rPr>
              <a:t>, Нормативные документы.</a:t>
            </a:r>
            <a:endParaRPr lang="ru-RU" sz="3100" dirty="0">
              <a:solidFill>
                <a:srgbClr val="00B0F0"/>
              </a:solidFill>
            </a:endParaRPr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9D6FF9F4-5267-4BEC-AA9B-7C7B235F8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2138" y="2060575"/>
            <a:ext cx="7902575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Раздел. Цитологические исследования.</a:t>
            </a:r>
          </a:p>
        </p:txBody>
      </p:sp>
      <p:pic>
        <p:nvPicPr>
          <p:cNvPr id="11269" name="Содержимое 5" descr="микроскоп.jpg">
            <a:extLst>
              <a:ext uri="{FF2B5EF4-FFF2-40B4-BE49-F238E27FC236}">
                <a16:creationId xmlns:a16="http://schemas.microsoft.com/office/drawing/2014/main" id="{2A5735C1-93DD-4E23-9D40-E42032B0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6513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4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75658" y="1053004"/>
            <a:ext cx="7128790" cy="575796"/>
          </a:xfrm>
        </p:spPr>
        <p:txBody>
          <a:bodyPr/>
          <a:lstStyle/>
          <a:p>
            <a:pPr lvl="0" hangingPunct="0">
              <a:buNone/>
            </a:pP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18"/>
              </a:rPr>
              <a:t>Цитограмма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18"/>
              </a:rPr>
              <a:t> в пределах нормы: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251520" y="1799996"/>
            <a:ext cx="8568952" cy="4679999"/>
          </a:xfrm>
        </p:spPr>
        <p:txBody>
          <a:bodyPr lIns="0" tIns="0" rIns="0" bIns="0" anchor="ctr"/>
          <a:lstStyle/>
          <a:p>
            <a:pPr lvl="0" algn="just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Интраэпителиальные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изменения и злокачественные процессы отсутствуют (NILM). </a:t>
            </a:r>
          </a:p>
          <a:p>
            <a:pPr lvl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эту группу включены цитологические заключения о нормальном состоянии эпителия, а также наличии различных не неопластических состояний (заболеваний).</a:t>
            </a:r>
          </a:p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норме цитологических препаратах обнаруживают клетки плоского эпителия, группы клеток цилиндрического эпителия 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метаплазированного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эпителия, небольшое число лейкоцитов, необильную микрофлору (палочки).</a:t>
            </a:r>
          </a:p>
          <a:p>
            <a:pPr marL="0" lvl="0" indent="0" algn="just" hangingPunc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Клеточный состав мазков, полученных в разные фазы менструального цикла и различные периоды жизни женщины, отличается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129457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12568"/>
          </a:xfrm>
        </p:spPr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Клетки плоского эпителия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атипией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неясного значения (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ASC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Клетки плоского эпителия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атипией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неясного значения, не исключающие наличия высокой степени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интраэпителиальных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изменений (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ASC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-Н)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Интраэпителиальные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изменения плоского эпителия низкой степени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LSIL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 включают поражения, ассоциированные с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CINI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Интраэпителиальные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изменения плоского эпителия высокой степени (Н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 включают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CINII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CINIII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карциному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situ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случаи, подозрительные на наличие инвазии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Плоскоклеточная карцинома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59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243" cy="4862035"/>
          </a:xfrm>
        </p:spPr>
        <p:txBody>
          <a:bodyPr/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Клетки цервикального (железистого) эпителия с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атипией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неясного значения 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Клетки цервикального (железистого) эпителия, возможно неоплазия</a:t>
            </a: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Эндоцервикальная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аденокарцинома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situ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Эндоцервикальная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аденокарцинома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Эндометриальная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аденокарцинома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Вторичная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аденокарцинома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Неклассифицируемая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карцинома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злокачественные опухоли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9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несоответствии цитологических и гистологических заключений и/или результатов морфологических и молекулярных исследований, необходимо коллегиальное обсуждение полученных данных для уточнения характера патологического процесса.  При цитологическом установлении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SIL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отсутствии патологических изменений в повторно полученных мазках возврат к обычному скринингу возможет только при получении не менее двух отрицательных по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SIL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0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E9631-45FB-4EE7-9D6F-F5745651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700" dirty="0"/>
            </a:br>
            <a:r>
              <a:rPr lang="ru-RU" sz="1800" b="1" dirty="0">
                <a:solidFill>
                  <a:srgbClr val="00B050"/>
                </a:solidFill>
              </a:rPr>
              <a:t>Приказ Минздрава России от 03.02.2015 N 36ан "Об утверждении порядка проведения диспансеризации определенных групп взрослого населения«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 (Зарегистрировано в Минюсте России 27.02.2015 N 36268)</a:t>
            </a:r>
            <a:br>
              <a:rPr lang="ru-RU" sz="1800" b="1" dirty="0">
                <a:solidFill>
                  <a:srgbClr val="00B05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222237E-C0FA-48C5-82C3-A159A0D8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8488"/>
            <a:ext cx="8229600" cy="46799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dirty="0"/>
              <a:t>Диспансеризация проводится в два этапа.</a:t>
            </a:r>
          </a:p>
          <a:p>
            <a:pPr algn="just">
              <a:defRPr/>
            </a:pPr>
            <a:r>
              <a:rPr lang="ru-RU" dirty="0"/>
              <a:t>13.1. Первый этап диспансеризации (скрининг) проводится с целью выявления у граждан признаков хронических неинфекционных заболеваний, факторов риска их развития, потребления наркотических средств и психотропных веществ без назначения врача, а также определения медицинских показаний к выполнению дополнительных обследований и осмотров врачами-специалистами для уточнения диагноза заболевания (состояния) на втором этапе диспансеризации, и включает в себя:</a:t>
            </a:r>
          </a:p>
          <a:p>
            <a:pPr algn="just">
              <a:defRPr/>
            </a:pPr>
            <a:r>
              <a:rPr lang="ru-RU" dirty="0"/>
              <a:t> осмотр фельдшером (акушеркой), включая взятие мазка (соскоба) с поверхности шейки матки (наружного маточного зева) и цервикального канала на цитологическое исследование (далее - мазок с шейки матки) (для женщин в возрасте от 21 года до 69 лет включительно), раз в три года,  с окрашиванием мазка по </a:t>
            </a:r>
            <a:r>
              <a:rPr lang="ru-RU" dirty="0" err="1"/>
              <a:t>Папаниколау</a:t>
            </a:r>
            <a:r>
              <a:rPr lang="ru-RU" dirty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E748D-3D93-4C7D-B9B4-65DF43B9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Цитологическое исследование мазка с шейки матки проводится при </a:t>
            </a:r>
            <a:r>
              <a:rPr lang="ru-RU" sz="2800" dirty="0"/>
              <a:t>окрашивании</a:t>
            </a:r>
            <a:r>
              <a:rPr lang="ru-RU" sz="2400" dirty="0"/>
              <a:t> мазка по </a:t>
            </a:r>
            <a:r>
              <a:rPr lang="ru-RU" sz="2400" dirty="0" err="1"/>
              <a:t>Папаниколау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328126F-A973-45B1-8D68-88B509DD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32657"/>
            <a:ext cx="8713788" cy="604909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dirty="0"/>
              <a:t>&lt;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Письмо&gt; Минздрава России от 29.08.2013 N 14-2/10/2-6432 &lt;О направлении Методических рекомендаций "Организация проведения диспансеризации и профилактических медицинских осмотров взрослого населения"&gt; </a:t>
            </a:r>
          </a:p>
          <a:p>
            <a:pPr algn="just">
              <a:defRPr/>
            </a:pPr>
            <a:r>
              <a:rPr lang="ru-RU" sz="2000" dirty="0"/>
              <a:t>Рекомендуется применение метода окраски мазка по </a:t>
            </a:r>
            <a:r>
              <a:rPr lang="ru-RU" sz="2000" dirty="0" err="1"/>
              <a:t>Папаниколау</a:t>
            </a:r>
            <a:r>
              <a:rPr lang="ru-RU" sz="2000" dirty="0"/>
              <a:t>, как получивший международное признание метод </a:t>
            </a:r>
            <a:r>
              <a:rPr lang="ru-RU" sz="2000" dirty="0" err="1"/>
              <a:t>скрининг-выявления</a:t>
            </a:r>
            <a:r>
              <a:rPr lang="ru-RU" sz="2000" dirty="0"/>
              <a:t> рака шейки матки (мазок, окрашенный по методу </a:t>
            </a:r>
            <a:r>
              <a:rPr lang="ru-RU" sz="2000" dirty="0" err="1"/>
              <a:t>Папаниколау</a:t>
            </a:r>
            <a:r>
              <a:rPr lang="ru-RU" sz="2000" dirty="0"/>
              <a:t> с применением жидкостной технологии, позволяет повысить качество цитологического мазка). Перед исследованием исключаются половые контакты в течение 2-х суток, отменяются любые вагинальные препараты, тампоны и спринцевания, забор мазков не проводится во время менструации, при проведении того или иного лечения инфекционно-воспалительных заболеваний органов малого таза.</a:t>
            </a: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C54F9-586C-40E5-B9DE-0F5A355D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  <a:defRPr/>
            </a:pPr>
            <a:br>
              <a:rPr lang="ru-RU" sz="3200" dirty="0"/>
            </a:br>
            <a:r>
              <a:rPr lang="ru-RU" sz="2000" b="1" dirty="0">
                <a:solidFill>
                  <a:srgbClr val="00B050"/>
                </a:solidFill>
              </a:rPr>
              <a:t>Цитологические термины обычно основаны на гистологических классификациях.</a:t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E15EE60-B49F-43C0-8936-009DA6C6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227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И работу </a:t>
            </a:r>
            <a:r>
              <a:rPr lang="ru-RU" b="1" dirty="0" err="1"/>
              <a:t>цитолога</a:t>
            </a:r>
            <a:r>
              <a:rPr lang="ru-RU" dirty="0"/>
              <a:t> верифицирует </a:t>
            </a:r>
            <a:r>
              <a:rPr lang="ru-RU" b="1" dirty="0"/>
              <a:t>гистолог</a:t>
            </a:r>
            <a:r>
              <a:rPr lang="ru-RU" dirty="0"/>
              <a:t>.</a:t>
            </a:r>
          </a:p>
          <a:p>
            <a:pPr algn="just">
              <a:defRPr/>
            </a:pPr>
            <a:r>
              <a:rPr lang="ru-RU" dirty="0"/>
              <a:t> Однако на протяжении долгих лет во многих странах для формулировки результатов цитологического исследования использовалась, а в некоторых странах используется и по настоящее время классификация </a:t>
            </a:r>
            <a:r>
              <a:rPr lang="ru-RU" dirty="0" err="1"/>
              <a:t>Папаниколау</a:t>
            </a:r>
            <a:r>
              <a:rPr lang="ru-RU" dirty="0"/>
              <a:t>. В ней выделяют 5 классов: I - норма, II -доброкачественная </a:t>
            </a:r>
            <a:r>
              <a:rPr lang="ru-RU" dirty="0" err="1"/>
              <a:t>атипия</a:t>
            </a:r>
            <a:r>
              <a:rPr lang="ru-RU" dirty="0"/>
              <a:t>, III - дисплазия, IV - </a:t>
            </a:r>
            <a:r>
              <a:rPr lang="ru-RU" dirty="0" err="1"/>
              <a:t>cr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r>
              <a:rPr lang="ru-RU" dirty="0"/>
              <a:t>, подозрение на рак, V - рак. </a:t>
            </a:r>
          </a:p>
          <a:p>
            <a:pPr algn="just">
              <a:defRPr/>
            </a:pPr>
            <a:r>
              <a:rPr lang="ru-RU" dirty="0"/>
              <a:t>Сегодня все чаще используются классификации, основанные на гистологических терминах и классификациях(ВОЗ и другие).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2284C3-FE4F-469A-A7BB-813B416A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139" name="Текст 4">
            <a:extLst>
              <a:ext uri="{FF2B5EF4-FFF2-40B4-BE49-F238E27FC236}">
                <a16:creationId xmlns:a16="http://schemas.microsoft.com/office/drawing/2014/main" id="{5082C351-CE82-4A33-B3FE-AD244F16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91140" name="Текст 6">
            <a:extLst>
              <a:ext uri="{FF2B5EF4-FFF2-40B4-BE49-F238E27FC236}">
                <a16:creationId xmlns:a16="http://schemas.microsoft.com/office/drawing/2014/main" id="{FA967E05-6082-4115-BC30-46DDE69C0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91141" name="Picture 2">
            <a:extLst>
              <a:ext uri="{FF2B5EF4-FFF2-40B4-BE49-F238E27FC236}">
                <a16:creationId xmlns:a16="http://schemas.microsoft.com/office/drawing/2014/main" id="{F022CC5A-A25B-4CF8-B061-B96F4B304B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34483" r="37569" b="9195"/>
          <a:stretch>
            <a:fillRect/>
          </a:stretch>
        </p:blipFill>
        <p:spPr>
          <a:xfrm>
            <a:off x="323850" y="260350"/>
            <a:ext cx="4248150" cy="6192838"/>
          </a:xfrm>
        </p:spPr>
      </p:pic>
      <p:pic>
        <p:nvPicPr>
          <p:cNvPr id="91142" name="Picture 3">
            <a:extLst>
              <a:ext uri="{FF2B5EF4-FFF2-40B4-BE49-F238E27FC236}">
                <a16:creationId xmlns:a16="http://schemas.microsoft.com/office/drawing/2014/main" id="{97A6CD7D-7C21-4227-9AE8-49596BD7E2C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3" r="23392" b="6897"/>
          <a:stretch>
            <a:fillRect/>
          </a:stretch>
        </p:blipFill>
        <p:spPr>
          <a:xfrm>
            <a:off x="4500563" y="333375"/>
            <a:ext cx="4464050" cy="6119813"/>
          </a:xfr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9E780D3-BE9E-4DEE-B7AB-F879E4FF2909}"/>
              </a:ext>
            </a:extLst>
          </p:cNvPr>
          <p:cNvCxnSpPr/>
          <p:nvPr/>
        </p:nvCxnSpPr>
        <p:spPr>
          <a:xfrm>
            <a:off x="539750" y="2565400"/>
            <a:ext cx="3744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buNone/>
            </a:pPr>
            <a:br>
              <a:rPr lang="ru-RU" dirty="0"/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5" name="Содержимое 5" descr="микроскоп.jpg">
            <a:extLst>
              <a:ext uri="{FF2B5EF4-FFF2-40B4-BE49-F238E27FC236}">
                <a16:creationId xmlns:a16="http://schemas.microsoft.com/office/drawing/2014/main" id="{45AD05E9-8D76-4D2F-A2D1-F1EBB472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2322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7E993AA6-014A-4BB2-BD1D-515C7852B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Виды цитологических исследований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7347767-F3C0-4281-B425-29F5C4C44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Пункционная цитология.</a:t>
            </a:r>
          </a:p>
          <a:p>
            <a:pPr eaLnBrk="1" hangingPunct="1">
              <a:defRPr/>
            </a:pPr>
            <a:r>
              <a:rPr lang="ru-RU" sz="2800"/>
              <a:t>Эксфолиативная цитология.</a:t>
            </a:r>
          </a:p>
          <a:p>
            <a:pPr eaLnBrk="1" hangingPunct="1">
              <a:defRPr/>
            </a:pPr>
            <a:r>
              <a:rPr lang="ru-RU" sz="2800"/>
              <a:t>Эндоскопические исследования.</a:t>
            </a:r>
          </a:p>
          <a:p>
            <a:pPr eaLnBrk="1" hangingPunct="1">
              <a:defRPr/>
            </a:pPr>
            <a:r>
              <a:rPr lang="ru-RU" sz="2800"/>
              <a:t>Материал хирургических вмешательств.</a:t>
            </a:r>
          </a:p>
          <a:p>
            <a:pPr eaLnBrk="1" hangingPunct="1">
              <a:defRPr/>
            </a:pPr>
            <a:r>
              <a:rPr lang="ru-RU" sz="2800"/>
              <a:t>Иммуноморфологические исследования.</a:t>
            </a:r>
          </a:p>
          <a:p>
            <a:pPr eaLnBrk="1" hangingPunct="1">
              <a:defRPr/>
            </a:pPr>
            <a:r>
              <a:rPr lang="ru-RU" sz="2800"/>
              <a:t>Проточная цитометрия.</a:t>
            </a:r>
          </a:p>
          <a:p>
            <a:pPr eaLnBrk="1" hangingPunct="1">
              <a:defRPr/>
            </a:pPr>
            <a:r>
              <a:rPr lang="ru-RU" sz="2800"/>
              <a:t>Морфометрические исследования.</a:t>
            </a:r>
          </a:p>
          <a:p>
            <a:pPr eaLnBrk="1" hangingPunct="1">
              <a:defRPr/>
            </a:pPr>
            <a:r>
              <a:rPr lang="ru-RU" sz="2800"/>
              <a:t>Цитохимические исследования.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>
            <a:extLst>
              <a:ext uri="{FF2B5EF4-FFF2-40B4-BE49-F238E27FC236}">
                <a16:creationId xmlns:a16="http://schemas.microsoft.com/office/drawing/2014/main" id="{834ECC3F-61BD-45A5-A651-6201E45C7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Пункционный материал:</a:t>
            </a:r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9389C81D-8EF7-4799-8573-84BDA550D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156575" cy="388937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пунктаты, полученные тонкой иглой (тонкоигольная биопсия) из опухолей, предопухолевых и опухолевых образований и уплотнений различной локализации (кожа,молочная железа,легкие, мягкие ткани, лимфатические узлы и др.)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45E0C29-2E14-4053-B2E6-774D71CAD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600" b="1" dirty="0" err="1">
                <a:solidFill>
                  <a:srgbClr val="002060"/>
                </a:solidFill>
              </a:rPr>
              <a:t>Эксфолиативный</a:t>
            </a:r>
            <a:r>
              <a:rPr lang="ru-RU" sz="3600" b="1" dirty="0">
                <a:solidFill>
                  <a:srgbClr val="002060"/>
                </a:solidFill>
              </a:rPr>
              <a:t> материал: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7CBA98B-6288-470F-9477-EFE96F862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/>
              <a:t> </a:t>
            </a:r>
            <a:r>
              <a:rPr lang="ru-RU" sz="2000" dirty="0"/>
              <a:t>ГИНЕКОЛОГИЧЕСКИЕ ИССЛЕДОВАНИЯ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   профосмотры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ДИАГНОСТИЧЕСКИЕ ИССЛЕДОВАНИЯ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   соскобы с шейки матки и цервикального канала.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  аспираты из полости матки.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ИССЛЕДОВАНИЕ ТРАНССУДАТОВ, ЭКССУДАТОВ, СЕКРЕТОВ И ЭКСКРЕТОВ.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СОСКОБОВ И ОТДЕЛЯЕМОГО С ПОВЕРХНОСТИ ЭРОЗИИ, ЯЗВ, РАН, СВИЩЕЙ.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ИССЛЕДОВАНИЕ МОКРОТЫ.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33A9E5C-CC6E-4BB5-80D8-E4EAE8A40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18487" cy="74453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b="1" dirty="0" err="1">
                <a:solidFill>
                  <a:srgbClr val="002060"/>
                </a:solidFill>
              </a:rPr>
              <a:t>Биопсийный</a:t>
            </a:r>
            <a:r>
              <a:rPr lang="ru-RU" sz="3200" b="1" dirty="0">
                <a:solidFill>
                  <a:srgbClr val="002060"/>
                </a:solidFill>
              </a:rPr>
              <a:t> и операционный материал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9F3F355-E3DD-483A-84D2-8BA080F20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материал, полученный при оперативных вмешательствах и при проведении эндоскопических исследований – колоноскопия, лапароскопия, бронхо-, </a:t>
            </a:r>
            <a:r>
              <a:rPr lang="ru-RU" dirty="0" err="1"/>
              <a:t>эзофаго</a:t>
            </a:r>
            <a:r>
              <a:rPr lang="ru-RU" dirty="0"/>
              <a:t>-...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23528" y="1556792"/>
            <a:ext cx="8496944" cy="4945888"/>
          </a:xfrm>
        </p:spPr>
        <p:txBody>
          <a:bodyPr lIns="0" tIns="0" rIns="0" bIns="0" anchor="ctr"/>
          <a:lstStyle/>
          <a:p>
            <a:pPr marL="108000" indent="0" algn="just">
              <a:buNone/>
            </a:pPr>
            <a:r>
              <a:rPr lang="x-non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Долабораторный  преаналитический этап пробоподготовки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примере гинекологического материала.</a:t>
            </a:r>
          </a:p>
          <a:p>
            <a:r>
              <a:rPr lang="ru-RU" sz="2000" dirty="0">
                <a:latin typeface="+mn-lt"/>
              </a:rPr>
              <a:t>Материал из шейки матки для цитологического исследования берется в гинекологическом кабинете гинекологом или акушеркой. </a:t>
            </a:r>
          </a:p>
          <a:p>
            <a:pPr marL="108000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Мазок не следует брать: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ранее 48 часов после полового контакта;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во время менструации;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в период лечения генитальной инфекции;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ранее 48 часов после использования свечей и других веществ,  содержащих жир, раствора уксуса или </a:t>
            </a:r>
            <a:r>
              <a:rPr lang="ru-RU" sz="2800" dirty="0" err="1">
                <a:latin typeface="+mn-lt"/>
              </a:rPr>
              <a:t>Люголя</a:t>
            </a:r>
            <a:r>
              <a:rPr lang="ru-RU" sz="2800" dirty="0">
                <a:latin typeface="+mn-lt"/>
              </a:rPr>
              <a:t>, тампонов или </a:t>
            </a:r>
            <a:r>
              <a:rPr lang="ru-RU" sz="2800" dirty="0" err="1">
                <a:latin typeface="+mn-lt"/>
              </a:rPr>
              <a:t>спермицидов</a:t>
            </a:r>
            <a:r>
              <a:rPr lang="ru-RU" sz="2800" dirty="0">
                <a:latin typeface="+mn-lt"/>
              </a:rPr>
              <a:t>; </a:t>
            </a:r>
          </a:p>
          <a:p>
            <a:pPr marL="0" algn="just">
              <a:buFont typeface="Wingdings" pitchFamily="2" charset="2"/>
              <a:buChar char="§"/>
            </a:pPr>
            <a:r>
              <a:rPr lang="ru-RU" sz="2800" dirty="0">
                <a:latin typeface="+mn-lt"/>
              </a:rPr>
              <a:t>после вагинального исследования или спринцевания.</a:t>
            </a:r>
          </a:p>
          <a:p>
            <a:pPr marL="0" lvl="0" indent="0" algn="ctr" hangingPunct="0">
              <a:buNone/>
            </a:pPr>
            <a:endParaRPr lang="ru-RU" sz="2800" dirty="0">
              <a:solidFill>
                <a:srgbClr val="FF3366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03129"/>
            <a:ext cx="8229243" cy="4927666"/>
          </a:xfrm>
        </p:spPr>
        <p:txBody>
          <a:bodyPr/>
          <a:lstStyle/>
          <a:p>
            <a:pPr marL="108000" indent="0" algn="just"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   ОБРАБОТКИ     </a:t>
            </a:r>
          </a:p>
          <a:p>
            <a:pPr marL="108000" indent="0" algn="just"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ЦИТОЛОГИЧЕСКОГО          МАТЕРИАЛА: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Окрашивание традиционными красителями - 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Папаниколау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гематоксилином-эозином, азуром-эозином (по Романовскому,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Папенгейму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Лейшману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др.)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углубленного диагностического исследования материала, представленного для скрининга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иммуноцитохимические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методики.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59999" y="260648"/>
            <a:ext cx="8229600" cy="864096"/>
          </a:xfrm>
        </p:spPr>
        <p:txBody>
          <a:bodyPr/>
          <a:lstStyle/>
          <a:p>
            <a:pPr lvl="0" hangingPunc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itchFamily="18"/>
              </a:rPr>
              <a:t>Требования к заполнению направительных бланков! Приказ №174 от 23.04.2003г: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57200" y="1484784"/>
            <a:ext cx="8229243" cy="4248472"/>
          </a:xfrm>
        </p:spPr>
        <p:txBody>
          <a:bodyPr lIns="0" tIns="0" rIns="0" bIns="0" anchor="ctr"/>
          <a:lstStyle/>
          <a:p>
            <a:pPr marL="0" lvl="0" indent="0" algn="just" hangingPunct="0">
              <a:buNone/>
            </a:pPr>
            <a:r>
              <a:rPr lang="ru-RU" sz="2400" dirty="0"/>
              <a:t> - 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правильное заполнение направления, сопровождающего данный материал – ключевые позиции бланка:</a:t>
            </a:r>
          </a:p>
          <a:p>
            <a:pPr marL="0" lvl="0" indent="0" algn="just" hangingPunct="0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Возраст пациентки (полная дата рождения)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Диагноз (можно коды МКБ-10), ДПМ, менопауза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Краткий анамнез и важнейшие симптомы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Локализация процесса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Локализация материала и способ его получения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Данные инструментального исследования и проведенное лечение (при необходимости)</a:t>
            </a:r>
          </a:p>
          <a:p>
            <a:pPr marL="0" lvl="0" indent="0" algn="just" hangingPunct="0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</a:rPr>
              <a:t> Прием препаратов ГЗТ (женщины в постменопаузе)</a:t>
            </a:r>
          </a:p>
        </p:txBody>
      </p:sp>
    </p:spTree>
    <p:extLst>
      <p:ext uri="{BB962C8B-B14F-4D97-AF65-F5344CB8AC3E}">
        <p14:creationId xmlns:p14="http://schemas.microsoft.com/office/powerpoint/2010/main" val="20806107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1473</Words>
  <Application>Microsoft Office PowerPoint</Application>
  <PresentationFormat>Экран (4:3)</PresentationFormat>
  <Paragraphs>112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StarSymbol</vt:lpstr>
      <vt:lpstr>Times New Roman</vt:lpstr>
      <vt:lpstr>Wingdings</vt:lpstr>
      <vt:lpstr>Wingdings 2</vt:lpstr>
      <vt:lpstr>Kantoorthema</vt:lpstr>
      <vt:lpstr>Презентация PowerPoint</vt:lpstr>
      <vt:lpstr>             Кафедра клинической лабораторной диагностики и патологической анатомии. 1.2. Особенности взятия материала для цитологических исследований. Преаналитика, Нормативные документы.</vt:lpstr>
      <vt:lpstr>Виды цитологических исследований</vt:lpstr>
      <vt:lpstr>Пункционный материал:</vt:lpstr>
      <vt:lpstr>Эксфолиативный материал:</vt:lpstr>
      <vt:lpstr>Биопсийный и операционный материал</vt:lpstr>
      <vt:lpstr>Презентация PowerPoint</vt:lpstr>
      <vt:lpstr>Презентация PowerPoint</vt:lpstr>
      <vt:lpstr>Требования к заполнению направительных бланков! Приказ №174 от 23.04.2003г: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качества взятых цитологических мазков: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Цитограмма в пределах нормы:</vt:lpstr>
      <vt:lpstr>Презентация PowerPoint</vt:lpstr>
      <vt:lpstr>Презентация PowerPoint</vt:lpstr>
      <vt:lpstr>Презентация PowerPoint</vt:lpstr>
      <vt:lpstr> Приказ Минздрава России от 03.02.2015 N 36ан "Об утверждении порядка проведения диспансеризации определенных групп взрослого населения«  (Зарегистрировано в Минюсте России 27.02.2015 N 36268) </vt:lpstr>
      <vt:lpstr>  Цитологическое исследование мазка с шейки матки проводится при окрашивании мазка по Папаниколау.   </vt:lpstr>
      <vt:lpstr> Цитологические термины обычно основаны на гистологических классификациях.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Vika</dc:creator>
  <cp:lastModifiedBy>ideapad lenovo</cp:lastModifiedBy>
  <cp:revision>123</cp:revision>
  <dcterms:created xsi:type="dcterms:W3CDTF">2012-02-29T22:30:18Z</dcterms:created>
  <dcterms:modified xsi:type="dcterms:W3CDTF">2019-11-07T20:45:54Z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