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256" r:id="rId2"/>
    <p:sldId id="526" r:id="rId3"/>
    <p:sldId id="341" r:id="rId4"/>
    <p:sldId id="527" r:id="rId5"/>
    <p:sldId id="528" r:id="rId6"/>
    <p:sldId id="529" r:id="rId7"/>
    <p:sldId id="262" r:id="rId8"/>
    <p:sldId id="329" r:id="rId9"/>
    <p:sldId id="298" r:id="rId10"/>
    <p:sldId id="300" r:id="rId11"/>
    <p:sldId id="301" r:id="rId12"/>
    <p:sldId id="302" r:id="rId13"/>
    <p:sldId id="446" r:id="rId14"/>
    <p:sldId id="447" r:id="rId15"/>
    <p:sldId id="448" r:id="rId16"/>
    <p:sldId id="449" r:id="rId17"/>
    <p:sldId id="450" r:id="rId18"/>
    <p:sldId id="445" r:id="rId19"/>
    <p:sldId id="453" r:id="rId20"/>
    <p:sldId id="454" r:id="rId21"/>
    <p:sldId id="455" r:id="rId22"/>
    <p:sldId id="456" r:id="rId23"/>
    <p:sldId id="457" r:id="rId24"/>
    <p:sldId id="283" r:id="rId25"/>
    <p:sldId id="284" r:id="rId26"/>
    <p:sldId id="285" r:id="rId27"/>
    <p:sldId id="530" r:id="rId28"/>
    <p:sldId id="349" r:id="rId29"/>
  </p:sldIdLst>
  <p:sldSz cx="9144000" cy="6858000" type="screen4x3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2B8137B7-1E2E-4FDE-91FD-37C521EE364B}">
          <p14:sldIdLst>
            <p14:sldId id="256"/>
            <p14:sldId id="526"/>
            <p14:sldId id="341"/>
            <p14:sldId id="527"/>
            <p14:sldId id="528"/>
            <p14:sldId id="529"/>
            <p14:sldId id="262"/>
            <p14:sldId id="329"/>
            <p14:sldId id="298"/>
            <p14:sldId id="300"/>
            <p14:sldId id="301"/>
            <p14:sldId id="302"/>
            <p14:sldId id="446"/>
            <p14:sldId id="447"/>
            <p14:sldId id="448"/>
            <p14:sldId id="449"/>
            <p14:sldId id="450"/>
            <p14:sldId id="445"/>
            <p14:sldId id="453"/>
            <p14:sldId id="454"/>
            <p14:sldId id="455"/>
            <p14:sldId id="456"/>
            <p14:sldId id="457"/>
            <p14:sldId id="283"/>
            <p14:sldId id="284"/>
            <p14:sldId id="285"/>
            <p14:sldId id="530"/>
            <p14:sldId id="34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38" autoAdjust="0"/>
  </p:normalViewPr>
  <p:slideViewPr>
    <p:cSldViewPr>
      <p:cViewPr varScale="1">
        <p:scale>
          <a:sx n="48" d="100"/>
          <a:sy n="48" d="100"/>
        </p:scale>
        <p:origin x="1406" y="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4997" rIns="90004" bIns="44997" anchor="t" anchorCtr="0" compatLnSpc="0"/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3" name="Дата 2"/>
          <p:cNvSpPr txBox="1">
            <a:spLocks noGrp="1"/>
          </p:cNvSpPr>
          <p:nvPr>
            <p:ph type="dt" sz="quarter" idx="1"/>
          </p:nvPr>
        </p:nvSpPr>
        <p:spPr>
          <a:xfrm>
            <a:off x="4278962" y="0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4997" rIns="90004" bIns="44997" anchor="t" anchorCtr="0" compatLnSpc="0"/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4" name="Нижний колонтитул 3"/>
          <p:cNvSpPr txBox="1">
            <a:spLocks noGrp="1"/>
          </p:cNvSpPr>
          <p:nvPr>
            <p:ph type="ftr" sz="quarter" idx="2"/>
          </p:nvPr>
        </p:nvSpPr>
        <p:spPr>
          <a:xfrm>
            <a:off x="0" y="10157402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4997" rIns="90004" bIns="44997" anchor="b" anchorCtr="0" compatLnSpc="0"/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5" name="Номер слайда 4"/>
          <p:cNvSpPr txBox="1">
            <a:spLocks noGrp="1"/>
          </p:cNvSpPr>
          <p:nvPr>
            <p:ph type="sldNum" sz="quarter" idx="3"/>
          </p:nvPr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4997" rIns="90004" bIns="44997" anchor="b" anchorCtr="0" compatLnSpc="0"/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B6F0157-5106-4273-83CC-686FD942BE61}" type="slidenum">
              <a:rPr/>
              <a:pPr marL="0" marR="0" lvl="0" indent="0" algn="r" defTabSz="914400" rtl="0" fontAlgn="auto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4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‹#›</a:t>
            </a:fld>
            <a:endParaRPr lang="ru-RU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Lucida Sans Unicode" pitchFamily="2"/>
              <a:cs typeface="Tahoma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49670356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 idx="2"/>
          </p:nvPr>
        </p:nvSpPr>
        <p:spPr>
          <a:xfrm>
            <a:off x="1107000" y="812517"/>
            <a:ext cx="5345280" cy="4008958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3"/>
          </p:nvPr>
        </p:nvSpPr>
        <p:spPr>
          <a:xfrm>
            <a:off x="755998" y="5078522"/>
            <a:ext cx="6047640" cy="481104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/>
          <a:lstStyle/>
          <a:p>
            <a:pPr lvl="0"/>
            <a:endParaRPr lang="ru-RU"/>
          </a:p>
        </p:txBody>
      </p:sp>
      <p:sp>
        <p:nvSpPr>
          <p:cNvPr id="4" name="Верхний колонтитул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/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5" name="Дата 4"/>
          <p:cNvSpPr txBox="1">
            <a:spLocks noGrp="1"/>
          </p:cNvSpPr>
          <p:nvPr>
            <p:ph type="dt" idx="1"/>
          </p:nvPr>
        </p:nvSpPr>
        <p:spPr>
          <a:xfrm>
            <a:off x="4278962" y="0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/>
          <a:lstStyle>
            <a:lvl1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6" name="Нижний колонтитул 5"/>
          <p:cNvSpPr txBox="1">
            <a:spLocks noGrp="1"/>
          </p:cNvSpPr>
          <p:nvPr>
            <p:ph type="ftr" sz="quarter" idx="4"/>
          </p:nvPr>
        </p:nvSpPr>
        <p:spPr>
          <a:xfrm>
            <a:off x="0" y="10157402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/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7" name="Номер слайда 6"/>
          <p:cNvSpPr txBox="1">
            <a:spLocks noGrp="1"/>
          </p:cNvSpPr>
          <p:nvPr>
            <p:ph type="sldNum" sz="quarter" idx="5"/>
          </p:nvPr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/>
          <a:lstStyle>
            <a:lvl1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fld id="{0143D444-D525-4E13-9841-014978913C7B}" type="slidenum">
              <a:rPr/>
              <a:pPr lvl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96066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215999" marR="0" lvl="0" indent="-215999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ru-RU" sz="2000" b="0" i="0" u="none" strike="noStrike" kern="1200" cap="none" spc="0" baseline="0">
        <a:solidFill>
          <a:srgbClr val="000000"/>
        </a:solidFill>
        <a:uFillTx/>
        <a:latin typeface="Arial" pitchFamily="18"/>
        <a:cs typeface="Tahoma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4F81BD"/>
          </a:solidFill>
          <a:ln w="25557">
            <a:solidFill>
              <a:srgbClr val="385D8A"/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755998" y="5078522"/>
            <a:ext cx="6047640" cy="4811399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4F81BD"/>
          </a:solidFill>
          <a:ln w="25557">
            <a:solidFill>
              <a:srgbClr val="385D8A"/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755998" y="5078522"/>
            <a:ext cx="6047640" cy="4811399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4F81BD"/>
          </a:solidFill>
          <a:ln w="25557">
            <a:solidFill>
              <a:srgbClr val="385D8A"/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755998" y="5078522"/>
            <a:ext cx="6047640" cy="4811399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4F81BD"/>
          </a:solidFill>
          <a:ln w="25557">
            <a:solidFill>
              <a:srgbClr val="385D8A"/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755998" y="5078522"/>
            <a:ext cx="6047640" cy="4811399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4F81BD"/>
          </a:solidFill>
          <a:ln w="25557">
            <a:solidFill>
              <a:srgbClr val="385D8A"/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755998" y="5078522"/>
            <a:ext cx="6047640" cy="4811399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4F81BD"/>
          </a:solidFill>
          <a:ln w="25557">
            <a:solidFill>
              <a:srgbClr val="385D8A"/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755998" y="5078522"/>
            <a:ext cx="6047640" cy="4811399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4F81BD"/>
          </a:solidFill>
          <a:ln w="25557">
            <a:solidFill>
              <a:srgbClr val="385D8A"/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755998" y="5078522"/>
            <a:ext cx="6047640" cy="4811399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ctrTitle"/>
          </p:nvPr>
        </p:nvSpPr>
        <p:spPr>
          <a:xfrm>
            <a:off x="685800" y="2130478"/>
            <a:ext cx="7772400" cy="146987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47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  <a:latin typeface="Calibri" pitchFamily="18"/>
              </a:defRPr>
            </a:lvl1pPr>
          </a:lstStyle>
          <a:p>
            <a:pPr lvl="0"/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88F18E1-6233-495E-B3F9-427B34A0E759}" type="datetime1">
              <a:rPr lang="nl-NL"/>
              <a:pPr lvl="0"/>
              <a:t>7-11-2019</a:t>
            </a:fld>
            <a:endParaRPr lang="nl-NL"/>
          </a:p>
        </p:txBody>
      </p:sp>
      <p:sp>
        <p:nvSpPr>
          <p:cNvPr id="5" name="Tijdelijke aanduiding voor voet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6" name="Tijdelijke aanduiding voor dia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92EEA85-91BB-4F10-B485-978DD7929655}" type="slidenum">
              <a:rPr/>
              <a:pPr lvl="0"/>
              <a:t>‹#›</a:t>
            </a:fld>
            <a:endParaRPr lang="nl-NL"/>
          </a:p>
        </p:txBody>
      </p:sp>
      <p:sp>
        <p:nvSpPr>
          <p:cNvPr id="7" name="Текст 6"/>
          <p:cNvSpPr txBox="1">
            <a:spLocks noGrp="1"/>
          </p:cNvSpPr>
          <p:nvPr>
            <p:ph type="body" idx="4294967295"/>
          </p:nvPr>
        </p:nvSpPr>
        <p:spPr>
          <a:xfrm>
            <a:off x="457200" y="1604515"/>
            <a:ext cx="8229243" cy="4526280"/>
          </a:xfrm>
        </p:spPr>
        <p:txBody>
          <a:bodyPr lIns="0" tIns="0" rIns="0" bIns="0"/>
          <a:lstStyle>
            <a:lvl1pPr hangingPunct="0">
              <a:defRPr lang="ru-RU"/>
            </a:lvl1pPr>
          </a:lstStyle>
          <a:p>
            <a:pPr lvl="0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315821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3A50514-3136-42CA-B4C4-A01F84739CEB}" type="datetime1">
              <a:rPr lang="nl-NL"/>
              <a:pPr lvl="0"/>
              <a:t>7-11-2019</a:t>
            </a:fld>
            <a:endParaRPr lang="nl-NL"/>
          </a:p>
        </p:txBody>
      </p:sp>
      <p:sp>
        <p:nvSpPr>
          <p:cNvPr id="5" name="Tijdelijke aanduiding voor voet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6" name="Tijdelijke aanduiding voor dia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97C74C2-D813-4C9B-9E71-06A4511CF1A6}" type="slidenum">
              <a:rPr/>
              <a:pPr lvl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788566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 txBox="1">
            <a:spLocks noGrp="1"/>
          </p:cNvSpPr>
          <p:nvPr>
            <p:ph type="title" orient="vert"/>
          </p:nvPr>
        </p:nvSpPr>
        <p:spPr>
          <a:xfrm>
            <a:off x="6629400" y="274676"/>
            <a:ext cx="2057400" cy="5851437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76"/>
            <a:ext cx="6019915" cy="5851437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E4A41B6-DA24-42BB-A314-F4C035FBFB96}" type="datetime1">
              <a:rPr lang="nl-NL"/>
              <a:pPr lvl="0"/>
              <a:t>7-11-2019</a:t>
            </a:fld>
            <a:endParaRPr lang="nl-NL"/>
          </a:p>
        </p:txBody>
      </p:sp>
      <p:sp>
        <p:nvSpPr>
          <p:cNvPr id="5" name="Tijdelijke aanduiding voor voet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6" name="Tijdelijke aanduiding voor dia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61ABD77-3A3F-429E-A900-AB26D48AA365}" type="slidenum">
              <a:rPr/>
              <a:pPr lvl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146596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C60D99-15AD-4327-AC52-259C0C8DA59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lvl1pPr>
              <a:defRPr b="1"/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24">
            <a:extLst>
              <a:ext uri="{FF2B5EF4-FFF2-40B4-BE49-F238E27FC236}">
                <a16:creationId xmlns:a16="http://schemas.microsoft.com/office/drawing/2014/main" id="{D2408707-CDEC-4225-8CCA-7F21FD19B8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17">
            <a:extLst>
              <a:ext uri="{FF2B5EF4-FFF2-40B4-BE49-F238E27FC236}">
                <a16:creationId xmlns:a16="http://schemas.microsoft.com/office/drawing/2014/main" id="{4E2091E2-71F4-4420-A6D4-EA72375A03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4">
            <a:extLst>
              <a:ext uri="{FF2B5EF4-FFF2-40B4-BE49-F238E27FC236}">
                <a16:creationId xmlns:a16="http://schemas.microsoft.com/office/drawing/2014/main" id="{D2F29FF7-34BB-4358-81B5-DBBB3DFFD2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1887A3-AE7F-4871-B29D-B1108DBAC3F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68212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9">
            <a:extLst>
              <a:ext uri="{FF2B5EF4-FFF2-40B4-BE49-F238E27FC236}">
                <a16:creationId xmlns:a16="http://schemas.microsoft.com/office/drawing/2014/main" id="{97C78EB3-7FF1-4F2F-B281-C8E3DE6256A1}"/>
              </a:ext>
            </a:extLst>
          </p:cNvPr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6" name="Скругленный прямоугольник 10">
            <a:extLst>
              <a:ext uri="{FF2B5EF4-FFF2-40B4-BE49-F238E27FC236}">
                <a16:creationId xmlns:a16="http://schemas.microsoft.com/office/drawing/2014/main" id="{661F6C12-9EA8-45A3-A7A1-A808D48CEA59}"/>
              </a:ext>
            </a:extLst>
          </p:cNvPr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7" name="Дата 18">
            <a:extLst>
              <a:ext uri="{FF2B5EF4-FFF2-40B4-BE49-F238E27FC236}">
                <a16:creationId xmlns:a16="http://schemas.microsoft.com/office/drawing/2014/main" id="{E8B82198-3F59-49A0-BF9A-558FB8112D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C52AC10-BE9A-4416-A524-42F495AEF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0">
            <a:extLst>
              <a:ext uri="{FF2B5EF4-FFF2-40B4-BE49-F238E27FC236}">
                <a16:creationId xmlns:a16="http://schemas.microsoft.com/office/drawing/2014/main" id="{BEEEDB1D-01CF-4980-B418-94FB5475A9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C94E2AC-5293-4E2B-BC94-318E4868CE6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648939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 txBox="1">
            <a:spLocks noGrp="1"/>
          </p:cNvSpPr>
          <p:nvPr>
            <p:ph type="title" idx="4294967295"/>
          </p:nvPr>
        </p:nvSpPr>
        <p:spPr>
          <a:xfrm>
            <a:off x="457200" y="1600200"/>
            <a:ext cx="8229600" cy="4525923"/>
          </a:xfrm>
        </p:spPr>
        <p:txBody>
          <a:bodyPr anchor="t" anchorCtr="0"/>
          <a:lstStyle>
            <a:lvl1pPr marL="343082" indent="-343082" algn="l">
              <a:spcBef>
                <a:spcPts val="800"/>
              </a:spcBef>
              <a:buSzPct val="100000"/>
              <a:buFont typeface="Arial" pitchFamily="34"/>
              <a:buChar char="•"/>
              <a:defRPr sz="3200"/>
            </a:lvl1pPr>
          </a:lstStyle>
          <a:p>
            <a:pPr lvl="0"/>
            <a:r>
              <a:rPr lang="nl-NL"/>
              <a:t>Klik om de modelstijlen te bewerken</a:t>
            </a:r>
            <a:br>
              <a:rPr lang="nl-NL"/>
            </a:br>
            <a:r>
              <a:rPr lang="nl-NL"/>
              <a:t>Tweede niveau</a:t>
            </a:r>
            <a:br>
              <a:rPr lang="nl-NL"/>
            </a:br>
            <a:r>
              <a:rPr lang="nl-NL"/>
              <a:t>Derde niveau</a:t>
            </a:r>
            <a:br>
              <a:rPr lang="nl-NL"/>
            </a:br>
            <a:r>
              <a:rPr lang="nl-NL"/>
              <a:t>Vierde niveau</a:t>
            </a:r>
            <a:br>
              <a:rPr lang="nl-NL"/>
            </a:br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87D0791-56B5-46DB-BF88-EB83F5D4E022}" type="datetime1">
              <a:rPr lang="nl-NL"/>
              <a:pPr lvl="0"/>
              <a:t>7-11-2019</a:t>
            </a:fld>
            <a:endParaRPr lang="nl-NL"/>
          </a:p>
        </p:txBody>
      </p:sp>
      <p:sp>
        <p:nvSpPr>
          <p:cNvPr id="5" name="Tijdelijke aanduiding voor voet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6" name="Tijdelijke aanduiding voor dia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F342878-D528-4E03-9556-564F2E76B1CD}" type="slidenum">
              <a:rPr/>
              <a:pPr lvl="0"/>
              <a:t>‹#›</a:t>
            </a:fld>
            <a:endParaRPr lang="nl-NL"/>
          </a:p>
        </p:txBody>
      </p:sp>
      <p:sp>
        <p:nvSpPr>
          <p:cNvPr id="7" name="Объект 6"/>
          <p:cNvSpPr txBox="1">
            <a:spLocks noGrp="1"/>
          </p:cNvSpPr>
          <p:nvPr>
            <p:ph idx="1"/>
          </p:nvPr>
        </p:nvSpPr>
        <p:spPr>
          <a:xfrm>
            <a:off x="457200" y="1604515"/>
            <a:ext cx="8229243" cy="4526280"/>
          </a:xfrm>
        </p:spPr>
        <p:txBody>
          <a:bodyPr lIns="0" tIns="0" rIns="0" bIns="0"/>
          <a:lstStyle>
            <a:lvl1pPr hangingPunct="0">
              <a:defRPr lang="ru-RU"/>
            </a:lvl1pPr>
          </a:lstStyle>
          <a:p>
            <a:pPr lvl="0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276902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/>
          </p:nvPr>
        </p:nvSpPr>
        <p:spPr>
          <a:xfrm>
            <a:off x="722156" y="4406758"/>
            <a:ext cx="7772400" cy="1362236"/>
          </a:xfrm>
        </p:spPr>
        <p:txBody>
          <a:bodyPr anchor="t" anchorCtr="0"/>
          <a:lstStyle>
            <a:lvl1pPr algn="l">
              <a:defRPr sz="4000" b="1"/>
            </a:lvl1pPr>
          </a:lstStyle>
          <a:p>
            <a:pPr lvl="0"/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 txBox="1">
            <a:spLocks noGrp="1"/>
          </p:cNvSpPr>
          <p:nvPr>
            <p:ph type="body" idx="1"/>
          </p:nvPr>
        </p:nvSpPr>
        <p:spPr>
          <a:xfrm>
            <a:off x="722156" y="2906639"/>
            <a:ext cx="7772400" cy="1500118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B5C4B42-FBF3-4302-AEDC-48A58833274B}" type="datetime1">
              <a:rPr lang="nl-NL"/>
              <a:pPr lvl="0"/>
              <a:t>7-11-2019</a:t>
            </a:fld>
            <a:endParaRPr lang="nl-NL"/>
          </a:p>
        </p:txBody>
      </p:sp>
      <p:sp>
        <p:nvSpPr>
          <p:cNvPr id="5" name="Tijdelijke aanduiding voor voet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6" name="Tijdelijke aanduiding voor dia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7AC6206-97AA-42F5-A222-40212729846E}" type="slidenum">
              <a:rPr/>
              <a:pPr lvl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539253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 txBox="1">
            <a:spLocks noGrp="1"/>
          </p:cNvSpPr>
          <p:nvPr>
            <p:ph type="title" idx="4294967295"/>
          </p:nvPr>
        </p:nvSpPr>
        <p:spPr>
          <a:xfrm>
            <a:off x="457200" y="1600200"/>
            <a:ext cx="4038475" cy="4525923"/>
          </a:xfrm>
        </p:spPr>
        <p:txBody>
          <a:bodyPr anchor="t" anchorCtr="0"/>
          <a:lstStyle>
            <a:lvl1pPr marL="343082" indent="-343082" algn="l">
              <a:spcBef>
                <a:spcPts val="700"/>
              </a:spcBef>
              <a:buSzPct val="100000"/>
              <a:buFont typeface="Arial" pitchFamily="34"/>
              <a:buChar char="•"/>
              <a:defRPr sz="2800"/>
            </a:lvl1pPr>
          </a:lstStyle>
          <a:p>
            <a:pPr lvl="0"/>
            <a:r>
              <a:rPr lang="nl-NL"/>
              <a:t>Klik om de modelstijlen te bewerken</a:t>
            </a:r>
            <a:br>
              <a:rPr lang="nl-NL"/>
            </a:br>
            <a:r>
              <a:rPr lang="nl-NL"/>
              <a:t>Tweede niveau</a:t>
            </a:r>
            <a:br>
              <a:rPr lang="nl-NL"/>
            </a:br>
            <a:r>
              <a:rPr lang="nl-NL"/>
              <a:t>Derde niveau</a:t>
            </a:r>
            <a:br>
              <a:rPr lang="nl-NL"/>
            </a:br>
            <a:r>
              <a:rPr lang="nl-NL"/>
              <a:t>Vierde niveau</a:t>
            </a:r>
            <a:br>
              <a:rPr lang="nl-NL"/>
            </a:br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 txBox="1">
            <a:spLocks noGrp="1"/>
          </p:cNvSpPr>
          <p:nvPr>
            <p:ph type="title" idx="4294967295"/>
          </p:nvPr>
        </p:nvSpPr>
        <p:spPr>
          <a:xfrm>
            <a:off x="4648315" y="1600200"/>
            <a:ext cx="4038475" cy="4525923"/>
          </a:xfrm>
        </p:spPr>
        <p:txBody>
          <a:bodyPr anchor="t" anchorCtr="0"/>
          <a:lstStyle>
            <a:lvl1pPr marL="343082" indent="-343082" algn="l">
              <a:spcBef>
                <a:spcPts val="700"/>
              </a:spcBef>
              <a:buSzPct val="100000"/>
              <a:buFont typeface="Arial" pitchFamily="34"/>
              <a:buChar char="•"/>
              <a:defRPr sz="2800"/>
            </a:lvl1pPr>
          </a:lstStyle>
          <a:p>
            <a:pPr lvl="0"/>
            <a:r>
              <a:rPr lang="nl-NL"/>
              <a:t>Klik om de modelstijlen te bewerken</a:t>
            </a:r>
            <a:br>
              <a:rPr lang="nl-NL"/>
            </a:br>
            <a:r>
              <a:rPr lang="nl-NL"/>
              <a:t>Tweede niveau</a:t>
            </a:r>
            <a:br>
              <a:rPr lang="nl-NL"/>
            </a:br>
            <a:r>
              <a:rPr lang="nl-NL"/>
              <a:t>Derde niveau</a:t>
            </a:r>
            <a:br>
              <a:rPr lang="nl-NL"/>
            </a:br>
            <a:r>
              <a:rPr lang="nl-NL"/>
              <a:t>Vierde niveau</a:t>
            </a:r>
            <a:br>
              <a:rPr lang="nl-NL"/>
            </a:br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9DB3361-5A1C-4A8E-9A66-31CC31A651F8}" type="datetime1">
              <a:rPr lang="nl-NL"/>
              <a:pPr lvl="0"/>
              <a:t>7-11-2019</a:t>
            </a:fld>
            <a:endParaRPr lang="nl-NL"/>
          </a:p>
        </p:txBody>
      </p:sp>
      <p:sp>
        <p:nvSpPr>
          <p:cNvPr id="6" name="Tijdelijke aanduiding voor voettekst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7" name="Tijdelijke aanduiding voor dianumm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4CE8B5F-3DDA-45BC-AE5B-F67450427130}" type="slidenum">
              <a:rPr/>
              <a:pPr lvl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873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 txBox="1">
            <a:spLocks noGrp="1"/>
          </p:cNvSpPr>
          <p:nvPr>
            <p:ph type="body" idx="1"/>
          </p:nvPr>
        </p:nvSpPr>
        <p:spPr>
          <a:xfrm>
            <a:off x="457200" y="1535039"/>
            <a:ext cx="4040276" cy="639723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 txBox="1">
            <a:spLocks noGrp="1"/>
          </p:cNvSpPr>
          <p:nvPr>
            <p:ph type="title" idx="4294967295"/>
          </p:nvPr>
        </p:nvSpPr>
        <p:spPr>
          <a:xfrm>
            <a:off x="457200" y="2174763"/>
            <a:ext cx="4040276" cy="3951360"/>
          </a:xfrm>
        </p:spPr>
        <p:txBody>
          <a:bodyPr anchor="t" anchorCtr="0"/>
          <a:lstStyle>
            <a:lvl1pPr marL="343082" indent="-343082" algn="l">
              <a:spcBef>
                <a:spcPts val="600"/>
              </a:spcBef>
              <a:buSzPct val="100000"/>
              <a:buFont typeface="Arial" pitchFamily="34"/>
              <a:buChar char="•"/>
              <a:defRPr sz="2400"/>
            </a:lvl1pPr>
          </a:lstStyle>
          <a:p>
            <a:pPr lvl="0"/>
            <a:r>
              <a:rPr lang="nl-NL"/>
              <a:t>Klik om de modelstijlen te bewerken</a:t>
            </a:r>
            <a:br>
              <a:rPr lang="nl-NL"/>
            </a:br>
            <a:r>
              <a:rPr lang="nl-NL"/>
              <a:t>Tweede niveau</a:t>
            </a:r>
            <a:br>
              <a:rPr lang="nl-NL"/>
            </a:br>
            <a:r>
              <a:rPr lang="nl-NL"/>
              <a:t>Derde niveau</a:t>
            </a:r>
            <a:br>
              <a:rPr lang="nl-NL"/>
            </a:br>
            <a:r>
              <a:rPr lang="nl-NL"/>
              <a:t>Vierde niveau</a:t>
            </a:r>
            <a:br>
              <a:rPr lang="nl-NL"/>
            </a:br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 txBox="1">
            <a:spLocks noGrp="1"/>
          </p:cNvSpPr>
          <p:nvPr>
            <p:ph type="body" idx="3"/>
          </p:nvPr>
        </p:nvSpPr>
        <p:spPr>
          <a:xfrm>
            <a:off x="4645078" y="1535039"/>
            <a:ext cx="4041721" cy="639723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 txBox="1">
            <a:spLocks noGrp="1"/>
          </p:cNvSpPr>
          <p:nvPr>
            <p:ph type="title" idx="4294967295"/>
          </p:nvPr>
        </p:nvSpPr>
        <p:spPr>
          <a:xfrm>
            <a:off x="4645078" y="2174763"/>
            <a:ext cx="4041721" cy="3951360"/>
          </a:xfrm>
        </p:spPr>
        <p:txBody>
          <a:bodyPr anchor="t" anchorCtr="0"/>
          <a:lstStyle>
            <a:lvl1pPr marL="343082" indent="-343082" algn="l">
              <a:spcBef>
                <a:spcPts val="600"/>
              </a:spcBef>
              <a:buSzPct val="100000"/>
              <a:buFont typeface="Arial" pitchFamily="34"/>
              <a:buChar char="•"/>
              <a:defRPr sz="2400"/>
            </a:lvl1pPr>
          </a:lstStyle>
          <a:p>
            <a:pPr lvl="0"/>
            <a:r>
              <a:rPr lang="nl-NL"/>
              <a:t>Klik om de modelstijlen te bewerken</a:t>
            </a:r>
            <a:br>
              <a:rPr lang="nl-NL"/>
            </a:br>
            <a:r>
              <a:rPr lang="nl-NL"/>
              <a:t>Tweede niveau</a:t>
            </a:r>
            <a:br>
              <a:rPr lang="nl-NL"/>
            </a:br>
            <a:r>
              <a:rPr lang="nl-NL"/>
              <a:t>Derde niveau</a:t>
            </a:r>
            <a:br>
              <a:rPr lang="nl-NL"/>
            </a:br>
            <a:r>
              <a:rPr lang="nl-NL"/>
              <a:t>Vierde niveau</a:t>
            </a:r>
            <a:br>
              <a:rPr lang="nl-NL"/>
            </a:br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FF12CF4-62E8-43CC-BF96-38F802F5BCE9}" type="datetime1">
              <a:rPr lang="nl-NL"/>
              <a:pPr lvl="0"/>
              <a:t>7-11-2019</a:t>
            </a:fld>
            <a:endParaRPr lang="nl-NL"/>
          </a:p>
        </p:txBody>
      </p:sp>
      <p:sp>
        <p:nvSpPr>
          <p:cNvPr id="8" name="Tijdelijke aanduiding voor voettekst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9" name="Tijdelijke aanduiding voor dianummer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49C5D04-F2B0-4AD4-AE31-4D71BC1827ED}" type="slidenum">
              <a:rPr/>
              <a:pPr lvl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811057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4C5D3CA-5CBC-43F5-8A56-1B92F404ACAE}" type="datetime1">
              <a:rPr lang="nl-NL"/>
              <a:pPr lvl="0"/>
              <a:t>7-11-2019</a:t>
            </a:fld>
            <a:endParaRPr lang="nl-NL"/>
          </a:p>
        </p:txBody>
      </p:sp>
      <p:sp>
        <p:nvSpPr>
          <p:cNvPr id="4" name="Tijdelijke aanduiding voor voettekst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5" name="Tijdelijke aanduiding voor dianummer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B94B32D-EFE9-439C-8681-DE6AC28AB292}" type="slidenum">
              <a:rPr/>
              <a:pPr lvl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116796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C98A645-C56B-4C8A-95FD-4B428758C2E2}" type="datetime1">
              <a:rPr lang="nl-NL"/>
              <a:pPr lvl="0"/>
              <a:t>7-11-2019</a:t>
            </a:fld>
            <a:endParaRPr lang="nl-NL"/>
          </a:p>
        </p:txBody>
      </p:sp>
      <p:sp>
        <p:nvSpPr>
          <p:cNvPr id="3" name="Tijdelijke aanduiding voor voettekst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4" name="Tijdelijke aanduiding voor dianummer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3F4D66C-D32C-4A43-81BF-7893181E9A51}" type="slidenum">
              <a:rPr/>
              <a:pPr lvl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641589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/>
          </p:nvPr>
        </p:nvSpPr>
        <p:spPr>
          <a:xfrm>
            <a:off x="457200" y="272884"/>
            <a:ext cx="3008156" cy="1162083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 txBox="1">
            <a:spLocks noGrp="1"/>
          </p:cNvSpPr>
          <p:nvPr>
            <p:ph type="title" idx="4294967295"/>
          </p:nvPr>
        </p:nvSpPr>
        <p:spPr>
          <a:xfrm>
            <a:off x="3575157" y="272884"/>
            <a:ext cx="5111642" cy="5853238"/>
          </a:xfrm>
        </p:spPr>
        <p:txBody>
          <a:bodyPr anchor="t" anchorCtr="0"/>
          <a:lstStyle>
            <a:lvl1pPr marL="343082" indent="-343082" algn="l">
              <a:spcBef>
                <a:spcPts val="800"/>
              </a:spcBef>
              <a:buSzPct val="100000"/>
              <a:buFont typeface="Arial" pitchFamily="34"/>
              <a:buChar char="•"/>
              <a:defRPr sz="3200"/>
            </a:lvl1pPr>
          </a:lstStyle>
          <a:p>
            <a:pPr lvl="0"/>
            <a:r>
              <a:rPr lang="nl-NL"/>
              <a:t>Klik om de modelstijlen te bewerken</a:t>
            </a:r>
            <a:br>
              <a:rPr lang="nl-NL"/>
            </a:br>
            <a:r>
              <a:rPr lang="nl-NL"/>
              <a:t>Tweede niveau</a:t>
            </a:r>
            <a:br>
              <a:rPr lang="nl-NL"/>
            </a:br>
            <a:r>
              <a:rPr lang="nl-NL"/>
              <a:t>Derde niveau</a:t>
            </a:r>
            <a:br>
              <a:rPr lang="nl-NL"/>
            </a:br>
            <a:r>
              <a:rPr lang="nl-NL"/>
              <a:t>Vierde niveau</a:t>
            </a:r>
            <a:br>
              <a:rPr lang="nl-NL"/>
            </a:br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 txBox="1">
            <a:spLocks noGrp="1"/>
          </p:cNvSpPr>
          <p:nvPr>
            <p:ph type="body" idx="2"/>
          </p:nvPr>
        </p:nvSpPr>
        <p:spPr>
          <a:xfrm>
            <a:off x="457200" y="1434958"/>
            <a:ext cx="3008156" cy="4691155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04C524F-87D6-4432-A382-A4EF7225B3B8}" type="datetime1">
              <a:rPr lang="nl-NL"/>
              <a:pPr lvl="0"/>
              <a:t>7-11-2019</a:t>
            </a:fld>
            <a:endParaRPr lang="nl-NL"/>
          </a:p>
        </p:txBody>
      </p:sp>
      <p:sp>
        <p:nvSpPr>
          <p:cNvPr id="6" name="Tijdelijke aanduiding voor voettekst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7" name="Tijdelijke aanduiding voor dianumm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04A090E-2A1E-43FB-840C-6BF433BB234A}" type="slidenum">
              <a:rPr/>
              <a:pPr lvl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846633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/>
          </p:nvPr>
        </p:nvSpPr>
        <p:spPr>
          <a:xfrm>
            <a:off x="1792443" y="4800600"/>
            <a:ext cx="5486400" cy="566644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 txBox="1">
            <a:spLocks noGrp="1"/>
          </p:cNvSpPr>
          <p:nvPr>
            <p:ph type="title" idx="4294967295"/>
          </p:nvPr>
        </p:nvSpPr>
        <p:spPr>
          <a:xfrm>
            <a:off x="1792443" y="612721"/>
            <a:ext cx="5486400" cy="4114800"/>
          </a:xfrm>
        </p:spPr>
        <p:txBody>
          <a:bodyPr anchor="t"/>
          <a:lstStyle>
            <a:lvl1pPr hangingPunct="0">
              <a:defRPr lang="ru-RU">
                <a:latin typeface="Arial" pitchFamily="18"/>
              </a:defRPr>
            </a:lvl1pPr>
          </a:lstStyle>
          <a:p>
            <a:pPr lvl="0"/>
            <a:endParaRPr lang="ru-RU"/>
          </a:p>
        </p:txBody>
      </p:sp>
      <p:sp>
        <p:nvSpPr>
          <p:cNvPr id="4" name="Tijdelijke aanduiding voor tekst 3"/>
          <p:cNvSpPr txBox="1">
            <a:spLocks noGrp="1"/>
          </p:cNvSpPr>
          <p:nvPr>
            <p:ph type="body" idx="2"/>
          </p:nvPr>
        </p:nvSpPr>
        <p:spPr>
          <a:xfrm>
            <a:off x="1792443" y="5367244"/>
            <a:ext cx="5486400" cy="804955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4A74F42-5F60-467D-905C-356E111776F6}" type="datetime1">
              <a:rPr lang="nl-NL"/>
              <a:pPr lvl="0"/>
              <a:t>7-11-2019</a:t>
            </a:fld>
            <a:endParaRPr lang="nl-NL"/>
          </a:p>
        </p:txBody>
      </p:sp>
      <p:sp>
        <p:nvSpPr>
          <p:cNvPr id="6" name="Tijdelijke aanduiding voor voettekst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7" name="Tijdelijke aanduiding voor dianumm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6954A27-C99D-493D-9927-B246A9BFE8F9}" type="slidenum">
              <a:rPr/>
              <a:pPr lvl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11170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 txBox="1">
            <a:spLocks noGrp="1"/>
          </p:cNvSpPr>
          <p:nvPr>
            <p:ph type="title"/>
          </p:nvPr>
        </p:nvSpPr>
        <p:spPr>
          <a:xfrm>
            <a:off x="457200" y="274676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/>
          <a:p>
            <a:pPr lvl="0"/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 txBox="1">
            <a:spLocks noGrp="1"/>
          </p:cNvSpPr>
          <p:nvPr>
            <p:ph type="dt" sz="half" idx="2"/>
          </p:nvPr>
        </p:nvSpPr>
        <p:spPr>
          <a:xfrm>
            <a:off x="457200" y="6356515"/>
            <a:ext cx="2133715" cy="36503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l-NL" sz="1200" b="0" i="0" u="none" strike="noStrike" kern="1200" cap="none" spc="0" baseline="0">
                <a:solidFill>
                  <a:srgbClr val="898989"/>
                </a:solidFill>
                <a:uFillTx/>
                <a:latin typeface="Calibri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fld id="{C9D3DA24-1CD3-4A05-9D4B-69407E53DB15}" type="datetime1">
              <a:rPr lang="nl-NL"/>
              <a:pPr lvl="0"/>
              <a:t>7-11-2019</a:t>
            </a:fld>
            <a:endParaRPr lang="nl-NL"/>
          </a:p>
        </p:txBody>
      </p:sp>
      <p:sp>
        <p:nvSpPr>
          <p:cNvPr id="5" name="Tijdelijke aanduiding voor voettekst 4"/>
          <p:cNvSpPr txBox="1">
            <a:spLocks noGrp="1"/>
          </p:cNvSpPr>
          <p:nvPr>
            <p:ph type="ftr" sz="quarter" idx="3"/>
          </p:nvPr>
        </p:nvSpPr>
        <p:spPr>
          <a:xfrm>
            <a:off x="3124075" y="6356515"/>
            <a:ext cx="2895475" cy="36503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2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6" name="Tijdelijke aanduiding voor dianummer 5"/>
          <p:cNvSpPr txBox="1">
            <a:spLocks noGrp="1"/>
          </p:cNvSpPr>
          <p:nvPr>
            <p:ph type="sldNum" sz="quarter" idx="4"/>
          </p:nvPr>
        </p:nvSpPr>
        <p:spPr>
          <a:xfrm>
            <a:off x="6553084" y="6356515"/>
            <a:ext cx="2133715" cy="36503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l-NL" sz="1200" b="0" i="0" u="none" strike="noStrike" kern="1200" cap="none" spc="0" baseline="0">
                <a:solidFill>
                  <a:srgbClr val="898989"/>
                </a:solidFill>
                <a:uFillTx/>
                <a:latin typeface="Calibri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fld id="{CE5784E4-49A6-44EC-9905-20BD9FA41EDE}" type="slidenum">
              <a:rPr/>
              <a:pPr lvl="0"/>
              <a:t>‹#›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88" r:id="rId12"/>
    <p:sldLayoutId id="2147483692" r:id="rId13"/>
    <p:sldLayoutId id="2147483693" r:id="rId14"/>
  </p:sldLayoutIdLs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SzPct val="45000"/>
        <a:buFont typeface="StarSymbol"/>
        <a:buChar char="●"/>
        <a:tabLst/>
        <a:defRPr lang="nl-NL" sz="4400" b="0" i="0" u="none" strike="noStrike" kern="1200" cap="none" spc="0" baseline="0">
          <a:solidFill>
            <a:srgbClr val="000000"/>
          </a:solidFill>
          <a:uFillTx/>
          <a:latin typeface="Calibri" pitchFamily="18"/>
          <a:ea typeface="Lucida Sans Unicode" pitchFamily="2"/>
          <a:cs typeface="Tahoma" pitchFamily="2"/>
        </a:defRPr>
      </a:lvl1pPr>
    </p:titleStyle>
    <p:bodyStyle>
      <a:lvl1pPr marL="431999" marR="0" lvl="0" indent="-323999" algn="l" defTabSz="914400" rtl="0" fontAlgn="auto" hangingPunct="1">
        <a:lnSpc>
          <a:spcPct val="100000"/>
        </a:lnSpc>
        <a:spcBef>
          <a:spcPts val="0"/>
        </a:spcBef>
        <a:spcAft>
          <a:spcPts val="1415"/>
        </a:spcAft>
        <a:buSzPct val="45000"/>
        <a:buFont typeface="StarSymbol"/>
        <a:buChar char="●"/>
        <a:tabLst/>
        <a:defRPr lang="nl-NL" sz="3200" b="0" i="0" u="none" strike="noStrike" kern="1200" cap="none" spc="0" baseline="0">
          <a:solidFill>
            <a:srgbClr val="000000"/>
          </a:solidFill>
          <a:uFillTx/>
          <a:latin typeface="Arial" pitchFamily="18"/>
          <a:ea typeface="Lucida Sans Unicode" pitchFamily="2"/>
          <a:cs typeface="Tahoma" pitchFamily="2"/>
        </a:defRPr>
      </a:lvl1pPr>
      <a:lvl2pPr marL="863998" marR="0" lvl="1" indent="-323999" algn="l" defTabSz="914400" rtl="0" fontAlgn="auto" hangingPunct="1">
        <a:lnSpc>
          <a:spcPct val="100000"/>
        </a:lnSpc>
        <a:spcBef>
          <a:spcPts val="0"/>
        </a:spcBef>
        <a:spcAft>
          <a:spcPts val="1135"/>
        </a:spcAft>
        <a:buSzPct val="45000"/>
        <a:buFont typeface="StarSymbol"/>
        <a:buChar char="●"/>
        <a:tabLst/>
        <a:defRPr lang="nl-NL" sz="2800" b="0" i="0" u="none" strike="noStrike" kern="1200" cap="none" spc="0" baseline="0">
          <a:solidFill>
            <a:srgbClr val="000000"/>
          </a:solidFill>
          <a:uFillTx/>
          <a:latin typeface="Arial" pitchFamily="18"/>
          <a:ea typeface="Lucida Sans Unicode" pitchFamily="2"/>
          <a:cs typeface="Tahoma" pitchFamily="2"/>
        </a:defRPr>
      </a:lvl2pPr>
      <a:lvl3pPr marL="1295997" marR="0" lvl="2" indent="-287999" algn="l" defTabSz="914400" rtl="0" fontAlgn="auto" hangingPunct="1">
        <a:lnSpc>
          <a:spcPct val="100000"/>
        </a:lnSpc>
        <a:spcBef>
          <a:spcPts val="0"/>
        </a:spcBef>
        <a:spcAft>
          <a:spcPts val="850"/>
        </a:spcAft>
        <a:buSzPct val="75000"/>
        <a:buFont typeface="StarSymbol"/>
        <a:buChar char="–"/>
        <a:tabLst/>
        <a:defRPr lang="nl-NL" sz="2400" b="0" i="0" u="none" strike="noStrike" kern="1200" cap="none" spc="0" baseline="0">
          <a:solidFill>
            <a:srgbClr val="000000"/>
          </a:solidFill>
          <a:uFillTx/>
          <a:latin typeface="Arial" pitchFamily="18"/>
          <a:ea typeface="Lucida Sans Unicode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565"/>
        </a:spcAft>
        <a:buSzPct val="45000"/>
        <a:buFont typeface="StarSymbol"/>
        <a:buChar char="●"/>
        <a:tabLst/>
        <a:defRPr lang="nl-NL" sz="2000" b="0" i="0" u="none" strike="noStrike" kern="1200" cap="none" spc="0" baseline="0">
          <a:solidFill>
            <a:srgbClr val="000000"/>
          </a:solidFill>
          <a:uFillTx/>
          <a:latin typeface="Arial" pitchFamily="18"/>
          <a:ea typeface="Lucida Sans Unicode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285"/>
        </a:spcAft>
        <a:buSzPct val="75000"/>
        <a:buFont typeface="StarSymbol"/>
        <a:buChar char="–"/>
        <a:tabLst/>
        <a:defRPr lang="nl-NL" sz="2000" b="0" i="0" u="none" strike="noStrike" kern="1200" cap="none" spc="0" baseline="0">
          <a:solidFill>
            <a:srgbClr val="000000"/>
          </a:solidFill>
          <a:uFillTx/>
          <a:latin typeface="Arial" pitchFamily="18"/>
          <a:ea typeface="Lucida Sans Unicode" pitchFamily="2"/>
          <a:cs typeface="Tahoma" pitchFamily="2"/>
        </a:defRPr>
      </a:lvl5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ртюшенкоИ\Desktop\Безымянный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5767426"/>
            <a:ext cx="9144000" cy="1095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АртюшенкоИ\Desktop\Макеты\Лого\Полный новый лого\Лого АПО ПОЛНЫЙ_вертикаль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9444" y="908720"/>
            <a:ext cx="5387911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641193-18ED-4FEA-9FF7-7C1C08A674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2313" y="5157192"/>
            <a:ext cx="7772400" cy="1152128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109080B-0C10-4431-AEE6-6B91E3E826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2313" y="3861048"/>
            <a:ext cx="7772400" cy="1152128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Кафедра клинической лабораторной диагностики и патологической анатомии</a:t>
            </a:r>
          </a:p>
        </p:txBody>
      </p:sp>
    </p:spTree>
    <p:extLst>
      <p:ext uri="{BB962C8B-B14F-4D97-AF65-F5344CB8AC3E}">
        <p14:creationId xmlns:p14="http://schemas.microsoft.com/office/powerpoint/2010/main" val="37639465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 txBox="1">
            <a:spLocks noGrp="1"/>
          </p:cNvSpPr>
          <p:nvPr>
            <p:ph type="subTitle" idx="4294967295"/>
          </p:nvPr>
        </p:nvSpPr>
        <p:spPr>
          <a:xfrm>
            <a:off x="448023" y="404664"/>
            <a:ext cx="8229600" cy="6048671"/>
          </a:xfrm>
        </p:spPr>
        <p:txBody>
          <a:bodyPr lIns="0" tIns="0" rIns="0" bIns="0" anchor="ctr"/>
          <a:lstStyle/>
          <a:p>
            <a:pPr marL="0" lvl="0" indent="0" algn="ctr" hangingPunct="0">
              <a:buNone/>
            </a:pPr>
            <a:r>
              <a:rPr lang="ru-RU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Диагноз (предварительный) – зачем он нам? Что видим, о том и поем?!</a:t>
            </a:r>
          </a:p>
          <a:p>
            <a:pPr marL="0" indent="0" algn="ctr" hangingPunct="0">
              <a:buNone/>
            </a:pPr>
            <a:r>
              <a:rPr lang="ru-RU" sz="3600" b="1" dirty="0">
                <a:solidFill>
                  <a:srgbClr val="7030A0"/>
                </a:solidFill>
              </a:rPr>
              <a:t>Клиницист, указывая свой диагноз, фактически, ставит определенную задачу перед морфологом !</a:t>
            </a:r>
            <a:endParaRPr lang="ru-RU" sz="3600" dirty="0">
              <a:solidFill>
                <a:srgbClr val="7030A0"/>
              </a:solidFill>
            </a:endParaRPr>
          </a:p>
          <a:p>
            <a:pPr marL="0" lvl="0" indent="0" algn="ctr" hangingPunct="0">
              <a:buNone/>
            </a:pPr>
            <a:endParaRPr lang="ru-RU" sz="3600" u="sng" dirty="0"/>
          </a:p>
        </p:txBody>
      </p:sp>
    </p:spTree>
    <p:extLst>
      <p:ext uri="{BB962C8B-B14F-4D97-AF65-F5344CB8AC3E}">
        <p14:creationId xmlns:p14="http://schemas.microsoft.com/office/powerpoint/2010/main" val="30253148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 txBox="1">
            <a:spLocks noGrp="1"/>
          </p:cNvSpPr>
          <p:nvPr>
            <p:ph type="subTitle" idx="4294967295"/>
          </p:nvPr>
        </p:nvSpPr>
        <p:spPr>
          <a:xfrm>
            <a:off x="448023" y="1556792"/>
            <a:ext cx="8229600" cy="5184575"/>
          </a:xfrm>
        </p:spPr>
        <p:txBody>
          <a:bodyPr lIns="0" tIns="0" rIns="0" bIns="0" anchor="ctr"/>
          <a:lstStyle/>
          <a:p>
            <a:pPr marL="0" lvl="0" indent="0" algn="ctr" hangingPunct="0">
              <a:buNone/>
            </a:pPr>
            <a:r>
              <a:rPr lang="ru-RU" sz="2400" b="1" dirty="0">
                <a:solidFill>
                  <a:srgbClr val="FF0000"/>
                </a:solidFill>
              </a:rPr>
              <a:t>Менструальная функция в момент обследования:</a:t>
            </a:r>
            <a:br>
              <a:rPr lang="ru-RU" sz="2400" b="1" dirty="0">
                <a:solidFill>
                  <a:srgbClr val="FF0000"/>
                </a:solidFill>
              </a:rPr>
            </a:br>
            <a:r>
              <a:rPr lang="ru-RU" sz="2400" b="1" dirty="0">
                <a:solidFill>
                  <a:srgbClr val="7030A0"/>
                </a:solidFill>
              </a:rPr>
              <a:t>а) последняя менструация  с ____ по ______</a:t>
            </a:r>
            <a:br>
              <a:rPr lang="ru-RU" sz="2400" dirty="0">
                <a:solidFill>
                  <a:srgbClr val="7030A0"/>
                </a:solidFill>
              </a:rPr>
            </a:br>
            <a:r>
              <a:rPr lang="ru-RU" sz="2400" b="1" dirty="0">
                <a:solidFill>
                  <a:srgbClr val="7030A0"/>
                </a:solidFill>
              </a:rPr>
              <a:t>б) менструальный цикл _____ дней</a:t>
            </a:r>
            <a:br>
              <a:rPr lang="ru-RU" sz="2400" b="1" dirty="0">
                <a:solidFill>
                  <a:srgbClr val="7030A0"/>
                </a:solidFill>
              </a:rPr>
            </a:br>
            <a:r>
              <a:rPr lang="ru-RU" sz="2400" b="1" dirty="0">
                <a:solidFill>
                  <a:srgbClr val="7030A0"/>
                </a:solidFill>
              </a:rPr>
              <a:t>в) нарушения менструальной функции</a:t>
            </a:r>
          </a:p>
          <a:p>
            <a:r>
              <a:rPr lang="ru-RU" sz="2400" b="1" dirty="0">
                <a:solidFill>
                  <a:srgbClr val="FF0000"/>
                </a:solidFill>
              </a:rPr>
              <a:t>Для чего это надо знать?  </a:t>
            </a:r>
          </a:p>
          <a:p>
            <a:pPr marL="0" indent="0" algn="just">
              <a:buNone/>
            </a:pPr>
            <a:r>
              <a:rPr lang="ru-RU" sz="2400" b="1" dirty="0">
                <a:solidFill>
                  <a:schemeClr val="tx1"/>
                </a:solidFill>
                <a:latin typeface="+mn-lt"/>
              </a:rPr>
              <a:t>В норме средняя продолжительность цикла составляет 28 дней, однако может варьировать от 21 до 35 дней. При нормальном цикле </a:t>
            </a:r>
            <a:r>
              <a:rPr lang="ru-RU" sz="2400" b="1" dirty="0" err="1">
                <a:solidFill>
                  <a:schemeClr val="tx1"/>
                </a:solidFill>
                <a:latin typeface="+mn-lt"/>
              </a:rPr>
              <a:t>постовуляторная</a:t>
            </a:r>
            <a:r>
              <a:rPr lang="ru-RU" sz="2400" b="1" dirty="0">
                <a:solidFill>
                  <a:schemeClr val="tx1"/>
                </a:solidFill>
                <a:latin typeface="+mn-lt"/>
              </a:rPr>
              <a:t> секреторная фаза длится 14 дней. По продолжительности цикл обычно изменяется за счет пролиферативной фазы, которая может варьировать от 8 до 21 дня.</a:t>
            </a:r>
          </a:p>
          <a:p>
            <a:pPr marL="0" lvl="0" indent="0" algn="ctr" hangingPunct="0">
              <a:buNone/>
            </a:pPr>
            <a:endParaRPr lang="ru-RU" sz="2400" u="sng" dirty="0"/>
          </a:p>
        </p:txBody>
      </p:sp>
    </p:spTree>
    <p:extLst>
      <p:ext uri="{BB962C8B-B14F-4D97-AF65-F5344CB8AC3E}">
        <p14:creationId xmlns:p14="http://schemas.microsoft.com/office/powerpoint/2010/main" val="13686875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 txBox="1">
            <a:spLocks noGrp="1"/>
          </p:cNvSpPr>
          <p:nvPr>
            <p:ph type="subTitle" idx="4294967295"/>
          </p:nvPr>
        </p:nvSpPr>
        <p:spPr>
          <a:xfrm>
            <a:off x="448023" y="1556792"/>
            <a:ext cx="8229600" cy="5184575"/>
          </a:xfrm>
        </p:spPr>
        <p:txBody>
          <a:bodyPr lIns="0" tIns="0" rIns="0" bIns="0" anchor="ctr"/>
          <a:lstStyle/>
          <a:p>
            <a:pPr marL="0" lvl="0" indent="0" algn="ctr" hangingPunct="0">
              <a:buNone/>
            </a:pP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Данные анамнеза: </a:t>
            </a:r>
          </a:p>
          <a:p>
            <a:pPr algn="just">
              <a:buFont typeface="Wingdings" pitchFamily="2" charset="2"/>
              <a:buChar char="§"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необходимо указывать анамнестические данные, симптоматику и жалобы пациентки, включая:</a:t>
            </a:r>
          </a:p>
          <a:p>
            <a:pPr algn="just">
              <a:buFont typeface="Wingdings" pitchFamily="2" charset="2"/>
              <a:buChar char="§"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наличие инфекционного процесса</a:t>
            </a:r>
          </a:p>
          <a:p>
            <a:pPr algn="just">
              <a:buFont typeface="Wingdings" pitchFamily="2" charset="2"/>
              <a:buChar char="§"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наличие полипа</a:t>
            </a:r>
          </a:p>
          <a:p>
            <a:pPr algn="just">
              <a:buFont typeface="Wingdings" pitchFamily="2" charset="2"/>
              <a:buChar char="§"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наличие миомы</a:t>
            </a:r>
          </a:p>
          <a:p>
            <a:pPr algn="just">
              <a:buFont typeface="Wingdings" pitchFamily="2" charset="2"/>
              <a:buChar char="q"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Онкологические заболевания в анамнезе, сроки и объем проведенного лечения</a:t>
            </a:r>
          </a:p>
          <a:p>
            <a:pPr marL="0" lvl="0" indent="0" algn="ctr" hangingPunct="0">
              <a:buNone/>
            </a:pPr>
            <a:endParaRPr lang="ru-RU" sz="2400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40832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 txBox="1">
            <a:spLocks noGrp="1"/>
          </p:cNvSpPr>
          <p:nvPr>
            <p:ph type="subTitle" idx="4294967295"/>
          </p:nvPr>
        </p:nvSpPr>
        <p:spPr>
          <a:xfrm>
            <a:off x="457200" y="2276871"/>
            <a:ext cx="8229600" cy="3808569"/>
          </a:xfrm>
        </p:spPr>
        <p:txBody>
          <a:bodyPr lIns="0" tIns="0" rIns="0" bIns="0" anchor="ctr"/>
          <a:lstStyle/>
          <a:p>
            <a:pPr marL="0" lvl="0" indent="0" algn="ctr" hangingPunct="0">
              <a:buNone/>
            </a:pPr>
            <a:endParaRPr lang="ru-RU" sz="2800" b="1" dirty="0">
              <a:solidFill>
                <a:srgbClr val="FF0000"/>
              </a:solidFill>
            </a:endParaRPr>
          </a:p>
          <a:p>
            <a:pPr marL="0" lvl="0" indent="0" algn="ctr" hangingPunct="0">
              <a:buNone/>
            </a:pPr>
            <a:r>
              <a:rPr lang="ru-RU" sz="2800" b="1" dirty="0">
                <a:solidFill>
                  <a:srgbClr val="FF0000"/>
                </a:solidFill>
              </a:rPr>
              <a:t>Мазки. Требования к качеству.</a:t>
            </a:r>
          </a:p>
          <a:p>
            <a:pPr marL="0" lvl="0" indent="0" algn="ctr" hangingPunct="0">
              <a:buNone/>
            </a:pPr>
            <a:r>
              <a:rPr lang="ru-RU" sz="2800" b="1" dirty="0">
                <a:solidFill>
                  <a:srgbClr val="FF0000"/>
                </a:solidFill>
              </a:rPr>
              <a:t>Хороший мазок должен быть</a:t>
            </a:r>
            <a:r>
              <a:rPr lang="ru-RU" sz="2800" dirty="0">
                <a:solidFill>
                  <a:srgbClr val="280099"/>
                </a:solidFill>
              </a:rPr>
              <a:t>:</a:t>
            </a:r>
          </a:p>
          <a:p>
            <a:pPr marL="571500" indent="-571500" hangingPunct="0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максимально тонким,</a:t>
            </a:r>
          </a:p>
          <a:p>
            <a:pPr marL="571500" indent="-571500" hangingPunct="0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равномерной толщины (не волнообразным)</a:t>
            </a:r>
          </a:p>
          <a:p>
            <a:pPr marL="571500" indent="-571500" hangingPunct="0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соблюдение этих правил на всем протяжении мазка</a:t>
            </a:r>
          </a:p>
          <a:p>
            <a:pPr marL="571500" indent="-571500" hangingPunct="0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без примеси крови, лекарственных препаратов, спермы</a:t>
            </a:r>
          </a:p>
          <a:p>
            <a:pPr marL="0" indent="0" algn="ctr" hangingPunct="0"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смотри Памятку по </a:t>
            </a:r>
            <a:r>
              <a:rPr lang="ru-RU" sz="2400" b="1" i="1" dirty="0" err="1">
                <a:latin typeface="Times New Roman" pitchFamily="18" charset="0"/>
                <a:cs typeface="Times New Roman" pitchFamily="18" charset="0"/>
              </a:rPr>
              <a:t>преаналитике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 в раздаточном материале)</a:t>
            </a:r>
          </a:p>
          <a:p>
            <a:pPr marL="571500" indent="-571500" hangingPunct="0"/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 hangingPunct="0">
              <a:buNone/>
            </a:pP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94274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5201" y="1196752"/>
            <a:ext cx="6589199" cy="108012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200" b="1" dirty="0">
                <a:solidFill>
                  <a:srgbClr val="7030A0"/>
                </a:solidFill>
              </a:rPr>
              <a:t>Примеры качества взятых цитологических мазков:</a:t>
            </a:r>
          </a:p>
        </p:txBody>
      </p:sp>
      <p:pic>
        <p:nvPicPr>
          <p:cNvPr id="4" name="Содержимое 3" descr="DSC_7441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6" y="2348880"/>
            <a:ext cx="7358114" cy="4223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80900344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457200" y="1412776"/>
            <a:ext cx="8229600" cy="64807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Picture 5" descr="DSC_000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 bright="33000" contrast="51000"/>
          </a:blip>
          <a:srcRect/>
          <a:stretch>
            <a:fillRect/>
          </a:stretch>
        </p:blipFill>
        <p:spPr bwMode="auto">
          <a:xfrm>
            <a:off x="539552" y="2276873"/>
            <a:ext cx="8064895" cy="3854052"/>
          </a:xfrm>
          <a:prstGeom prst="rect">
            <a:avLst/>
          </a:prstGeom>
          <a:ln w="190500" cap="sq">
            <a:solidFill>
              <a:schemeClr val="accent4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7927670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 idx="4294967295"/>
          </p:nvPr>
        </p:nvSpPr>
        <p:spPr>
          <a:xfrm>
            <a:off x="457200" y="1340768"/>
            <a:ext cx="8229600" cy="864096"/>
          </a:xfrm>
        </p:spPr>
        <p:txBody>
          <a:bodyPr/>
          <a:lstStyle/>
          <a:p>
            <a:pPr>
              <a:buNone/>
            </a:pPr>
            <a:r>
              <a:rPr lang="ru-RU" sz="3200" b="1" dirty="0">
                <a:solidFill>
                  <a:schemeClr val="accent4"/>
                </a:solidFill>
              </a:rPr>
              <a:t>Качество мазка – качество микроскопии – качество ответа!</a:t>
            </a:r>
          </a:p>
        </p:txBody>
      </p:sp>
      <p:pic>
        <p:nvPicPr>
          <p:cNvPr id="9" name="Picture 5" descr="DSC_0014"/>
          <p:cNvPicPr>
            <a:picLocks noChangeAspect="1" noChangeArrowheads="1"/>
          </p:cNvPicPr>
          <p:nvPr/>
        </p:nvPicPr>
        <p:blipFill>
          <a:blip r:embed="rId2" cstate="print">
            <a:lum bright="31000" contrast="48000"/>
          </a:blip>
          <a:srcRect l="10169" t="10227" r="16949" b="9091"/>
          <a:stretch>
            <a:fillRect/>
          </a:stretch>
        </p:blipFill>
        <p:spPr>
          <a:xfrm>
            <a:off x="1691680" y="2492896"/>
            <a:ext cx="5688632" cy="3240360"/>
          </a:xfrm>
          <a:prstGeom prst="rect">
            <a:avLst/>
          </a:prstGeom>
          <a:ln w="190500" cap="sq">
            <a:solidFill>
              <a:schemeClr val="accent4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2" name="Объект 1">
            <a:extLst>
              <a:ext uri="{FF2B5EF4-FFF2-40B4-BE49-F238E27FC236}">
                <a16:creationId xmlns:a16="http://schemas.microsoft.com/office/drawing/2014/main" id="{804AF8C9-4A57-412D-8E87-5EE9731021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80728"/>
            <a:ext cx="8229243" cy="5602595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626576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323528" y="1340768"/>
            <a:ext cx="8568952" cy="5184576"/>
          </a:xfrm>
        </p:spPr>
        <p:txBody>
          <a:bodyPr/>
          <a:lstStyle/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Для традиционной цитологии адекватным считается мазок, содержащий 8-12 тыс. клеток многослойного плоского эпителия (включая клетки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метаплазированного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эпителия); для жидкостной цитологии - 5 тыс. клеток.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Для обоих методов количество клеток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эндоцервикального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эпителия и/или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метаплазированного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эпителия (из «зоны трансформации») должно быть не менее 10 клеток (одиночных или в кластерах). Это правило не распространяется на препараты, по которым можно четко установить наличие HSIL или рака. </a:t>
            </a:r>
          </a:p>
          <a:p>
            <a:pPr algn="just"/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Если более 75% клеток многослойного плоского эпителия  покрыто эритроцитами, лейкоцитами и т.д., то качество мазка считается неудовлетворительным. 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6883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x-none" sz="2800" b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Микроскопическое изучение мазка.</a:t>
            </a:r>
            <a:endParaRPr lang="ru-RU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108000" indent="0" algn="just"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Целью микроскопического исследования цитологических препаратов является: оценка качества цитологического материала, определение характера поражения шейки матки в соответствии с общепринятой системой описания (отчетности), в том числе и по системе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Бетесда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(США).</a:t>
            </a:r>
          </a:p>
          <a:p>
            <a:pPr algn="just">
              <a:buNone/>
            </a:pP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(«Системы отчетности </a:t>
            </a:r>
            <a:r>
              <a:rPr lang="ru-RU" sz="1800" b="1" dirty="0" err="1">
                <a:latin typeface="Times New Roman" pitchFamily="18" charset="0"/>
                <a:cs typeface="Times New Roman" pitchFamily="18" charset="0"/>
              </a:rPr>
              <a:t>Бетесда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для цитологического исследования шейки матки. Определения, критерии и пояснительные примечания, 2004»).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654430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57200" y="980728"/>
            <a:ext cx="8363272" cy="5150067"/>
          </a:xfrm>
        </p:spPr>
        <p:txBody>
          <a:bodyPr/>
          <a:lstStyle/>
          <a:p>
            <a:pPr algn="ctr">
              <a:buNone/>
            </a:pPr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Стандартизованное заключение врача-</a:t>
            </a:r>
            <a:r>
              <a:rPr lang="ru-RU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цитолога</a:t>
            </a:r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включает следующие рубрики:</a:t>
            </a:r>
          </a:p>
          <a:p>
            <a:pPr algn="just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Метод приготовления мазка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: традиционная или жидкостная цитология (указать вид)</a:t>
            </a:r>
          </a:p>
          <a:p>
            <a:pPr algn="just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Источник материала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: шейка матки, экзо-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эндоцервикс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Качество материала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: удовлетворительного качества  или неудовлетворительного качества (указать причину). Материал адекватный, недостаточно адекватный, неадекватный.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Правильное взятие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pPr algn="just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Цитологический диагноз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оформляется в соответствии с действующей классификацией. Результаты  цитологического исследования гинекологического мазка отражаются в виде стандартных формализованных  цитологических заключений или модифицированных для цитологического скрининга форм бланков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(форма № 446у-02, утвержденная  приказом МЗ России от 24.04.2003 №174) </a:t>
            </a:r>
          </a:p>
          <a:p>
            <a:pPr algn="just"/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Претензии врачей по стандартному ответу </a:t>
            </a:r>
            <a:r>
              <a:rPr lang="ru-RU" sz="1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необоснованы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 См. Приказ № 174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25437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5">
            <a:extLst>
              <a:ext uri="{FF2B5EF4-FFF2-40B4-BE49-F238E27FC236}">
                <a16:creationId xmlns:a16="http://schemas.microsoft.com/office/drawing/2014/main" id="{1DE1781F-DA61-48FD-A05B-B018B4FD0B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544" y="5517231"/>
            <a:ext cx="4320480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altLang="ru-RU" sz="2000" dirty="0"/>
              <a:t>Кулешова С.В.</a:t>
            </a:r>
          </a:p>
          <a:p>
            <a:pPr>
              <a:spcBef>
                <a:spcPct val="50000"/>
              </a:spcBef>
            </a:pPr>
            <a:r>
              <a:rPr lang="ru-RU" altLang="ru-RU" sz="2000" dirty="0" err="1"/>
              <a:t>г.Москва</a:t>
            </a:r>
            <a:r>
              <a:rPr lang="ru-RU" altLang="ru-RU" sz="2000" dirty="0"/>
              <a:t>, 2018г</a:t>
            </a:r>
          </a:p>
        </p:txBody>
      </p:sp>
      <p:sp>
        <p:nvSpPr>
          <p:cNvPr id="334854" name="Rectangle 6">
            <a:extLst>
              <a:ext uri="{FF2B5EF4-FFF2-40B4-BE49-F238E27FC236}">
                <a16:creationId xmlns:a16="http://schemas.microsoft.com/office/drawing/2014/main" id="{DFCCE234-52E1-4B1A-ACB8-837694CCDB3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722313" y="3068638"/>
            <a:ext cx="7772400" cy="80978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br>
              <a:rPr lang="ru-RU" sz="4000" dirty="0"/>
            </a:br>
            <a:br>
              <a:rPr lang="ru-RU" sz="4000" dirty="0"/>
            </a:br>
            <a:br>
              <a:rPr lang="ru-RU" sz="4000" dirty="0"/>
            </a:br>
            <a:br>
              <a:rPr lang="ru-RU" sz="4000" dirty="0"/>
            </a:br>
            <a:br>
              <a:rPr lang="ru-RU" sz="4000" dirty="0"/>
            </a:br>
            <a:r>
              <a:rPr lang="ru-RU" sz="4000" dirty="0"/>
              <a:t>        </a:t>
            </a:r>
            <a:r>
              <a:rPr lang="ru-RU" sz="2700" dirty="0">
                <a:solidFill>
                  <a:srgbClr val="660033"/>
                </a:solidFill>
              </a:rPr>
              <a:t>Кафедра клинической лабораторной диагностики и патологической анатомии.</a:t>
            </a:r>
            <a:br>
              <a:rPr lang="ru-RU" sz="2700" dirty="0">
                <a:solidFill>
                  <a:srgbClr val="660033"/>
                </a:solidFill>
              </a:rPr>
            </a:br>
            <a:r>
              <a:rPr lang="ru-RU" sz="2700" dirty="0">
                <a:solidFill>
                  <a:srgbClr val="00B0F0"/>
                </a:solidFill>
              </a:rPr>
              <a:t>1.2. Особенности взятия материала для цитологических исследований. </a:t>
            </a:r>
            <a:r>
              <a:rPr lang="ru-RU" sz="2700" dirty="0" err="1">
                <a:solidFill>
                  <a:srgbClr val="00B0F0"/>
                </a:solidFill>
              </a:rPr>
              <a:t>Преаналитика</a:t>
            </a:r>
            <a:r>
              <a:rPr lang="ru-RU" sz="2700" dirty="0">
                <a:solidFill>
                  <a:srgbClr val="00B0F0"/>
                </a:solidFill>
              </a:rPr>
              <a:t>, Нормативные документы.</a:t>
            </a:r>
            <a:endParaRPr lang="ru-RU" sz="3100" dirty="0">
              <a:solidFill>
                <a:srgbClr val="00B0F0"/>
              </a:solidFill>
            </a:endParaRPr>
          </a:p>
        </p:txBody>
      </p:sp>
      <p:sp>
        <p:nvSpPr>
          <p:cNvPr id="334855" name="Rectangle 7">
            <a:extLst>
              <a:ext uri="{FF2B5EF4-FFF2-40B4-BE49-F238E27FC236}">
                <a16:creationId xmlns:a16="http://schemas.microsoft.com/office/drawing/2014/main" id="{9D6FF9F4-5267-4BEC-AA9B-7C7B235F897F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592138" y="2060575"/>
            <a:ext cx="7902575" cy="792163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b="1" dirty="0"/>
              <a:t>Раздел. Цитологические исследования.</a:t>
            </a:r>
          </a:p>
        </p:txBody>
      </p:sp>
      <p:pic>
        <p:nvPicPr>
          <p:cNvPr id="11269" name="Содержимое 5" descr="микроскоп.jpg">
            <a:extLst>
              <a:ext uri="{FF2B5EF4-FFF2-40B4-BE49-F238E27FC236}">
                <a16:creationId xmlns:a16="http://schemas.microsoft.com/office/drawing/2014/main" id="{2A5735C1-93DD-4E23-9D40-E42032B0B2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576513"/>
            <a:ext cx="10477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680455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/>
          </p:nvPr>
        </p:nvSpPr>
        <p:spPr>
          <a:xfrm>
            <a:off x="1475658" y="1053004"/>
            <a:ext cx="7128790" cy="575796"/>
          </a:xfrm>
        </p:spPr>
        <p:txBody>
          <a:bodyPr/>
          <a:lstStyle/>
          <a:p>
            <a:pPr lvl="0" hangingPunct="0">
              <a:buNone/>
            </a:pPr>
            <a:r>
              <a:rPr lang="ru-RU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18"/>
              </a:rPr>
              <a:t>Цитограмма</a:t>
            </a:r>
            <a:r>
              <a:rPr lang="ru-RU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18"/>
              </a:rPr>
              <a:t> в пределах нормы:</a:t>
            </a:r>
          </a:p>
        </p:txBody>
      </p:sp>
      <p:sp>
        <p:nvSpPr>
          <p:cNvPr id="4" name="Подзаголовок 3"/>
          <p:cNvSpPr txBox="1">
            <a:spLocks noGrp="1"/>
          </p:cNvSpPr>
          <p:nvPr>
            <p:ph type="subTitle" idx="4294967295"/>
          </p:nvPr>
        </p:nvSpPr>
        <p:spPr>
          <a:xfrm>
            <a:off x="251520" y="1799996"/>
            <a:ext cx="8568952" cy="4679999"/>
          </a:xfrm>
        </p:spPr>
        <p:txBody>
          <a:bodyPr lIns="0" tIns="0" rIns="0" bIns="0" anchor="ctr"/>
          <a:lstStyle/>
          <a:p>
            <a:pPr lvl="0" algn="just">
              <a:buNone/>
            </a:pP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Интраэпителиальные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изменения и злокачественные процессы отсутствуют (NILM). </a:t>
            </a:r>
          </a:p>
          <a:p>
            <a:pPr lvl="0" algn="just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эту группу включены цитологические заключения о нормальном состоянии эпителия, а также наличии различных не неопластических состояний (заболеваний).</a:t>
            </a:r>
          </a:p>
          <a:p>
            <a:pPr algn="just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норме цитологических препаратах обнаруживают клетки плоского эпителия, группы клеток цилиндрического эпителия и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метаплазированного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эпителия, небольшое число лейкоцитов, необильную микрофлору (палочки).</a:t>
            </a:r>
          </a:p>
          <a:p>
            <a:pPr marL="0" lvl="0" indent="0" algn="just" hangingPunct="0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Клеточный состав мазков, полученных в разные фазы менструального цикла и различные периоды жизни женщины, отличается между собой.</a:t>
            </a:r>
          </a:p>
        </p:txBody>
      </p:sp>
    </p:spTree>
    <p:extLst>
      <p:ext uri="{BB962C8B-B14F-4D97-AF65-F5344CB8AC3E}">
        <p14:creationId xmlns:p14="http://schemas.microsoft.com/office/powerpoint/2010/main" val="12945705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395536" y="1268760"/>
            <a:ext cx="8496944" cy="5112568"/>
          </a:xfrm>
        </p:spPr>
        <p:txBody>
          <a:bodyPr/>
          <a:lstStyle/>
          <a:p>
            <a:pPr lvl="0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Клетки плоского эпителия с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атипией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неясного значения (</a:t>
            </a:r>
            <a:r>
              <a:rPr lang="de-DE" sz="2400" dirty="0">
                <a:latin typeface="Times New Roman" pitchFamily="18" charset="0"/>
                <a:cs typeface="Times New Roman" pitchFamily="18" charset="0"/>
              </a:rPr>
              <a:t>ASC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US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 </a:t>
            </a:r>
          </a:p>
          <a:p>
            <a:pPr lvl="0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Клетки плоского эпителия с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атипией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неясного значения, не исключающие наличия высокой степени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интраэпителиальных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изменений (</a:t>
            </a:r>
            <a:r>
              <a:rPr lang="de-DE" sz="2400" dirty="0">
                <a:latin typeface="Times New Roman" pitchFamily="18" charset="0"/>
                <a:cs typeface="Times New Roman" pitchFamily="18" charset="0"/>
              </a:rPr>
              <a:t>ASC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-Н)</a:t>
            </a:r>
          </a:p>
          <a:p>
            <a:pPr lvl="0"/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Интраэпителиальные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изменения плоского эпителия низкой степени (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LSIL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): включают поражения, ассоциированные с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HPV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CINI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Интраэпителиальные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изменения плоского эпителия высокой степени (Н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SIL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): включают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CINII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CINIII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карциному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in situ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и случаи, подозрительные на наличие инвазии</a:t>
            </a:r>
          </a:p>
          <a:p>
            <a:pPr lvl="0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Плоскоклеточная карцинома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605933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57200" y="1268760"/>
            <a:ext cx="8229243" cy="4862035"/>
          </a:xfrm>
        </p:spPr>
        <p:txBody>
          <a:bodyPr/>
          <a:lstStyle/>
          <a:p>
            <a:pPr lvl="0" algn="just"/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Клетки цервикального (железистого) эпителия с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атипией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неясного значения </a:t>
            </a:r>
          </a:p>
          <a:p>
            <a:pPr lvl="0" algn="just"/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Клетки цервикального (железистого) эпителия, возможно неоплазия</a:t>
            </a:r>
          </a:p>
          <a:p>
            <a:pPr lvl="0" algn="just"/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Эндоцервикальная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аденокарцинома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in situ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Эндоцервикальная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аденокарцинома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Эндометриальная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аденокарцинома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Вторичная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аденокарцинома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Неклассифицируемая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карцинома</a:t>
            </a:r>
          </a:p>
          <a:p>
            <a:pPr lvl="0" algn="just"/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Другие злокачественные опухоли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45993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Примечание: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при несоответствии цитологических и гистологических заключений и/или результатов морфологических и молекулярных исследований, необходимо коллегиальное обсуждение полученных данных для уточнения характера патологического процесса.  При цитологическом установлении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SIL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и отсутствии патологических изменений в повторно полученных мазках возврат к обычному скринингу возможет только при получении не менее двух отрицательных по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SIL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заключений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26052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9E9631-45FB-4EE7-9D6F-F57456510E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92150"/>
            <a:ext cx="8229600" cy="1081088"/>
          </a:xfr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>
            <a:normAutofit fontScale="90000"/>
          </a:bodyPr>
          <a:lstStyle/>
          <a:p>
            <a:pPr>
              <a:defRPr/>
            </a:pPr>
            <a:br>
              <a:rPr lang="ru-RU" sz="2700" dirty="0"/>
            </a:br>
            <a:r>
              <a:rPr lang="ru-RU" sz="1800" b="1" dirty="0">
                <a:solidFill>
                  <a:srgbClr val="00B050"/>
                </a:solidFill>
              </a:rPr>
              <a:t>Приказ Минздрава России от 03.02.2015 N 36ан "Об утверждении порядка проведения диспансеризации определенных групп взрослого населения«</a:t>
            </a:r>
            <a:br>
              <a:rPr lang="ru-RU" sz="1800" b="1" dirty="0">
                <a:solidFill>
                  <a:srgbClr val="00B050"/>
                </a:solidFill>
              </a:rPr>
            </a:br>
            <a:r>
              <a:rPr lang="ru-RU" sz="1800" b="1" dirty="0">
                <a:solidFill>
                  <a:srgbClr val="00B050"/>
                </a:solidFill>
              </a:rPr>
              <a:t> (Зарегистрировано в Минюсте России 27.02.2015 N 36268)</a:t>
            </a:r>
            <a:br>
              <a:rPr lang="ru-RU" sz="1800" b="1" dirty="0">
                <a:solidFill>
                  <a:srgbClr val="00B050"/>
                </a:solidFill>
              </a:rPr>
            </a:br>
            <a:endParaRPr lang="ru-RU" sz="1800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>
            <a:extLst>
              <a:ext uri="{FF2B5EF4-FFF2-40B4-BE49-F238E27FC236}">
                <a16:creationId xmlns:a16="http://schemas.microsoft.com/office/drawing/2014/main" id="{6222237E-C0FA-48C5-82C3-A159A0D8F5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68488"/>
            <a:ext cx="8229600" cy="4679950"/>
          </a:xfr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>
            <a:normAutofit fontScale="62500" lnSpcReduction="20000"/>
          </a:bodyPr>
          <a:lstStyle/>
          <a:p>
            <a:pPr algn="just">
              <a:defRPr/>
            </a:pPr>
            <a:r>
              <a:rPr lang="ru-RU" dirty="0"/>
              <a:t>Диспансеризация проводится в два этапа.</a:t>
            </a:r>
          </a:p>
          <a:p>
            <a:pPr algn="just">
              <a:defRPr/>
            </a:pPr>
            <a:r>
              <a:rPr lang="ru-RU" dirty="0"/>
              <a:t>13.1. Первый этап диспансеризации (скрининг) проводится с целью выявления у граждан признаков хронических неинфекционных заболеваний, факторов риска их развития, потребления наркотических средств и психотропных веществ без назначения врача, а также определения медицинских показаний к выполнению дополнительных обследований и осмотров врачами-специалистами для уточнения диагноза заболевания (состояния) на втором этапе диспансеризации, и включает в себя:</a:t>
            </a:r>
          </a:p>
          <a:p>
            <a:pPr algn="just">
              <a:defRPr/>
            </a:pPr>
            <a:r>
              <a:rPr lang="ru-RU" dirty="0"/>
              <a:t> осмотр фельдшером (акушеркой), включая взятие мазка (соскоба) с поверхности шейки матки (наружного маточного зева) и цервикального канала на цитологическое исследование (далее - мазок с шейки матки) (для женщин в возрасте от 21 года до 69 лет включительно), раз в три года,  с окрашиванием мазка по </a:t>
            </a:r>
            <a:r>
              <a:rPr lang="ru-RU" dirty="0" err="1"/>
              <a:t>Папаниколау</a:t>
            </a:r>
            <a:r>
              <a:rPr lang="ru-RU" dirty="0"/>
              <a:t>.</a:t>
            </a:r>
          </a:p>
          <a:p>
            <a:pPr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9E748D-3D93-4C7D-B9B4-65DF43B9BC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8" y="4983163"/>
            <a:ext cx="8183562" cy="1052512"/>
          </a:xfr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>
            <a:noAutofit/>
          </a:bodyPr>
          <a:lstStyle/>
          <a:p>
            <a:pPr>
              <a:defRPr/>
            </a:pPr>
            <a:br>
              <a:rPr lang="ru-RU" sz="2400" dirty="0"/>
            </a:br>
            <a:br>
              <a:rPr lang="ru-RU" sz="2400" dirty="0"/>
            </a:br>
            <a:r>
              <a:rPr lang="ru-RU" sz="2400" dirty="0"/>
              <a:t>Цитологическое исследование мазка с шейки матки проводится при </a:t>
            </a:r>
            <a:r>
              <a:rPr lang="ru-RU" sz="2800" dirty="0"/>
              <a:t>окрашивании</a:t>
            </a:r>
            <a:r>
              <a:rPr lang="ru-RU" sz="2400" dirty="0"/>
              <a:t> мазка по </a:t>
            </a:r>
            <a:r>
              <a:rPr lang="ru-RU" sz="2400" dirty="0" err="1"/>
              <a:t>Папаниколау</a:t>
            </a:r>
            <a:r>
              <a:rPr lang="ru-RU" sz="2400" dirty="0"/>
              <a:t>.</a:t>
            </a:r>
            <a:br>
              <a:rPr lang="ru-RU" sz="2400" dirty="0"/>
            </a:br>
            <a:r>
              <a:rPr lang="ru-RU" sz="2400" dirty="0"/>
              <a:t> </a:t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Содержимое 2">
            <a:extLst>
              <a:ext uri="{FF2B5EF4-FFF2-40B4-BE49-F238E27FC236}">
                <a16:creationId xmlns:a16="http://schemas.microsoft.com/office/drawing/2014/main" id="{4328126F-A973-45B1-8D68-88B509DD16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0825" y="332657"/>
            <a:ext cx="8713788" cy="6049094"/>
          </a:xfr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6">
                <a:lumMod val="50000"/>
              </a:schemeClr>
            </a:solidFill>
          </a:ln>
        </p:spPr>
        <p:txBody>
          <a:bodyPr>
            <a:noAutofit/>
          </a:bodyPr>
          <a:lstStyle/>
          <a:p>
            <a:pPr algn="just">
              <a:defRPr/>
            </a:pPr>
            <a:r>
              <a:rPr lang="ru-RU" sz="2400" dirty="0"/>
              <a:t>&lt;</a:t>
            </a:r>
            <a:r>
              <a:rPr lang="ru-RU" sz="2400" b="1" dirty="0">
                <a:solidFill>
                  <a:schemeClr val="accent3">
                    <a:lumMod val="75000"/>
                  </a:schemeClr>
                </a:solidFill>
              </a:rPr>
              <a:t>Письмо&gt; Минздрава России от 29.08.2013 N 14-2/10/2-6432 &lt;О направлении Методических рекомендаций "Организация проведения диспансеризации и профилактических медицинских осмотров взрослого населения"&gt; </a:t>
            </a:r>
          </a:p>
          <a:p>
            <a:pPr algn="just">
              <a:defRPr/>
            </a:pPr>
            <a:r>
              <a:rPr lang="ru-RU" sz="2000" dirty="0"/>
              <a:t>Рекомендуется применение метода окраски мазка по </a:t>
            </a:r>
            <a:r>
              <a:rPr lang="ru-RU" sz="2000" dirty="0" err="1"/>
              <a:t>Папаниколау</a:t>
            </a:r>
            <a:r>
              <a:rPr lang="ru-RU" sz="2000" dirty="0"/>
              <a:t>, как получивший международное признание метод </a:t>
            </a:r>
            <a:r>
              <a:rPr lang="ru-RU" sz="2000" dirty="0" err="1"/>
              <a:t>скрининг-выявления</a:t>
            </a:r>
            <a:r>
              <a:rPr lang="ru-RU" sz="2000" dirty="0"/>
              <a:t> рака шейки матки (мазок, окрашенный по методу </a:t>
            </a:r>
            <a:r>
              <a:rPr lang="ru-RU" sz="2000" dirty="0" err="1"/>
              <a:t>Папаниколау</a:t>
            </a:r>
            <a:r>
              <a:rPr lang="ru-RU" sz="2000" dirty="0"/>
              <a:t> с применением жидкостной технологии, позволяет повысить качество цитологического мазка). Перед исследованием исключаются половые контакты в течение 2-х суток, отменяются любые вагинальные препараты, тампоны и спринцевания, забор мазков не проводится во время менструации, при проведении того или иного лечения инфекционно-воспалительных заболеваний органов малого таза.</a:t>
            </a:r>
            <a:endParaRPr lang="ru-RU" sz="2400" dirty="0"/>
          </a:p>
          <a:p>
            <a:pPr>
              <a:defRPr/>
            </a:pPr>
            <a:endParaRPr lang="ru-RU" sz="24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CC54F9-586C-40E5-B9DE-0F5A355D5F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8" y="4983163"/>
            <a:ext cx="8183562" cy="1052512"/>
          </a:xfr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>
            <a:noAutofit/>
          </a:bodyPr>
          <a:lstStyle/>
          <a:p>
            <a:pPr>
              <a:buNone/>
              <a:defRPr/>
            </a:pPr>
            <a:br>
              <a:rPr lang="ru-RU" sz="3200" dirty="0"/>
            </a:br>
            <a:r>
              <a:rPr lang="ru-RU" sz="2000" b="1" dirty="0">
                <a:solidFill>
                  <a:srgbClr val="00B050"/>
                </a:solidFill>
              </a:rPr>
              <a:t>Цитологические термины обычно основаны на гистологических классификациях.</a:t>
            </a:r>
            <a:br>
              <a:rPr lang="ru-RU" sz="2000" b="1" dirty="0">
                <a:solidFill>
                  <a:srgbClr val="00B050"/>
                </a:solidFill>
              </a:rPr>
            </a:br>
            <a:endParaRPr lang="ru-RU" sz="2000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>
            <a:extLst>
              <a:ext uri="{FF2B5EF4-FFF2-40B4-BE49-F238E27FC236}">
                <a16:creationId xmlns:a16="http://schemas.microsoft.com/office/drawing/2014/main" id="{9E15EE60-B49F-43C0-8936-009DA6C651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3238" y="530225"/>
            <a:ext cx="8183562" cy="4122738"/>
          </a:xfr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>
            <a:normAutofit fontScale="70000" lnSpcReduction="20000"/>
          </a:bodyPr>
          <a:lstStyle/>
          <a:p>
            <a:pPr>
              <a:defRPr/>
            </a:pPr>
            <a:r>
              <a:rPr lang="ru-RU" dirty="0"/>
              <a:t>И работу </a:t>
            </a:r>
            <a:r>
              <a:rPr lang="ru-RU" b="1" dirty="0" err="1"/>
              <a:t>цитолога</a:t>
            </a:r>
            <a:r>
              <a:rPr lang="ru-RU" dirty="0"/>
              <a:t> верифицирует </a:t>
            </a:r>
            <a:r>
              <a:rPr lang="ru-RU" b="1" dirty="0"/>
              <a:t>гистолог</a:t>
            </a:r>
            <a:r>
              <a:rPr lang="ru-RU" dirty="0"/>
              <a:t>.</a:t>
            </a:r>
          </a:p>
          <a:p>
            <a:pPr algn="just">
              <a:defRPr/>
            </a:pPr>
            <a:r>
              <a:rPr lang="ru-RU" dirty="0"/>
              <a:t> Однако на протяжении долгих лет во многих странах для формулировки результатов цитологического исследования использовалась, а в некоторых странах используется и по настоящее время классификация </a:t>
            </a:r>
            <a:r>
              <a:rPr lang="ru-RU" dirty="0" err="1"/>
              <a:t>Папаниколау</a:t>
            </a:r>
            <a:r>
              <a:rPr lang="ru-RU" dirty="0"/>
              <a:t>. В ней выделяют 5 классов: I - норма, II -доброкачественная </a:t>
            </a:r>
            <a:r>
              <a:rPr lang="ru-RU" dirty="0" err="1"/>
              <a:t>атипия</a:t>
            </a:r>
            <a:r>
              <a:rPr lang="ru-RU" dirty="0"/>
              <a:t>, III - дисплазия, IV - </a:t>
            </a:r>
            <a:r>
              <a:rPr lang="ru-RU" dirty="0" err="1"/>
              <a:t>cr</a:t>
            </a:r>
            <a:r>
              <a:rPr lang="ru-RU" dirty="0"/>
              <a:t> </a:t>
            </a:r>
            <a:r>
              <a:rPr lang="ru-RU" dirty="0" err="1"/>
              <a:t>in</a:t>
            </a:r>
            <a:r>
              <a:rPr lang="ru-RU" dirty="0"/>
              <a:t> </a:t>
            </a:r>
            <a:r>
              <a:rPr lang="ru-RU" dirty="0" err="1"/>
              <a:t>situ</a:t>
            </a:r>
            <a:r>
              <a:rPr lang="ru-RU" dirty="0"/>
              <a:t>, подозрение на рак, V - рак. </a:t>
            </a:r>
          </a:p>
          <a:p>
            <a:pPr algn="just">
              <a:defRPr/>
            </a:pPr>
            <a:r>
              <a:rPr lang="ru-RU" dirty="0"/>
              <a:t>Сегодня все чаще используются классификации, основанные на гистологических терминах и классификациях(ВОЗ и другие).</a:t>
            </a:r>
          </a:p>
          <a:p>
            <a:pPr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0C2284C3-FE4F-469A-A7BB-813B416A9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8" y="4983163"/>
            <a:ext cx="8183562" cy="1052512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1139" name="Текст 4">
            <a:extLst>
              <a:ext uri="{FF2B5EF4-FFF2-40B4-BE49-F238E27FC236}">
                <a16:creationId xmlns:a16="http://schemas.microsoft.com/office/drawing/2014/main" id="{5082C351-CE82-4A33-B3FE-AD244F168F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8013" y="579438"/>
            <a:ext cx="3930650" cy="792162"/>
          </a:xfrm>
        </p:spPr>
        <p:txBody>
          <a:bodyPr/>
          <a:lstStyle/>
          <a:p>
            <a:endParaRPr lang="ru-RU" altLang="ru-RU"/>
          </a:p>
        </p:txBody>
      </p:sp>
      <p:sp>
        <p:nvSpPr>
          <p:cNvPr id="91140" name="Текст 6">
            <a:extLst>
              <a:ext uri="{FF2B5EF4-FFF2-40B4-BE49-F238E27FC236}">
                <a16:creationId xmlns:a16="http://schemas.microsoft.com/office/drawing/2014/main" id="{FA967E05-6082-4115-BC30-46DDE69C0D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52963" y="579438"/>
            <a:ext cx="3930650" cy="792162"/>
          </a:xfrm>
        </p:spPr>
        <p:txBody>
          <a:bodyPr/>
          <a:lstStyle/>
          <a:p>
            <a:endParaRPr lang="ru-RU" altLang="ru-RU"/>
          </a:p>
        </p:txBody>
      </p:sp>
      <p:pic>
        <p:nvPicPr>
          <p:cNvPr id="91141" name="Picture 2">
            <a:extLst>
              <a:ext uri="{FF2B5EF4-FFF2-40B4-BE49-F238E27FC236}">
                <a16:creationId xmlns:a16="http://schemas.microsoft.com/office/drawing/2014/main" id="{F022CC5A-A25B-4CF8-B061-B96F4B304B4A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61" t="34483" r="37569" b="9195"/>
          <a:stretch>
            <a:fillRect/>
          </a:stretch>
        </p:blipFill>
        <p:spPr>
          <a:xfrm>
            <a:off x="323850" y="260350"/>
            <a:ext cx="4248150" cy="6192838"/>
          </a:xfrm>
        </p:spPr>
      </p:pic>
      <p:pic>
        <p:nvPicPr>
          <p:cNvPr id="91142" name="Picture 3">
            <a:extLst>
              <a:ext uri="{FF2B5EF4-FFF2-40B4-BE49-F238E27FC236}">
                <a16:creationId xmlns:a16="http://schemas.microsoft.com/office/drawing/2014/main" id="{97A6CD7D-7C21-4227-9AE8-49596BD7E2CD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43" r="23392" b="6897"/>
          <a:stretch>
            <a:fillRect/>
          </a:stretch>
        </p:blipFill>
        <p:spPr>
          <a:xfrm>
            <a:off x="4500563" y="333375"/>
            <a:ext cx="4464050" cy="6119813"/>
          </a:xfrm>
        </p:spPr>
      </p:pic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99E780D3-BE9E-4DEE-B7AB-F879E4FF2909}"/>
              </a:ext>
            </a:extLst>
          </p:cNvPr>
          <p:cNvCxnSpPr/>
          <p:nvPr/>
        </p:nvCxnSpPr>
        <p:spPr>
          <a:xfrm>
            <a:off x="539750" y="2565400"/>
            <a:ext cx="374491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>
              <a:buNone/>
            </a:pPr>
            <a:br>
              <a:rPr lang="ru-RU" dirty="0"/>
            </a:br>
            <a:br>
              <a:rPr lang="ru-RU" b="1" dirty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002060"/>
                </a:solidFill>
              </a:rPr>
              <a:t>Спасибо за внимание</a:t>
            </a:r>
          </a:p>
        </p:txBody>
      </p:sp>
      <p:pic>
        <p:nvPicPr>
          <p:cNvPr id="5" name="Содержимое 5" descr="микроскоп.jpg">
            <a:extLst>
              <a:ext uri="{FF2B5EF4-FFF2-40B4-BE49-F238E27FC236}">
                <a16:creationId xmlns:a16="http://schemas.microsoft.com/office/drawing/2014/main" id="{45AD05E9-8D76-4D2F-A2D1-F1EBB472E5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2564904"/>
            <a:ext cx="2232248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>
            <a:extLst>
              <a:ext uri="{FF2B5EF4-FFF2-40B4-BE49-F238E27FC236}">
                <a16:creationId xmlns:a16="http://schemas.microsoft.com/office/drawing/2014/main" id="{7E993AA6-014A-4BB2-BD1D-515C7852B89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buNone/>
              <a:defRPr/>
            </a:pPr>
            <a:r>
              <a:rPr lang="ru-RU" sz="3600" b="1" dirty="0">
                <a:solidFill>
                  <a:srgbClr val="002060"/>
                </a:solidFill>
              </a:rPr>
              <a:t>Виды цитологических исследований</a:t>
            </a:r>
          </a:p>
        </p:txBody>
      </p:sp>
      <p:sp>
        <p:nvSpPr>
          <p:cNvPr id="148483" name="Rectangle 3">
            <a:extLst>
              <a:ext uri="{FF2B5EF4-FFF2-40B4-BE49-F238E27FC236}">
                <a16:creationId xmlns:a16="http://schemas.microsoft.com/office/drawing/2014/main" id="{87347767-F3C0-4281-B425-29F5C4C4463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2800"/>
              <a:t>Пункционная цитология.</a:t>
            </a:r>
          </a:p>
          <a:p>
            <a:pPr eaLnBrk="1" hangingPunct="1">
              <a:defRPr/>
            </a:pPr>
            <a:r>
              <a:rPr lang="ru-RU" sz="2800"/>
              <a:t>Эксфолиативная цитология.</a:t>
            </a:r>
          </a:p>
          <a:p>
            <a:pPr eaLnBrk="1" hangingPunct="1">
              <a:defRPr/>
            </a:pPr>
            <a:r>
              <a:rPr lang="ru-RU" sz="2800"/>
              <a:t>Эндоскопические исследования.</a:t>
            </a:r>
          </a:p>
          <a:p>
            <a:pPr eaLnBrk="1" hangingPunct="1">
              <a:defRPr/>
            </a:pPr>
            <a:r>
              <a:rPr lang="ru-RU" sz="2800"/>
              <a:t>Материал хирургических вмешательств.</a:t>
            </a:r>
          </a:p>
          <a:p>
            <a:pPr eaLnBrk="1" hangingPunct="1">
              <a:defRPr/>
            </a:pPr>
            <a:r>
              <a:rPr lang="ru-RU" sz="2800"/>
              <a:t>Иммуноморфологические исследования.</a:t>
            </a:r>
          </a:p>
          <a:p>
            <a:pPr eaLnBrk="1" hangingPunct="1">
              <a:defRPr/>
            </a:pPr>
            <a:r>
              <a:rPr lang="ru-RU" sz="2800"/>
              <a:t>Проточная цитометрия.</a:t>
            </a:r>
          </a:p>
          <a:p>
            <a:pPr eaLnBrk="1" hangingPunct="1">
              <a:defRPr/>
            </a:pPr>
            <a:r>
              <a:rPr lang="ru-RU" sz="2800"/>
              <a:t>Морфометрические исследования.</a:t>
            </a:r>
          </a:p>
          <a:p>
            <a:pPr eaLnBrk="1" hangingPunct="1">
              <a:defRPr/>
            </a:pPr>
            <a:r>
              <a:rPr lang="ru-RU" sz="2800"/>
              <a:t>Цитохимические исследования.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6" name="Rectangle 4">
            <a:extLst>
              <a:ext uri="{FF2B5EF4-FFF2-40B4-BE49-F238E27FC236}">
                <a16:creationId xmlns:a16="http://schemas.microsoft.com/office/drawing/2014/main" id="{834ECC3F-61BD-45A5-A651-6201E45C7A4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buNone/>
              <a:defRPr/>
            </a:pPr>
            <a:r>
              <a:rPr lang="ru-RU" sz="3600" b="1" dirty="0">
                <a:solidFill>
                  <a:srgbClr val="002060"/>
                </a:solidFill>
              </a:rPr>
              <a:t>Пункционный материал:</a:t>
            </a:r>
          </a:p>
        </p:txBody>
      </p:sp>
      <p:sp>
        <p:nvSpPr>
          <p:cNvPr id="131077" name="Rectangle 5">
            <a:extLst>
              <a:ext uri="{FF2B5EF4-FFF2-40B4-BE49-F238E27FC236}">
                <a16:creationId xmlns:a16="http://schemas.microsoft.com/office/drawing/2014/main" id="{9389C81D-8EF7-4799-8573-84BDA550DDE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68313" y="2276475"/>
            <a:ext cx="8156575" cy="3889375"/>
          </a:xfrm>
        </p:spPr>
        <p:txBody>
          <a:bodyPr/>
          <a:lstStyle/>
          <a:p>
            <a:pPr eaLnBrk="1" hangingPunct="1">
              <a:defRPr/>
            </a:pPr>
            <a:r>
              <a:rPr lang="ru-RU"/>
              <a:t>пунктаты, полученные тонкой иглой (тонкоигольная биопсия) из опухолей, предопухолевых и опухолевых образований и уплотнений различной локализации (кожа,молочная железа,легкие, мягкие ткани, лимфатические узлы и др.)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>
            <a:extLst>
              <a:ext uri="{FF2B5EF4-FFF2-40B4-BE49-F238E27FC236}">
                <a16:creationId xmlns:a16="http://schemas.microsoft.com/office/drawing/2014/main" id="{345E0C29-2E14-4053-B2E6-774D71CAD65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887413"/>
          </a:xfrm>
        </p:spPr>
        <p:txBody>
          <a:bodyPr/>
          <a:lstStyle/>
          <a:p>
            <a:pPr eaLnBrk="1" hangingPunct="1">
              <a:buNone/>
              <a:defRPr/>
            </a:pPr>
            <a:r>
              <a:rPr lang="ru-RU" sz="3600" b="1" dirty="0" err="1">
                <a:solidFill>
                  <a:srgbClr val="002060"/>
                </a:solidFill>
              </a:rPr>
              <a:t>Эксфолиативный</a:t>
            </a:r>
            <a:r>
              <a:rPr lang="ru-RU" sz="3600" b="1" dirty="0">
                <a:solidFill>
                  <a:srgbClr val="002060"/>
                </a:solidFill>
              </a:rPr>
              <a:t> материал:</a:t>
            </a:r>
          </a:p>
        </p:txBody>
      </p:sp>
      <p:sp>
        <p:nvSpPr>
          <p:cNvPr id="130051" name="Rectangle 3">
            <a:extLst>
              <a:ext uri="{FF2B5EF4-FFF2-40B4-BE49-F238E27FC236}">
                <a16:creationId xmlns:a16="http://schemas.microsoft.com/office/drawing/2014/main" id="{A7CBA98B-6288-470F-9477-EFE96F86204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341438"/>
            <a:ext cx="8229600" cy="5516562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 sz="2800" dirty="0"/>
              <a:t> </a:t>
            </a:r>
            <a:r>
              <a:rPr lang="ru-RU" sz="2000" dirty="0"/>
              <a:t>ГИНЕКОЛОГИЧЕСКИЕ ИССЛЕДОВАНИЯ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000" dirty="0"/>
              <a:t>   профосмотры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000" dirty="0"/>
              <a:t>ДИАГНОСТИЧЕСКИЕ ИССЛЕДОВАНИЯ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000" dirty="0"/>
              <a:t>   соскобы с шейки матки и цервикального канала.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000" dirty="0"/>
              <a:t>  аспираты из полости матки.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000" dirty="0"/>
              <a:t>ИССЛЕДОВАНИЕ ТРАНССУДАТОВ, ЭКССУДАТОВ, СЕКРЕТОВ И ЭКСКРЕТОВ.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000" dirty="0"/>
              <a:t>СОСКОБОВ И ОТДЕЛЯЕМОГО С ПОВЕРХНОСТИ ЭРОЗИИ, ЯЗВ, РАН, СВИЩЕЙ.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000" dirty="0"/>
              <a:t>ИССЛЕДОВАНИЕ МОКРОТЫ.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>
            <a:extLst>
              <a:ext uri="{FF2B5EF4-FFF2-40B4-BE49-F238E27FC236}">
                <a16:creationId xmlns:a16="http://schemas.microsoft.com/office/drawing/2014/main" id="{B33A9E5C-CC6E-4BB5-80D8-E4EAE8A401E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381000"/>
            <a:ext cx="8218487" cy="744538"/>
          </a:xfrm>
        </p:spPr>
        <p:txBody>
          <a:bodyPr/>
          <a:lstStyle/>
          <a:p>
            <a:pPr eaLnBrk="1" hangingPunct="1">
              <a:buNone/>
              <a:defRPr/>
            </a:pPr>
            <a:r>
              <a:rPr lang="ru-RU" sz="3200" b="1" dirty="0" err="1">
                <a:solidFill>
                  <a:srgbClr val="002060"/>
                </a:solidFill>
              </a:rPr>
              <a:t>Биопсийный</a:t>
            </a:r>
            <a:r>
              <a:rPr lang="ru-RU" sz="3200" b="1" dirty="0">
                <a:solidFill>
                  <a:srgbClr val="002060"/>
                </a:solidFill>
              </a:rPr>
              <a:t> и операционный материал</a:t>
            </a:r>
          </a:p>
        </p:txBody>
      </p:sp>
      <p:sp>
        <p:nvSpPr>
          <p:cNvPr id="133123" name="Rectangle 3">
            <a:extLst>
              <a:ext uri="{FF2B5EF4-FFF2-40B4-BE49-F238E27FC236}">
                <a16:creationId xmlns:a16="http://schemas.microsoft.com/office/drawing/2014/main" id="{79F3F355-E3DD-483A-84D2-8BA080F20F4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557338"/>
            <a:ext cx="8229600" cy="4538662"/>
          </a:xfrm>
        </p:spPr>
        <p:txBody>
          <a:bodyPr/>
          <a:lstStyle/>
          <a:p>
            <a:pPr eaLnBrk="1" hangingPunct="1">
              <a:defRPr/>
            </a:pPr>
            <a:r>
              <a:rPr lang="ru-RU" dirty="0"/>
              <a:t> материал, полученный при оперативных вмешательствах и при проведении эндоскопических исследований – колоноскопия, лапароскопия, бронхо-, </a:t>
            </a:r>
            <a:r>
              <a:rPr lang="ru-RU" dirty="0" err="1"/>
              <a:t>эзофаго</a:t>
            </a:r>
            <a:r>
              <a:rPr lang="ru-RU" dirty="0"/>
              <a:t>-...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 txBox="1">
            <a:spLocks noGrp="1"/>
          </p:cNvSpPr>
          <p:nvPr>
            <p:ph type="subTitle" idx="4294967295"/>
          </p:nvPr>
        </p:nvSpPr>
        <p:spPr>
          <a:xfrm>
            <a:off x="323528" y="1556792"/>
            <a:ext cx="8496944" cy="4945888"/>
          </a:xfrm>
        </p:spPr>
        <p:txBody>
          <a:bodyPr lIns="0" tIns="0" rIns="0" bIns="0" anchor="ctr"/>
          <a:lstStyle/>
          <a:p>
            <a:pPr marL="108000" indent="0" algn="just">
              <a:buNone/>
            </a:pPr>
            <a:r>
              <a:rPr lang="x-none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Долабораторный  преаналитический этап пробоподготовки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на примере гинекологического материала.</a:t>
            </a:r>
          </a:p>
          <a:p>
            <a:r>
              <a:rPr lang="ru-RU" sz="2000" dirty="0">
                <a:latin typeface="+mn-lt"/>
              </a:rPr>
              <a:t>Материал из шейки матки для цитологического исследования берется в гинекологическом кабинете гинекологом или акушеркой. </a:t>
            </a:r>
          </a:p>
          <a:p>
            <a:pPr marL="108000" indent="0" algn="ctr">
              <a:buNone/>
            </a:pP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Мазок не следует брать:</a:t>
            </a:r>
          </a:p>
          <a:p>
            <a:pPr marL="0" algn="just">
              <a:buFont typeface="Wingdings" pitchFamily="2" charset="2"/>
              <a:buChar char="§"/>
            </a:pPr>
            <a:r>
              <a:rPr lang="ru-RU" sz="2800" dirty="0">
                <a:latin typeface="+mn-lt"/>
              </a:rPr>
              <a:t>ранее 48 часов после полового контакта;</a:t>
            </a:r>
          </a:p>
          <a:p>
            <a:pPr marL="0" algn="just">
              <a:buFont typeface="Wingdings" pitchFamily="2" charset="2"/>
              <a:buChar char="§"/>
            </a:pPr>
            <a:r>
              <a:rPr lang="ru-RU" sz="2800" dirty="0">
                <a:latin typeface="+mn-lt"/>
              </a:rPr>
              <a:t>во время менструации;</a:t>
            </a:r>
          </a:p>
          <a:p>
            <a:pPr marL="0" algn="just">
              <a:buFont typeface="Wingdings" pitchFamily="2" charset="2"/>
              <a:buChar char="§"/>
            </a:pPr>
            <a:r>
              <a:rPr lang="ru-RU" sz="2800" dirty="0">
                <a:latin typeface="+mn-lt"/>
              </a:rPr>
              <a:t>в период лечения генитальной инфекции;</a:t>
            </a:r>
          </a:p>
          <a:p>
            <a:pPr marL="0" algn="just">
              <a:buFont typeface="Wingdings" pitchFamily="2" charset="2"/>
              <a:buChar char="§"/>
            </a:pPr>
            <a:r>
              <a:rPr lang="ru-RU" sz="2800" dirty="0">
                <a:latin typeface="+mn-lt"/>
              </a:rPr>
              <a:t>ранее 48 часов после использования свечей и других веществ,  содержащих жир, раствора уксуса или </a:t>
            </a:r>
            <a:r>
              <a:rPr lang="ru-RU" sz="2800" dirty="0" err="1">
                <a:latin typeface="+mn-lt"/>
              </a:rPr>
              <a:t>Люголя</a:t>
            </a:r>
            <a:r>
              <a:rPr lang="ru-RU" sz="2800" dirty="0">
                <a:latin typeface="+mn-lt"/>
              </a:rPr>
              <a:t>, тампонов или </a:t>
            </a:r>
            <a:r>
              <a:rPr lang="ru-RU" sz="2800" dirty="0" err="1">
                <a:latin typeface="+mn-lt"/>
              </a:rPr>
              <a:t>спермицидов</a:t>
            </a:r>
            <a:r>
              <a:rPr lang="ru-RU" sz="2800" dirty="0">
                <a:latin typeface="+mn-lt"/>
              </a:rPr>
              <a:t>; </a:t>
            </a:r>
          </a:p>
          <a:p>
            <a:pPr marL="0" algn="just">
              <a:buFont typeface="Wingdings" pitchFamily="2" charset="2"/>
              <a:buChar char="§"/>
            </a:pPr>
            <a:r>
              <a:rPr lang="ru-RU" sz="2800" dirty="0">
                <a:latin typeface="+mn-lt"/>
              </a:rPr>
              <a:t>после вагинального исследования или спринцевания.</a:t>
            </a:r>
          </a:p>
          <a:p>
            <a:pPr marL="0" lvl="0" indent="0" algn="ctr" hangingPunct="0">
              <a:buNone/>
            </a:pPr>
            <a:endParaRPr lang="ru-RU" sz="2800" dirty="0">
              <a:solidFill>
                <a:srgbClr val="FF3366"/>
              </a:solidFill>
              <a:latin typeface="Arial" pitchFamily="34"/>
              <a:cs typeface="Arial" pitchFamily="34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Заголовок 6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1203129"/>
            <a:ext cx="8229243" cy="4927666"/>
          </a:xfrm>
        </p:spPr>
        <p:txBody>
          <a:bodyPr/>
          <a:lstStyle/>
          <a:p>
            <a:pPr marL="108000" indent="0" algn="just">
              <a:buNone/>
            </a:pPr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СПОСОБЫ    ОБРАБОТКИ     </a:t>
            </a:r>
          </a:p>
          <a:p>
            <a:pPr marL="108000" indent="0" algn="just">
              <a:buNone/>
            </a:pPr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ЦИТОЛОГИЧЕСКОГО          МАТЕРИАЛА: 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Окрашивание традиционными красителями -  по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Папаниколау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гематоксилином-эозином, азуром-эозином (по Романовскому,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Папенгейму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Лейшману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др.) 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Для углубленного диагностического исследования материала, представленного для скрининга -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иммуноцитохимические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методики.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/>
          </p:nvPr>
        </p:nvSpPr>
        <p:spPr>
          <a:xfrm>
            <a:off x="359999" y="260648"/>
            <a:ext cx="8229600" cy="864096"/>
          </a:xfrm>
        </p:spPr>
        <p:txBody>
          <a:bodyPr/>
          <a:lstStyle/>
          <a:p>
            <a:pPr lvl="0" hangingPunct="0">
              <a:buNone/>
            </a:pPr>
            <a:r>
              <a:rPr lang="ru-RU" sz="2400" b="1" dirty="0">
                <a:solidFill>
                  <a:srgbClr val="FF0000"/>
                </a:solidFill>
                <a:latin typeface="Arial" pitchFamily="18"/>
              </a:rPr>
              <a:t>Требования к заполнению направительных бланков! Приказ №174 от 23.04.2003г:</a:t>
            </a:r>
          </a:p>
        </p:txBody>
      </p:sp>
      <p:sp>
        <p:nvSpPr>
          <p:cNvPr id="4" name="Подзаголовок 3"/>
          <p:cNvSpPr txBox="1">
            <a:spLocks noGrp="1"/>
          </p:cNvSpPr>
          <p:nvPr>
            <p:ph type="subTitle" idx="4294967295"/>
          </p:nvPr>
        </p:nvSpPr>
        <p:spPr>
          <a:xfrm>
            <a:off x="457200" y="1484784"/>
            <a:ext cx="8229243" cy="4248472"/>
          </a:xfrm>
        </p:spPr>
        <p:txBody>
          <a:bodyPr lIns="0" tIns="0" rIns="0" bIns="0" anchor="ctr"/>
          <a:lstStyle/>
          <a:p>
            <a:pPr marL="0" lvl="0" indent="0" algn="just" hangingPunct="0">
              <a:buNone/>
            </a:pPr>
            <a:r>
              <a:rPr lang="ru-RU" sz="2400" dirty="0"/>
              <a:t> - </a:t>
            </a:r>
            <a:r>
              <a:rPr lang="ru-RU" sz="2400" b="1" dirty="0">
                <a:solidFill>
                  <a:srgbClr val="7030A0"/>
                </a:solidFill>
                <a:latin typeface="+mn-lt"/>
              </a:rPr>
              <a:t>правильное заполнение направления, сопровождающего данный материал – ключевые позиции бланка:</a:t>
            </a:r>
          </a:p>
          <a:p>
            <a:pPr marL="0" lvl="0" indent="0" algn="just" hangingPunct="0"/>
            <a:r>
              <a:rPr lang="ru-RU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 </a:t>
            </a:r>
            <a:r>
              <a:rPr lang="ru-RU" sz="24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latin typeface="+mn-lt"/>
              </a:rPr>
              <a:t>Возраст пациентки (полная дата рождения)</a:t>
            </a:r>
          </a:p>
          <a:p>
            <a:pPr marL="0" lvl="0" indent="0" algn="just" hangingPunct="0"/>
            <a:r>
              <a:rPr lang="ru-RU" sz="24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latin typeface="+mn-lt"/>
              </a:rPr>
              <a:t> Диагноз (можно коды МКБ-10), ДПМ, менопауза</a:t>
            </a:r>
          </a:p>
          <a:p>
            <a:pPr marL="0" lvl="0" indent="0" algn="just" hangingPunct="0"/>
            <a:r>
              <a:rPr lang="ru-RU" sz="24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latin typeface="+mn-lt"/>
              </a:rPr>
              <a:t> Краткий анамнез и важнейшие симптомы</a:t>
            </a:r>
          </a:p>
          <a:p>
            <a:pPr marL="0" lvl="0" indent="0" algn="just" hangingPunct="0"/>
            <a:r>
              <a:rPr lang="ru-RU" sz="24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latin typeface="+mn-lt"/>
              </a:rPr>
              <a:t> Локализация процесса</a:t>
            </a:r>
          </a:p>
          <a:p>
            <a:pPr marL="0" lvl="0" indent="0" algn="just" hangingPunct="0"/>
            <a:r>
              <a:rPr lang="ru-RU" sz="24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latin typeface="+mn-lt"/>
              </a:rPr>
              <a:t> Локализация материала и способ его получения</a:t>
            </a:r>
          </a:p>
          <a:p>
            <a:pPr marL="0" lvl="0" indent="0" algn="just" hangingPunct="0"/>
            <a:r>
              <a:rPr lang="ru-RU" sz="24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latin typeface="+mn-lt"/>
              </a:rPr>
              <a:t> Данные инструментального исследования и проведенное лечение (при необходимости)</a:t>
            </a:r>
          </a:p>
          <a:p>
            <a:pPr marL="0" lvl="0" indent="0" algn="just" hangingPunct="0"/>
            <a:r>
              <a:rPr lang="ru-RU" sz="24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latin typeface="+mn-lt"/>
              </a:rPr>
              <a:t> Прием препаратов ГЗТ (женщины в постменопаузе)</a:t>
            </a:r>
          </a:p>
        </p:txBody>
      </p:sp>
    </p:spTree>
    <p:extLst>
      <p:ext uri="{BB962C8B-B14F-4D97-AF65-F5344CB8AC3E}">
        <p14:creationId xmlns:p14="http://schemas.microsoft.com/office/powerpoint/2010/main" val="2080610718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2217</TotalTime>
  <Words>1473</Words>
  <Application>Microsoft Office PowerPoint</Application>
  <PresentationFormat>Экран (4:3)</PresentationFormat>
  <Paragraphs>112</Paragraphs>
  <Slides>28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5" baseType="lpstr">
      <vt:lpstr>Arial</vt:lpstr>
      <vt:lpstr>Calibri</vt:lpstr>
      <vt:lpstr>StarSymbol</vt:lpstr>
      <vt:lpstr>Times New Roman</vt:lpstr>
      <vt:lpstr>Wingdings</vt:lpstr>
      <vt:lpstr>Wingdings 2</vt:lpstr>
      <vt:lpstr>Kantoorthema</vt:lpstr>
      <vt:lpstr>Презентация PowerPoint</vt:lpstr>
      <vt:lpstr>             Кафедра клинической лабораторной диагностики и патологической анатомии. 1.2. Особенности взятия материала для цитологических исследований. Преаналитика, Нормативные документы.</vt:lpstr>
      <vt:lpstr>Виды цитологических исследований</vt:lpstr>
      <vt:lpstr>Пункционный материал:</vt:lpstr>
      <vt:lpstr>Эксфолиативный материал:</vt:lpstr>
      <vt:lpstr>Биопсийный и операционный материал</vt:lpstr>
      <vt:lpstr>Презентация PowerPoint</vt:lpstr>
      <vt:lpstr>Презентация PowerPoint</vt:lpstr>
      <vt:lpstr>Требования к заполнению направительных бланков! Приказ №174 от 23.04.2003г:</vt:lpstr>
      <vt:lpstr>Презентация PowerPoint</vt:lpstr>
      <vt:lpstr>Презентация PowerPoint</vt:lpstr>
      <vt:lpstr>Презентация PowerPoint</vt:lpstr>
      <vt:lpstr>Презентация PowerPoint</vt:lpstr>
      <vt:lpstr>Примеры качества взятых цитологических мазков: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Цитограмма в пределах нормы:</vt:lpstr>
      <vt:lpstr>Презентация PowerPoint</vt:lpstr>
      <vt:lpstr>Презентация PowerPoint</vt:lpstr>
      <vt:lpstr>Презентация PowerPoint</vt:lpstr>
      <vt:lpstr> Приказ Минздрава России от 03.02.2015 N 36ан "Об утверждении порядка проведения диспансеризации определенных групп взрослого населения«  (Зарегистрировано в Минюсте России 27.02.2015 N 36268) </vt:lpstr>
      <vt:lpstr>  Цитологическое исследование мазка с шейки матки проводится при окрашивании мазка по Папаниколау.   </vt:lpstr>
      <vt:lpstr> Цитологические термины обычно основаны на гистологических классификациях.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</dc:title>
  <dc:creator>Vika</dc:creator>
  <cp:lastModifiedBy>ideapad lenovo</cp:lastModifiedBy>
  <cp:revision>123</cp:revision>
  <dcterms:created xsi:type="dcterms:W3CDTF">2012-02-29T22:30:18Z</dcterms:created>
  <dcterms:modified xsi:type="dcterms:W3CDTF">2019-11-07T20:45:54Z</dcterms:modified>
  <cp:contentStatus>Окончательное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