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313" r:id="rId30"/>
    <p:sldId id="314" r:id="rId31"/>
    <p:sldId id="315"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6" r:id="rId62"/>
    <p:sldId id="317" r:id="rId6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08.04.2024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СТАРЧЕСКАЯ АСТЕНИЯ И СПЕЦИАЛИЗИРОВАННЫЙ ГЕРИАТРИЧЕСКИЙ ОСМОТР</a:t>
            </a:r>
            <a:br>
              <a:rPr lang="ru-RU" dirty="0" smtClean="0"/>
            </a:br>
            <a:endParaRPr lang="ru-RU" dirty="0"/>
          </a:p>
        </p:txBody>
      </p:sp>
      <p:sp>
        <p:nvSpPr>
          <p:cNvPr id="3" name="Подзаголовок 2"/>
          <p:cNvSpPr>
            <a:spLocks noGrp="1"/>
          </p:cNvSpPr>
          <p:nvPr>
            <p:ph type="subTitle" idx="1"/>
          </p:nvPr>
        </p:nvSpPr>
        <p:spPr/>
        <p:txBody>
          <a:bodyPr/>
          <a:lstStyle/>
          <a:p>
            <a:r>
              <a:rPr lang="ru-RU" smtClean="0"/>
              <a:t>А.Н.Ильницкий</a:t>
            </a:r>
            <a:endParaRPr lang="ru-RU"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Определение старческой астении</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    Специфическое состояние, которое может развиться у человека пожилого и старческого возраста, и характеризуется такими симптомами как похудание, когда наблюдается снижение массы тела темпом не менее чем 4,5 кг/год; нарушение походки; снижение мышечной силы и развитие выраженной саркопении; развитие когнитивных расстройств и снижение мотивации, утрата прежних жизненных интересов; низкий уровень двигательной активности.</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 терминологии</a:t>
            </a:r>
            <a:endParaRPr lang="ru-RU" dirty="0"/>
          </a:p>
        </p:txBody>
      </p:sp>
      <p:sp>
        <p:nvSpPr>
          <p:cNvPr id="3" name="Содержимое 2"/>
          <p:cNvSpPr>
            <a:spLocks noGrp="1"/>
          </p:cNvSpPr>
          <p:nvPr>
            <p:ph idx="1"/>
          </p:nvPr>
        </p:nvSpPr>
        <p:spPr/>
        <p:txBody>
          <a:bodyPr/>
          <a:lstStyle/>
          <a:p>
            <a:r>
              <a:rPr lang="ru-RU" dirty="0" smtClean="0"/>
              <a:t>«хрупкость»;</a:t>
            </a:r>
          </a:p>
          <a:p>
            <a:r>
              <a:rPr lang="ru-RU" dirty="0" smtClean="0"/>
              <a:t>«старческая дряхлость»;</a:t>
            </a:r>
          </a:p>
          <a:p>
            <a:r>
              <a:rPr lang="ru-RU" dirty="0" smtClean="0"/>
              <a:t>«старческое одряхление»;</a:t>
            </a:r>
          </a:p>
          <a:p>
            <a:r>
              <a:rPr lang="en-US" dirty="0" smtClean="0"/>
              <a:t>Frailty </a:t>
            </a:r>
            <a:r>
              <a:rPr lang="ru-RU" dirty="0" smtClean="0"/>
              <a:t>(англ.);</a:t>
            </a:r>
          </a:p>
          <a:p>
            <a:r>
              <a:rPr lang="en-US" dirty="0" err="1" smtClean="0"/>
              <a:t>Krehost</a:t>
            </a:r>
            <a:r>
              <a:rPr lang="en-US" dirty="0" smtClean="0"/>
              <a:t> </a:t>
            </a:r>
            <a:r>
              <a:rPr lang="ru-RU" dirty="0" smtClean="0"/>
              <a:t>(</a:t>
            </a:r>
            <a:r>
              <a:rPr lang="ru-RU" dirty="0" err="1" smtClean="0"/>
              <a:t>чеш</a:t>
            </a:r>
            <a:r>
              <a:rPr lang="ru-RU" dirty="0" smtClean="0"/>
              <a:t>.).</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Гериатрические синдромы, приводящие к старческой астении</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dirty="0" smtClean="0"/>
              <a:t>      Падения, головокружение, нарушение стула, афазия, амнезия, анорексия, апатия, апраксия, аспирационный синдром, хронический болевой синдром, брадикинезия, возрастной андрогенный дефицит, дегидратация, пролежни, делирий, деменция, депрессия, дезориентация во времени и пространстве, дисфагия, диспепсия, дизурия, синдром насилия над стариками, похудание, гипобулия, гипомобильность, гипотермия, синдром сексуальной дисфункции, недержание мочи, инсомния, нестабильность и падения, когнитивный дефицит, контрактуры, синдром мальнутриции (недостаточности питания), обстипационный синдром, ортостатическая гипотензия, одиночество, паранойяльный синдром, нарушения походки, нарушения слуха и нарушения зрения, саркопения, синкопальный синдром, тремор, травматический синдром, синдром зависимости от посторонней помощи, утрата смысла жизни.</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Эпидемиология</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в возрасте старше 65 лет в среднем распространена у 6,9%;</a:t>
            </a:r>
          </a:p>
          <a:p>
            <a:r>
              <a:rPr lang="ru-RU" dirty="0" smtClean="0"/>
              <a:t>чаще она регистрируется именно у женщин, что связано с более высокой продолжительностью жизни;</a:t>
            </a:r>
          </a:p>
          <a:p>
            <a:r>
              <a:rPr lang="ru-RU" dirty="0" smtClean="0"/>
              <a:t>в Японии под этим состоянием подразумевают комбинацию из четырех синдромов – падения, недержание мочи, недостаточность питания и депрессия. В таком случае распространенность старческой астении увеличивается до 33,6% у мужчин и 42,4% у женщин.</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 и патогенез</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генетическая предрасположенность;</a:t>
            </a:r>
          </a:p>
          <a:p>
            <a:r>
              <a:rPr lang="ru-RU" dirty="0" smtClean="0"/>
              <a:t>усиление процессов иммунного воспаления (увеличение содержания провоспалительных цитокинов);</a:t>
            </a:r>
          </a:p>
          <a:p>
            <a:r>
              <a:rPr lang="ru-RU" dirty="0" smtClean="0"/>
              <a:t>активация оксидативного стресса и замедление выведения свободных радикалов;</a:t>
            </a:r>
          </a:p>
          <a:p>
            <a:r>
              <a:rPr lang="ru-RU" dirty="0" smtClean="0"/>
              <a:t>увеличение концентрации гомоцистеина, что находится в прямой зависимости со снижением мышечной силы и нарушениями походки.</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 и патогенез</a:t>
            </a:r>
            <a:endParaRPr lang="ru-RU" dirty="0"/>
          </a:p>
        </p:txBody>
      </p:sp>
      <p:sp>
        <p:nvSpPr>
          <p:cNvPr id="3" name="Содержимое 2"/>
          <p:cNvSpPr>
            <a:spLocks noGrp="1"/>
          </p:cNvSpPr>
          <p:nvPr>
            <p:ph idx="1"/>
          </p:nvPr>
        </p:nvSpPr>
        <p:spPr/>
        <p:txBody>
          <a:bodyPr/>
          <a:lstStyle/>
          <a:p>
            <a:r>
              <a:rPr lang="ru-RU" dirty="0" err="1" smtClean="0"/>
              <a:t>инсулинорезистентность</a:t>
            </a:r>
            <a:r>
              <a:rPr lang="ru-RU" dirty="0" smtClean="0"/>
              <a:t> и метаболический синдром как мощный активатор провоспалительных иммунных процессов и гиперкоагуляции.</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к развитию старческой астении</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возрастная дисфункция автономной нервной системы, что способно приводить к синкопальным состояниям, падениям, саркопении, пролежням;</a:t>
            </a:r>
          </a:p>
          <a:p>
            <a:r>
              <a:rPr lang="ru-RU" dirty="0" smtClean="0"/>
              <a:t>возраст-ассоциированные синдромы и состояния – старческая анорексия, возрастная склонность к дегидратации, возрастные ограничения передвижения, возрастные нарушения ходьбы, поведенческие особенности людей пожилого и старческого возраста (например, синдром Диогена).</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к развитию старческой астении</a:t>
            </a:r>
            <a:endParaRPr lang="ru-RU" dirty="0"/>
          </a:p>
        </p:txBody>
      </p:sp>
      <p:sp>
        <p:nvSpPr>
          <p:cNvPr id="3" name="Содержимое 2"/>
          <p:cNvSpPr>
            <a:spLocks noGrp="1"/>
          </p:cNvSpPr>
          <p:nvPr>
            <p:ph idx="1"/>
          </p:nvPr>
        </p:nvSpPr>
        <p:spPr/>
        <p:txBody>
          <a:bodyPr/>
          <a:lstStyle/>
          <a:p>
            <a:r>
              <a:rPr lang="ru-RU" dirty="0" smtClean="0"/>
              <a:t>возрастной когнитивный дефицит;</a:t>
            </a:r>
          </a:p>
          <a:p>
            <a:r>
              <a:rPr lang="ru-RU" dirty="0" smtClean="0"/>
              <a:t>возрастной гормональный дефицит – возрастной андрогенный дефицит у мужчин; менопауза у женщин; соматопауза, которая сопровождается возрастным снижением инсулиноподобного фактора роста – 1;</a:t>
            </a:r>
          </a:p>
          <a:p>
            <a:r>
              <a:rPr lang="ru-RU" dirty="0" smtClean="0"/>
              <a:t>анемический синдром.</a:t>
            </a:r>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к развитию старческой астении</a:t>
            </a:r>
            <a:endParaRPr lang="ru-RU" dirty="0"/>
          </a:p>
        </p:txBody>
      </p:sp>
      <p:sp>
        <p:nvSpPr>
          <p:cNvPr id="3" name="Содержимое 2"/>
          <p:cNvSpPr>
            <a:spLocks noGrp="1"/>
          </p:cNvSpPr>
          <p:nvPr>
            <p:ph idx="1"/>
          </p:nvPr>
        </p:nvSpPr>
        <p:spPr/>
        <p:txBody>
          <a:bodyPr/>
          <a:lstStyle/>
          <a:p>
            <a:r>
              <a:rPr lang="ru-RU" dirty="0" smtClean="0"/>
              <a:t>хронический болевой синдром;</a:t>
            </a:r>
          </a:p>
          <a:p>
            <a:r>
              <a:rPr lang="ru-RU" dirty="0" smtClean="0"/>
              <a:t>сидячий образ жизни с добровольным значительным ограничением уровня физической активности;</a:t>
            </a:r>
          </a:p>
          <a:p>
            <a:r>
              <a:rPr lang="ru-RU" dirty="0" smtClean="0"/>
              <a:t>апатия и депрессия;</a:t>
            </a:r>
          </a:p>
          <a:p>
            <a:r>
              <a:rPr lang="ru-RU" dirty="0" smtClean="0"/>
              <a:t>когнитивный дефицит, хронический стресс.</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к развитию старческой астении</a:t>
            </a:r>
            <a:endParaRPr lang="ru-RU" dirty="0"/>
          </a:p>
        </p:txBody>
      </p:sp>
      <p:sp>
        <p:nvSpPr>
          <p:cNvPr id="3" name="Содержимое 2"/>
          <p:cNvSpPr>
            <a:spLocks noGrp="1"/>
          </p:cNvSpPr>
          <p:nvPr>
            <p:ph idx="1"/>
          </p:nvPr>
        </p:nvSpPr>
        <p:spPr/>
        <p:txBody>
          <a:bodyPr>
            <a:normAutofit fontScale="92500"/>
          </a:bodyPr>
          <a:lstStyle/>
          <a:p>
            <a:r>
              <a:rPr lang="ru-RU" dirty="0" smtClean="0"/>
              <a:t>побочные эффекты медикаментов, которые в пожилом возрасте способны вызывать такие состояния как потерю аппетита, седативный эффект, падения;</a:t>
            </a:r>
          </a:p>
          <a:p>
            <a:r>
              <a:rPr lang="ru-RU" dirty="0" smtClean="0"/>
              <a:t>последствия длительно протекающих хронических заболеваний – сахарный диабет, хроническая сердечная и дыхательная недостаточность, неврологический дефицит как последствия перенесенного инсульта.</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вопроса</a:t>
            </a: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    Гериатр и интернист Б.Исаакс в середине 70-х годов 20 века ввел понятие «гериатрический синдром» и выделил основные направления синдромологической гериатрической помощи, принципиальной для продления жизни и повышения ее качества – нестабильность и падения; недержание мочи и кала; нарушения передвижения; когнитивные расстройства – деменция, депрессия и делирий. </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Клиническая картина</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нарушения передвижения за счет саркопении и когнитивных нарушений, что затрудняет выполнение человеком своих ежедневных обязанностей;</a:t>
            </a:r>
          </a:p>
          <a:p>
            <a:r>
              <a:rPr lang="ru-RU" dirty="0" smtClean="0"/>
              <a:t>апатия и сниженный фон настроения, нарушения памяти, дефицит деятельности сенсорных систем. Присоединяются также снижение веса и другие проявления синдрома недостаточности питания, хронический болевой синдром, иммунодефицитное состояние со склонностью к развитию повторных инфекций. </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Клиническая картина</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По мере усугубления явлений старческой астении развиваются полная обездвиженность, когда человек передвигается только в пределах постели, постоянное недержание мочи, повторные делириозные состояния, выраженные изменения статуса питания с метаболическим ацидозом, до минимального уровня снижаются социальные контакты.</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Диагностика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применение специализированного гериатрического осмотра;</a:t>
            </a:r>
          </a:p>
          <a:p>
            <a:r>
              <a:rPr lang="ru-RU" dirty="0" smtClean="0"/>
              <a:t>оценка доступности пищи и состояния статуса питания; </a:t>
            </a:r>
          </a:p>
          <a:p>
            <a:r>
              <a:rPr lang="ru-RU" dirty="0" smtClean="0"/>
              <a:t>определение состояния двигательной функции и мышечной силы; </a:t>
            </a:r>
          </a:p>
          <a:p>
            <a:r>
              <a:rPr lang="ru-RU" dirty="0" smtClean="0"/>
              <a:t>оценка степени когнитивного дефицита и тревожно-депрессивного синдрома; </a:t>
            </a:r>
          </a:p>
          <a:p>
            <a:r>
              <a:rPr lang="ru-RU" dirty="0" smtClean="0"/>
              <a:t>применение опросников и шкал, позволяющих оценить состояние самообслуживания. </a:t>
            </a:r>
          </a:p>
          <a:p>
            <a:r>
              <a:rPr lang="ru-RU" dirty="0" smtClean="0"/>
              <a:t>применение лабораторных методов с целью выявления иммунного воспаления и нарушений метаболических параметров.</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Дифференциальная диагностика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хронические воспалительные инфекционные заболевания, например, туберкулез, инфекционный эндокардит;</a:t>
            </a:r>
          </a:p>
          <a:p>
            <a:r>
              <a:rPr lang="ru-RU" dirty="0" smtClean="0"/>
              <a:t>злокачественные новообразования;</a:t>
            </a:r>
          </a:p>
          <a:p>
            <a:r>
              <a:rPr lang="ru-RU" dirty="0" smtClean="0"/>
              <a:t>тяжелый тревожно-депрессивный синдром;</a:t>
            </a:r>
          </a:p>
          <a:p>
            <a:r>
              <a:rPr lang="ru-RU" dirty="0" smtClean="0"/>
              <a:t>патология с нарушением функции щитовидной железы;</a:t>
            </a:r>
          </a:p>
          <a:p>
            <a:r>
              <a:rPr lang="ru-RU" dirty="0" smtClean="0"/>
              <a:t>болезнь Аддисона;</a:t>
            </a:r>
          </a:p>
          <a:p>
            <a:r>
              <a:rPr lang="ru-RU" dirty="0" smtClean="0"/>
              <a:t>прогрессирующая хроническая сердечная и дыхательная недостаточность.</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Медико-социальная помощь</a:t>
            </a:r>
            <a:endParaRPr lang="ru-RU" dirty="0"/>
          </a:p>
        </p:txBody>
      </p:sp>
      <p:sp>
        <p:nvSpPr>
          <p:cNvPr id="3" name="Содержимое 2"/>
          <p:cNvSpPr>
            <a:spLocks noGrp="1"/>
          </p:cNvSpPr>
          <p:nvPr>
            <p:ph idx="1"/>
          </p:nvPr>
        </p:nvSpPr>
        <p:spPr/>
        <p:txBody>
          <a:bodyPr>
            <a:normAutofit/>
          </a:bodyPr>
          <a:lstStyle/>
          <a:p>
            <a:r>
              <a:rPr lang="ru-RU" dirty="0" smtClean="0"/>
              <a:t>организация диспансерного наблюдения за такими пациентами; </a:t>
            </a:r>
          </a:p>
          <a:p>
            <a:r>
              <a:rPr lang="ru-RU" dirty="0" smtClean="0"/>
              <a:t>разработка плана диспансеризации с целью предупреждения прогрессирования и развития осложнений старческой астении; </a:t>
            </a:r>
          </a:p>
          <a:p>
            <a:r>
              <a:rPr lang="ru-RU" dirty="0" smtClean="0"/>
              <a:t>подключение к осуществлению ухода не только медицинский персонал, но и социальных работников.</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Медико-социальная помощь</a:t>
            </a:r>
            <a:endParaRPr lang="ru-RU" dirty="0"/>
          </a:p>
        </p:txBody>
      </p:sp>
      <p:sp>
        <p:nvSpPr>
          <p:cNvPr id="3" name="Содержимое 2"/>
          <p:cNvSpPr>
            <a:spLocks noGrp="1"/>
          </p:cNvSpPr>
          <p:nvPr>
            <p:ph idx="1"/>
          </p:nvPr>
        </p:nvSpPr>
        <p:spPr/>
        <p:txBody>
          <a:bodyPr>
            <a:normAutofit fontScale="92500"/>
          </a:bodyPr>
          <a:lstStyle/>
          <a:p>
            <a:r>
              <a:rPr lang="ru-RU" dirty="0" smtClean="0"/>
              <a:t>ревизия рациона больного, его оптимизация, </a:t>
            </a:r>
          </a:p>
          <a:p>
            <a:r>
              <a:rPr lang="ru-RU" dirty="0" smtClean="0"/>
              <a:t>исключение применения лекарственных препаратов, которые способствуют снижению аппетита;</a:t>
            </a:r>
          </a:p>
          <a:p>
            <a:r>
              <a:rPr lang="ru-RU" dirty="0" smtClean="0"/>
              <a:t>коррекция психического статуса, в том числе посредством назначения антидепрессантов при наличии симптоматики тревожно-депрессивного синдрома.</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Медико-социальная помощь</a:t>
            </a:r>
            <a:endParaRPr lang="ru-RU" dirty="0"/>
          </a:p>
        </p:txBody>
      </p:sp>
      <p:sp>
        <p:nvSpPr>
          <p:cNvPr id="3" name="Содержимое 2"/>
          <p:cNvSpPr>
            <a:spLocks noGrp="1"/>
          </p:cNvSpPr>
          <p:nvPr>
            <p:ph idx="1"/>
          </p:nvPr>
        </p:nvSpPr>
        <p:spPr/>
        <p:txBody>
          <a:bodyPr>
            <a:normAutofit lnSpcReduction="10000"/>
          </a:bodyPr>
          <a:lstStyle/>
          <a:p>
            <a:r>
              <a:rPr lang="ru-RU" dirty="0" smtClean="0"/>
              <a:t>физическая реабилитация, целью которой является обеспечение уровня физической активности, создание мотивации к движению, укрепление мышечной силы и выносливости;</a:t>
            </a:r>
          </a:p>
          <a:p>
            <a:r>
              <a:rPr lang="ru-RU" dirty="0" smtClean="0"/>
              <a:t>создание условий, обеспечивающих высокое достоинство пожилого человека, исключающих синдром насилия в физической или психологической форме.</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Предупреждение старческой астении</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a:t>
            </a:r>
            <a:r>
              <a:rPr lang="en-US" dirty="0" smtClean="0"/>
              <a:t>FRAILTY</a:t>
            </a:r>
            <a:r>
              <a:rPr lang="ru-RU" dirty="0" smtClean="0"/>
              <a:t>: </a:t>
            </a:r>
            <a:r>
              <a:rPr lang="en-US" dirty="0" smtClean="0"/>
              <a:t>F</a:t>
            </a:r>
            <a:r>
              <a:rPr lang="ru-RU" dirty="0" smtClean="0"/>
              <a:t> (</a:t>
            </a:r>
            <a:r>
              <a:rPr lang="en-US" dirty="0" smtClean="0"/>
              <a:t>food intake maintenance</a:t>
            </a:r>
            <a:r>
              <a:rPr lang="ru-RU" dirty="0" smtClean="0"/>
              <a:t>) – контроль приема пищи и регуляция рациона; </a:t>
            </a:r>
            <a:r>
              <a:rPr lang="en-US" dirty="0" smtClean="0"/>
              <a:t>R</a:t>
            </a:r>
            <a:r>
              <a:rPr lang="ru-RU" dirty="0" smtClean="0"/>
              <a:t> (</a:t>
            </a:r>
            <a:r>
              <a:rPr lang="en-US" dirty="0" smtClean="0"/>
              <a:t>resistance exercises</a:t>
            </a:r>
            <a:r>
              <a:rPr lang="ru-RU" dirty="0" smtClean="0"/>
              <a:t>) – физическая активность; </a:t>
            </a:r>
            <a:r>
              <a:rPr lang="en-US" dirty="0" smtClean="0"/>
              <a:t>A</a:t>
            </a:r>
            <a:r>
              <a:rPr lang="ru-RU" dirty="0" smtClean="0"/>
              <a:t> (</a:t>
            </a:r>
            <a:r>
              <a:rPr lang="en-US" dirty="0" smtClean="0"/>
              <a:t>atherosclerosis prevention</a:t>
            </a:r>
            <a:r>
              <a:rPr lang="ru-RU" dirty="0" smtClean="0"/>
              <a:t>) – профилактика атеросклероза; </a:t>
            </a:r>
            <a:r>
              <a:rPr lang="en-US" dirty="0" smtClean="0"/>
              <a:t>I</a:t>
            </a:r>
            <a:r>
              <a:rPr lang="ru-RU" dirty="0" smtClean="0"/>
              <a:t> (</a:t>
            </a:r>
            <a:r>
              <a:rPr lang="en-US" dirty="0" smtClean="0"/>
              <a:t>isolation avoidance</a:t>
            </a:r>
            <a:r>
              <a:rPr lang="ru-RU" dirty="0" smtClean="0"/>
              <a:t>) – избегать социальной изоляции; </a:t>
            </a:r>
            <a:r>
              <a:rPr lang="en-US" dirty="0" smtClean="0"/>
              <a:t>L</a:t>
            </a:r>
            <a:r>
              <a:rPr lang="ru-RU" dirty="0" smtClean="0"/>
              <a:t> (</a:t>
            </a:r>
            <a:r>
              <a:rPr lang="en-US" dirty="0" smtClean="0"/>
              <a:t>limit pain</a:t>
            </a:r>
            <a:r>
              <a:rPr lang="ru-RU" dirty="0" smtClean="0"/>
              <a:t>) – купировать болевой синдром; </a:t>
            </a:r>
            <a:r>
              <a:rPr lang="en-US" dirty="0" smtClean="0"/>
              <a:t>T</a:t>
            </a:r>
            <a:r>
              <a:rPr lang="ru-RU" dirty="0" smtClean="0"/>
              <a:t> (</a:t>
            </a:r>
            <a:r>
              <a:rPr lang="en-US" dirty="0" smtClean="0"/>
              <a:t>tai</a:t>
            </a:r>
            <a:r>
              <a:rPr lang="ru-RU" dirty="0" smtClean="0"/>
              <a:t>-</a:t>
            </a:r>
            <a:r>
              <a:rPr lang="en-US" dirty="0" smtClean="0"/>
              <a:t>chi or other balance exercises</a:t>
            </a:r>
            <a:r>
              <a:rPr lang="ru-RU" dirty="0" smtClean="0"/>
              <a:t>) – выполнение физических упражнений; </a:t>
            </a:r>
            <a:r>
              <a:rPr lang="en-US" dirty="0" smtClean="0"/>
              <a:t>Y</a:t>
            </a:r>
            <a:r>
              <a:rPr lang="ru-RU" dirty="0" smtClean="0"/>
              <a:t> (</a:t>
            </a:r>
            <a:r>
              <a:rPr lang="en-US" dirty="0" smtClean="0"/>
              <a:t>yearly functional checking</a:t>
            </a:r>
            <a:r>
              <a:rPr lang="ru-RU" dirty="0" smtClean="0"/>
              <a:t>) – регулярные медицинские осмотры.</a:t>
            </a:r>
          </a:p>
          <a:p>
            <a:pPr>
              <a:buNone/>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Комплексная гериатрическая оценка</a:t>
            </a:r>
            <a:endParaRPr lang="ru-RU" dirty="0"/>
          </a:p>
        </p:txBody>
      </p:sp>
      <p:sp>
        <p:nvSpPr>
          <p:cNvPr id="3" name="Содержимое 2"/>
          <p:cNvSpPr>
            <a:spLocks noGrp="1"/>
          </p:cNvSpPr>
          <p:nvPr>
            <p:ph idx="1"/>
          </p:nvPr>
        </p:nvSpPr>
        <p:spPr/>
        <p:txBody>
          <a:bodyPr/>
          <a:lstStyle/>
          <a:p>
            <a:pPr>
              <a:buNone/>
            </a:pPr>
            <a:r>
              <a:rPr lang="ru-RU" dirty="0" smtClean="0"/>
              <a:t>    Мультидисциплинарный диагностический процесс, который направлен на выявление физикальных, функциональных и психосоциальных особенностей людей пожилого и старческого возраста с целью получения возможности разработки комплексного медико-социального плана их ведения, включая лечение и медико-социальную реабилитацию.</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Мотивация к проведению</a:t>
            </a:r>
            <a:endParaRPr lang="ru-RU" dirty="0"/>
          </a:p>
        </p:txBody>
      </p:sp>
      <p:sp>
        <p:nvSpPr>
          <p:cNvPr id="3" name="Содержимое 2"/>
          <p:cNvSpPr>
            <a:spLocks noGrp="1"/>
          </p:cNvSpPr>
          <p:nvPr>
            <p:ph idx="1"/>
          </p:nvPr>
        </p:nvSpPr>
        <p:spPr/>
        <p:txBody>
          <a:bodyPr>
            <a:normAutofit fontScale="92500"/>
          </a:bodyPr>
          <a:lstStyle/>
          <a:p>
            <a:pPr lvl="0"/>
            <a:r>
              <a:rPr lang="ru-RU" dirty="0" smtClean="0"/>
              <a:t>ориентация при проведении диагностических и лечебных мероприятий прежде всего на повышение качества жизни, улучшение функционального состояния человека пожилого и старческого возраста;</a:t>
            </a:r>
          </a:p>
          <a:p>
            <a:pPr lvl="0"/>
            <a:r>
              <a:rPr lang="ru-RU" dirty="0" smtClean="0"/>
              <a:t>повышение значимости функционального состояния человека в отличие от общепринятой схемы воздействия на этиологию и патогенез заболевания;</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вопроса</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t>    В средине 20 века в США гериатром Л.З.Рубинштейном были разработаны основы специализированного гериатрического осмотра (</a:t>
            </a:r>
            <a:r>
              <a:rPr lang="en-US" dirty="0" smtClean="0"/>
              <a:t>comprehensive geriatric assessment</a:t>
            </a:r>
            <a:r>
              <a:rPr lang="ru-RU" dirty="0" smtClean="0"/>
              <a:t>), который позволил выявить синдромологические особенности состояния пожилого пациента во взаимосвязи с качеством жизни и социальной адаптацией, что в совокупности представило возможность разрабатывать такие схемы лечения и реабилитации, которые ориентированы не столько на купирование определенных проявлений заболеваний, но в первую очередь направлены на повышение качества жизни и уровня социальной интеграции.</a:t>
            </a:r>
          </a:p>
          <a:p>
            <a:pPr>
              <a:buNone/>
            </a:pP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Мотивация к проведению</a:t>
            </a:r>
            <a:endParaRPr lang="ru-RU" dirty="0"/>
          </a:p>
        </p:txBody>
      </p:sp>
      <p:sp>
        <p:nvSpPr>
          <p:cNvPr id="3" name="Содержимое 2"/>
          <p:cNvSpPr>
            <a:spLocks noGrp="1"/>
          </p:cNvSpPr>
          <p:nvPr>
            <p:ph idx="1"/>
          </p:nvPr>
        </p:nvSpPr>
        <p:spPr/>
        <p:txBody>
          <a:bodyPr>
            <a:normAutofit fontScale="85000" lnSpcReduction="20000"/>
          </a:bodyPr>
          <a:lstStyle/>
          <a:p>
            <a:pPr lvl="0"/>
            <a:r>
              <a:rPr lang="ru-RU" dirty="0" smtClean="0"/>
              <a:t>повышение значимости нефармакологических методов воздействия, поскольку доказано, что в пожилом и старческом возрасте формируются особенности фармакодинамики и фармакокинетики, усиливающие побочные эффекты медикаментов и снижающие их эффективность;</a:t>
            </a:r>
          </a:p>
          <a:p>
            <a:pPr lvl="0"/>
            <a:r>
              <a:rPr lang="ru-RU" dirty="0" smtClean="0"/>
              <a:t>придание особой значимости принципу индивидуальности при оказании медицинской помощи человеку пожилого и старческого возраста в связи со значительными особенностями клинических проявлений заболеваний в гериатрии (стертость, малосимптомность и пр.);</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Мотивация к проведению</a:t>
            </a:r>
            <a:endParaRPr lang="ru-RU" dirty="0"/>
          </a:p>
        </p:txBody>
      </p:sp>
      <p:sp>
        <p:nvSpPr>
          <p:cNvPr id="3" name="Содержимое 2"/>
          <p:cNvSpPr>
            <a:spLocks noGrp="1"/>
          </p:cNvSpPr>
          <p:nvPr>
            <p:ph idx="1"/>
          </p:nvPr>
        </p:nvSpPr>
        <p:spPr/>
        <p:txBody>
          <a:bodyPr/>
          <a:lstStyle/>
          <a:p>
            <a:pPr lvl="0"/>
            <a:r>
              <a:rPr lang="ru-RU" dirty="0" smtClean="0"/>
              <a:t>важность знаний правил общения с пожилыми людьми, владение приемами психотерапии, знание врачами основ психологии старости и старения;</a:t>
            </a:r>
          </a:p>
          <a:p>
            <a:pPr lvl="0"/>
            <a:r>
              <a:rPr lang="ru-RU" dirty="0" smtClean="0"/>
              <a:t>усиление роли социального компонента при оказании медико-социальной помощи человеку пожилого и старческого возраста.</a:t>
            </a:r>
          </a:p>
          <a:p>
            <a:pPr>
              <a:buNone/>
            </a:pP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Компоненты гериатрического осмотра</a:t>
            </a:r>
            <a:endParaRPr lang="ru-RU" dirty="0"/>
          </a:p>
        </p:txBody>
      </p:sp>
      <p:sp>
        <p:nvSpPr>
          <p:cNvPr id="3" name="Содержимое 2"/>
          <p:cNvSpPr>
            <a:spLocks noGrp="1"/>
          </p:cNvSpPr>
          <p:nvPr>
            <p:ph idx="1"/>
          </p:nvPr>
        </p:nvSpPr>
        <p:spPr/>
        <p:txBody>
          <a:bodyPr/>
          <a:lstStyle/>
          <a:p>
            <a:r>
              <a:rPr lang="ru-RU" dirty="0" smtClean="0"/>
              <a:t>Сведения о личности пациента;</a:t>
            </a:r>
          </a:p>
          <a:p>
            <a:r>
              <a:rPr lang="ru-RU" dirty="0" smtClean="0"/>
              <a:t>Выявление физикального статуса;</a:t>
            </a:r>
          </a:p>
          <a:p>
            <a:r>
              <a:rPr lang="ru-RU" dirty="0" smtClean="0"/>
              <a:t>Диагностика функционального состояния;</a:t>
            </a:r>
          </a:p>
          <a:p>
            <a:r>
              <a:rPr lang="ru-RU" dirty="0" smtClean="0"/>
              <a:t>Оценка психического статуса;</a:t>
            </a:r>
          </a:p>
          <a:p>
            <a:r>
              <a:rPr lang="ru-RU" dirty="0" smtClean="0"/>
              <a:t>Оценка социального статуса.</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Сведения о личности пациента</a:t>
            </a:r>
            <a:endParaRPr lang="ru-RU" dirty="0"/>
          </a:p>
        </p:txBody>
      </p:sp>
      <p:sp>
        <p:nvSpPr>
          <p:cNvPr id="3" name="Содержимое 2"/>
          <p:cNvSpPr>
            <a:spLocks noGrp="1"/>
          </p:cNvSpPr>
          <p:nvPr>
            <p:ph idx="1"/>
          </p:nvPr>
        </p:nvSpPr>
        <p:spPr/>
        <p:txBody>
          <a:bodyPr>
            <a:normAutofit/>
          </a:bodyPr>
          <a:lstStyle/>
          <a:p>
            <a:r>
              <a:rPr lang="ru-RU" dirty="0" smtClean="0"/>
              <a:t>семейный анамнез;</a:t>
            </a:r>
          </a:p>
          <a:p>
            <a:r>
              <a:rPr lang="ru-RU" dirty="0" smtClean="0"/>
              <a:t>условия жизни; </a:t>
            </a:r>
          </a:p>
          <a:p>
            <a:r>
              <a:rPr lang="ru-RU" dirty="0" smtClean="0"/>
              <a:t>потребность в дальнейшей помощи (при деменции, депрессии, при одиночестве), включая потребность в госпитализации в социальные учреждения стационарного типа;</a:t>
            </a:r>
          </a:p>
          <a:p>
            <a:r>
              <a:rPr lang="ru-RU" dirty="0" smtClean="0"/>
              <a:t>оценка качества жизни. </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Физикальный статус</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постановка нозологического диагноза, причем с выявлением всего полиморбидного статуса; </a:t>
            </a:r>
          </a:p>
          <a:p>
            <a:r>
              <a:rPr lang="ru-RU" dirty="0" smtClean="0"/>
              <a:t>оценка последствий болезни в соответствие с соответствующей классификацией Всемирной организации здравоохранения; </a:t>
            </a:r>
          </a:p>
          <a:p>
            <a:r>
              <a:rPr lang="ru-RU" dirty="0" smtClean="0"/>
              <a:t>выявление гериатрических синдромов, например,  синдрома падений, гипотермии, недержания мочи, мальнутриции, гипомобильности, возрастного андрогенного дефицита и прочих.</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функционального статуса</a:t>
            </a:r>
            <a:endParaRPr lang="ru-RU" dirty="0"/>
          </a:p>
        </p:txBody>
      </p:sp>
      <p:sp>
        <p:nvSpPr>
          <p:cNvPr id="3" name="Содержимое 2"/>
          <p:cNvSpPr>
            <a:spLocks noGrp="1"/>
          </p:cNvSpPr>
          <p:nvPr>
            <p:ph idx="1"/>
          </p:nvPr>
        </p:nvSpPr>
        <p:spPr/>
        <p:txBody>
          <a:bodyPr/>
          <a:lstStyle/>
          <a:p>
            <a:r>
              <a:rPr lang="ru-RU" dirty="0" smtClean="0"/>
              <a:t>оценка состояния стабильности и степени возрастных изменений походки; </a:t>
            </a:r>
          </a:p>
          <a:p>
            <a:r>
              <a:rPr lang="ru-RU" dirty="0" smtClean="0"/>
              <a:t>выявление функционального потенциала с применением опросников и шкал, например, Активности Повседневной Жизни (</a:t>
            </a:r>
            <a:r>
              <a:rPr lang="en-US" dirty="0" smtClean="0"/>
              <a:t>ADL</a:t>
            </a:r>
            <a:r>
              <a:rPr lang="ru-RU" dirty="0" smtClean="0"/>
              <a:t>); </a:t>
            </a:r>
          </a:p>
          <a:p>
            <a:r>
              <a:rPr lang="ru-RU" dirty="0" smtClean="0"/>
              <a:t>выявление степени инволютивных изменений основных органов и систем.</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психического статуса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выявление возраст-ассоциированных изменений психического статуса (когнитивный дефицит, деменция или депрессия); </a:t>
            </a:r>
          </a:p>
          <a:p>
            <a:r>
              <a:rPr lang="ru-RU" dirty="0" smtClean="0"/>
              <a:t>выявление возраст-ассоциированных психологических особенностей личности (наличие синдрома дезадаптации в доме престарелых, синдром насилия над стариками, наличие хрониостресса);  </a:t>
            </a:r>
          </a:p>
          <a:p>
            <a:r>
              <a:rPr lang="ru-RU" dirty="0" smtClean="0"/>
              <a:t>нозологическая диагностика, то есть выявление психической патологии; </a:t>
            </a:r>
          </a:p>
          <a:p>
            <a:r>
              <a:rPr lang="ru-RU" dirty="0" smtClean="0"/>
              <a:t>оценка психиатрического анамнеза во взаимосвязи с течением соматической патологии, например, развитие состояния делирия при декомпенсации соматической патологии.</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Социальный статус</a:t>
            </a:r>
            <a:endParaRPr lang="ru-RU" dirty="0"/>
          </a:p>
        </p:txBody>
      </p:sp>
      <p:sp>
        <p:nvSpPr>
          <p:cNvPr id="3" name="Содержимое 2"/>
          <p:cNvSpPr>
            <a:spLocks noGrp="1"/>
          </p:cNvSpPr>
          <p:nvPr>
            <p:ph idx="1"/>
          </p:nvPr>
        </p:nvSpPr>
        <p:spPr/>
        <p:txBody>
          <a:bodyPr/>
          <a:lstStyle/>
          <a:p>
            <a:r>
              <a:rPr lang="ru-RU" dirty="0" smtClean="0"/>
              <a:t>выявление социальной роли и характера социальных взаимоотношений человека пожилого и старческого возраста; </a:t>
            </a:r>
          </a:p>
          <a:p>
            <a:r>
              <a:rPr lang="ru-RU" dirty="0" smtClean="0"/>
              <a:t>характер (в частности, безопасность) среды обитания, потребность в различного вида социальной помощи.</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ru-RU" dirty="0" smtClean="0"/>
              <a:t>   </a:t>
            </a:r>
          </a:p>
          <a:p>
            <a:pPr algn="ctr">
              <a:buNone/>
            </a:pPr>
            <a:endParaRPr lang="ru-RU" b="1" dirty="0" smtClean="0"/>
          </a:p>
          <a:p>
            <a:pPr algn="ctr">
              <a:buNone/>
            </a:pPr>
            <a:r>
              <a:rPr lang="ru-RU" b="1" dirty="0" smtClean="0"/>
              <a:t>ОПРОСНИКИ И ШКАЛЫ ПРИ ПРОВЕДЕНИИ КОМПЛЕКСНОЙ ГЕРИАТРИЧЕСКОЙ ОЦЕНКИ</a:t>
            </a:r>
            <a:endParaRPr lang="ru-RU"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«Оценка двигательной активности у пожилых»</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Применение данной шкалы позволяет дать объективную оценку путем непосредственного измерения врачом тех параметров двигательной активности, которые в наибольшей степени изменяются с возрастом, а именно общая устойчивость и изменения походки. </a:t>
            </a:r>
          </a:p>
          <a:p>
            <a:pPr>
              <a:buNone/>
            </a:pPr>
            <a:r>
              <a:rPr lang="ru-RU" dirty="0" smtClean="0"/>
              <a:t>    Применение данной шкалы дает возможность выявить то, каким образом нервно-психическая патология и заболевания опорно-двигательного аппарата влияют на параметры двигательной активности совместно с инволютивными изменениями опорно-двигательного аппарата и контролирующей его нервной системы.</a:t>
            </a:r>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старения: идеальное старение</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характеризуется высокой степенью сохранности функциональных резервов организма вплоть до последних дней жизни;</a:t>
            </a:r>
          </a:p>
          <a:p>
            <a:r>
              <a:rPr lang="ru-RU" dirty="0" smtClean="0"/>
              <a:t>в отношении данного контингента людей пожилого и старческого возраста важно организовать адекватное динамическое наблюдение и проводить меры геропрофилактики, основанные на немедикаментозных и поведенческих методах.</a:t>
            </a:r>
          </a:p>
          <a:p>
            <a:pPr>
              <a:buNone/>
            </a:pP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общей устойчивости</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Оценивается по следующим позициям: сидя, при попытке встать, устойчивость сразу после вставания в течение 5 секунд, длительность стояния в течение 1 минуты, вставание из положения лежа, устойчивость при толчке в грудь, стояние с закрытыми глазами, поворот на 360 градусов (переступания, устойчивость), стояние на одной ноге в течение 5 секунд (правой, левой), наклоны назад, дотягивания вверх, наклон вниз, присаживания на стул. </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общей устойчивости</a:t>
            </a:r>
            <a:endParaRPr lang="ru-RU" dirty="0"/>
          </a:p>
        </p:txBody>
      </p:sp>
      <p:sp>
        <p:nvSpPr>
          <p:cNvPr id="3" name="Содержимое 2"/>
          <p:cNvSpPr>
            <a:spLocks noGrp="1"/>
          </p:cNvSpPr>
          <p:nvPr>
            <p:ph idx="1"/>
          </p:nvPr>
        </p:nvSpPr>
        <p:spPr/>
        <p:txBody>
          <a:bodyPr>
            <a:normAutofit fontScale="92500"/>
          </a:bodyPr>
          <a:lstStyle/>
          <a:p>
            <a:r>
              <a:rPr lang="ru-RU" dirty="0" smtClean="0"/>
              <a:t>каждой позиции соответствует от 0 до 2 баллов, при этом 0 балл свидетельствовал о грубом нарушении; степень нарушения устойчивости определялась по сумме баллов. </a:t>
            </a:r>
          </a:p>
          <a:p>
            <a:r>
              <a:rPr lang="ru-RU" b="1" i="1" dirty="0" smtClean="0"/>
              <a:t>диапазон от 0 до 10 баллов соответствует о значительной степени нарушений, от 11 до 21 балла – умеренной, от 21 до 22 – легкой и 23 – 24 балла – нормальной устойчивости</a:t>
            </a:r>
            <a:r>
              <a:rPr lang="ru-RU" dirty="0" smtClean="0"/>
              <a:t>.</a:t>
            </a:r>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походки</a:t>
            </a:r>
            <a:endParaRPr lang="ru-RU" dirty="0"/>
          </a:p>
        </p:txBody>
      </p:sp>
      <p:sp>
        <p:nvSpPr>
          <p:cNvPr id="3" name="Содержимое 2"/>
          <p:cNvSpPr>
            <a:spLocks noGrp="1"/>
          </p:cNvSpPr>
          <p:nvPr>
            <p:ph idx="1"/>
          </p:nvPr>
        </p:nvSpPr>
        <p:spPr/>
        <p:txBody>
          <a:bodyPr/>
          <a:lstStyle/>
          <a:p>
            <a:pPr>
              <a:buNone/>
            </a:pPr>
            <a:r>
              <a:rPr lang="ru-RU" dirty="0" smtClean="0"/>
              <a:t>  Состояние </a:t>
            </a:r>
            <a:r>
              <a:rPr lang="ru-RU" i="1" dirty="0" smtClean="0"/>
              <a:t>походки</a:t>
            </a:r>
            <a:r>
              <a:rPr lang="ru-RU" dirty="0" smtClean="0"/>
              <a:t> оценивается следующим образом: начало движения, симметричность шага, непрерывность ходьбы, длина шага (левая нога, правая нога), отклонение от линии движения, устойчивость при ходьбе, степень покачивания туловища, повороты, произвольное увеличение скорости ходьбы, высота шага (правая нога, левая нога).</a:t>
            </a:r>
          </a:p>
          <a:p>
            <a:pPr>
              <a:buNone/>
            </a:pP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походки</a:t>
            </a:r>
            <a:endParaRPr lang="ru-RU" dirty="0"/>
          </a:p>
        </p:txBody>
      </p:sp>
      <p:sp>
        <p:nvSpPr>
          <p:cNvPr id="3" name="Содержимое 2"/>
          <p:cNvSpPr>
            <a:spLocks noGrp="1"/>
          </p:cNvSpPr>
          <p:nvPr>
            <p:ph idx="1"/>
          </p:nvPr>
        </p:nvSpPr>
        <p:spPr/>
        <p:txBody>
          <a:bodyPr>
            <a:normAutofit lnSpcReduction="10000"/>
          </a:bodyPr>
          <a:lstStyle/>
          <a:p>
            <a:r>
              <a:rPr lang="ru-RU" dirty="0" smtClean="0"/>
              <a:t>каждой позиции соответствует от 0 до 2 баллов, при этом 0 балл свидетельствует о грубом нарушении; степень нарушения устойчивости определялась по сумме баллов.</a:t>
            </a:r>
          </a:p>
          <a:p>
            <a:r>
              <a:rPr lang="ru-RU" b="1" i="1" dirty="0" smtClean="0"/>
              <a:t>степень нарушения походки оценивался: 0 – 10 баллов – значительная степень, 11 – 13 баллов – умеренная, 14 – 15 баллов – легкая, 16 баллов – норма.</a:t>
            </a:r>
            <a:endParaRPr lang="ru-RU" dirty="0" smtClean="0"/>
          </a:p>
          <a:p>
            <a:pPr>
              <a:buNone/>
            </a:pP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Общая оценка двигательной активности</a:t>
            </a:r>
            <a:endParaRPr lang="ru-RU" dirty="0"/>
          </a:p>
        </p:txBody>
      </p:sp>
      <p:sp>
        <p:nvSpPr>
          <p:cNvPr id="3" name="Содержимое 2"/>
          <p:cNvSpPr>
            <a:spLocks noGrp="1"/>
          </p:cNvSpPr>
          <p:nvPr>
            <p:ph idx="1"/>
          </p:nvPr>
        </p:nvSpPr>
        <p:spPr/>
        <p:txBody>
          <a:bodyPr/>
          <a:lstStyle/>
          <a:p>
            <a:pPr>
              <a:buNone/>
            </a:pPr>
            <a:r>
              <a:rPr lang="ru-RU" b="1" i="1" dirty="0" smtClean="0"/>
              <a:t>   По окончании опроса суммируются баллы, полученные по двум субшкалам, при этом общий суммарный балл может быть в диапазоне от 0 до 40, где 0 – 20 баллов – значительная степень нарушения общей двигательной активности, 21 – 33 балла – умеренная, 34 – 38 баллов – легкая, 39 – 40 баллов – норма.</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«Опросник выявления мальнутриции»</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i="1" dirty="0" smtClean="0"/>
              <a:t>    Часть первая</a:t>
            </a:r>
            <a:r>
              <a:rPr lang="ru-RU" dirty="0" smtClean="0"/>
              <a:t>: имеете ли Вы снижение аппетита? (0 – выраженное снижение, 1 – умеренное снижение, 2 – нет снижения); отмечалось ли в Вас снижение массы тела на протяжении последнего месяца? (0 – более 2 кг, 1 – не знаю, 2 – в пределах 1 – 2 кг, 3 – стабильная масса тела); степень мобильности (0 – прикован к постели, 1 – передвижения в пределах квартиры, 2 – нет ограничений); наличие психологического стресса в течение последних трех месяцев (0 – наличие стресса, 1 – отсутствие стресса); наличие психологических проблем (0 – тяжелая депрессия, деменция, 1 – умеренная депрессия, 2 – отсутствие проблем); величина индекса массы тела (0 баллов – меньше 19, 1 балл – 19 – 21, 2 балла – 21 – 23, 3 балла – больше 23). </a:t>
            </a:r>
          </a:p>
          <a:p>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«Опросник выявления мальнутриции»</a:t>
            </a:r>
            <a:endParaRPr lang="ru-RU" dirty="0"/>
          </a:p>
        </p:txBody>
      </p:sp>
      <p:sp>
        <p:nvSpPr>
          <p:cNvPr id="3" name="Содержимое 2"/>
          <p:cNvSpPr>
            <a:spLocks noGrp="1"/>
          </p:cNvSpPr>
          <p:nvPr>
            <p:ph idx="1"/>
          </p:nvPr>
        </p:nvSpPr>
        <p:spPr/>
        <p:txBody>
          <a:bodyPr/>
          <a:lstStyle/>
          <a:p>
            <a:pPr>
              <a:buNone/>
            </a:pPr>
            <a:r>
              <a:rPr lang="ru-RU" b="1" i="1" dirty="0" smtClean="0"/>
              <a:t>   При интерпретации данной части опросника учитывается, что риск развития синдрома мальнутриции имеет место при суммарной величине баллов менее 11, нормальный показатель статуса питания соответствует более 12 баллам, максимально возможное количество баллов – 14).</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«Опросник выявления мальнутриции»</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i="1" dirty="0" smtClean="0"/>
              <a:t>     Часть вторая</a:t>
            </a:r>
            <a:r>
              <a:rPr lang="ru-RU" dirty="0" smtClean="0"/>
              <a:t>: жизнь дома (0 – нет, 1 – да); прием свыше трех препаратов ежедневно (0 – да, 1 – нет); наличие пролежней (0 – да, 1 – нет); количество основных блюд в течение дня (0 – 1 блюдо, 1 – 2 блюда, 2 – 3 блюда); прием белков (0 – до одного раза в день, 0,5 балла – два раза в день, 1 балл – 3 раза в день, прием овощей и фруктов в течение дня (0 – нет, 1 – да); прием жидкости (0 – менее трех стаканов; 0,5 баллов – 3 – 5 стакана, 1 – более 5 стаканов); степень независимости при приеме пищи (0 – с посторонней помощью, 1 – самостоятельно, но с трудом, 2 – полностью самостоятельно); собственная оценка статуса питания (0 – имеются проблемы, 1 – недостаточный, 2 – нет проблем питания); собственная оценка состояния здоровья (0 – плохое, 0,5 балла – не знаю, 1 – хорошее, 2 – отличное); средний диаметр живота (0 – менее 21 см, 0,5 балла – 21 – 22 см, 1 – больше 22 см); средний диаметр бедра (0 – менее 31 см, 1 – 31 см и выше). </a:t>
            </a:r>
          </a:p>
          <a:p>
            <a:pPr>
              <a:buNone/>
            </a:pP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«Опросник выявления мальнутриции»</a:t>
            </a:r>
            <a:endParaRPr lang="ru-RU" dirty="0"/>
          </a:p>
        </p:txBody>
      </p:sp>
      <p:sp>
        <p:nvSpPr>
          <p:cNvPr id="3" name="Содержимое 2"/>
          <p:cNvSpPr>
            <a:spLocks noGrp="1"/>
          </p:cNvSpPr>
          <p:nvPr>
            <p:ph idx="1"/>
          </p:nvPr>
        </p:nvSpPr>
        <p:spPr/>
        <p:txBody>
          <a:bodyPr>
            <a:normAutofit fontScale="92500" lnSpcReduction="20000"/>
          </a:bodyPr>
          <a:lstStyle/>
          <a:p>
            <a:r>
              <a:rPr lang="ru-RU" b="1" i="1" dirty="0" smtClean="0"/>
              <a:t>при оценке результатов второй части опросника принимается во внимание, что максимальное значение соответствует 16 баллам.</a:t>
            </a:r>
            <a:endParaRPr lang="ru-RU" dirty="0" smtClean="0"/>
          </a:p>
          <a:p>
            <a:r>
              <a:rPr lang="ru-RU" b="1" i="1" dirty="0" smtClean="0"/>
              <a:t>оценка результатов опроса и осмотра пациентов по двум частям опросника: максимальное количество баллов – 30, норма – 24 балла и больше, наличие риска развития синдрома мальнутриции – 17 – 23,5 балла, наличие синдрома мальнутриции – меньше 17 баллов.</a:t>
            </a:r>
            <a:endParaRPr lang="ru-RU" dirty="0" smtClean="0"/>
          </a:p>
          <a:p>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«Мини-исследование </a:t>
            </a:r>
            <a:br>
              <a:rPr lang="ru-RU" dirty="0" smtClean="0"/>
            </a:br>
            <a:r>
              <a:rPr lang="ru-RU" dirty="0" smtClean="0"/>
              <a:t>умственного состояния»</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Изучение показателей: ориентация (требуется назвать дату, местонахождение) – до 5 баллов; восприятие (запоминание трех слов и их воспроизведение) – до 3 баллов; внимание и счет (вычесть из 100 число 7, затем из остатка вычесть 7 и так пять раз) – до 5 баллов; память (припомнить три слова из задания № 2) – до 3 баллов; речь, чтение и письмо (назвать два предмета, повторить «никаких если, но или нет», выполнение трехэтапной моторной команды) – до 3 баллов; прочесть и выполнить написанное на бумаге задание «закройте глаза» - 1 балл; написать предложение – 1 балл; срисовать рисунок – 1 балл.</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старения: сохранное старение</a:t>
            </a:r>
            <a:endParaRPr lang="ru-RU" dirty="0"/>
          </a:p>
        </p:txBody>
      </p:sp>
      <p:sp>
        <p:nvSpPr>
          <p:cNvPr id="3" name="Содержимое 2"/>
          <p:cNvSpPr>
            <a:spLocks noGrp="1"/>
          </p:cNvSpPr>
          <p:nvPr>
            <p:ph idx="1"/>
          </p:nvPr>
        </p:nvSpPr>
        <p:spPr/>
        <p:txBody>
          <a:bodyPr/>
          <a:lstStyle/>
          <a:p>
            <a:r>
              <a:rPr lang="ru-RU" dirty="0" smtClean="0"/>
              <a:t>имеет место постепенно угасающее, но все же сохранное состояние двигательной и трудовой активности; </a:t>
            </a:r>
          </a:p>
          <a:p>
            <a:r>
              <a:rPr lang="ru-RU" dirty="0" smtClean="0"/>
              <a:t>важно обеспечить своевременное выявление обострения/декомпенсации имеющийся патологии, а также новых заболеваний; проведение мер геропрофилактики.</a:t>
            </a:r>
          </a:p>
          <a:p>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«Мини-исследование </a:t>
            </a:r>
            <a:br>
              <a:rPr lang="ru-RU" dirty="0" smtClean="0"/>
            </a:br>
            <a:r>
              <a:rPr lang="ru-RU" dirty="0" smtClean="0"/>
              <a:t>умственного состояния»</a:t>
            </a:r>
            <a:endParaRPr lang="ru-RU" dirty="0"/>
          </a:p>
        </p:txBody>
      </p:sp>
      <p:sp>
        <p:nvSpPr>
          <p:cNvPr id="3" name="Содержимое 2"/>
          <p:cNvSpPr>
            <a:spLocks noGrp="1"/>
          </p:cNvSpPr>
          <p:nvPr>
            <p:ph idx="1"/>
          </p:nvPr>
        </p:nvSpPr>
        <p:spPr/>
        <p:txBody>
          <a:bodyPr/>
          <a:lstStyle/>
          <a:p>
            <a:pPr>
              <a:buNone/>
            </a:pPr>
            <a:r>
              <a:rPr lang="ru-RU" b="1" i="1" dirty="0" smtClean="0"/>
              <a:t>   </a:t>
            </a:r>
          </a:p>
          <a:p>
            <a:pPr>
              <a:buNone/>
            </a:pPr>
            <a:r>
              <a:rPr lang="ru-RU" b="1" i="1" dirty="0" smtClean="0"/>
              <a:t>   Суммарный балл может составлять от 0 до 30 баллов, при этом более высокий суммарный балл свидетельствует о более высокой сохранности когнитивных функций.</a:t>
            </a:r>
            <a:endParaRPr lang="ru-RU" dirty="0" smtClean="0"/>
          </a:p>
          <a:p>
            <a:pPr>
              <a:buNone/>
            </a:pP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морального статуса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в течение года у меня значительно ухудшилось состояние; </a:t>
            </a:r>
          </a:p>
          <a:p>
            <a:r>
              <a:rPr lang="ru-RU" dirty="0" smtClean="0"/>
              <a:t>не могу спать; </a:t>
            </a:r>
          </a:p>
          <a:p>
            <a:r>
              <a:rPr lang="ru-RU" dirty="0" smtClean="0"/>
              <a:t>у меня есть боязнь многих вещей;</a:t>
            </a:r>
          </a:p>
          <a:p>
            <a:r>
              <a:rPr lang="ru-RU" dirty="0" smtClean="0"/>
              <a:t>приходится расставаться со многими привычными вещами; </a:t>
            </a:r>
          </a:p>
          <a:p>
            <a:r>
              <a:rPr lang="ru-RU" dirty="0" smtClean="0"/>
              <a:t>у меня возникает много проблем; </a:t>
            </a:r>
          </a:p>
          <a:p>
            <a:r>
              <a:rPr lang="ru-RU" dirty="0" smtClean="0"/>
              <a:t>я с трудом достигаю состояния моральной уравновешенности; </a:t>
            </a:r>
          </a:p>
          <a:p>
            <a:r>
              <a:rPr lang="ru-RU" dirty="0" smtClean="0"/>
              <a:t>мне становится все хуже по мере увеличения возраста; </a:t>
            </a:r>
          </a:p>
          <a:p>
            <a:r>
              <a:rPr lang="ru-RU" dirty="0" smtClean="0"/>
              <a:t>у меня постоянное чувство одиночества;</a:t>
            </a: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морального статуса</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человеку все сложнее приспосабливаться к жизни по мере увеличения его возраста; </a:t>
            </a:r>
          </a:p>
          <a:p>
            <a:r>
              <a:rPr lang="ru-RU" dirty="0" smtClean="0"/>
              <a:t>Вы удовлетворены своим нынешним состоянием?; </a:t>
            </a:r>
          </a:p>
          <a:p>
            <a:r>
              <a:rPr lang="ru-RU" dirty="0" smtClean="0"/>
              <a:t>по мере увеличения возраста мое состояние становится хуже чем то, что я ожидал(а); </a:t>
            </a:r>
          </a:p>
          <a:p>
            <a:r>
              <a:rPr lang="ru-RU" dirty="0" smtClean="0"/>
              <a:t>я менее счастлив(а) по сравнению с молодыми годами; </a:t>
            </a:r>
          </a:p>
          <a:p>
            <a:r>
              <a:rPr lang="ru-RU" dirty="0" smtClean="0"/>
              <a:t>чувствуете ли Вы себя одиноким?; </a:t>
            </a: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морального статуса</a:t>
            </a:r>
            <a:endParaRPr lang="ru-RU" dirty="0"/>
          </a:p>
        </p:txBody>
      </p:sp>
      <p:sp>
        <p:nvSpPr>
          <p:cNvPr id="3" name="Содержимое 2"/>
          <p:cNvSpPr>
            <a:spLocks noGrp="1"/>
          </p:cNvSpPr>
          <p:nvPr>
            <p:ph idx="1"/>
          </p:nvPr>
        </p:nvSpPr>
        <p:spPr/>
        <p:txBody>
          <a:bodyPr/>
          <a:lstStyle/>
          <a:p>
            <a:r>
              <a:rPr lang="ru-RU" dirty="0" smtClean="0"/>
              <a:t>я могу встречаться с большим числом друзей и родственников;  </a:t>
            </a:r>
          </a:p>
          <a:p>
            <a:r>
              <a:rPr lang="ru-RU" dirty="0" smtClean="0"/>
              <a:t>иногда меня посещает мысль, что с такой жизнью как у меня незачем жить; </a:t>
            </a:r>
          </a:p>
          <a:p>
            <a:r>
              <a:rPr lang="ru-RU" dirty="0" smtClean="0"/>
              <a:t>жить мне становится все тяжелее и тяжелее; </a:t>
            </a:r>
          </a:p>
          <a:p>
            <a:r>
              <a:rPr lang="ru-RU" dirty="0" smtClean="0"/>
              <a:t>у меня много причин для плохого настроения.</a:t>
            </a:r>
          </a:p>
          <a:p>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морального статуса</a:t>
            </a:r>
            <a:endParaRPr lang="ru-RU" dirty="0"/>
          </a:p>
        </p:txBody>
      </p:sp>
      <p:sp>
        <p:nvSpPr>
          <p:cNvPr id="3" name="Содержимое 2"/>
          <p:cNvSpPr>
            <a:spLocks noGrp="1"/>
          </p:cNvSpPr>
          <p:nvPr>
            <p:ph idx="1"/>
          </p:nvPr>
        </p:nvSpPr>
        <p:spPr/>
        <p:txBody>
          <a:bodyPr/>
          <a:lstStyle/>
          <a:p>
            <a:pPr>
              <a:buNone/>
            </a:pPr>
            <a:r>
              <a:rPr lang="ru-RU" b="1" i="1" dirty="0" smtClean="0"/>
              <a:t>   </a:t>
            </a:r>
          </a:p>
          <a:p>
            <a:pPr>
              <a:buNone/>
            </a:pPr>
            <a:r>
              <a:rPr lang="ru-RU" b="1" i="1" dirty="0" smtClean="0"/>
              <a:t>   Оценка позиций опросника было осуществлено по пятибалльной системе, при этом более высокий балл соответствовал  более плохому моральному состоянию испытуемого</a:t>
            </a:r>
            <a:r>
              <a:rPr lang="ru-RU" dirty="0" smtClean="0"/>
              <a:t>.</a:t>
            </a:r>
          </a:p>
          <a:p>
            <a:pPr>
              <a:buNone/>
            </a:pP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А. Прием пищи: не нуждаюсь в помощи, способен самостоятельно пользоваться всеми необходимыми столовыми приборами (10); частично нуждаюсь в помощи, например, при разрезании пищи (5); полностью зависим от окружающих, например, необходимо кормление с посторонней помощью) (0). </a:t>
            </a:r>
          </a:p>
          <a:p>
            <a:r>
              <a:rPr lang="ru-RU" dirty="0" smtClean="0"/>
              <a:t>Б. Персональный туалет: умывание лица, причесывание, чистка зубов, бритье (10); не нуждаюсь в помощи (5); нуждаюсь в помощи (0). </a:t>
            </a:r>
          </a:p>
          <a:p>
            <a:pPr>
              <a:buNone/>
            </a:pP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lstStyle/>
          <a:p>
            <a:r>
              <a:rPr lang="ru-RU" dirty="0" smtClean="0"/>
              <a:t>В.Одевание: не нуждаюсь в посторонней помощи (10); частично нуждаюсь в помощи, например, при одевании обуви, застегивании пуговиц и т.д. (5); полностью нуждаюсь в посторонней помощи (0). </a:t>
            </a:r>
          </a:p>
          <a:p>
            <a:r>
              <a:rPr lang="ru-RU" dirty="0" smtClean="0"/>
              <a:t>Г Прием ванны: принимаю ванну без посторонней помощи (5); нуждаюсь в посторонней помощи (0). </a:t>
            </a:r>
          </a:p>
          <a:p>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Д. Контроль тазовых функций (мочеиспускание, дефекация): не нуждаюсь в помощи (20); частично нуждаюсь в помощи (при использовании клизмы, свечей, катетера) (10); постоянно нуждаюсь в помощи в связи с грубым нарушением тазовых функций (0). </a:t>
            </a:r>
          </a:p>
          <a:p>
            <a:r>
              <a:rPr lang="ru-RU" dirty="0" smtClean="0"/>
              <a:t>Е. Посещение туалета: не нуждаюсь в помощи (10); частично нуждаюсь в помощи (удержание равновесия, использование туалетной бумаги, снятие и одевание брюк и т.д.) (5); нуждаюсь в использовании судна, утки (0). </a:t>
            </a:r>
          </a:p>
          <a:p>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Ж. Вставание с постели: не нуждаюсь в помощи (15); нуждаюсь в наблюдении или минимальной поддержке (10); могу сесть в постели, но для того, чтобы встать, нужна существенная поддержка (5); не способен встать с постели даже с посторонней помощью (0). </a:t>
            </a:r>
          </a:p>
          <a:p>
            <a:r>
              <a:rPr lang="ru-RU" dirty="0" smtClean="0"/>
              <a:t>З. Передвижение: могу без посторонней помощи передвигаться на расстояния до 500 м (15); могу передвигаться с посторонней помощью в пределах 500 м (10); могу передвигаться с помощью инвалидной коляски (5); не способен к передвижению (0). </a:t>
            </a:r>
          </a:p>
          <a:p>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И. Подъем по лестнице: не нуждаюсь в помощи (10); нуждаюсь в наблюдении или поддержке (5); не способен подниматься по лестнице даже с поддержкой (0). </a:t>
            </a:r>
          </a:p>
          <a:p>
            <a:r>
              <a:rPr lang="ru-RU" dirty="0" smtClean="0"/>
              <a:t>Степень выполняемости больным ежедневных функций </a:t>
            </a:r>
            <a:r>
              <a:rPr lang="ru-RU" dirty="0" err="1" smtClean="0"/>
              <a:t>самоухода</a:t>
            </a:r>
            <a:r>
              <a:rPr lang="ru-RU" dirty="0" smtClean="0"/>
              <a:t> оценивается в баллах и колеблется от 0 до 20. Суммарная оценка варьирует от 0 до 100 баллов.</a:t>
            </a:r>
          </a:p>
          <a:p>
            <a:pPr>
              <a:buNone/>
            </a:pPr>
            <a:r>
              <a:rPr lang="ru-RU" b="1" i="1" dirty="0" smtClean="0"/>
              <a:t> </a:t>
            </a:r>
          </a:p>
          <a:p>
            <a:pPr>
              <a:buNone/>
            </a:pPr>
            <a:r>
              <a:rPr lang="ru-RU" b="1" i="1" dirty="0" smtClean="0"/>
              <a:t>     Суммарный балл от 0 до 20 соответствует полной зависимости больного, от 21 до 60 - выраженной зависимости, от 61 до 90 -  умеренной зависимости, от 91 до 99 - легкой зависимости, 100 баллов - полной независимости в повседневной деятельности</a:t>
            </a:r>
            <a:r>
              <a:rPr lang="ru-RU" dirty="0" smtClean="0"/>
              <a:t>.</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старения: независимое старение</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имеет место значительное снижение степени функционирование организма, ограничение функциональной активности пожилого человека, но при этом он способен осуществлять уход за собой и сохранять независимость от посторонней помощи;</a:t>
            </a:r>
          </a:p>
          <a:p>
            <a:r>
              <a:rPr lang="ru-RU" dirty="0" smtClean="0"/>
              <a:t>необходимо проведение специализированного гериатрического осмотра с выявлением гериатрических синдромов, разработкой программ медико-социальной реабилитации.</a:t>
            </a: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качества жизни</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боитесь ли Вы будущего? (1); в какой степени влияет ухудшение деятельности органов чувств на каждодневную активность? (2); в какой степени Вы можете самостоятельно решать свои проблемы? (3);  в какой степени Вы можете самостоятельно строить свое будущее? (4); считаете ли Вы, что окружающие считают Вас способными самостоятельно решать Ваши проблемы? (5); считаете ли Вы изолированными себя от общества? (6); насколько сильно Вы боитесь смерти близких Вам людей? (7); беспокоит ли Вас то, как Вы будете умирать? (8); как сильно Вы боитесь смерти? (9); как сильно Вы боитесь боли при умирании? (10); как сильно Вы боитесь утраты контроля при наступлении смертельной болезни? (11). </a:t>
            </a:r>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качества жизни</a:t>
            </a:r>
            <a:endParaRPr lang="ru-RU" dirty="0"/>
          </a:p>
        </p:txBody>
      </p:sp>
      <p:sp>
        <p:nvSpPr>
          <p:cNvPr id="3" name="Содержимое 2"/>
          <p:cNvSpPr>
            <a:spLocks noGrp="1"/>
          </p:cNvSpPr>
          <p:nvPr>
            <p:ph idx="1"/>
          </p:nvPr>
        </p:nvSpPr>
        <p:spPr/>
        <p:txBody>
          <a:bodyPr/>
          <a:lstStyle/>
          <a:p>
            <a:pPr>
              <a:buNone/>
            </a:pPr>
            <a:r>
              <a:rPr lang="ru-RU" dirty="0" smtClean="0"/>
              <a:t>    </a:t>
            </a:r>
          </a:p>
          <a:p>
            <a:pPr>
              <a:buNone/>
            </a:pPr>
            <a:r>
              <a:rPr lang="ru-RU" dirty="0" smtClean="0"/>
              <a:t>    Каждая из позиций оценивается в 5 баллов, наибольший балл соответствует меньшей степени выраженности каждого признака.</a:t>
            </a:r>
          </a:p>
          <a:p>
            <a:pPr>
              <a:buNone/>
            </a:pP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endParaRPr lang="ru-RU" dirty="0" smtClean="0"/>
          </a:p>
          <a:p>
            <a:pPr>
              <a:buNone/>
            </a:pPr>
            <a:endParaRPr lang="ru-RU" dirty="0" smtClean="0"/>
          </a:p>
          <a:p>
            <a:pPr>
              <a:buNone/>
            </a:pPr>
            <a:r>
              <a:rPr lang="ru-RU" dirty="0" smtClean="0"/>
              <a:t>                    СПАСИБО ЗА ВНИМАНИЕ!</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старения: старение с формированием астении</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характеризуется лабильностью состояния здоровья и социальной активности; у таких людей имеется значительное количество хронических заболеваний, которые протекают с частыми обострениями и декомпенсациями;</a:t>
            </a:r>
          </a:p>
          <a:p>
            <a:r>
              <a:rPr lang="ru-RU" dirty="0" smtClean="0"/>
              <a:t>формируется значительная зависимость от посторонней помощи, имеется высокая потребность в проведении мероприятий медицинской и социальной реабилитации;</a:t>
            </a:r>
          </a:p>
          <a:p>
            <a:r>
              <a:rPr lang="ru-RU" dirty="0" smtClean="0"/>
              <a:t>необходимо обеспечить выявление гериатрических синдромов, а также своевременное их купирование.</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000" dirty="0" smtClean="0"/>
              <a:t>Старение с формированием частичной зависимости от посторонней помощи</a:t>
            </a:r>
            <a:endParaRPr lang="ru-RU" sz="3000" dirty="0"/>
          </a:p>
        </p:txBody>
      </p:sp>
      <p:sp>
        <p:nvSpPr>
          <p:cNvPr id="3" name="Содержимое 2"/>
          <p:cNvSpPr>
            <a:spLocks noGrp="1"/>
          </p:cNvSpPr>
          <p:nvPr>
            <p:ph idx="1"/>
          </p:nvPr>
        </p:nvSpPr>
        <p:spPr/>
        <p:txBody>
          <a:bodyPr>
            <a:normAutofit fontScale="85000" lnSpcReduction="10000"/>
          </a:bodyPr>
          <a:lstStyle/>
          <a:p>
            <a:r>
              <a:rPr lang="ru-RU" dirty="0" smtClean="0"/>
              <a:t>низкий потенциал здоровья, значительная часть времени жизни пожилого человека проходит в обстановке зависимости от посторонней помощи, сохраняется лишь небольшой ареал занятий и активности, которые человек способен выполнять самостоятельно;</a:t>
            </a:r>
          </a:p>
          <a:p>
            <a:r>
              <a:rPr lang="ru-RU" dirty="0" err="1" smtClean="0"/>
              <a:t>озрастает</a:t>
            </a:r>
            <a:r>
              <a:rPr lang="ru-RU" dirty="0" smtClean="0"/>
              <a:t> роль социальных служб в поддержании нормальной жизнедеятельности, важно обеспечить также выявление гериатрических синдромов, обеспечить реабилитацию пожилого человека с учетом его функционального статуса.</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000" dirty="0" smtClean="0"/>
              <a:t>Старение с формированием </a:t>
            </a:r>
            <a:br>
              <a:rPr lang="ru-RU" sz="3000" dirty="0" smtClean="0"/>
            </a:br>
            <a:r>
              <a:rPr lang="ru-RU" sz="3000" dirty="0" smtClean="0"/>
              <a:t>полной постоянной зависимости</a:t>
            </a:r>
            <a:endParaRPr lang="ru-RU" sz="3000" dirty="0"/>
          </a:p>
        </p:txBody>
      </p:sp>
      <p:sp>
        <p:nvSpPr>
          <p:cNvPr id="3" name="Содержимое 2"/>
          <p:cNvSpPr>
            <a:spLocks noGrp="1"/>
          </p:cNvSpPr>
          <p:nvPr>
            <p:ph idx="1"/>
          </p:nvPr>
        </p:nvSpPr>
        <p:spPr/>
        <p:txBody>
          <a:bodyPr>
            <a:normAutofit fontScale="92500"/>
          </a:bodyPr>
          <a:lstStyle/>
          <a:p>
            <a:r>
              <a:rPr lang="ru-RU" dirty="0" smtClean="0"/>
              <a:t>полная постоянная зависимость от посторонней помощи, пожилой человек полностью прикован к постели, имеет место развитие тяжелых инвалидизирующих заболеваний, например, деменции;</a:t>
            </a:r>
          </a:p>
          <a:p>
            <a:r>
              <a:rPr lang="ru-RU" dirty="0" smtClean="0"/>
              <a:t>на первое место выходят мероприятия социального плана, сестринского ухода, которые направлены на поддержание достойных условий существования.</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3644</Words>
  <PresentationFormat>Экран (4:3)</PresentationFormat>
  <Paragraphs>211</Paragraphs>
  <Slides>62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62</vt:i4>
      </vt:variant>
    </vt:vector>
  </HeadingPairs>
  <TitlesOfParts>
    <vt:vector size="63" baseType="lpstr">
      <vt:lpstr>Тема Office</vt:lpstr>
      <vt:lpstr>СТАРЧЕСКАЯ АСТЕНИЯ И СПЕЦИАЛИЗИРОВАННЫЙ ГЕРИАТРИЧЕСКИЙ ОСМОТР </vt:lpstr>
      <vt:lpstr>История вопроса</vt:lpstr>
      <vt:lpstr>История вопроса</vt:lpstr>
      <vt:lpstr>Типы старения: идеальное старение</vt:lpstr>
      <vt:lpstr>Типы старения: сохранное старение</vt:lpstr>
      <vt:lpstr>Типы старения: независимое старение</vt:lpstr>
      <vt:lpstr>Типы старения: старение с формированием астении</vt:lpstr>
      <vt:lpstr>Старение с формированием частичной зависимости от посторонней помощи</vt:lpstr>
      <vt:lpstr>Старение с формированием  полной постоянной зависимости</vt:lpstr>
      <vt:lpstr>Определение старческой астении</vt:lpstr>
      <vt:lpstr>Вопросы терминологии</vt:lpstr>
      <vt:lpstr>Гериатрические синдромы, приводящие к старческой астении</vt:lpstr>
      <vt:lpstr>Эпидемиология</vt:lpstr>
      <vt:lpstr>Этиология и патогенез</vt:lpstr>
      <vt:lpstr>Этиология и патогенез</vt:lpstr>
      <vt:lpstr>Предпосылки к развитию старческой астении</vt:lpstr>
      <vt:lpstr>Предпосылки к развитию старческой астении</vt:lpstr>
      <vt:lpstr>Предпосылки к развитию старческой астении</vt:lpstr>
      <vt:lpstr>Предпосылки к развитию старческой астении</vt:lpstr>
      <vt:lpstr>Клиническая картина</vt:lpstr>
      <vt:lpstr>Клиническая картина</vt:lpstr>
      <vt:lpstr>Диагностика</vt:lpstr>
      <vt:lpstr>Дифференциальная диагностика</vt:lpstr>
      <vt:lpstr>Медико-социальная помощь</vt:lpstr>
      <vt:lpstr>Медико-социальная помощь</vt:lpstr>
      <vt:lpstr>Медико-социальная помощь</vt:lpstr>
      <vt:lpstr>Предупреждение старческой астении</vt:lpstr>
      <vt:lpstr>Комплексная гериатрическая оценка</vt:lpstr>
      <vt:lpstr>Мотивация к проведению</vt:lpstr>
      <vt:lpstr>Мотивация к проведению</vt:lpstr>
      <vt:lpstr>Мотивация к проведению</vt:lpstr>
      <vt:lpstr>Компоненты гериатрического осмотра</vt:lpstr>
      <vt:lpstr>Сведения о личности пациента</vt:lpstr>
      <vt:lpstr>Физикальный статус</vt:lpstr>
      <vt:lpstr>Оценка функционального статуса</vt:lpstr>
      <vt:lpstr>Оценка психического статуса</vt:lpstr>
      <vt:lpstr>Социальный статус</vt:lpstr>
      <vt:lpstr>Слайд 38</vt:lpstr>
      <vt:lpstr>«Оценка двигательной активности у пожилых»</vt:lpstr>
      <vt:lpstr>Оценка общей устойчивости</vt:lpstr>
      <vt:lpstr>Оценка общей устойчивости</vt:lpstr>
      <vt:lpstr>Оценка походки</vt:lpstr>
      <vt:lpstr>Оценка походки</vt:lpstr>
      <vt:lpstr>Общая оценка двигательной активности</vt:lpstr>
      <vt:lpstr>«Опросник выявления мальнутриции»</vt:lpstr>
      <vt:lpstr>«Опросник выявления мальнутриции»</vt:lpstr>
      <vt:lpstr>«Опросник выявления мальнутриции»</vt:lpstr>
      <vt:lpstr>«Опросник выявления мальнутриции»</vt:lpstr>
      <vt:lpstr>«Мини-исследование  умственного состояния»</vt:lpstr>
      <vt:lpstr>«Мини-исследование  умственного состояния»</vt:lpstr>
      <vt:lpstr>Оценка морального статуса</vt:lpstr>
      <vt:lpstr>Оценка морального статуса</vt:lpstr>
      <vt:lpstr>Оценка морального статуса</vt:lpstr>
      <vt:lpstr>Оценка морального статуса</vt:lpstr>
      <vt:lpstr>Шкала Бартела</vt:lpstr>
      <vt:lpstr>Шкала Бартела</vt:lpstr>
      <vt:lpstr>Шкала Бартела</vt:lpstr>
      <vt:lpstr>Шкала Бартела</vt:lpstr>
      <vt:lpstr>Шкала Бартела</vt:lpstr>
      <vt:lpstr>Оценка качества жизни</vt:lpstr>
      <vt:lpstr>Оценка качества жизни</vt:lpstr>
      <vt:lpstr>Слайд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СТАРЧЕСКАЯ АСТЕНИЯ И СПЕЦИАЛИЗИРОВАННЫЙ ГЕРИАТРИЧЕСКИЙ ОСМОТР </dc:title>
  <cp:lastModifiedBy>Admin</cp:lastModifiedBy>
  <cp:revision>58</cp:revision>
  <dcterms:modified xsi:type="dcterms:W3CDTF">2024-04-08T12:58:25Z</dcterms:modified>
</cp:coreProperties>
</file>