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2"/>
  </p:notesMasterIdLst>
  <p:sldIdLst>
    <p:sldId id="256" r:id="rId3"/>
    <p:sldId id="262" r:id="rId4"/>
    <p:sldId id="263" r:id="rId5"/>
    <p:sldId id="264" r:id="rId6"/>
    <p:sldId id="265" r:id="rId7"/>
    <p:sldId id="266" r:id="rId8"/>
    <p:sldId id="276" r:id="rId9"/>
    <p:sldId id="267" r:id="rId10"/>
    <p:sldId id="279" r:id="rId11"/>
    <p:sldId id="282" r:id="rId12"/>
    <p:sldId id="281" r:id="rId13"/>
    <p:sldId id="283" r:id="rId14"/>
    <p:sldId id="277" r:id="rId15"/>
    <p:sldId id="278" r:id="rId16"/>
    <p:sldId id="286" r:id="rId17"/>
    <p:sldId id="287" r:id="rId18"/>
    <p:sldId id="288" r:id="rId19"/>
    <p:sldId id="285" r:id="rId20"/>
    <p:sldId id="268" r:id="rId21"/>
    <p:sldId id="270" r:id="rId22"/>
    <p:sldId id="275" r:id="rId23"/>
    <p:sldId id="274" r:id="rId24"/>
    <p:sldId id="273" r:id="rId25"/>
    <p:sldId id="271" r:id="rId26"/>
    <p:sldId id="272" r:id="rId27"/>
    <p:sldId id="293" r:id="rId28"/>
    <p:sldId id="291" r:id="rId29"/>
    <p:sldId id="290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69CC6-FAC6-4820-AB56-FDA6C9465A7A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1319-A634-4FAC-BDFF-85369B5F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7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952" indent="0" algn="ctr">
              <a:buNone/>
              <a:defRPr/>
            </a:lvl2pPr>
            <a:lvl3pPr marL="911915" indent="0" algn="ctr">
              <a:buNone/>
              <a:defRPr/>
            </a:lvl3pPr>
            <a:lvl4pPr marL="1367874" indent="0" algn="ctr">
              <a:buNone/>
              <a:defRPr/>
            </a:lvl4pPr>
            <a:lvl5pPr marL="1823831" indent="0" algn="ctr">
              <a:buNone/>
              <a:defRPr/>
            </a:lvl5pPr>
            <a:lvl6pPr marL="2279789" indent="0" algn="ctr">
              <a:buNone/>
              <a:defRPr/>
            </a:lvl6pPr>
            <a:lvl7pPr marL="2735748" indent="0" algn="ctr">
              <a:buNone/>
              <a:defRPr/>
            </a:lvl7pPr>
            <a:lvl8pPr marL="3191707" indent="0" algn="ctr">
              <a:buNone/>
              <a:defRPr/>
            </a:lvl8pPr>
            <a:lvl9pPr marL="364766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D6D3-2E46-422E-9101-EDCD0254A8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1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3F0C-D4D7-4DD5-BCC1-CE503ABFBC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6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2CC0-28E2-4EBD-9F78-67D1B983FF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2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DCB96-3E25-4406-AFF9-0324FCE20A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3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1" y="3938596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51FEA-AD5A-45F3-8505-AA1CE854AD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4723-D94B-4C10-8183-96F211855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5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E535-4990-41C1-AFAC-773FE8748C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6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57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CD868-E3BB-41D6-A33D-63A61A7EEC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7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2" indent="0">
              <a:buNone/>
              <a:defRPr sz="2000" b="1"/>
            </a:lvl2pPr>
            <a:lvl3pPr marL="911915" indent="0">
              <a:buNone/>
              <a:defRPr sz="1800" b="1"/>
            </a:lvl3pPr>
            <a:lvl4pPr marL="1367874" indent="0">
              <a:buNone/>
              <a:defRPr sz="1600" b="1"/>
            </a:lvl4pPr>
            <a:lvl5pPr marL="1823831" indent="0">
              <a:buNone/>
              <a:defRPr sz="1600" b="1"/>
            </a:lvl5pPr>
            <a:lvl6pPr marL="2279789" indent="0">
              <a:buNone/>
              <a:defRPr sz="1600" b="1"/>
            </a:lvl6pPr>
            <a:lvl7pPr marL="2735748" indent="0">
              <a:buNone/>
              <a:defRPr sz="1600" b="1"/>
            </a:lvl7pPr>
            <a:lvl8pPr marL="3191707" indent="0">
              <a:buNone/>
              <a:defRPr sz="1600" b="1"/>
            </a:lvl8pPr>
            <a:lvl9pPr marL="3647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2" indent="0">
              <a:buNone/>
              <a:defRPr sz="2000" b="1"/>
            </a:lvl2pPr>
            <a:lvl3pPr marL="911915" indent="0">
              <a:buNone/>
              <a:defRPr sz="1800" b="1"/>
            </a:lvl3pPr>
            <a:lvl4pPr marL="1367874" indent="0">
              <a:buNone/>
              <a:defRPr sz="1600" b="1"/>
            </a:lvl4pPr>
            <a:lvl5pPr marL="1823831" indent="0">
              <a:buNone/>
              <a:defRPr sz="1600" b="1"/>
            </a:lvl5pPr>
            <a:lvl6pPr marL="2279789" indent="0">
              <a:buNone/>
              <a:defRPr sz="1600" b="1"/>
            </a:lvl6pPr>
            <a:lvl7pPr marL="2735748" indent="0">
              <a:buNone/>
              <a:defRPr sz="1600" b="1"/>
            </a:lvl7pPr>
            <a:lvl8pPr marL="3191707" indent="0">
              <a:buNone/>
              <a:defRPr sz="1600" b="1"/>
            </a:lvl8pPr>
            <a:lvl9pPr marL="3647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7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9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2" indent="0">
              <a:buNone/>
              <a:defRPr sz="1200"/>
            </a:lvl2pPr>
            <a:lvl3pPr marL="911915" indent="0">
              <a:buNone/>
              <a:defRPr sz="1000"/>
            </a:lvl3pPr>
            <a:lvl4pPr marL="1367874" indent="0">
              <a:buNone/>
              <a:defRPr sz="900"/>
            </a:lvl4pPr>
            <a:lvl5pPr marL="1823831" indent="0">
              <a:buNone/>
              <a:defRPr sz="900"/>
            </a:lvl5pPr>
            <a:lvl6pPr marL="2279789" indent="0">
              <a:buNone/>
              <a:defRPr sz="900"/>
            </a:lvl6pPr>
            <a:lvl7pPr marL="2735748" indent="0">
              <a:buNone/>
              <a:defRPr sz="900"/>
            </a:lvl7pPr>
            <a:lvl8pPr marL="3191707" indent="0">
              <a:buNone/>
              <a:defRPr sz="900"/>
            </a:lvl8pPr>
            <a:lvl9pPr marL="3647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2" indent="0">
              <a:buNone/>
              <a:defRPr sz="2800"/>
            </a:lvl2pPr>
            <a:lvl3pPr marL="911915" indent="0">
              <a:buNone/>
              <a:defRPr sz="2400"/>
            </a:lvl3pPr>
            <a:lvl4pPr marL="1367874" indent="0">
              <a:buNone/>
              <a:defRPr sz="2000"/>
            </a:lvl4pPr>
            <a:lvl5pPr marL="1823831" indent="0">
              <a:buNone/>
              <a:defRPr sz="2000"/>
            </a:lvl5pPr>
            <a:lvl6pPr marL="2279789" indent="0">
              <a:buNone/>
              <a:defRPr sz="2000"/>
            </a:lvl6pPr>
            <a:lvl7pPr marL="2735748" indent="0">
              <a:buNone/>
              <a:defRPr sz="2000"/>
            </a:lvl7pPr>
            <a:lvl8pPr marL="3191707" indent="0">
              <a:buNone/>
              <a:defRPr sz="2000"/>
            </a:lvl8pPr>
            <a:lvl9pPr marL="364766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52" indent="0">
              <a:buNone/>
              <a:defRPr sz="1200"/>
            </a:lvl2pPr>
            <a:lvl3pPr marL="911915" indent="0">
              <a:buNone/>
              <a:defRPr sz="1000"/>
            </a:lvl3pPr>
            <a:lvl4pPr marL="1367874" indent="0">
              <a:buNone/>
              <a:defRPr sz="900"/>
            </a:lvl4pPr>
            <a:lvl5pPr marL="1823831" indent="0">
              <a:buNone/>
              <a:defRPr sz="900"/>
            </a:lvl5pPr>
            <a:lvl6pPr marL="2279789" indent="0">
              <a:buNone/>
              <a:defRPr sz="900"/>
            </a:lvl6pPr>
            <a:lvl7pPr marL="2735748" indent="0">
              <a:buNone/>
              <a:defRPr sz="900"/>
            </a:lvl7pPr>
            <a:lvl8pPr marL="3191707" indent="0">
              <a:buNone/>
              <a:defRPr sz="900"/>
            </a:lvl8pPr>
            <a:lvl9pPr marL="3647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29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52" indent="0">
              <a:buNone/>
              <a:defRPr sz="1800"/>
            </a:lvl2pPr>
            <a:lvl3pPr marL="911915" indent="0">
              <a:buNone/>
              <a:defRPr sz="1600"/>
            </a:lvl3pPr>
            <a:lvl4pPr marL="1367874" indent="0">
              <a:buNone/>
              <a:defRPr sz="1400"/>
            </a:lvl4pPr>
            <a:lvl5pPr marL="1823831" indent="0">
              <a:buNone/>
              <a:defRPr sz="1400"/>
            </a:lvl5pPr>
            <a:lvl6pPr marL="2279789" indent="0">
              <a:buNone/>
              <a:defRPr sz="1400"/>
            </a:lvl6pPr>
            <a:lvl7pPr marL="2735748" indent="0">
              <a:buNone/>
              <a:defRPr sz="1400"/>
            </a:lvl7pPr>
            <a:lvl8pPr marL="3191707" indent="0">
              <a:buNone/>
              <a:defRPr sz="1400"/>
            </a:lvl8pPr>
            <a:lvl9pPr marL="364766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CB35-0EA5-435D-ADE1-911FD1207E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CE15-008D-4026-A800-3A1FCBCF4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8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2" indent="0">
              <a:buNone/>
              <a:defRPr sz="2000" b="1"/>
            </a:lvl2pPr>
            <a:lvl3pPr marL="911915" indent="0">
              <a:buNone/>
              <a:defRPr sz="1800" b="1"/>
            </a:lvl3pPr>
            <a:lvl4pPr marL="1367874" indent="0">
              <a:buNone/>
              <a:defRPr sz="1600" b="1"/>
            </a:lvl4pPr>
            <a:lvl5pPr marL="1823831" indent="0">
              <a:buNone/>
              <a:defRPr sz="1600" b="1"/>
            </a:lvl5pPr>
            <a:lvl6pPr marL="2279789" indent="0">
              <a:buNone/>
              <a:defRPr sz="1600" b="1"/>
            </a:lvl6pPr>
            <a:lvl7pPr marL="2735748" indent="0">
              <a:buNone/>
              <a:defRPr sz="1600" b="1"/>
            </a:lvl7pPr>
            <a:lvl8pPr marL="3191707" indent="0">
              <a:buNone/>
              <a:defRPr sz="1600" b="1"/>
            </a:lvl8pPr>
            <a:lvl9pPr marL="3647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52" indent="0">
              <a:buNone/>
              <a:defRPr sz="2000" b="1"/>
            </a:lvl2pPr>
            <a:lvl3pPr marL="911915" indent="0">
              <a:buNone/>
              <a:defRPr sz="1800" b="1"/>
            </a:lvl3pPr>
            <a:lvl4pPr marL="1367874" indent="0">
              <a:buNone/>
              <a:defRPr sz="1600" b="1"/>
            </a:lvl4pPr>
            <a:lvl5pPr marL="1823831" indent="0">
              <a:buNone/>
              <a:defRPr sz="1600" b="1"/>
            </a:lvl5pPr>
            <a:lvl6pPr marL="2279789" indent="0">
              <a:buNone/>
              <a:defRPr sz="1600" b="1"/>
            </a:lvl6pPr>
            <a:lvl7pPr marL="2735748" indent="0">
              <a:buNone/>
              <a:defRPr sz="1600" b="1"/>
            </a:lvl7pPr>
            <a:lvl8pPr marL="3191707" indent="0">
              <a:buNone/>
              <a:defRPr sz="1600" b="1"/>
            </a:lvl8pPr>
            <a:lvl9pPr marL="364766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1F15-3822-46EE-8FA8-7314FE7186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3ADF-176B-4AF4-AE45-05D61238B0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B396-7F70-4966-A161-FE7FEE51ED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52" indent="0">
              <a:buNone/>
              <a:defRPr sz="1200"/>
            </a:lvl2pPr>
            <a:lvl3pPr marL="911915" indent="0">
              <a:buNone/>
              <a:defRPr sz="1000"/>
            </a:lvl3pPr>
            <a:lvl4pPr marL="1367874" indent="0">
              <a:buNone/>
              <a:defRPr sz="900"/>
            </a:lvl4pPr>
            <a:lvl5pPr marL="1823831" indent="0">
              <a:buNone/>
              <a:defRPr sz="900"/>
            </a:lvl5pPr>
            <a:lvl6pPr marL="2279789" indent="0">
              <a:buNone/>
              <a:defRPr sz="900"/>
            </a:lvl6pPr>
            <a:lvl7pPr marL="2735748" indent="0">
              <a:buNone/>
              <a:defRPr sz="900"/>
            </a:lvl7pPr>
            <a:lvl8pPr marL="3191707" indent="0">
              <a:buNone/>
              <a:defRPr sz="900"/>
            </a:lvl8pPr>
            <a:lvl9pPr marL="3647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EE31-2D6F-471E-89A9-389832A68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52" indent="0">
              <a:buNone/>
              <a:defRPr sz="2800"/>
            </a:lvl2pPr>
            <a:lvl3pPr marL="911915" indent="0">
              <a:buNone/>
              <a:defRPr sz="2400"/>
            </a:lvl3pPr>
            <a:lvl4pPr marL="1367874" indent="0">
              <a:buNone/>
              <a:defRPr sz="2000"/>
            </a:lvl4pPr>
            <a:lvl5pPr marL="1823831" indent="0">
              <a:buNone/>
              <a:defRPr sz="2000"/>
            </a:lvl5pPr>
            <a:lvl6pPr marL="2279789" indent="0">
              <a:buNone/>
              <a:defRPr sz="2000"/>
            </a:lvl6pPr>
            <a:lvl7pPr marL="2735748" indent="0">
              <a:buNone/>
              <a:defRPr sz="2000"/>
            </a:lvl7pPr>
            <a:lvl8pPr marL="3191707" indent="0">
              <a:buNone/>
              <a:defRPr sz="2000"/>
            </a:lvl8pPr>
            <a:lvl9pPr marL="364766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52" indent="0">
              <a:buNone/>
              <a:defRPr sz="1200"/>
            </a:lvl2pPr>
            <a:lvl3pPr marL="911915" indent="0">
              <a:buNone/>
              <a:defRPr sz="1000"/>
            </a:lvl3pPr>
            <a:lvl4pPr marL="1367874" indent="0">
              <a:buNone/>
              <a:defRPr sz="900"/>
            </a:lvl4pPr>
            <a:lvl5pPr marL="1823831" indent="0">
              <a:buNone/>
              <a:defRPr sz="900"/>
            </a:lvl5pPr>
            <a:lvl6pPr marL="2279789" indent="0">
              <a:buNone/>
              <a:defRPr sz="900"/>
            </a:lvl6pPr>
            <a:lvl7pPr marL="2735748" indent="0">
              <a:buNone/>
              <a:defRPr sz="900"/>
            </a:lvl7pPr>
            <a:lvl8pPr marL="3191707" indent="0">
              <a:buNone/>
              <a:defRPr sz="900"/>
            </a:lvl8pPr>
            <a:lvl9pPr marL="36476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544C-973A-469A-9963-D919B797B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2" tIns="45595" rIns="91192" bIns="45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2" tIns="45595" rIns="91192" bIns="45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2" tIns="45595" rIns="91192" bIns="4559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2141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2" tIns="45595" rIns="91192" bIns="4559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2141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2" tIns="45595" rIns="91192" bIns="4559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2141" fontAlgn="base">
              <a:spcBef>
                <a:spcPct val="0"/>
              </a:spcBef>
              <a:spcAft>
                <a:spcPct val="0"/>
              </a:spcAft>
              <a:defRPr/>
            </a:pPr>
            <a:fld id="{A7D41557-DFB6-4DEA-ADE8-C2A018B959F7}" type="slidenum">
              <a:rPr lang="ru-RU" smtClean="0">
                <a:solidFill>
                  <a:srgbClr val="000000"/>
                </a:solidFill>
              </a:rPr>
              <a:pPr defTabSz="9121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7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59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1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78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38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959" indent="-3419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929" indent="-2849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95" indent="-2279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5852" indent="-2279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1811" indent="-2279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07768" indent="-2279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3727" indent="-2279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19685" indent="-2279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5642" indent="-2279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2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5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74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31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89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48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07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64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92" tIns="45595" rIns="91192" bIns="4559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192" tIns="45595" rIns="91192" bIns="455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192" tIns="45595" rIns="91192" bIns="455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15"/>
            <a:fld id="{1F824152-5827-4113-92A7-54762998B5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915"/>
              <a:t>12.04.2024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192" tIns="45595" rIns="91192" bIns="455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192" tIns="45595" rIns="91192" bIns="455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15"/>
            <a:fld id="{73278F9A-79A1-40B8-8E96-53614A1259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9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5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19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59" indent="-341959" algn="l" defTabSz="9119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29" indent="-284970" algn="l" defTabSz="91191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95" indent="-227974" algn="l" defTabSz="9119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52" indent="-227974" algn="l" defTabSz="91191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11" indent="-227974" algn="l" defTabSz="91191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68" indent="-227974" algn="l" defTabSz="911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27" indent="-227974" algn="l" defTabSz="911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85" indent="-227974" algn="l" defTabSz="911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42" indent="-227974" algn="l" defTabSz="9119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2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15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74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31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89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48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07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64" algn="l" defTabSz="911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3D394B94-94CA-439E-9147-C406EC5E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55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3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 с курсом лабораторной медицинской микробиологии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882BC180-C63F-449D-90DE-5903EBB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88C406-58FD-4AB2-AF5C-241B3FB12176}"/>
              </a:ext>
            </a:extLst>
          </p:cNvPr>
          <p:cNvSpPr txBox="1"/>
          <p:nvPr/>
        </p:nvSpPr>
        <p:spPr>
          <a:xfrm>
            <a:off x="968375" y="6161088"/>
            <a:ext cx="2609850" cy="631460"/>
          </a:xfrm>
          <a:prstGeom prst="rect">
            <a:avLst/>
          </a:prstGeom>
        </p:spPr>
        <p:txBody>
          <a:bodyPr lIns="0" tIns="597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43"/>
              </a:spcBef>
              <a:defRPr/>
            </a:pP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версия апрель 2024г., </a:t>
            </a:r>
            <a:r>
              <a:rPr lang="ru-RU" altLang="ru-RU" sz="205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2444750"/>
          </a:xfrm>
          <a:prstGeom prst="rect">
            <a:avLst/>
          </a:prstGeom>
        </p:spPr>
        <p:txBody>
          <a:bodyPr lIns="78203" tIns="123821" rIns="78203" bIns="39101">
            <a:normAutofit fontScale="40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100" dirty="0">
                <a:solidFill>
                  <a:srgbClr val="0070C0"/>
                </a:solidFill>
                <a:latin typeface="Arial Black" panose="020B0A04020102020204" pitchFamily="34" charset="0"/>
              </a:rPr>
              <a:t>АРБОВИРУСНЫЕ ИНФЕКЦИИ, АКТУАЛЬНЫЕ ДЛЯ РОССИЙСКОЙ ФЕДЕРАЦИИ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3763" b="1" dirty="0">
              <a:solidFill>
                <a:srgbClr val="006FB8"/>
              </a:solidFill>
              <a:ea typeface="+mn-ea"/>
              <a:cs typeface="Times New Roman" pitchFamily="18" charset="0"/>
            </a:endParaRPr>
          </a:p>
          <a:p>
            <a:pPr algn="l" defTabSz="911915">
              <a:lnSpc>
                <a:spcPct val="115000"/>
              </a:lnSpc>
            </a:pPr>
            <a:r>
              <a:rPr lang="ru-RU" sz="42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Бурцева Елена Ивановна, д.м.н., профессор</a:t>
            </a:r>
          </a:p>
          <a:p>
            <a:pPr algn="l" defTabSz="911915">
              <a:lnSpc>
                <a:spcPct val="115000"/>
              </a:lnSpc>
            </a:pPr>
            <a:r>
              <a:rPr lang="ru-RU" sz="42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(использованы материалы, любезно предоставленным Ларичевым В.Ф., д.б.н.)</a:t>
            </a:r>
            <a:endParaRPr lang="ru-RU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 defTabSz="911915">
              <a:lnSpc>
                <a:spcPct val="115000"/>
              </a:lnSpc>
            </a:pPr>
            <a:endParaRPr lang="ru-RU" sz="28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8B894-BD16-A01F-A527-DB37620C5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5205412"/>
            <a:ext cx="2472166" cy="1463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3" y="2375574"/>
            <a:ext cx="7920880" cy="4221088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Лихорадка Чикунгунья передается через укусы комаров рода </a:t>
            </a:r>
            <a:r>
              <a:rPr lang="en-US" sz="16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Aedes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главным образом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16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aegypti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А. </a:t>
            </a:r>
            <a:r>
              <a:rPr lang="en-US" sz="16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albopictus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Для их размножения достаточно небольшого количества пресной воды в лужах, канавах, автомобильных покрышках, банках и т.п. Взрослые комары кусают людей в дневное время в прохладных и тенистых местах.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Чикунгунья вызывает лихорадку и сильную боль в суставах, которая часто носит изнуряющий характер и варьируется по продолжительности. Другие симптомы включают отеки суставов, боль в мышцах, головную боль, тошноту, усталость и сыпь.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Какой-либо одобренной вакцины или специальной терапии для противодействия инфекционным заболеваниям, возбуждаемым вирусом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чикунгуньи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настоящее время не существует.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AD4060A-EE87-4BEB-8E61-C587F1DED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92"/>
            <a:ext cx="4038600" cy="16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" y="24841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17" y="3068964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Семейство </a:t>
            </a:r>
            <a:r>
              <a:rPr lang="en-IN" dirty="0"/>
              <a:t>- </a:t>
            </a:r>
            <a:r>
              <a:rPr lang="en-IN" dirty="0" err="1"/>
              <a:t>flaviviridae</a:t>
            </a:r>
            <a:r>
              <a:rPr lang="en-IN" dirty="0"/>
              <a:t>, </a:t>
            </a:r>
            <a:r>
              <a:rPr lang="ru-RU" dirty="0"/>
              <a:t>род </a:t>
            </a:r>
            <a:r>
              <a:rPr lang="en-IN" dirty="0"/>
              <a:t>- </a:t>
            </a:r>
            <a:r>
              <a:rPr lang="en-IN" dirty="0" err="1"/>
              <a:t>flavivirus</a:t>
            </a:r>
            <a:r>
              <a:rPr lang="en-IN" dirty="0"/>
              <a:t> </a:t>
            </a:r>
            <a:br>
              <a:rPr lang="ru-RU" dirty="0"/>
            </a:br>
            <a:r>
              <a:rPr lang="ru-RU" sz="2000" dirty="0"/>
              <a:t>(лихорадка денге, лихорадка западного </a:t>
            </a:r>
            <a:r>
              <a:rPr lang="ru-RU" sz="2000" dirty="0" err="1"/>
              <a:t>нила</a:t>
            </a:r>
            <a:r>
              <a:rPr lang="ru-RU" sz="2000" dirty="0"/>
              <a:t>, лихорадка </a:t>
            </a:r>
            <a:r>
              <a:rPr lang="ru-RU" sz="2000" dirty="0" err="1"/>
              <a:t>зика</a:t>
            </a:r>
            <a:r>
              <a:rPr lang="ru-RU" sz="20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52"/>
            <a:ext cx="3175485" cy="253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3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110038" cy="1143000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Лихорадка денге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608" y="1844824"/>
            <a:ext cx="8291263" cy="4065319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    Вирусная этиология лихорадки денге (как и значение комаров в качестве переносчиков) была установлена в 1907 году в опытах на добровольцах.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Прототипные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штаммы вирусов денге 1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Hawaii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) и 2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New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Guinea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) были выделены в 1944 г. из крови больных на Гавайских островах и Новой Гвинее, а вирусы денге 3 и 4 – в 1957 во время эпидемии в Маниле. Все 4 известные генотипа вирусов денге вызывают идентичную по симптомам инфекцию</a:t>
            </a:r>
            <a:r>
              <a:rPr lang="ru-RU" sz="1600" dirty="0">
                <a:latin typeface="Times New Roman"/>
                <a:ea typeface="Times New Roman"/>
              </a:rPr>
              <a:t>.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</a:rPr>
              <a:t>     Была установлена джунглевая форма циркуляции вируса денге с участием обезьян и комаров </a:t>
            </a:r>
            <a:r>
              <a:rPr lang="en-US" sz="1600" i="1" dirty="0" err="1">
                <a:latin typeface="Times New Roman"/>
                <a:ea typeface="Calibri"/>
              </a:rPr>
              <a:t>Aedes</a:t>
            </a:r>
            <a:r>
              <a:rPr lang="en-US" sz="1600" i="1" dirty="0">
                <a:latin typeface="Times New Roman"/>
                <a:ea typeface="Calibri"/>
              </a:rPr>
              <a:t> </a:t>
            </a:r>
            <a:r>
              <a:rPr lang="en-US" sz="1600" i="1" dirty="0" err="1">
                <a:latin typeface="Times New Roman"/>
                <a:ea typeface="Calibri"/>
              </a:rPr>
              <a:t>niveus</a:t>
            </a:r>
            <a:r>
              <a:rPr lang="ru-RU" sz="1600" i="1" dirty="0">
                <a:latin typeface="Times New Roman"/>
                <a:ea typeface="Calibri"/>
              </a:rPr>
              <a:t>, </a:t>
            </a:r>
            <a:r>
              <a:rPr lang="ru-RU" sz="1600" dirty="0">
                <a:latin typeface="Times New Roman"/>
                <a:ea typeface="Calibri"/>
              </a:rPr>
              <a:t>которые питаются как на обезьянах, так и на человеке. Вначале 1980-х крупная эпизоотия среди обезьян, связанная с вирусом денге 2 типа, была зарегистрирована на всей территории Западной Африки.</a:t>
            </a:r>
          </a:p>
          <a:p>
            <a:pPr indent="0">
              <a:spcAft>
                <a:spcPts val="0"/>
              </a:spcAft>
              <a:buNone/>
            </a:pPr>
            <a:endParaRPr lang="ru-RU" sz="1600" dirty="0">
              <a:latin typeface="Times New Roman"/>
              <a:ea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Штаммы вируса денге 2 были выделены от людей, заразившихся после укусов комаров, питающихся на обезьянах. "Лесные" штаммы денге 2 плохо передавались "городскими" комарами: </a:t>
            </a:r>
            <a:r>
              <a:rPr lang="en-US" sz="1600" i="1" dirty="0" err="1">
                <a:latin typeface="Times New Roman"/>
                <a:ea typeface="Calibri"/>
                <a:cs typeface="Times New Roman"/>
              </a:rPr>
              <a:t>Aedes</a:t>
            </a:r>
            <a:r>
              <a:rPr lang="en-US" sz="1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i="1" dirty="0" err="1">
                <a:latin typeface="Times New Roman"/>
                <a:ea typeface="Calibri"/>
                <a:cs typeface="Times New Roman"/>
              </a:rPr>
              <a:t>aegypti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en-US" sz="1600" i="1" dirty="0" err="1">
                <a:latin typeface="Times New Roman"/>
                <a:ea typeface="Calibri"/>
                <a:cs typeface="Times New Roman"/>
              </a:rPr>
              <a:t>Aedes</a:t>
            </a:r>
            <a:r>
              <a:rPr lang="en-US" sz="1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i="1" dirty="0" err="1">
                <a:latin typeface="Times New Roman"/>
                <a:ea typeface="Calibri"/>
                <a:cs typeface="Times New Roman"/>
              </a:rPr>
              <a:t>albopictus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отличие от этого, джунглевые комары легко передают "городские" штаммы вируса денге 2.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sz="1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7685"/>
          <a:stretch>
            <a:fillRect/>
          </a:stretch>
        </p:blipFill>
        <p:spPr bwMode="auto">
          <a:xfrm>
            <a:off x="5004050" y="116633"/>
            <a:ext cx="3179555" cy="161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1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Клиническая картина лихорадки денге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Лихорадка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денге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- это передаваемое комарами тропическое заболевание, вызываемое вирусом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денге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Симптомы обычно начинаются через три-четырнадцать дней после заражения. Они могут включать высокую температуру, головную боль, рвоту, мышечные и суставные боли, а также характерный кожный зуд, кожную сыпь 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геморрагический синдром.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Восстановление обычно занимает от двух до семи дней. В небольшой части случаев болезнь развивается в более тяжелую.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8600" cy="21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latin typeface="Arial Black" pitchFamily="34" charset="0"/>
              </a:rPr>
              <a:t>Гипотезы возникновения геморрагического синдрома при лихорадке денге</a:t>
            </a:r>
            <a:br>
              <a:rPr lang="ru-RU" sz="2400" b="1" dirty="0"/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На данный момент существует две основные гипотезы: 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1-ая - связана с наличием антител, оставшихся от ранее перенесенного флавивирусного заболевания, как правило, другого типа вируса денге (заболевание одним типом денге не защищает от заболевания другим!); 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2-ая - основывается на предположении о существовании особых вирулентных штаммов вирусов денге (ранее считалось, что эти штаммы относятся к 3-му типу, теперь, все-таки, предполагается, что это первый генотип.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Границы распространения лихорадки западного Нила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    Впервые вирус Западного Нила (ЗН) был выделен в 1937 году в Уганде в провинции Западный Нил из крови больного человека.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    В Российской Федерации штаммы вируса ЗН были выделены в 1963 г. в Астраханской области из клещей </a:t>
            </a:r>
            <a:r>
              <a:rPr lang="ru-RU" sz="1600" i="1" dirty="0"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yalomma</a:t>
            </a:r>
            <a:r>
              <a:rPr lang="en-US" sz="16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marginatum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, снятых с грачей. В Краснодарском крае за период с 1985 по 1989 гг. было изолировано 3 штамма вируса ЗН: по одному из комаров 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Culex</a:t>
            </a:r>
            <a:r>
              <a:rPr lang="en-US" sz="16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modestus</a:t>
            </a:r>
            <a:r>
              <a:rPr lang="ru-RU" sz="1600" i="1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клещей 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Dermacentor</a:t>
            </a:r>
            <a:r>
              <a:rPr lang="en-US" sz="16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ea typeface="Calibri"/>
                <a:cs typeface="Times New Roman" pitchFamily="18" charset="0"/>
              </a:rPr>
              <a:t>marginatus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и внутренних органов обыкновенной полевки.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    Два штамма были выделены из крови больных людей в 1999 и 2000 гг. в  Астраханской области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1EF008BF-A7DD-4894-B22F-EA17D25B4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708920"/>
            <a:ext cx="4316288" cy="2448272"/>
          </a:xfrm>
        </p:spPr>
      </p:pic>
    </p:spTree>
    <p:extLst>
      <p:ext uri="{BB962C8B-B14F-4D97-AF65-F5344CB8AC3E}">
        <p14:creationId xmlns:p14="http://schemas.microsoft.com/office/powerpoint/2010/main" val="140454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Arial Black" pitchFamily="34" charset="0"/>
              </a:rPr>
              <a:t>Клиническая картина </a:t>
            </a:r>
            <a:br>
              <a:rPr lang="ru-RU" sz="24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 Black" pitchFamily="34" charset="0"/>
              </a:rPr>
              <a:t>Лихорадки Западного Нила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06" y="1340770"/>
            <a:ext cx="4266019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Лихорадка Западного Нила (ЛЗН) - природно-очаговая инфекция с трансмиссивным механизмом передачи возбудителя, протекающая у человека в виде острого лихорадочного заболевания с симптомами общей интоксикации, головными болями, миалгией, артралгией, сыпью, в тяжелых случаях - с развитием серозного менингита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менингоэнцефалита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Заболевание эндемично во многих странах Азии, Европы, Африки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Установлено, что комары рода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Culex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заражения сохраняют вирус и способны к его передаче через укус по меньшей мере на протяжении 62-х дней при температуре 12-23C.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Вакцина не разработана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24536" cy="27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54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Лихорадка Зика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4" y="836716"/>
            <a:ext cx="8120837" cy="495801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Вирус Зика был выделен впервые в 1947 г. из крови больной обезьяны (макака-резус) во время изучения желтой лихорадки в Уганде. В последующие 30 лет штаммы вируса лихорадки Зика были изолированы из разных видов комаров рода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Африке и Малайзии от больных людей в Африке и Южной Азии. В 2013-2014 гг. крупная вспышка - более 1400 случаев в Новой Каледонии. Вспышка 2013-2014 гг. на островах Тихого океана охватила Полинезию, Микронезию, Новую Каледонию, Острова Кука, Восточный Остров, Вануату, Соломоновы острова, Фиджи и Таити.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Передача вируса Зика от больного человека здоровому происходит, главным образом, через укусы комаров рода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условиях джунглей источником заражения комаров являются обезьяны и возможно другие виды диких позвоночных. Инфицирование новорожденных детей происходит вероятно через плаценту. Имеются данные о четырех случаях (Таити, в США и Франции) заражения через сперму при половом акте. Вирус Зика в нескольких случаях был обнаружен в моче больных людей, причем в большей концентрации и более продолжительное время (&gt;10-20 дней), чем в крови (до 7 дня).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2204864"/>
            <a:ext cx="3705457" cy="19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16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Arial Black" pitchFamily="34" charset="0"/>
              </a:rPr>
              <a:t>Клиническая картина лихорадки 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Симптомы заболевания: повышение температуры тела недомогание, головная боль мелкая пятнисто-бугорковая сыпь покраснение глаз боль в мышцах и суставах. Симптомы обычно сохраняются в течение 2–7 дней.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До настоящего времени лихорадка Зика считается достаточно легким заболеванием. Только у 1 человека из 4-5 проявлялись симптомы заболевания.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 лихорадкой Зика связывают такие заболевания: микроцефалию у новорожденных; синдром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Гийена-Барре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Guillain-Barré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– острая воспалительная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демиелинизирующая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полинейропатия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серповидно-клеточную анемию.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Смертность от лихорадки Зика отсутствует.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67" y="1600204"/>
            <a:ext cx="33886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54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2717" y="3068964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595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191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678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383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69" y="2492896"/>
            <a:ext cx="8060432" cy="1362075"/>
          </a:xfrm>
        </p:spPr>
        <p:txBody>
          <a:bodyPr/>
          <a:lstStyle/>
          <a:p>
            <a:pPr algn="ctr"/>
            <a:r>
              <a:rPr lang="ru-RU" dirty="0"/>
              <a:t>Семейство </a:t>
            </a:r>
            <a:r>
              <a:rPr lang="en-US" dirty="0" err="1"/>
              <a:t>Bunyaviridae</a:t>
            </a:r>
            <a:r>
              <a:rPr lang="en-US" dirty="0"/>
              <a:t>, </a:t>
            </a:r>
            <a:r>
              <a:rPr lang="ru-RU" dirty="0"/>
              <a:t>рода – </a:t>
            </a:r>
            <a:r>
              <a:rPr lang="en-IN" sz="3600" dirty="0" err="1"/>
              <a:t>Nairovirus</a:t>
            </a:r>
            <a:r>
              <a:rPr lang="en-IN" sz="3600" dirty="0"/>
              <a:t>/</a:t>
            </a:r>
            <a:r>
              <a:rPr lang="en-IN" sz="3600" dirty="0" err="1"/>
              <a:t>bunyavirus</a:t>
            </a:r>
            <a:br>
              <a:rPr lang="en-IN" sz="3600" dirty="0"/>
            </a:br>
            <a:r>
              <a:rPr lang="en-US" sz="3600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2717" y="4149080"/>
            <a:ext cx="7772400" cy="864096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Вирус Крымской геморрагической лихорадки</a:t>
            </a:r>
            <a:r>
              <a:rPr lang="en-US" dirty="0"/>
              <a:t>/</a:t>
            </a:r>
            <a:r>
              <a:rPr lang="ru-RU" dirty="0"/>
              <a:t>вирус </a:t>
            </a:r>
            <a:r>
              <a:rPr lang="ru-RU" dirty="0" err="1"/>
              <a:t>Батаи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164435"/>
            <a:ext cx="4320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Times New Roman"/>
                <a:ea typeface="Calibri"/>
              </a:rPr>
              <a:t>Арбовирусы – это экологическая группа вирусов, передающихся восприимчивым позвоночным через укусы кровососущих членистоногих: комаров, клещей, москитов, мошек и мокрецов. К этой группе тесно примыкают зоонозные вирусы, циркулирующие среди позвоночных животных без участия кровососущих членистоногих. К ним относятся, в частности, возбудители ряда геморрагических лихорадок (</a:t>
            </a:r>
            <a:r>
              <a:rPr lang="ru-RU" sz="1600" dirty="0" err="1">
                <a:latin typeface="Times New Roman"/>
                <a:ea typeface="Calibri"/>
              </a:rPr>
              <a:t>Ласса</a:t>
            </a:r>
            <a:r>
              <a:rPr lang="ru-RU" sz="1600" dirty="0">
                <a:latin typeface="Times New Roman"/>
                <a:ea typeface="Calibri"/>
              </a:rPr>
              <a:t>, Эбола, Аргентинская, Боливийская, с почечным или лёгочным синдромами)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/>
                <a:ea typeface="Calibri"/>
              </a:rPr>
              <a:t>Абовирусы способны выключать внутриклеточные процессы транскрипции и трансляции, не затрагивая синтез вирусных белков и нуклеиновых кислот, что приводит к снижению продукции интерферона.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/>
                <a:ea typeface="Calibri"/>
              </a:rPr>
              <a:t> 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556792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1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332659"/>
            <a:ext cx="8280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Семейство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Bunyaviridae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насчитывает более 300 вирусов, и на основании антигенных и молекулярно-генетических свойств разделяется на пять родов. Четыре из них - </a:t>
            </a:r>
            <a:r>
              <a:rPr lang="en-US" i="1" dirty="0" err="1">
                <a:latin typeface="Times New Roman" pitchFamily="18" charset="0"/>
                <a:ea typeface="Calibri"/>
                <a:cs typeface="Times New Roman" pitchFamily="18" charset="0"/>
              </a:rPr>
              <a:t>Orthob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unyavirus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en-US" i="1" dirty="0">
                <a:latin typeface="Times New Roman" pitchFamily="18" charset="0"/>
                <a:ea typeface="Calibri"/>
                <a:cs typeface="Times New Roman" pitchFamily="18" charset="0"/>
              </a:rPr>
              <a:t>Hantavirus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Nairovirus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Phlebovirus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– включают вирусы позвоночных. Род </a:t>
            </a:r>
            <a:r>
              <a:rPr lang="en-US" i="1" dirty="0" err="1">
                <a:latin typeface="Times New Roman" pitchFamily="18" charset="0"/>
                <a:ea typeface="Calibri"/>
                <a:cs typeface="Times New Roman" pitchFamily="18" charset="0"/>
              </a:rPr>
              <a:t>Tospovirus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– объединяет вирусы растений.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Род </a:t>
            </a:r>
            <a:r>
              <a:rPr lang="en-US" i="1" dirty="0" err="1">
                <a:latin typeface="Times New Roman" pitchFamily="18" charset="0"/>
                <a:ea typeface="Calibri"/>
                <a:cs typeface="Times New Roman" pitchFamily="18" charset="0"/>
              </a:rPr>
              <a:t>Orthob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unyavirus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разделяется на 13 антигенных группы, включающих 147 вирусов, 40 из которых являются патогенными для человека.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Род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Nairovirus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подразделяется на 7 антигенных групп, включающих 27 вирусов, 3 из них обладают патогенностью для человека.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Род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Phlebovirus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состоит из 3 антигенных комплексов (москитной лихорадки Неаполь,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Укуниеми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Бханджа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), включающих 30 вирусов, из них 13 являются патогенными для человека.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Род </a:t>
            </a:r>
            <a:r>
              <a:rPr lang="en-US" i="1" dirty="0">
                <a:latin typeface="Times New Roman" pitchFamily="18" charset="0"/>
                <a:ea typeface="Calibri"/>
                <a:cs typeface="Times New Roman" pitchFamily="18" charset="0"/>
              </a:rPr>
              <a:t>Hantavirus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разделен на 24 антигенные группы, включающие 45 вирусов, в передаче которых не участвуют кровососущие насекомые.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Из 204 арбовирусов семейства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Bunyaviridae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56 известны как возбудители заболеваний человека.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Вирусы рода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Orthobunyavirus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передаются, главным образом, комарами и мокрецами, рода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Nairovirus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 клещами, рода </a:t>
            </a:r>
            <a:r>
              <a:rPr lang="ru-RU" i="1" dirty="0" err="1">
                <a:latin typeface="Times New Roman" pitchFamily="18" charset="0"/>
                <a:ea typeface="Calibri"/>
                <a:cs typeface="Times New Roman" pitchFamily="18" charset="0"/>
              </a:rPr>
              <a:t>Phlebovirus</a:t>
            </a:r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 москитами и клещами (некоторые - комарами).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Структура и морфология буньявирусов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Неструктурный белок (неструктурные белки – это вирусные белки, которые не входят в состав вириона, но синтезируются со всеми вирусными белками)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NSs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важный фактор вирулентности буньявирусов, является антагонистом интерферона. Молекулярный анти-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интерфероновый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механизм обеспечивается взаимодействием нескольких клеточных белков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NSs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NSm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белки несут анти-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апоптозные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функции, обеспечивающие увеличенное время размножения вируса в пораженной клетке.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827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373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Вирусные рибонуклеопротеины, соответствующие каждому из трех сегментов генома, упакованные в вирионе</a:t>
            </a:r>
          </a:p>
        </p:txBody>
      </p:sp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8" y="-99392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99" y="116632"/>
            <a:ext cx="8229600" cy="778098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Крымская геморрагическая лихорадка (ККГЛ)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69" y="980728"/>
            <a:ext cx="5472608" cy="5073431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Крымская геморрагическая лихорадка (ККГЛ) - это тяжелое трансмиссивное заболевание человека с летальностью, варьирующей в разные годы и разных регионах от 1,5 до 80%. Ареал вируса ККГЛ охватывает многие страны Африки, Азии, Южной Европы и Ближнего Востока. Люди заражаются через укусы клещей, при контакте с кровью или тканями людей больных ККГЛ и инфицированных животных, а так же при работе в вирусологических лабораториях.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6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Крымская геморрагическая лихорадка была выделена в качестве самостоятельной нозологической формы при изучении вспышки этого заболевания в Крыму в 1944 году. В 1945 году М.П. Чумаков с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соавт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доказали вирусную этиологию этого заболевания. 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6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Российской Федерации заболеваемость регистрируется в Астраханской, Волгоградской, Ростовской областях, Дагестане, Ингушетии, Калмыкии, Карачаево-Черкесии и Ставропольском крае, в Краснодарском крае.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2276876"/>
            <a:ext cx="3106688" cy="182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Крымская геморрагическая лихорадка (ККГЛ)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Клиническая картина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ККГЛ характеризуется внезапным подъемом температуры, ознобом, сильной головной болью, головокружением, болью в животе и пояснице. Другие симптомы включают тошноту, рвоту, понос, нервно-психические и сердечно-сосудистые изменения. Тяжесть протекающей инфекции определяется выраженностью геморрагического синдрома. </a:t>
            </a:r>
            <a:endParaRPr lang="ru-RU" sz="16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Основными причинами летальных исходов являются резкая общая интоксикация с явлениями инфекционного шока и профузные кровотечения.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Летальность</a:t>
            </a:r>
          </a:p>
        </p:txBody>
      </p:sp>
      <p:sp>
        <p:nvSpPr>
          <p:cNvPr id="10" name="Rectangle 3"/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4567240" y="2174875"/>
            <a:ext cx="4253232" cy="395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9,7% - Крым, 1944 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14-16% - Астраханская область, 1953-65 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14-16% - Ростовская область, 1963-65 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38% - Узбекистан, 1950-63 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54% - Казахстан, 1948-60 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63% - Таджикистан, 1996 г.</a:t>
            </a:r>
          </a:p>
        </p:txBody>
      </p:sp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Вирус </a:t>
            </a:r>
            <a:r>
              <a:rPr lang="ru-RU" sz="2400" dirty="0" err="1">
                <a:latin typeface="Arial Black" pitchFamily="34" charset="0"/>
              </a:rPr>
              <a:t>Батаи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496944" cy="4525963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Прототипный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штамм вируса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Батаи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впервые был выделен в 1955 г. из комаров рода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Culex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собранных в Малайзии; вирусы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Батаи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Читур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Чалово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Олыка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антигенном отношении идентичны друг другу и рассматриваются как штаммы вируса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Батаи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Вирус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Батаи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широко распространён в Европе и Азии. Трансмиссивная передача вируса позвоночным животным и человеку осуществляется только комарами, главным образом, рода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Anopheles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Заражённость комаров в среднем поясе дельты Волги в Астраханской области достигает примерно 1 заражённый на 500 комаров.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Различные виды млекопитающих могут играть роль резервуара вируса. Антитела к этому вирусу были обнаружены у грызунов, летучих мышей,  кроликов.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Виремия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антитела были обнаружены у лошадей, свиней и овец после экспериментального заражения.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антропогенных биоценозах южных районов России основными позвоночными резервуарами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являются·сельскохозяйственные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животные, прежде всего, КРС - главные объекты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кровососания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"малярийных" комаров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Aпophe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es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тacu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ipeппis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    Имеются бесспорные доказательства патогенности вируса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Батаи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для человека. Однако его роль в инфекционной патологии изучена недостаточно. Клиника лихорадки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Батаи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полиморфна и не имеет патогномоничных симптомов. Тяжесть течения варьирует от лёгких гриппоподобных форм до тяжёлых, протекающих с явлениями поражения ЦНС.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     Описаны спорадические случаи заболевания людей, протекающие в виде лихорадки с явлениями менингита. Случаев лабораторного заражения не выявлено.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Инаппарантная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форма инфекции, судя по данным серологического обследования 10 тыс. людей в эндемичных районах России, отмечена в 3-10% случаев. Исходы и последствия заражения этой массовой инфекцией не изучали.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Arial Black" pitchFamily="34" charset="0"/>
              </a:rPr>
              <a:t>Случаи заболеваний в РФ, связанных с малоизученными арбовирусами, диагностированных с использованием ИФА тест-систем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16473"/>
            <a:ext cx="8229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результате использования наборов ИФА-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1997-2010 гг. в южных регионах России было выявлено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случая малоизученных арбовирусных инфекций, связанных с вирусами: 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Калифорнийской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серогруппы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Синбис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Батаи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Бханджа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(впервые в России) 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Укуниеми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москитной лихорадки Сицилия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(впервые в России подтверждены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серологически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684859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москитной лихорадки Неаполь –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(впервые в России подтвержден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серологически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Вирус калифорнийского энцефалита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17646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1943 году в штате Калифорния (США), изолировали из комаров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прототипный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штамм вируса калифорнийского энцефалита, что явилось началом истории изучения этих вирусов. В разных регионах Российской Федерации установлена активная циркуляция четырех представителей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серогруппы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вирусов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Тягиня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Хатанга (новый вирус или подтип вируса) и зайца беляка, а также отличных от них антигенных вариантов.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Заболеваемость носит выраженный сезонный характер: 93,4% случаев зарегистрировано в мае-сентябре, пик приходится на август-сентябрь. Характер заболеваемости спорадический.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 1986 – 2000 годах в РФ было лабораторно подтверждено 258 случаев заболеваний, вызванных вирусами группы калифорнийского энцефалита.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453726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Клинические проявления заболеваний, вызванных вирусами КСГ варьируют от легких лихорадочных форм до энцефалита. Соотношение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инаппарантных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клинически выраженных форм инфекции равняется приблизительно 26:1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Характерными симптомами острой стадии заболевания являются: лихорадка, головная боль, тошнота или рвота, ригидность затылочных мышц, вялость, эпилептиформные припадки. Наиболее тяжелым осложнением болезни является судорожный синдром, который может наблюдаться через несколько лет у 10% детей с наличием судорог в остром периоде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7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Москитные лихорадки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(Неаполь, Сицилия, Тоскана)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Впервые москитная лихорадка (МЛ) (синонимы: лихорадка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паппатачи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болезнь Пика, трехдневная лихорадка,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москитка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балхская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лихорадка, эфемерная лихорадка,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др.) была описана в начале XIX века. В 1886 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A.Pick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выделил МЛ в качестве самостоятельной нозологической формы, назвав ее «собачьей болезнью». В 1904 г. установлена связь этой болезни с укусами москитов. В России первые сведения о МЛ были получены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Шредерсом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1913 г. в Севастополе. В 1917 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Марциновский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представил подробное описание лихорадки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паппатачи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Кавказе. В опыте самозаражения он подтвердил роль москитов в передаче этой болезни</a:t>
            </a:r>
            <a:r>
              <a:rPr lang="ru-RU" sz="1600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4404" y="1268760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67239" y="198884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Инкубационный период от 3 до 7 дней. Заболевание характеризуется внезапным высоким подъемом температуры, сильной головной болью, болью в мышцах и особенно затылка с явлениями ригидности, болью в глазницах. Отмечается бледность, фотофобия, конъюнктивит, анорексия, желудочно-кишечные расстройства. Гиперемия ротоглотки с отечностью, точечными кровоизлияниями и пузырьками на слизистой оболочке дужек и язычка, губ. Болезненно поднятие век (симптом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Тауссига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Патогномоничным является симптом Пика: инъекция сосудов склеры в форме треугольника, обращенного вершиной к роговице. На 2 – 3 день болезни возможно появление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кореподобной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мелкопапулезной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сыпи, быстро проходящей с нормализацией температуры тела.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Смертность не зарегистрирована. </a:t>
            </a:r>
          </a:p>
        </p:txBody>
      </p:sp>
    </p:spTree>
    <p:extLst>
      <p:ext uri="{BB962C8B-B14F-4D97-AF65-F5344CB8AC3E}">
        <p14:creationId xmlns:p14="http://schemas.microsoft.com/office/powerpoint/2010/main" val="3989233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Black" pitchFamily="34" charset="0"/>
              </a:rPr>
              <a:t>Вирус </a:t>
            </a:r>
            <a:r>
              <a:rPr lang="ru-RU" sz="2400" dirty="0" err="1">
                <a:latin typeface="Arial Black" pitchFamily="34" charset="0"/>
              </a:rPr>
              <a:t>Укуниеми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051" y="1556792"/>
            <a:ext cx="4040188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Укуниеми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впервые был выделен в 1960 году из клещей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Ixodes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ricinus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Финляндии. Позже многочисленные штаммы вируса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Укуниеми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родственных ему вирусов были изолированы в разных  регионах мира из клещей, комаров и нескольких видов позвоночных.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Несмотря на широкое распространение вируса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Укуниеми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природе, его роль в патологии человека остается мало изученной.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настоящего времени было известно лишь о трех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серологически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верифицированных случаях лихорадки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Укуниеми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жителей Большого Сочи, сопровождавшихся высокой лихорадкой (до 38С) головными, мышечными и суставными болями, обильной сыпью (в одном случае), выявлением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сероконверсии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специфических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IgМ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комплеменсвязывающих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преципитирующих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антител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23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1">
            <a:extLst>
              <a:ext uri="{FF2B5EF4-FFF2-40B4-BE49-F238E27FC236}">
                <a16:creationId xmlns:a16="http://schemas.microsoft.com/office/drawing/2014/main" id="{1BCBA137-657F-42CF-90BC-D8FF6E6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438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Рисунок 10">
            <a:extLst>
              <a:ext uri="{FF2B5EF4-FFF2-40B4-BE49-F238E27FC236}">
                <a16:creationId xmlns:a16="http://schemas.microsoft.com/office/drawing/2014/main" id="{E40DA6F3-E74F-408B-A54C-2E7A11A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260648"/>
            <a:ext cx="4689971" cy="116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3779912" y="1916832"/>
            <a:ext cx="4549702" cy="116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 с курсом лабораторной медицинской микробиологии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360363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4" y="3275013"/>
            <a:ext cx="2500387" cy="160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object 5">
            <a:extLst>
              <a:ext uri="{FF2B5EF4-FFF2-40B4-BE49-F238E27FC236}">
                <a16:creationId xmlns:a16="http://schemas.microsoft.com/office/drawing/2014/main" id="{BA689B7C-04E9-4F05-B39A-F3B7A99B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5013"/>
            <a:ext cx="3862388" cy="18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endParaRPr lang="ru-RU" altLang="ru-RU" sz="2000" b="1" dirty="0">
              <a:solidFill>
                <a:srgbClr val="006FB8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ts val="88"/>
              </a:spcBef>
            </a:pP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</a:t>
            </a:r>
            <a:r>
              <a:rPr lang="ru-RU" altLang="ru-RU" sz="2000" b="1" dirty="0" err="1">
                <a:solidFill>
                  <a:srgbClr val="006FB8"/>
                </a:solidFill>
                <a:cs typeface="Calibri" panose="020F0502020204030204" pitchFamily="34" charset="0"/>
              </a:rPr>
              <a:t>вотсапп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ts val="88"/>
              </a:spcBef>
            </a:pPr>
            <a:endParaRPr lang="ru-RU" altLang="ru-RU" sz="1000" dirty="0"/>
          </a:p>
          <a:p>
            <a:pPr eaLnBrk="1" hangingPunct="1">
              <a:spcBef>
                <a:spcPts val="1600"/>
              </a:spcBef>
            </a:pP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 dirty="0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8"/>
              </a:lnSpc>
              <a:spcAft>
                <a:spcPts val="1025"/>
              </a:spcAft>
            </a:pPr>
            <a:endParaRPr lang="ru-RU" altLang="ru-RU" sz="2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368275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Общее число вирусов, относящихся к этим категориям, составляет примерно 650. По крайней мере, для 150 из них выявлена способность вызывать заболевания у людей. На слайде -  каталог арбовирусов, где один лист – один вирус. </a:t>
            </a:r>
          </a:p>
          <a:p>
            <a:endParaRPr lang="ru-RU" dirty="0"/>
          </a:p>
        </p:txBody>
      </p:sp>
      <p:pic>
        <p:nvPicPr>
          <p:cNvPr id="7" name="Объект 8">
            <a:extLst>
              <a:ext uri="{FF2B5EF4-FFF2-40B4-BE49-F238E27FC236}">
                <a16:creationId xmlns:a16="http://schemas.microsoft.com/office/drawing/2014/main" id="{9110E6E8-7B58-4DAE-839C-A22225EA5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23" y="2564906"/>
            <a:ext cx="4410279" cy="2394737"/>
          </a:xfrm>
        </p:spPr>
      </p:pic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dirty="0">
                <a:solidFill>
                  <a:prstClr val="black"/>
                </a:solidFill>
                <a:latin typeface="Arial Black" pitchFamily="34" charset="0"/>
              </a:rPr>
              <a:t>Отображение информации о вирусе в каталоге (1 вирус – 1 страница)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2" y="1988843"/>
            <a:ext cx="4680519" cy="4137327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На территории бывшего СССР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обнаружена циркуляция более 50 эндемичных арбовирусов вирусов, 33 из которых распространены в регионах  Российской Федерации.  3 - из них относятся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Togaviridae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7 -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Flaviviridae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17 -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Bunyaviridae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8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Reoviridae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по 1 -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Picornaviridae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и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- к семейству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Orthomyxoviridae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12">
            <a:extLst>
              <a:ext uri="{FF2B5EF4-FFF2-40B4-BE49-F238E27FC236}">
                <a16:creationId xmlns:a16="http://schemas.microsoft.com/office/drawing/2014/main" id="{A948ECB8-0CC3-4209-84D5-96C1BE065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9966" y="1911978"/>
            <a:ext cx="5144817" cy="3968698"/>
          </a:xfrm>
        </p:spPr>
      </p:pic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Патогенные для человека арбовирусы, установленные в России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5205"/>
            <a:ext cx="8229600" cy="42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Arial Black" pitchFamily="34" charset="0"/>
              </a:rPr>
              <a:t>Арбовирусы по клиническим проявлениям вызываемых ими  болезней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2" y="1600204"/>
            <a:ext cx="77001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Завозные на территорию РФ случаи арбовирусных инфекций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5373216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/>
                <a:ea typeface="Calibri"/>
              </a:rPr>
              <a:t>    К категории завозных арбовирусных инфекций  относят лихорадку Денге, Чикунгунья, Западного Нила, Зика, японский энцефалит, москитные лихорадки и лихорадка долины Рифт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40972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Семейство</a:t>
            </a:r>
            <a:r>
              <a:rPr lang="en-IN" dirty="0"/>
              <a:t> -</a:t>
            </a:r>
            <a:r>
              <a:rPr lang="ru-RU" dirty="0"/>
              <a:t> </a:t>
            </a:r>
            <a:r>
              <a:rPr lang="en-IN" dirty="0" err="1"/>
              <a:t>togaviridae</a:t>
            </a:r>
            <a:r>
              <a:rPr lang="en-IN" dirty="0"/>
              <a:t>, </a:t>
            </a:r>
            <a:r>
              <a:rPr lang="ru-RU" dirty="0"/>
              <a:t>Род</a:t>
            </a:r>
            <a:r>
              <a:rPr lang="en-IN" dirty="0"/>
              <a:t> -</a:t>
            </a:r>
            <a:r>
              <a:rPr lang="ru-RU" dirty="0"/>
              <a:t> </a:t>
            </a:r>
            <a:r>
              <a:rPr lang="en-IN" dirty="0" err="1"/>
              <a:t>alfavirus</a:t>
            </a:r>
            <a:br>
              <a:rPr lang="ru-RU" dirty="0"/>
            </a:br>
            <a:r>
              <a:rPr lang="ru-RU" sz="2000" dirty="0"/>
              <a:t>(вирус Чикунгунья)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3474" cy="25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3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bject 4"/>
          <p:cNvSpPr txBox="1">
            <a:spLocks noChangeArrowheads="1"/>
          </p:cNvSpPr>
          <p:nvPr/>
        </p:nvSpPr>
        <p:spPr bwMode="auto">
          <a:xfrm>
            <a:off x="968375" y="6327776"/>
            <a:ext cx="2609850" cy="2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15"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kern="1200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Территории, на которых подтверждены случаи заболеваний лихорадкой Чикунгунья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C127ABB4-9436-4AF0-B1EF-E10A345937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85249"/>
            <a:ext cx="3888432" cy="23257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5328592" cy="4525963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Лихорадка Чикунгунья была впервые описана в 1952 году, в ходе вспышки инфекции на территории Танзании. Вирус Чикунгунья выделен из крови больного в 1953 году. Название Чикунгунья на языке местного населения (Суахили) характеризует состояние больных, связанное с резкой болезненностью суставов.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Известны вспышки -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1963-2007 – страны Южной и Юго-Восточной Азии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1999 - Конго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2004 - Кения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2006-2007 – острова Индийского океана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2007 – Италия,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2014 - США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45907"/>
      </p:ext>
    </p:extLst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2860</Words>
  <Application>Microsoft Office PowerPoint</Application>
  <PresentationFormat>Экран 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Wingdings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Отображение информации о вирусе в каталоге (1 вирус – 1 страница) </vt:lpstr>
      <vt:lpstr>Патогенные для человека арбовирусы, установленные в России</vt:lpstr>
      <vt:lpstr>Арбовирусы по клиническим проявлениям вызываемых ими  болезней</vt:lpstr>
      <vt:lpstr>Завозные на территорию РФ случаи арбовирусных инфекций</vt:lpstr>
      <vt:lpstr>Семейство - togaviridae, Род - alfavirus (вирус Чикунгунья)</vt:lpstr>
      <vt:lpstr>Территории, на которых подтверждены случаи заболеваний лихорадкой Чикунгунья</vt:lpstr>
      <vt:lpstr>Презентация PowerPoint</vt:lpstr>
      <vt:lpstr>Семейство - flaviviridae, род - flavivirus  (лихорадка денге, лихорадка западного нила, лихорадка зика)</vt:lpstr>
      <vt:lpstr>Лихорадка денге</vt:lpstr>
      <vt:lpstr>Клиническая картина лихорадки денге</vt:lpstr>
      <vt:lpstr>Гипотезы возникновения геморрагического синдрома при лихорадке денге </vt:lpstr>
      <vt:lpstr>Границы распространения лихорадки западного Нила</vt:lpstr>
      <vt:lpstr>Клиническая картина  Лихорадки Западного Нила</vt:lpstr>
      <vt:lpstr>Лихорадка Зика</vt:lpstr>
      <vt:lpstr>Клиническая картина лихорадки Зика</vt:lpstr>
      <vt:lpstr>Семейство Bunyaviridae, рода – Nairovirus/bunyavirus   </vt:lpstr>
      <vt:lpstr>Презентация PowerPoint</vt:lpstr>
      <vt:lpstr>Структура и морфология буньявирусов</vt:lpstr>
      <vt:lpstr>Крымская геморрагическая лихорадка (ККГЛ) </vt:lpstr>
      <vt:lpstr>Крымская геморрагическая лихорадка (ККГЛ)</vt:lpstr>
      <vt:lpstr>Вирус Батаи</vt:lpstr>
      <vt:lpstr>Случаи заболеваний в РФ, связанных с малоизученными арбовирусами, диагностированных с использованием ИФА тест-систем</vt:lpstr>
      <vt:lpstr>Вирус калифорнийского энцефалита</vt:lpstr>
      <vt:lpstr>Москитные лихорадки  (Неаполь, Сицилия, Тоскана) </vt:lpstr>
      <vt:lpstr>Вирус Укуниеми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Ольга Денисова</cp:lastModifiedBy>
  <cp:revision>55</cp:revision>
  <dcterms:created xsi:type="dcterms:W3CDTF">2023-10-11T13:23:06Z</dcterms:created>
  <dcterms:modified xsi:type="dcterms:W3CDTF">2024-04-12T09:03:02Z</dcterms:modified>
</cp:coreProperties>
</file>