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894" r:id="rId5"/>
  </p:sldMasterIdLst>
  <p:notesMasterIdLst>
    <p:notesMasterId r:id="rId54"/>
  </p:notesMasterIdLst>
  <p:sldIdLst>
    <p:sldId id="361" r:id="rId6"/>
    <p:sldId id="334" r:id="rId7"/>
    <p:sldId id="338" r:id="rId8"/>
    <p:sldId id="339" r:id="rId9"/>
    <p:sldId id="400" r:id="rId10"/>
    <p:sldId id="340" r:id="rId11"/>
    <p:sldId id="341" r:id="rId12"/>
    <p:sldId id="342" r:id="rId13"/>
    <p:sldId id="363" r:id="rId14"/>
    <p:sldId id="343" r:id="rId15"/>
    <p:sldId id="309" r:id="rId16"/>
    <p:sldId id="285" r:id="rId17"/>
    <p:sldId id="327" r:id="rId18"/>
    <p:sldId id="329"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 id="422" r:id="rId41"/>
    <p:sldId id="433" r:id="rId42"/>
    <p:sldId id="423" r:id="rId43"/>
    <p:sldId id="424" r:id="rId44"/>
    <p:sldId id="425" r:id="rId45"/>
    <p:sldId id="426" r:id="rId46"/>
    <p:sldId id="427" r:id="rId47"/>
    <p:sldId id="428" r:id="rId48"/>
    <p:sldId id="429" r:id="rId49"/>
    <p:sldId id="430" r:id="rId50"/>
    <p:sldId id="431" r:id="rId51"/>
    <p:sldId id="432" r:id="rId52"/>
    <p:sldId id="330"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66"/>
    <a:srgbClr val="FF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31" autoAdjust="0"/>
    <p:restoredTop sz="94750" autoAdjust="0"/>
  </p:normalViewPr>
  <p:slideViewPr>
    <p:cSldViewPr>
      <p:cViewPr>
        <p:scale>
          <a:sx n="82" d="100"/>
          <a:sy n="82" d="100"/>
        </p:scale>
        <p:origin x="-1734" y="-612"/>
      </p:cViewPr>
      <p:guideLst>
        <p:guide orient="horz" pos="2160"/>
        <p:guide pos="204"/>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sorterViewPr>
    <p:cViewPr>
      <p:scale>
        <a:sx n="106" d="100"/>
        <a:sy n="106" d="100"/>
      </p:scale>
      <p:origin x="0" y="5472"/>
    </p:cViewPr>
  </p:sorterViewPr>
  <p:notesViewPr>
    <p:cSldViewPr>
      <p:cViewPr varScale="1">
        <p:scale>
          <a:sx n="57" d="100"/>
          <a:sy n="57" d="100"/>
        </p:scale>
        <p:origin x="-1848"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85498F8-8485-45A2-8D86-566548B00545}" type="datetimeFigureOut">
              <a:rPr lang="ru-RU"/>
              <a:pPr>
                <a:defRPr/>
              </a:pPr>
              <a:t>02.12.2022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7552C15-D9EC-47EC-90B7-069F0C862DE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EDAF6541-84BA-48B7-9A96-1D8D8D348F66}" type="slidenum">
              <a:rPr lang="ru-RU" altLang="ru-RU" sz="1200">
                <a:latin typeface="Arial" charset="0"/>
                <a:cs typeface="+mn-cs"/>
              </a:rPr>
              <a:pPr algn="r">
                <a:defRPr/>
              </a:pPr>
              <a:t>14</a:t>
            </a:fld>
            <a:endParaRPr lang="ru-RU" altLang="ru-RU" sz="1200">
              <a:latin typeface="Arial" charset="0"/>
              <a:cs typeface="+mn-cs"/>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ru-RU" altLang="ru-R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a:lstStyle/>
          <a:p>
            <a:pPr eaLnBrk="1" hangingPunct="1">
              <a:spcBef>
                <a:spcPct val="0"/>
              </a:spcBef>
            </a:pPr>
            <a:r>
              <a:rPr lang="ru-RU" altLang="ru-RU" i="1" dirty="0" smtClean="0"/>
              <a:t>Концептуализация.</a:t>
            </a:r>
            <a:r>
              <a:rPr lang="ru-RU" altLang="ru-RU" dirty="0" smtClean="0"/>
              <a:t> Пациента спрашивают: «Что общего между яблоком и грушей?». Правильным считают ответ, который содержит категориальное обобщение («Это фрукты»). Если больной затрудняется или дает иной ответ, ему говорят правильный ответ. Потом спрашивают: «Что общего между пальто и курткой?» ... «Что общего между столом и стулом?». Каждое категориальное обобщение оценивается в 1 балл. Максимальный балл в данной пробе - 3, минимальный - 0. </a:t>
            </a:r>
          </a:p>
          <a:p>
            <a:pPr eaLnBrk="1" hangingPunct="1">
              <a:spcBef>
                <a:spcPct val="0"/>
              </a:spcBef>
            </a:pPr>
            <a:r>
              <a:rPr lang="ru-RU" altLang="ru-RU" dirty="0" smtClean="0"/>
              <a:t>2. </a:t>
            </a:r>
            <a:r>
              <a:rPr lang="ru-RU" altLang="ru-RU" i="1" dirty="0" smtClean="0"/>
              <a:t>Беглость речи.</a:t>
            </a:r>
            <a:r>
              <a:rPr lang="ru-RU" altLang="ru-RU" dirty="0" smtClean="0"/>
              <a:t> Просят закрыть глаза и в течение минуты называть слова на букву «с». При этом имена собственные не засчитываются. Результат: более 9 слов за минуту - 3 балла, от 7 до 9 - 2 балла, от 4 до 6 - 1 балл, 3 и менее - 0 баллов. </a:t>
            </a:r>
          </a:p>
          <a:p>
            <a:pPr eaLnBrk="1" hangingPunct="1">
              <a:spcBef>
                <a:spcPct val="0"/>
              </a:spcBef>
            </a:pPr>
            <a:r>
              <a:rPr lang="ru-RU" altLang="ru-RU" dirty="0" smtClean="0"/>
              <a:t>3. </a:t>
            </a:r>
            <a:r>
              <a:rPr lang="ru-RU" altLang="ru-RU" i="1" dirty="0" smtClean="0"/>
              <a:t>Динамический </a:t>
            </a:r>
            <a:r>
              <a:rPr lang="ru-RU" altLang="ru-RU" i="1" dirty="0" err="1" smtClean="0"/>
              <a:t>праксис</a:t>
            </a:r>
            <a:r>
              <a:rPr lang="ru-RU" altLang="ru-RU" i="1" dirty="0" smtClean="0"/>
              <a:t>.</a:t>
            </a:r>
            <a:r>
              <a:rPr lang="ru-RU" altLang="ru-RU" dirty="0" smtClean="0"/>
              <a:t> Больному предлагается повторить за врачом одной рукой серию из трех движений: кулак (ставится горизонтально, параллельно поверхности стола) - ребро (кисть ставится вертикально на медиальный край) -ладонь (кисть ставится горизонтально, ладонью вниз). При первом предъявлении трёх описанных выше серий больной только следит за врачом, при втором предъявлении трёх серий - повторяет движения врача, наконец, следующие два раза по три серии делает самостоятельно. При самостоятельном выполнении подсказки больному недопустимы. Результат: правильное выполнение девяти серий движений - 3 балла, шести серий - 2 балла, трёх серий (совместно с врачом) - 1 балл. </a:t>
            </a:r>
            <a:endParaRPr lang="ru-RU" altLang="ru-RU" b="1" dirty="0" smtClean="0"/>
          </a:p>
          <a:p>
            <a:pPr eaLnBrk="1" hangingPunct="1">
              <a:spcBef>
                <a:spcPct val="0"/>
              </a:spcBef>
            </a:pPr>
            <a:r>
              <a:rPr lang="ru-RU" altLang="ru-RU" b="1" dirty="0" smtClean="0"/>
              <a:t>Проба </a:t>
            </a:r>
            <a:r>
              <a:rPr lang="ru-RU" altLang="ru-RU" b="1" dirty="0" err="1" smtClean="0"/>
              <a:t>Шульте</a:t>
            </a:r>
            <a:r>
              <a:rPr lang="ru-RU" altLang="ru-RU" dirty="0" smtClean="0"/>
              <a:t> </a:t>
            </a:r>
          </a:p>
          <a:p>
            <a:pPr eaLnBrk="1" hangingPunct="1">
              <a:spcBef>
                <a:spcPct val="0"/>
              </a:spcBef>
            </a:pPr>
            <a:r>
              <a:rPr lang="ru-RU" altLang="ru-RU" dirty="0" smtClean="0"/>
              <a:t>проводится с помощью специальной таблицы, в которой числа расположены в произвольном порядке от 1 до 25. Врач секундомером отмечает время, затраченное пациентом на отыскание чисел. </a:t>
            </a:r>
          </a:p>
          <a:p>
            <a:pPr eaLnBrk="1" hangingPunct="1">
              <a:spcBef>
                <a:spcPct val="0"/>
              </a:spcBef>
            </a:pPr>
            <a:endParaRPr lang="ru-RU" altLang="ru-RU" dirty="0" smtClean="0"/>
          </a:p>
        </p:txBody>
      </p:sp>
      <p:sp>
        <p:nvSpPr>
          <p:cNvPr id="40964" name="Номер слайда 3"/>
          <p:cNvSpPr>
            <a:spLocks noGrp="1"/>
          </p:cNvSpPr>
          <p:nvPr>
            <p:ph type="sldNum" sz="quarter" idx="5"/>
          </p:nvPr>
        </p:nvSpPr>
        <p:spPr bwMode="auto">
          <a:noFill/>
          <a:ln>
            <a:miter lim="800000"/>
            <a:headEnd/>
            <a:tailEnd/>
          </a:ln>
        </p:spPr>
        <p:txBody>
          <a:bodyPr/>
          <a:lstStyle/>
          <a:p>
            <a:fld id="{63005815-785B-4800-835E-3260D5242068}" type="slidenum">
              <a:rPr lang="ru-RU" altLang="ru-RU"/>
              <a:pPr/>
              <a:t>44</a:t>
            </a:fld>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a:lstStyle/>
          <a:p>
            <a:pPr eaLnBrk="1" hangingPunct="1">
              <a:spcBef>
                <a:spcPct val="0"/>
              </a:spcBef>
            </a:pPr>
            <a:r>
              <a:rPr lang="en-US" altLang="ru-RU" dirty="0" err="1" smtClean="0"/>
              <a:t>MoCA</a:t>
            </a:r>
            <a:r>
              <a:rPr lang="en-US" altLang="ru-RU" dirty="0" smtClean="0"/>
              <a:t> </a:t>
            </a:r>
            <a:r>
              <a:rPr lang="ru-RU" altLang="ru-RU" dirty="0" smtClean="0"/>
              <a:t>более чувствительна для выявления УКР при оценке ниже 26 баллов, однако при том что эта школа позволяет выявить </a:t>
            </a:r>
            <a:r>
              <a:rPr lang="ru-RU" altLang="ru-RU" dirty="0" err="1" smtClean="0"/>
              <a:t>диагностически</a:t>
            </a:r>
            <a:r>
              <a:rPr lang="ru-RU" altLang="ru-RU" dirty="0" smtClean="0"/>
              <a:t> значимые когнитивные нарушения, однако не позволяет разграничить УКР и деменцию (не чувствительна для выявления выраженных когнитивных нарушений)</a:t>
            </a:r>
          </a:p>
        </p:txBody>
      </p:sp>
      <p:sp>
        <p:nvSpPr>
          <p:cNvPr id="43012" name="Номер слайда 3"/>
          <p:cNvSpPr>
            <a:spLocks noGrp="1"/>
          </p:cNvSpPr>
          <p:nvPr>
            <p:ph type="sldNum" sz="quarter" idx="5"/>
          </p:nvPr>
        </p:nvSpPr>
        <p:spPr bwMode="auto">
          <a:noFill/>
          <a:ln>
            <a:miter lim="800000"/>
            <a:headEnd/>
            <a:tailEnd/>
          </a:ln>
        </p:spPr>
        <p:txBody>
          <a:bodyPr/>
          <a:lstStyle/>
          <a:p>
            <a:fld id="{EF7B8AD0-87DE-4C32-8BAD-311969749B38}" type="slidenum">
              <a:rPr lang="ru-RU" altLang="ru-RU"/>
              <a:pPr/>
              <a:t>45</a:t>
            </a:fld>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a:lstStyle/>
          <a:p>
            <a:pPr eaLnBrk="1" hangingPunct="1">
              <a:spcBef>
                <a:spcPct val="0"/>
              </a:spcBef>
            </a:pPr>
            <a:r>
              <a:rPr lang="ru-RU" altLang="ru-RU" dirty="0" smtClean="0"/>
              <a:t>Учитывая вариабельность заболеваний, вызывающих УКР течение когнитивных нарушений может быть как потенциально обратимым до возрастной нормы (например как следствие тяжелых соматических заболеваний и депрессии при назначении антидепрессантов), может длительно оставаться на этом уровне и никогда не достигать степени деменции, кроме того УКР может быть одним из этапов развития деменции в ряде заболеваний – сосудистой и дегенеративной патологии головного мозга с риском конверсии в деменцию – что требует более пристального динамического наблюдения за этими больными, а также при высоком риске назначения лекарственной терапии</a:t>
            </a:r>
          </a:p>
        </p:txBody>
      </p:sp>
      <p:sp>
        <p:nvSpPr>
          <p:cNvPr id="47108" name="Номер слайда 3"/>
          <p:cNvSpPr>
            <a:spLocks noGrp="1"/>
          </p:cNvSpPr>
          <p:nvPr>
            <p:ph type="sldNum" sz="quarter" idx="5"/>
          </p:nvPr>
        </p:nvSpPr>
        <p:spPr bwMode="auto">
          <a:noFill/>
          <a:ln>
            <a:miter lim="800000"/>
            <a:headEnd/>
            <a:tailEnd/>
          </a:ln>
        </p:spPr>
        <p:txBody>
          <a:bodyPr/>
          <a:lstStyle/>
          <a:p>
            <a:fld id="{6042067D-B366-404F-822D-0A516EFB117F}" type="slidenum">
              <a:rPr lang="ru-RU" altLang="ru-RU"/>
              <a:pPr/>
              <a:t>47</a:t>
            </a:fld>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1B9F91-AC20-4467-9F6A-52B1824D622C}" type="slidenum">
              <a:rPr lang="ru-RU" smtClean="0">
                <a:solidFill>
                  <a:srgbClr val="000000"/>
                </a:solidFill>
                <a:cs typeface="Arial" charset="0"/>
              </a:rPr>
              <a:pPr fontAlgn="base">
                <a:spcBef>
                  <a:spcPct val="0"/>
                </a:spcBef>
                <a:spcAft>
                  <a:spcPct val="0"/>
                </a:spcAft>
                <a:defRPr/>
              </a:pPr>
              <a:t>48</a:t>
            </a:fld>
            <a:endParaRPr lang="ru-RU" smtClean="0">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p:spPr>
      </p:sp>
      <p:sp>
        <p:nvSpPr>
          <p:cNvPr id="25603" name="Заметки 2"/>
          <p:cNvSpPr>
            <a:spLocks noGrp="1"/>
          </p:cNvSpPr>
          <p:nvPr>
            <p:ph type="body" idx="1"/>
          </p:nvPr>
        </p:nvSpPr>
        <p:spPr bwMode="auto">
          <a:noFill/>
        </p:spPr>
        <p:txBody>
          <a:bodyPr/>
          <a:lstStyle/>
          <a:p>
            <a:pPr eaLnBrk="1" hangingPunct="1">
              <a:spcBef>
                <a:spcPct val="0"/>
              </a:spcBef>
            </a:pPr>
            <a:r>
              <a:rPr lang="ru-RU" altLang="ru-RU" dirty="0" smtClean="0"/>
              <a:t>Для каждой функции можно найти свой тест для определения (задания требующие доминирующего участия той или иной когнитивной сферы), однако не всегда при первичном осмотре можно понять какая именно функция доминирующе «затронута» при патологическом процессе, что требует использования специализированных шкал и батарей тестов, которые включают отдельные </a:t>
            </a:r>
            <a:r>
              <a:rPr lang="ru-RU" altLang="ru-RU" dirty="0" err="1" smtClean="0"/>
              <a:t>субшкалы</a:t>
            </a:r>
            <a:r>
              <a:rPr lang="ru-RU" altLang="ru-RU" dirty="0" smtClean="0"/>
              <a:t>, что позволяет составить комплексное впечатление о профиле нарушений, а не только доказать отклонение от нормы одной когнитивной функции</a:t>
            </a:r>
          </a:p>
        </p:txBody>
      </p:sp>
      <p:sp>
        <p:nvSpPr>
          <p:cNvPr id="25604" name="Номер слайда 3"/>
          <p:cNvSpPr>
            <a:spLocks noGrp="1"/>
          </p:cNvSpPr>
          <p:nvPr>
            <p:ph type="sldNum" sz="quarter" idx="5"/>
          </p:nvPr>
        </p:nvSpPr>
        <p:spPr bwMode="auto">
          <a:noFill/>
          <a:ln>
            <a:miter lim="800000"/>
            <a:headEnd/>
            <a:tailEnd/>
          </a:ln>
        </p:spPr>
        <p:txBody>
          <a:bodyPr/>
          <a:lstStyle/>
          <a:p>
            <a:fld id="{50366153-022D-46DD-9B4E-ADCD3DFF66E0}" type="slidenum">
              <a:rPr lang="ru-RU" altLang="ru-RU"/>
              <a:pPr/>
              <a:t>35</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a:lstStyle/>
          <a:p>
            <a:pPr eaLnBrk="1" hangingPunct="1">
              <a:spcBef>
                <a:spcPct val="0"/>
              </a:spcBef>
            </a:pPr>
            <a:endParaRPr lang="ru-RU" altLang="ru-RU" smtClean="0"/>
          </a:p>
        </p:txBody>
      </p:sp>
      <p:sp>
        <p:nvSpPr>
          <p:cNvPr id="31748" name="Номер слайда 3"/>
          <p:cNvSpPr>
            <a:spLocks noGrp="1"/>
          </p:cNvSpPr>
          <p:nvPr>
            <p:ph type="sldNum" sz="quarter" idx="5"/>
          </p:nvPr>
        </p:nvSpPr>
        <p:spPr bwMode="auto">
          <a:noFill/>
          <a:ln>
            <a:miter lim="800000"/>
            <a:headEnd/>
            <a:tailEnd/>
          </a:ln>
        </p:spPr>
        <p:txBody>
          <a:bodyPr/>
          <a:lstStyle/>
          <a:p>
            <a:fld id="{8DD53638-544F-47FB-A4CB-BECEF48ED26D}" type="slidenum">
              <a:rPr lang="ru-RU" altLang="ru-RU"/>
              <a:pPr/>
              <a:t>36</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dirty="0" smtClean="0"/>
              <a:t>Чувствительна для выявления деменции (при балле 24 балла и ниже, однако не чувствительна для УКР (диапазон оценок может быть от 24 до 30 баллов – очень зависима при УКР от исходного </a:t>
            </a:r>
            <a:r>
              <a:rPr lang="ru-RU" altLang="ru-RU" dirty="0" err="1" smtClean="0"/>
              <a:t>преморбидного</a:t>
            </a:r>
            <a:r>
              <a:rPr lang="ru-RU" altLang="ru-RU" dirty="0" smtClean="0"/>
              <a:t> когнитивного уровня и возможности «когнитивного резерва»)</a:t>
            </a:r>
          </a:p>
          <a:p>
            <a:endParaRPr lang="ru-RU" dirty="0"/>
          </a:p>
        </p:txBody>
      </p:sp>
      <p:sp>
        <p:nvSpPr>
          <p:cNvPr id="4" name="Номер слайда 3"/>
          <p:cNvSpPr>
            <a:spLocks noGrp="1"/>
          </p:cNvSpPr>
          <p:nvPr>
            <p:ph type="sldNum" sz="quarter" idx="10"/>
          </p:nvPr>
        </p:nvSpPr>
        <p:spPr/>
        <p:txBody>
          <a:bodyPr/>
          <a:lstStyle/>
          <a:p>
            <a:fld id="{60FFA11C-E2DA-43BE-A92D-937462AF867F}" type="slidenum">
              <a:rPr lang="ru-RU" altLang="ru-RU" smtClean="0"/>
              <a:pPr/>
              <a:t>39</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a:ln/>
        </p:spPr>
      </p:sp>
      <p:sp>
        <p:nvSpPr>
          <p:cNvPr id="62467" name="Заметки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
        <p:nvSpPr>
          <p:cNvPr id="62468" name="Номер слайда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fld id="{480353A1-26BE-4C30-9E7A-02D588C0C3FB}" type="slidenum">
              <a:rPr lang="fr-FR" altLang="ru-RU" sz="1200" i="0">
                <a:latin typeface="Times New Roman" panose="02020603050405020304" pitchFamily="18" charset="0"/>
              </a:rPr>
              <a:pPr/>
              <a:t>40</a:t>
            </a:fld>
            <a:endParaRPr lang="fr-FR" altLang="ru-RU" sz="1200" i="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spcBef>
                <a:spcPct val="0"/>
              </a:spcBef>
            </a:pPr>
            <a:r>
              <a:rPr lang="ru-RU" altLang="ru-RU" b="1" dirty="0" smtClean="0"/>
              <a:t>Тест рисования часов</a:t>
            </a:r>
            <a:br>
              <a:rPr lang="ru-RU" altLang="ru-RU" b="1" dirty="0" smtClean="0"/>
            </a:br>
            <a:r>
              <a:rPr lang="ru-RU" altLang="ru-RU" b="1" dirty="0" smtClean="0"/>
              <a:t>(S. </a:t>
            </a:r>
            <a:r>
              <a:rPr lang="ru-RU" altLang="ru-RU" b="1" dirty="0" err="1" smtClean="0"/>
              <a:t>Lovenstone</a:t>
            </a:r>
            <a:r>
              <a:rPr lang="ru-RU" altLang="ru-RU" b="1" dirty="0" smtClean="0"/>
              <a:t> </a:t>
            </a:r>
            <a:r>
              <a:rPr lang="ru-RU" altLang="ru-RU" b="1" dirty="0" err="1" smtClean="0"/>
              <a:t>et</a:t>
            </a:r>
            <a:r>
              <a:rPr lang="ru-RU" altLang="ru-RU" b="1" dirty="0" smtClean="0"/>
              <a:t> S. </a:t>
            </a:r>
            <a:r>
              <a:rPr lang="ru-RU" altLang="ru-RU" b="1" dirty="0" err="1" smtClean="0"/>
              <a:t>Gauthier</a:t>
            </a:r>
            <a:r>
              <a:rPr lang="ru-RU" altLang="ru-RU" b="1" dirty="0" smtClean="0"/>
              <a:t>, 2001)</a:t>
            </a:r>
            <a:r>
              <a:rPr lang="ru-RU" altLang="ru-RU" dirty="0" smtClean="0"/>
              <a:t> </a:t>
            </a:r>
          </a:p>
          <a:p>
            <a:pPr eaLnBrk="1" hangingPunct="1">
              <a:spcBef>
                <a:spcPct val="0"/>
              </a:spcBef>
            </a:pPr>
            <a:r>
              <a:rPr lang="ru-RU" altLang="ru-RU" b="1" dirty="0" smtClean="0"/>
              <a:t>Количество баллов</a:t>
            </a:r>
            <a:r>
              <a:rPr lang="ru-RU" altLang="ru-RU" dirty="0" smtClean="0"/>
              <a:t> </a:t>
            </a:r>
            <a:r>
              <a:rPr lang="ru-RU" altLang="ru-RU" b="1" dirty="0" smtClean="0"/>
              <a:t>Выполнение задания</a:t>
            </a:r>
            <a:r>
              <a:rPr lang="ru-RU" altLang="ru-RU" dirty="0" smtClean="0"/>
              <a:t> 10 баллов норма, нарисован круг, цифры в правильных местах, стрелки показывают заданное время 9 баллов незначительные неточности расположения стрелок 8 баллов более заметные ошибки в расположении стрелок 7 баллов стрелки показывают совершенно неправильное время 6 баллов стрелки не выполняют свою функцию (например, нужное время обведено кружком) 5 баллов неправильное расположение чисел на циферблате: они следуют в обратном порядке (против часовой стрелки) или расстояние между числами неодинаковое 4 балла утрачена целостность часов, часть чисел отсутствует или расположена вне круга 3 балла числа и циферблат более не связаны друг с другом 2 балла деятельность больного показывает, что он пытается выполнить инструкцию, но безуспешно 1 балл больной не делает попыток выполнить инструкцию Пациенту дают карандаш и чистый лист нелинованной бумаги и просят самостоятельно изобразить круглые часы, поставить цифры в нужные позиции циферблата и нарисовать стрелки, показывающие заданное время. Результат теста менее 10 баллов свидетельствует о наличии когнитивных расстройств. </a:t>
            </a:r>
          </a:p>
          <a:p>
            <a:endParaRPr lang="ru-RU" dirty="0"/>
          </a:p>
        </p:txBody>
      </p:sp>
      <p:sp>
        <p:nvSpPr>
          <p:cNvPr id="4" name="Номер слайда 3"/>
          <p:cNvSpPr>
            <a:spLocks noGrp="1"/>
          </p:cNvSpPr>
          <p:nvPr>
            <p:ph type="sldNum" sz="quarter" idx="10"/>
          </p:nvPr>
        </p:nvSpPr>
        <p:spPr/>
        <p:txBody>
          <a:bodyPr/>
          <a:lstStyle/>
          <a:p>
            <a:fld id="{60FFA11C-E2DA-43BE-A92D-937462AF867F}" type="slidenum">
              <a:rPr lang="ru-RU" altLang="ru-RU" smtClean="0"/>
              <a:pPr/>
              <a:t>41</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a:lstStyle/>
          <a:p>
            <a:pPr eaLnBrk="1" hangingPunct="1">
              <a:spcBef>
                <a:spcPct val="0"/>
              </a:spcBef>
            </a:pPr>
            <a:r>
              <a:rPr lang="ru-RU" altLang="ru-RU" b="1" dirty="0" smtClean="0"/>
              <a:t>Тест рисования часов</a:t>
            </a:r>
            <a:br>
              <a:rPr lang="ru-RU" altLang="ru-RU" b="1" dirty="0" smtClean="0"/>
            </a:br>
            <a:r>
              <a:rPr lang="ru-RU" altLang="ru-RU" b="1" dirty="0" smtClean="0"/>
              <a:t>(S. </a:t>
            </a:r>
            <a:r>
              <a:rPr lang="ru-RU" altLang="ru-RU" b="1" dirty="0" err="1" smtClean="0"/>
              <a:t>Lovenstone</a:t>
            </a:r>
            <a:r>
              <a:rPr lang="ru-RU" altLang="ru-RU" b="1" dirty="0" smtClean="0"/>
              <a:t> </a:t>
            </a:r>
            <a:r>
              <a:rPr lang="ru-RU" altLang="ru-RU" b="1" dirty="0" err="1" smtClean="0"/>
              <a:t>et</a:t>
            </a:r>
            <a:r>
              <a:rPr lang="ru-RU" altLang="ru-RU" b="1" dirty="0" smtClean="0"/>
              <a:t> S. </a:t>
            </a:r>
            <a:r>
              <a:rPr lang="ru-RU" altLang="ru-RU" b="1" dirty="0" err="1" smtClean="0"/>
              <a:t>Gauthier</a:t>
            </a:r>
            <a:r>
              <a:rPr lang="ru-RU" altLang="ru-RU" b="1" dirty="0" smtClean="0"/>
              <a:t>, 2001)</a:t>
            </a:r>
            <a:r>
              <a:rPr lang="ru-RU" altLang="ru-RU" dirty="0" smtClean="0"/>
              <a:t> </a:t>
            </a:r>
          </a:p>
          <a:p>
            <a:pPr eaLnBrk="1" hangingPunct="1">
              <a:spcBef>
                <a:spcPct val="0"/>
              </a:spcBef>
            </a:pPr>
            <a:r>
              <a:rPr lang="ru-RU" altLang="ru-RU" b="1" dirty="0" smtClean="0"/>
              <a:t>Количество баллов</a:t>
            </a:r>
            <a:r>
              <a:rPr lang="ru-RU" altLang="ru-RU" dirty="0" smtClean="0"/>
              <a:t> </a:t>
            </a:r>
            <a:r>
              <a:rPr lang="ru-RU" altLang="ru-RU" b="1" dirty="0" smtClean="0"/>
              <a:t>Выполнение задания</a:t>
            </a:r>
            <a:r>
              <a:rPr lang="ru-RU" altLang="ru-RU" dirty="0" smtClean="0"/>
              <a:t> 10 баллов норма, нарисован круг, цифры в правильных местах, стрелки показывают заданное время 9 баллов незначительные неточности расположения стрелок 8 баллов более заметные ошибки в расположении стрелок 7 баллов стрелки показывают совершенно неправильное время 6 баллов стрелки не выполняют свою функцию (например, нужное время обведено кружком) 5 баллов неправильное расположение чисел на циферблате: они следуют в обратном порядке (против часовой стрелки) или расстояние между числами неодинаковое 4 балла утрачена целостность часов, часть чисел отсутствует или расположена вне круга 3 балла числа и циферблат более не связаны друг с другом 2 балла деятельность больного показывает, что он пытается выполнить инструкцию, но безуспешно 1 балл больной не делает попыток выполнить инструкцию Пациенту дают карандаш и чистый лист нелинованной бумаги и просят самостоятельно изобразить круглые часы, поставить цифры в нужные позиции циферблата и нарисовать стрелки, показывающие заданное время. Результат теста менее 10 баллов свидетельствует о наличии когнитивных расстройств. </a:t>
            </a:r>
          </a:p>
          <a:p>
            <a:pPr eaLnBrk="1" hangingPunct="1">
              <a:spcBef>
                <a:spcPct val="0"/>
              </a:spcBef>
            </a:pPr>
            <a:endParaRPr lang="ru-RU" altLang="ru-RU" dirty="0" smtClean="0"/>
          </a:p>
        </p:txBody>
      </p:sp>
      <p:sp>
        <p:nvSpPr>
          <p:cNvPr id="36868" name="Номер слайда 3"/>
          <p:cNvSpPr>
            <a:spLocks noGrp="1"/>
          </p:cNvSpPr>
          <p:nvPr>
            <p:ph type="sldNum" sz="quarter" idx="5"/>
          </p:nvPr>
        </p:nvSpPr>
        <p:spPr bwMode="auto">
          <a:noFill/>
          <a:ln>
            <a:miter lim="800000"/>
            <a:headEnd/>
            <a:tailEnd/>
          </a:ln>
        </p:spPr>
        <p:txBody>
          <a:bodyPr/>
          <a:lstStyle/>
          <a:p>
            <a:fld id="{D8077F3A-A8E7-4306-941E-DAFDD6063DEE}" type="slidenum">
              <a:rPr lang="ru-RU" altLang="ru-RU"/>
              <a:pPr/>
              <a:t>42</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a:lstStyle/>
          <a:p>
            <a:pPr eaLnBrk="1" hangingPunct="1">
              <a:spcBef>
                <a:spcPct val="0"/>
              </a:spcBef>
            </a:pPr>
            <a:r>
              <a:rPr lang="ru-RU" altLang="ru-RU" b="1" dirty="0" smtClean="0"/>
              <a:t>Результаты</a:t>
            </a:r>
            <a:r>
              <a:rPr lang="ru-RU" altLang="ru-RU" dirty="0" smtClean="0"/>
              <a:t> </a:t>
            </a:r>
            <a:br>
              <a:rPr lang="ru-RU" altLang="ru-RU" dirty="0" smtClean="0"/>
            </a:br>
            <a:r>
              <a:rPr lang="ru-RU" altLang="ru-RU" dirty="0" smtClean="0"/>
              <a:t>Непосредственное воспроизведение: </a:t>
            </a:r>
            <a:br>
              <a:rPr lang="ru-RU" altLang="ru-RU" dirty="0" smtClean="0"/>
            </a:br>
            <a:r>
              <a:rPr lang="ru-RU" altLang="ru-RU" dirty="0" smtClean="0"/>
              <a:t>0-5 баллов </a:t>
            </a:r>
            <a:br>
              <a:rPr lang="ru-RU" altLang="ru-RU" dirty="0" smtClean="0"/>
            </a:br>
            <a:r>
              <a:rPr lang="ru-RU" altLang="ru-RU" dirty="0" smtClean="0"/>
              <a:t>Отсроченное воспроизведение: </a:t>
            </a:r>
            <a:br>
              <a:rPr lang="ru-RU" altLang="ru-RU" dirty="0" smtClean="0"/>
            </a:br>
            <a:r>
              <a:rPr lang="ru-RU" altLang="ru-RU" dirty="0" smtClean="0"/>
              <a:t>0-5 баллов </a:t>
            </a:r>
            <a:br>
              <a:rPr lang="ru-RU" altLang="ru-RU" dirty="0" smtClean="0"/>
            </a:br>
            <a:r>
              <a:rPr lang="ru-RU" altLang="ru-RU" dirty="0" smtClean="0"/>
              <a:t>Итог: 0-10 баллов (8-9 баллов и менее - деменция </a:t>
            </a:r>
            <a:r>
              <a:rPr lang="ru-RU" altLang="ru-RU" dirty="0" err="1" smtClean="0"/>
              <a:t>альцгеймеровского</a:t>
            </a:r>
            <a:r>
              <a:rPr lang="ru-RU" altLang="ru-RU" dirty="0" smtClean="0"/>
              <a:t> типа). </a:t>
            </a:r>
          </a:p>
        </p:txBody>
      </p:sp>
      <p:sp>
        <p:nvSpPr>
          <p:cNvPr id="38916" name="Номер слайда 3"/>
          <p:cNvSpPr>
            <a:spLocks noGrp="1"/>
          </p:cNvSpPr>
          <p:nvPr>
            <p:ph type="sldNum" sz="quarter" idx="5"/>
          </p:nvPr>
        </p:nvSpPr>
        <p:spPr bwMode="auto">
          <a:noFill/>
          <a:ln>
            <a:miter lim="800000"/>
            <a:headEnd/>
            <a:tailEnd/>
          </a:ln>
        </p:spPr>
        <p:txBody>
          <a:bodyPr/>
          <a:lstStyle/>
          <a:p>
            <a:fld id="{C2B00B16-1721-4873-8C34-AA7287B37DD1}" type="slidenum">
              <a:rPr lang="ru-RU" altLang="ru-RU"/>
              <a:pPr/>
              <a:t>43</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388801D9-0B6D-4785-9D07-B277A74EAC20}" type="datetimeFigureOut">
              <a:rPr lang="ru-RU"/>
              <a:pPr>
                <a:defRPr/>
              </a:pPr>
              <a:t>02.12.2022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89E04CB-6885-44B5-9EE8-7B381509DC1B}" type="slidenum">
              <a:rPr lang="ru-RU"/>
              <a:pPr>
                <a:defRPr/>
              </a:pPr>
              <a:t>‹#›</a:t>
            </a:fld>
            <a:endParaRPr lang="ru-RU"/>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35983F6D-540E-4104-A731-69B45AEE4D3E}" type="datetimeFigureOut">
              <a:rPr lang="ru-RU"/>
              <a:pPr>
                <a:defRPr/>
              </a:pPr>
              <a:t>02.12.2022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709A574-1D58-4D27-915C-7FE577526290}" type="slidenum">
              <a:rPr lang="ru-RU"/>
              <a:pPr>
                <a:defRPr/>
              </a:pPr>
              <a:t>‹#›</a:t>
            </a:fld>
            <a:endParaRPr lang="ru-RU"/>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533400"/>
            <a:ext cx="2095500" cy="5410200"/>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381000" y="533400"/>
            <a:ext cx="61341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A3866939-79DC-4752-8EC8-582FCC8D9B11}" type="datetimeFigureOut">
              <a:rPr lang="ru-RU"/>
              <a:pPr>
                <a:defRPr/>
              </a:pPr>
              <a:t>02.12.2022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6D186A7-00A2-45DE-AD4F-08400B84724F}" type="slidenum">
              <a:rPr lang="ru-RU"/>
              <a:pPr>
                <a:defRPr/>
              </a:pPr>
              <a:t>‹#›</a:t>
            </a:fld>
            <a:endParaRPr lang="ru-RU"/>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F7EC4C5-3697-46DA-8AF9-35A5D54E264E}" type="slidenum">
              <a:rPr lang="en-MY"/>
              <a:pPr>
                <a:defRPr/>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90877CAB-2C96-451F-B0CB-0D049BE42AFF}" type="slidenum">
              <a:rPr lang="en-MY"/>
              <a:pPr>
                <a:defRPr/>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B8E3EFF6-A9D3-4B5D-AAAD-CC539D13EA5B}" type="slidenum">
              <a:rPr lang="en-MY"/>
              <a:pPr>
                <a:defRPr/>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762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4953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B0D6DE75-050C-4A4C-928D-A104D9C3FB1B}" type="slidenum">
              <a:rPr lang="en-MY"/>
              <a:pPr>
                <a:defRPr/>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D8FE1503-A140-41C9-854C-C53EAFFAB450}" type="slidenum">
              <a:rPr lang="en-MY"/>
              <a:pPr>
                <a:defRPr/>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6E7B0CCC-EA50-4B57-ADC4-D878D4EBC642}" type="slidenum">
              <a:rPr lang="en-MY"/>
              <a:pPr>
                <a:defRPr/>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FF17CDBF-2D90-4558-8670-0E9444C83940}" type="slidenum">
              <a:rPr lang="en-MY"/>
              <a:pPr>
                <a:defRPr/>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948C59C2-C571-4F2B-929A-35846F0AB74A}" type="slidenum">
              <a:rPr lang="en-MY"/>
              <a:pPr>
                <a:defRPr/>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fld id="{82E98289-0845-4E2C-A1CE-38D5A064AFE6}" type="datetimeFigureOut">
              <a:rPr lang="ru-RU"/>
              <a:pPr>
                <a:defRPr/>
              </a:pPr>
              <a:t>02.12.2022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88B1AE0-78C6-49D0-8D44-8B1611090BA9}" type="slidenum">
              <a:rPr lang="ru-RU"/>
              <a:pPr>
                <a:defRPr/>
              </a:pPr>
              <a:t>‹#›</a:t>
            </a:fld>
            <a:endParaRPr lang="ru-RU"/>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BE81AAEB-1F97-48A7-B09B-DFCD7BFA860A}" type="slidenum">
              <a:rPr lang="en-MY"/>
              <a:pPr>
                <a:defRPr/>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7223DA22-A238-45DE-AB78-209C2D42C831}" type="slidenum">
              <a:rPr lang="en-MY"/>
              <a:pPr>
                <a:defRPr/>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81000"/>
            <a:ext cx="2057400" cy="5791200"/>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762000" y="381000"/>
            <a:ext cx="601980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291C1B04-53AD-47AE-9D22-42359C2B1667}" type="slidenum">
              <a:rPr lang="en-MY"/>
              <a:pPr>
                <a:defRPr/>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6C3F391-858D-4CAA-A7DE-65481D483D36}" type="slidenum">
              <a:rPr lang="en-MY"/>
              <a:pPr>
                <a:defRPr/>
              </a:pPr>
              <a:t>‹#›</a:t>
            </a:fld>
            <a:endParaRPr lang="en-MY"/>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209B9B10-2CEA-47CB-B910-6249715172C3}" type="slidenum">
              <a:rPr lang="en-MY"/>
              <a:pPr>
                <a:defRPr/>
              </a:pPr>
              <a:t>‹#›</a:t>
            </a:fld>
            <a:endParaRPr lang="en-MY"/>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49E22254-E42F-4719-AB46-09AA4C2D9430}" type="slidenum">
              <a:rPr lang="en-MY"/>
              <a:pPr>
                <a:defRPr/>
              </a:pPr>
              <a:t>‹#›</a:t>
            </a:fld>
            <a:endParaRPr lang="en-MY"/>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762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4953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4BED925B-2913-4243-A7C2-0D0AB2FD8F8B}" type="slidenum">
              <a:rPr lang="en-MY"/>
              <a:pPr>
                <a:defRPr/>
              </a:pPr>
              <a:t>‹#›</a:t>
            </a:fld>
            <a:endParaRPr lang="en-MY"/>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BC69B1E8-9689-4C22-85C3-D2AD67778258}" type="slidenum">
              <a:rPr lang="en-MY"/>
              <a:pPr>
                <a:defRPr/>
              </a:pPr>
              <a:t>‹#›</a:t>
            </a:fld>
            <a:endParaRPr lang="en-MY"/>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8663B88A-1019-41C9-A31A-52B50E3B0497}" type="slidenum">
              <a:rPr lang="en-MY"/>
              <a:pPr>
                <a:defRPr/>
              </a:pPr>
              <a:t>‹#›</a:t>
            </a:fld>
            <a:endParaRPr lang="en-MY"/>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D982ED36-A81D-4E4A-ACF2-571200FC41B3}" type="slidenum">
              <a:rPr lang="en-MY"/>
              <a:pPr>
                <a:defRPr/>
              </a:pPr>
              <a:t>‹#›</a:t>
            </a:fld>
            <a:endParaRPr lang="en-MY"/>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878846B8-5B34-4200-8441-F159CDE7F691}" type="datetimeFigureOut">
              <a:rPr lang="ru-RU"/>
              <a:pPr>
                <a:defRPr/>
              </a:pPr>
              <a:t>02.12.2022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C73D4B5-F93D-441B-BEAB-32813AC0025F}" type="slidenum">
              <a:rPr lang="ru-RU"/>
              <a:pPr>
                <a:defRPr/>
              </a:pPr>
              <a:t>‹#›</a:t>
            </a:fld>
            <a:endParaRPr lang="ru-RU"/>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F7D87B37-E653-456B-A411-579EEE0D39E3}" type="slidenum">
              <a:rPr lang="en-MY"/>
              <a:pPr>
                <a:defRPr/>
              </a:pPr>
              <a:t>‹#›</a:t>
            </a:fld>
            <a:endParaRPr lang="en-MY"/>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513A51EA-3F94-46C4-9429-AB93E575D8CF}" type="slidenum">
              <a:rPr lang="en-MY"/>
              <a:pPr>
                <a:defRPr/>
              </a:pPr>
              <a:t>‹#›</a:t>
            </a:fld>
            <a:endParaRPr lang="en-MY"/>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0E3BF965-E8E8-4B70-95C4-843039493DB1}" type="slidenum">
              <a:rPr lang="en-MY"/>
              <a:pPr>
                <a:defRPr/>
              </a:pPr>
              <a:t>‹#›</a:t>
            </a:fld>
            <a:endParaRPr lang="en-MY"/>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81000"/>
            <a:ext cx="2057400" cy="5791200"/>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762000" y="381000"/>
            <a:ext cx="601980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B6A44E10-B378-4EE4-80BA-8DF437946252}" type="slidenum">
              <a:rPr lang="en-MY"/>
              <a:pPr>
                <a:defRPr/>
              </a:pPr>
              <a:t>‹#›</a:t>
            </a:fld>
            <a:endParaRPr lang="en-MY"/>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E4DC73BB-5F7B-449B-A580-B4C00AE1A9F4}" type="slidenum">
              <a:rPr lang="en-MY"/>
              <a:pPr>
                <a:defRPr/>
              </a:pPr>
              <a:t>‹#›</a:t>
            </a:fld>
            <a:endParaRPr lang="en-MY"/>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662108C9-633F-47BC-80F4-CCAFBE60B365}" type="slidenum">
              <a:rPr lang="en-MY"/>
              <a:pPr>
                <a:defRPr/>
              </a:pPr>
              <a:t>‹#›</a:t>
            </a:fld>
            <a:endParaRPr lang="en-MY"/>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124BD20E-008C-4263-BD69-36E4AB75632B}" type="slidenum">
              <a:rPr lang="en-MY"/>
              <a:pPr>
                <a:defRPr/>
              </a:pPr>
              <a:t>‹#›</a:t>
            </a:fld>
            <a:endParaRPr lang="en-MY"/>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E12C864D-D3C2-4B7B-9E8E-EC2EEA30B478}" type="slidenum">
              <a:rPr lang="en-MY"/>
              <a:pPr>
                <a:defRPr/>
              </a:pPr>
              <a:t>‹#›</a:t>
            </a:fld>
            <a:endParaRPr lang="en-MY"/>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endParaRPr lang="en-MY"/>
          </a:p>
        </p:txBody>
      </p:sp>
      <p:sp>
        <p:nvSpPr>
          <p:cNvPr id="8" name="Rectangle 5"/>
          <p:cNvSpPr>
            <a:spLocks noGrp="1" noChangeArrowheads="1"/>
          </p:cNvSpPr>
          <p:nvPr>
            <p:ph type="ftr" sz="quarter" idx="11"/>
          </p:nvPr>
        </p:nvSpPr>
        <p:spPr>
          <a:ln/>
        </p:spPr>
        <p:txBody>
          <a:bodyPr/>
          <a:lstStyle>
            <a:lvl1pPr>
              <a:defRPr/>
            </a:lvl1pPr>
          </a:lstStyle>
          <a:p>
            <a:pPr>
              <a:defRPr/>
            </a:pPr>
            <a:endParaRPr lang="en-MY"/>
          </a:p>
        </p:txBody>
      </p:sp>
      <p:sp>
        <p:nvSpPr>
          <p:cNvPr id="9" name="Rectangle 6"/>
          <p:cNvSpPr>
            <a:spLocks noGrp="1" noChangeArrowheads="1"/>
          </p:cNvSpPr>
          <p:nvPr>
            <p:ph type="sldNum" sz="quarter" idx="12"/>
          </p:nvPr>
        </p:nvSpPr>
        <p:spPr>
          <a:ln/>
        </p:spPr>
        <p:txBody>
          <a:bodyPr/>
          <a:lstStyle>
            <a:lvl1pPr>
              <a:defRPr/>
            </a:lvl1pPr>
          </a:lstStyle>
          <a:p>
            <a:pPr>
              <a:defRPr/>
            </a:pPr>
            <a:fld id="{80A3A766-E30E-4C2D-9771-7EBE6204EC34}" type="slidenum">
              <a:rPr lang="en-MY"/>
              <a:pPr>
                <a:defRPr/>
              </a:pPr>
              <a:t>‹#›</a:t>
            </a:fld>
            <a:endParaRPr lang="en-MY"/>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endParaRPr lang="en-MY"/>
          </a:p>
        </p:txBody>
      </p:sp>
      <p:sp>
        <p:nvSpPr>
          <p:cNvPr id="4" name="Rectangle 5"/>
          <p:cNvSpPr>
            <a:spLocks noGrp="1" noChangeArrowheads="1"/>
          </p:cNvSpPr>
          <p:nvPr>
            <p:ph type="ftr" sz="quarter" idx="11"/>
          </p:nvPr>
        </p:nvSpPr>
        <p:spPr>
          <a:ln/>
        </p:spPr>
        <p:txBody>
          <a:bodyPr/>
          <a:lstStyle>
            <a:lvl1pPr>
              <a:defRPr/>
            </a:lvl1pPr>
          </a:lstStyle>
          <a:p>
            <a:pPr>
              <a:defRPr/>
            </a:pPr>
            <a:endParaRPr lang="en-MY"/>
          </a:p>
        </p:txBody>
      </p:sp>
      <p:sp>
        <p:nvSpPr>
          <p:cNvPr id="5" name="Rectangle 6"/>
          <p:cNvSpPr>
            <a:spLocks noGrp="1" noChangeArrowheads="1"/>
          </p:cNvSpPr>
          <p:nvPr>
            <p:ph type="sldNum" sz="quarter" idx="12"/>
          </p:nvPr>
        </p:nvSpPr>
        <p:spPr>
          <a:ln/>
        </p:spPr>
        <p:txBody>
          <a:bodyPr/>
          <a:lstStyle>
            <a:lvl1pPr>
              <a:defRPr/>
            </a:lvl1pPr>
          </a:lstStyle>
          <a:p>
            <a:pPr>
              <a:defRPr/>
            </a:pPr>
            <a:fld id="{9C6728DE-FE14-4028-A3CB-99494853FE2A}" type="slidenum">
              <a:rPr lang="en-MY"/>
              <a:pPr>
                <a:defRPr/>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Content Placeholder 2"/>
          <p:cNvSpPr>
            <a:spLocks noGrp="1"/>
          </p:cNvSpPr>
          <p:nvPr>
            <p:ph sz="half" idx="1"/>
          </p:nvPr>
        </p:nvSpPr>
        <p:spPr>
          <a:xfrm>
            <a:off x="4876800" y="4572000"/>
            <a:ext cx="18669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Content Placeholder 3"/>
          <p:cNvSpPr>
            <a:spLocks noGrp="1"/>
          </p:cNvSpPr>
          <p:nvPr>
            <p:ph sz="half" idx="2"/>
          </p:nvPr>
        </p:nvSpPr>
        <p:spPr>
          <a:xfrm>
            <a:off x="6896100" y="4572000"/>
            <a:ext cx="18669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Rectangle 4"/>
          <p:cNvSpPr>
            <a:spLocks noGrp="1" noChangeArrowheads="1"/>
          </p:cNvSpPr>
          <p:nvPr>
            <p:ph type="dt" sz="half" idx="10"/>
          </p:nvPr>
        </p:nvSpPr>
        <p:spPr>
          <a:ln/>
        </p:spPr>
        <p:txBody>
          <a:bodyPr/>
          <a:lstStyle>
            <a:lvl1pPr>
              <a:defRPr/>
            </a:lvl1pPr>
          </a:lstStyle>
          <a:p>
            <a:pPr>
              <a:defRPr/>
            </a:pPr>
            <a:fld id="{090169CC-9720-401B-9CE1-91F8195C18A7}" type="datetimeFigureOut">
              <a:rPr lang="ru-RU"/>
              <a:pPr>
                <a:defRPr/>
              </a:pPr>
              <a:t>02.12.2022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8695EB5-F669-4DC0-A869-3902CE1FE22E}" type="slidenum">
              <a:rPr lang="ru-RU"/>
              <a:pPr>
                <a:defRPr/>
              </a:pPr>
              <a:t>‹#›</a:t>
            </a:fld>
            <a:endParaRPr lang="ru-RU"/>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MY"/>
          </a:p>
        </p:txBody>
      </p:sp>
      <p:sp>
        <p:nvSpPr>
          <p:cNvPr id="3" name="Rectangle 5"/>
          <p:cNvSpPr>
            <a:spLocks noGrp="1" noChangeArrowheads="1"/>
          </p:cNvSpPr>
          <p:nvPr>
            <p:ph type="ftr" sz="quarter" idx="11"/>
          </p:nvPr>
        </p:nvSpPr>
        <p:spPr>
          <a:ln/>
        </p:spPr>
        <p:txBody>
          <a:bodyPr/>
          <a:lstStyle>
            <a:lvl1pPr>
              <a:defRPr/>
            </a:lvl1pPr>
          </a:lstStyle>
          <a:p>
            <a:pPr>
              <a:defRPr/>
            </a:pPr>
            <a:endParaRPr lang="en-MY"/>
          </a:p>
        </p:txBody>
      </p:sp>
      <p:sp>
        <p:nvSpPr>
          <p:cNvPr id="4" name="Rectangle 6"/>
          <p:cNvSpPr>
            <a:spLocks noGrp="1" noChangeArrowheads="1"/>
          </p:cNvSpPr>
          <p:nvPr>
            <p:ph type="sldNum" sz="quarter" idx="12"/>
          </p:nvPr>
        </p:nvSpPr>
        <p:spPr>
          <a:ln/>
        </p:spPr>
        <p:txBody>
          <a:bodyPr/>
          <a:lstStyle>
            <a:lvl1pPr>
              <a:defRPr/>
            </a:lvl1pPr>
          </a:lstStyle>
          <a:p>
            <a:pPr>
              <a:defRPr/>
            </a:pPr>
            <a:fld id="{6855AE5D-0BF5-4B6D-B1F0-8F4FB8FDDC97}" type="slidenum">
              <a:rPr lang="en-MY"/>
              <a:pPr>
                <a:defRPr/>
              </a:pPr>
              <a:t>‹#›</a:t>
            </a:fld>
            <a:endParaRPr lang="en-MY"/>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C4F9D577-8C80-4FC6-B504-B458758B24DE}" type="slidenum">
              <a:rPr lang="en-MY"/>
              <a:pPr>
                <a:defRPr/>
              </a:pPr>
              <a:t>‹#›</a:t>
            </a:fld>
            <a:endParaRPr lang="en-MY"/>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MY"/>
          </a:p>
        </p:txBody>
      </p:sp>
      <p:sp>
        <p:nvSpPr>
          <p:cNvPr id="6" name="Rectangle 5"/>
          <p:cNvSpPr>
            <a:spLocks noGrp="1" noChangeArrowheads="1"/>
          </p:cNvSpPr>
          <p:nvPr>
            <p:ph type="ftr" sz="quarter" idx="11"/>
          </p:nvPr>
        </p:nvSpPr>
        <p:spPr>
          <a:ln/>
        </p:spPr>
        <p:txBody>
          <a:bodyPr/>
          <a:lstStyle>
            <a:lvl1pPr>
              <a:defRPr/>
            </a:lvl1pPr>
          </a:lstStyle>
          <a:p>
            <a:pPr>
              <a:defRPr/>
            </a:pPr>
            <a:endParaRPr lang="en-MY"/>
          </a:p>
        </p:txBody>
      </p:sp>
      <p:sp>
        <p:nvSpPr>
          <p:cNvPr id="7" name="Rectangle 6"/>
          <p:cNvSpPr>
            <a:spLocks noGrp="1" noChangeArrowheads="1"/>
          </p:cNvSpPr>
          <p:nvPr>
            <p:ph type="sldNum" sz="quarter" idx="12"/>
          </p:nvPr>
        </p:nvSpPr>
        <p:spPr>
          <a:ln/>
        </p:spPr>
        <p:txBody>
          <a:bodyPr/>
          <a:lstStyle>
            <a:lvl1pPr>
              <a:defRPr/>
            </a:lvl1pPr>
          </a:lstStyle>
          <a:p>
            <a:pPr>
              <a:defRPr/>
            </a:pPr>
            <a:fld id="{A47CF9F6-B52C-4A82-9477-D5DB6267FF3E}" type="slidenum">
              <a:rPr lang="en-MY"/>
              <a:pPr>
                <a:defRPr/>
              </a:pPr>
              <a:t>‹#›</a:t>
            </a:fld>
            <a:endParaRPr lang="en-MY"/>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842EAAD4-9F47-441E-A3CC-BD9124B36CD4}" type="slidenum">
              <a:rPr lang="en-MY"/>
              <a:pPr>
                <a:defRPr/>
              </a:pPr>
              <a:t>‹#›</a:t>
            </a:fld>
            <a:endParaRPr lang="en-MY"/>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ru-RU" smtClean="0"/>
              <a:t>Образец заголовка</a:t>
            </a:r>
            <a:endParaRPr lang="en-MY"/>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MY"/>
          </a:p>
        </p:txBody>
      </p:sp>
      <p:sp>
        <p:nvSpPr>
          <p:cNvPr id="5" name="Rectangle 5"/>
          <p:cNvSpPr>
            <a:spLocks noGrp="1" noChangeArrowheads="1"/>
          </p:cNvSpPr>
          <p:nvPr>
            <p:ph type="ftr" sz="quarter" idx="11"/>
          </p:nvPr>
        </p:nvSpPr>
        <p:spPr>
          <a:ln/>
        </p:spPr>
        <p:txBody>
          <a:bodyPr/>
          <a:lstStyle>
            <a:lvl1pPr>
              <a:defRPr/>
            </a:lvl1pPr>
          </a:lstStyle>
          <a:p>
            <a:pPr>
              <a:defRPr/>
            </a:pPr>
            <a:endParaRPr lang="en-MY"/>
          </a:p>
        </p:txBody>
      </p:sp>
      <p:sp>
        <p:nvSpPr>
          <p:cNvPr id="6" name="Rectangle 6"/>
          <p:cNvSpPr>
            <a:spLocks noGrp="1" noChangeArrowheads="1"/>
          </p:cNvSpPr>
          <p:nvPr>
            <p:ph type="sldNum" sz="quarter" idx="12"/>
          </p:nvPr>
        </p:nvSpPr>
        <p:spPr>
          <a:ln/>
        </p:spPr>
        <p:txBody>
          <a:bodyPr/>
          <a:lstStyle>
            <a:lvl1pPr>
              <a:defRPr/>
            </a:lvl1pPr>
          </a:lstStyle>
          <a:p>
            <a:pPr>
              <a:defRPr/>
            </a:pPr>
            <a:fld id="{98F73FB1-3B78-4FFB-A97F-72DF8313D1A2}" type="slidenum">
              <a:rPr lang="en-MY"/>
              <a:pPr>
                <a:defRPr/>
              </a:pPr>
              <a:t>‹#›</a:t>
            </a:fld>
            <a:endParaRPr lang="en-MY"/>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5E77AC1-3B13-4C0E-80AD-674677046A32}" type="datetimeFigureOut">
              <a:rPr lang="ru-RU"/>
              <a:pPr>
                <a:defRPr/>
              </a:pPr>
              <a:t>02.12.2022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D44B4A6-E49F-4039-AAFA-7B1B4DF1943B}"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A2A4F9B-31D3-4AD3-883A-98C3BD962899}" type="datetimeFigureOut">
              <a:rPr lang="ru-RU"/>
              <a:pPr>
                <a:defRPr/>
              </a:pPr>
              <a:t>02.12.2022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0ED57B2-ED9F-4ABB-8944-345EDF2968C2}" type="slidenum">
              <a:rPr lang="ru-RU"/>
              <a:pPr>
                <a:defRPr/>
              </a:pPr>
              <a:t>‹#›</a:t>
            </a:fld>
            <a:endParaRPr lang="ru-RU"/>
          </a:p>
        </p:txBody>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ECD86EA-2346-4206-8D00-ED381D0ADC9E}" type="datetimeFigureOut">
              <a:rPr lang="ru-RU"/>
              <a:pPr>
                <a:defRPr/>
              </a:pPr>
              <a:t>02.12.2022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B177BD-7D64-41F4-A10A-643CDA83C052}" type="slidenum">
              <a:rPr lang="ru-RU"/>
              <a:pPr>
                <a:defRPr/>
              </a:pPr>
              <a:t>‹#›</a:t>
            </a:fld>
            <a:endParaRPr lang="ru-RU"/>
          </a:p>
        </p:txBody>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3A193EB-3B41-47DC-9FF2-46B944B17CF6}" type="datetimeFigureOut">
              <a:rPr lang="ru-RU"/>
              <a:pPr>
                <a:defRPr/>
              </a:pPr>
              <a:t>02.12.2022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6FB1D0F-0C00-40EE-BFAE-DD14D601DE1B}" type="slidenum">
              <a:rPr lang="ru-RU"/>
              <a:pPr>
                <a:defRPr/>
              </a:pPr>
              <a:t>‹#›</a:t>
            </a:fld>
            <a:endParaRPr lang="ru-RU"/>
          </a:p>
        </p:txBody>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DC89489-268D-4BD3-AF47-C061B8CDE27B}" type="datetimeFigureOut">
              <a:rPr lang="ru-RU"/>
              <a:pPr>
                <a:defRPr/>
              </a:pPr>
              <a:t>02.12.2022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8DFED67-6F09-40C5-A77D-E6AC56E9158A}" type="slidenum">
              <a:rPr lang="ru-RU"/>
              <a:pPr>
                <a:defRPr/>
              </a:pPr>
              <a:t>‹#›</a:t>
            </a:fld>
            <a:endParaRPr lang="ru-RU"/>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7" name="Rectangle 4"/>
          <p:cNvSpPr>
            <a:spLocks noGrp="1" noChangeArrowheads="1"/>
          </p:cNvSpPr>
          <p:nvPr>
            <p:ph type="dt" sz="half" idx="10"/>
          </p:nvPr>
        </p:nvSpPr>
        <p:spPr>
          <a:ln/>
        </p:spPr>
        <p:txBody>
          <a:bodyPr/>
          <a:lstStyle>
            <a:lvl1pPr>
              <a:defRPr/>
            </a:lvl1pPr>
          </a:lstStyle>
          <a:p>
            <a:pPr>
              <a:defRPr/>
            </a:pPr>
            <a:fld id="{E5DC8A72-52D1-4B9B-BBF5-8AD0403BE4E4}" type="datetimeFigureOut">
              <a:rPr lang="ru-RU"/>
              <a:pPr>
                <a:defRPr/>
              </a:pPr>
              <a:t>02.12.2022</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783AE31-BAE2-438D-B2B2-23D3FD20511F}" type="slidenum">
              <a:rPr lang="ru-RU"/>
              <a:pPr>
                <a:defRPr/>
              </a:pPr>
              <a:t>‹#›</a:t>
            </a:fld>
            <a:endParaRPr lang="ru-RU"/>
          </a:p>
        </p:txBody>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85E117C-9DC9-47EF-88D6-B7114CFF6266}" type="datetimeFigureOut">
              <a:rPr lang="ru-RU"/>
              <a:pPr>
                <a:defRPr/>
              </a:pPr>
              <a:t>02.12.2022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5794280-D266-42C7-B98E-37BB63D8E90A}" type="slidenum">
              <a:rPr lang="ru-RU"/>
              <a:pPr>
                <a:defRPr/>
              </a:pPr>
              <a:t>‹#›</a:t>
            </a:fld>
            <a:endParaRPr lang="ru-RU"/>
          </a:p>
        </p:txBody>
      </p:sp>
    </p:spTree>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21BB46C-0307-452E-8AE7-896ED401C929}" type="datetimeFigureOut">
              <a:rPr lang="ru-RU"/>
              <a:pPr>
                <a:defRPr/>
              </a:pPr>
              <a:t>02.12.2022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D1372EC-8026-4017-9927-11C0D6BC5937}" type="slidenum">
              <a:rPr lang="ru-RU"/>
              <a:pPr>
                <a:defRPr/>
              </a:pPr>
              <a:t>‹#›</a:t>
            </a:fld>
            <a:endParaRPr lang="ru-RU"/>
          </a:p>
        </p:txBody>
      </p:sp>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8A944A-5C6E-40DA-BFE2-883956D99394}" type="datetimeFigureOut">
              <a:rPr lang="ru-RU"/>
              <a:pPr>
                <a:defRPr/>
              </a:pPr>
              <a:t>02.12.2022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5C70C2-9B43-4955-855D-94299718DD75}" type="slidenum">
              <a:rPr lang="ru-RU"/>
              <a:pPr>
                <a:defRPr/>
              </a:pPr>
              <a:t>‹#›</a:t>
            </a:fld>
            <a:endParaRPr lang="ru-RU"/>
          </a:p>
        </p:txBody>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487965E-8727-4126-8408-8665CE2800DB}" type="datetimeFigureOut">
              <a:rPr lang="ru-RU"/>
              <a:pPr>
                <a:defRPr/>
              </a:pPr>
              <a:t>02.12.2022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542E3FD-1FFE-4436-9D30-31729C6FC304}" type="slidenum">
              <a:rPr lang="ru-RU"/>
              <a:pPr>
                <a:defRPr/>
              </a:pPr>
              <a:t>‹#›</a:t>
            </a:fld>
            <a:endParaRPr lang="ru-RU"/>
          </a:p>
        </p:txBody>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888319-CF44-4FA5-B0E8-993AC2595917}" type="datetimeFigureOut">
              <a:rPr lang="ru-RU"/>
              <a:pPr>
                <a:defRPr/>
              </a:pPr>
              <a:t>02.12.2022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86FED4-63D7-4F03-9878-17E237AEF5C6}" type="slidenum">
              <a:rPr lang="ru-RU"/>
              <a:pPr>
                <a:defRPr/>
              </a:pPr>
              <a:t>‹#›</a:t>
            </a:fld>
            <a:endParaRPr lang="ru-RU"/>
          </a:p>
        </p:txBody>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8995754-9BF4-4B66-8D7D-024B1E16BCD2}" type="datetimeFigureOut">
              <a:rPr lang="ru-RU"/>
              <a:pPr>
                <a:defRPr/>
              </a:pPr>
              <a:t>02.12.2022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CA6C9F5-0E31-4147-BB96-77A7A34E0F1E}" type="slidenum">
              <a:rPr lang="ru-RU"/>
              <a:pPr>
                <a:defRPr/>
              </a:pPr>
              <a:t>‹#›</a:t>
            </a:fld>
            <a:endParaRPr lang="ru-RU"/>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7"/>
          <p:cNvSpPr/>
          <p:nvPr/>
        </p:nvSpPr>
        <p:spPr>
          <a:xfrm>
            <a:off x="92075" y="0"/>
            <a:ext cx="8959850" cy="683577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10"/>
          </p:nvPr>
        </p:nvSpPr>
        <p:spPr/>
        <p:txBody>
          <a:bodyPr/>
          <a:lstStyle>
            <a:lvl1pPr>
              <a:defRPr/>
            </a:lvl1pPr>
          </a:lstStyle>
          <a:p>
            <a:pPr>
              <a:defRPr/>
            </a:pPr>
            <a:fld id="{A0767655-A4AE-440B-87F6-2224572976CF}" type="datetimeFigureOut">
              <a:rPr lang="ru-RU"/>
              <a:pPr>
                <a:defRPr/>
              </a:pPr>
              <a:t>02.12.2022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Tree>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213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7"/>
          <p:cNvSpPr>
            <a:spLocks noGrp="1" noChangeArrowheads="1"/>
          </p:cNvSpPr>
          <p:nvPr>
            <p:ph type="dt" sz="half" idx="10"/>
          </p:nvPr>
        </p:nvSpPr>
        <p:spPr/>
        <p:txBody>
          <a:bodyPr/>
          <a:lstStyle>
            <a:lvl1pPr>
              <a:defRPr/>
            </a:lvl1pPr>
          </a:lstStyle>
          <a:p>
            <a:pPr>
              <a:defRPr/>
            </a:pPr>
            <a:endParaRPr lang="ru-RU"/>
          </a:p>
        </p:txBody>
      </p:sp>
      <p:sp>
        <p:nvSpPr>
          <p:cNvPr id="4" name="Rectangle 8"/>
          <p:cNvSpPr>
            <a:spLocks noGrp="1" noChangeArrowheads="1"/>
          </p:cNvSpPr>
          <p:nvPr>
            <p:ph type="ftr" sz="quarter" idx="11"/>
          </p:nvPr>
        </p:nvSpPr>
        <p:spPr/>
        <p:txBody>
          <a:bodyPr/>
          <a:lstStyle>
            <a:lvl1pPr>
              <a:defRPr/>
            </a:lvl1pPr>
          </a:lstStyle>
          <a:p>
            <a:pPr>
              <a:defRPr/>
            </a:pPr>
            <a:endParaRPr lang="ru-RU"/>
          </a:p>
        </p:txBody>
      </p:sp>
      <p:sp>
        <p:nvSpPr>
          <p:cNvPr id="5" name="Rectangle 9"/>
          <p:cNvSpPr>
            <a:spLocks noGrp="1" noChangeArrowheads="1"/>
          </p:cNvSpPr>
          <p:nvPr>
            <p:ph type="sldNum" sz="quarter" idx="12"/>
          </p:nvPr>
        </p:nvSpPr>
        <p:spPr/>
        <p:txBody>
          <a:bodyPr/>
          <a:lstStyle>
            <a:lvl1pPr>
              <a:defRPr/>
            </a:lvl1pPr>
          </a:lstStyle>
          <a:p>
            <a:pPr>
              <a:defRPr/>
            </a:pPr>
            <a:fld id="{6B572E95-891D-42BA-B217-584804526F24}"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smtClean="0"/>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C545AFF-6051-4403-A89E-BA2BC442DF8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MY"/>
          </a:p>
        </p:txBody>
      </p:sp>
      <p:sp>
        <p:nvSpPr>
          <p:cNvPr id="3" name="Rectangle 4"/>
          <p:cNvSpPr>
            <a:spLocks noGrp="1" noChangeArrowheads="1"/>
          </p:cNvSpPr>
          <p:nvPr>
            <p:ph type="dt" sz="half" idx="10"/>
          </p:nvPr>
        </p:nvSpPr>
        <p:spPr>
          <a:ln/>
        </p:spPr>
        <p:txBody>
          <a:bodyPr/>
          <a:lstStyle>
            <a:lvl1pPr>
              <a:defRPr/>
            </a:lvl1pPr>
          </a:lstStyle>
          <a:p>
            <a:pPr>
              <a:defRPr/>
            </a:pPr>
            <a:fld id="{0498FAE9-1C16-44CF-930E-B0C541307A48}" type="datetimeFigureOut">
              <a:rPr lang="ru-RU"/>
              <a:pPr>
                <a:defRPr/>
              </a:pPr>
              <a:t>02.12.2022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26FE3C0-9A95-47D9-9AB3-71269EBEDB89}" type="slidenum">
              <a:rPr lang="ru-RU"/>
              <a:pPr>
                <a:defRPr/>
              </a:pPr>
              <a:t>‹#›</a:t>
            </a:fld>
            <a:endParaRPr lang="ru-RU"/>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6A7D0B-EAD0-46AE-A5E1-88C6EC4D1293}" type="datetimeFigureOut">
              <a:rPr lang="ru-RU"/>
              <a:pPr>
                <a:defRPr/>
              </a:pPr>
              <a:t>02.12.2022</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BC679F9-E5FF-4231-96E9-AF497C8D1710}" type="slidenum">
              <a:rPr lang="ru-RU"/>
              <a:pPr>
                <a:defRPr/>
              </a:pPr>
              <a:t>‹#›</a:t>
            </a:fld>
            <a:endParaRPr lang="ru-RU"/>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035988E7-DEB1-4D64-8EE5-B401CE1E3972}" type="datetimeFigureOut">
              <a:rPr lang="ru-RU"/>
              <a:pPr>
                <a:defRPr/>
              </a:pPr>
              <a:t>02.12.2022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0D6F528-58AF-4979-8556-A2747D89E33B}" type="slidenum">
              <a:rPr lang="ru-RU"/>
              <a:pPr>
                <a:defRPr/>
              </a:pPr>
              <a:t>‹#›</a:t>
            </a:fld>
            <a:endParaRPr lang="ru-RU"/>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D5B7254D-BDBB-412F-A109-C153CD378038}" type="datetimeFigureOut">
              <a:rPr lang="ru-RU"/>
              <a:pPr>
                <a:defRPr/>
              </a:pPr>
              <a:t>02.12.2022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A7D2772-8E8F-40BB-BF6F-EC291A9BE08A}" type="slidenum">
              <a:rPr lang="ru-RU"/>
              <a:pPr>
                <a:defRPr/>
              </a:pPr>
              <a:t>‹#›</a:t>
            </a:fld>
            <a:endParaRPr lang="ru-RU"/>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876800" y="4572000"/>
            <a:ext cx="3886200" cy="1371600"/>
          </a:xfrm>
          <a:prstGeom prst="rect">
            <a:avLst/>
          </a:prstGeom>
          <a:noFill/>
          <a:ln w="9525">
            <a:noFill/>
            <a:miter lim="800000"/>
            <a:headEnd/>
            <a:tailEnd/>
          </a:ln>
          <a:effectLst>
            <a:outerShdw dist="35921" dir="2700000" algn="ctr" rotWithShape="0">
              <a:schemeClr val="bg1">
                <a:alpha val="50000"/>
              </a:schemeClr>
            </a:outerShdw>
          </a:effectLst>
        </p:spPr>
        <p:txBody>
          <a:bodyPr vert="horz" wrap="square" lIns="91440" tIns="45720" rIns="91440" bIns="45720" numCol="1" anchor="t" anchorCtr="0" compatLnSpc="1">
            <a:prstTxWarp prst="textNoShape">
              <a:avLst/>
            </a:prstTxWarp>
          </a:bodyPr>
          <a:lstStyle/>
          <a:p>
            <a:pPr lvl="0"/>
            <a:r>
              <a:rPr lang="en-US" smtClean="0"/>
              <a:t>Place Your </a:t>
            </a:r>
          </a:p>
          <a:p>
            <a:pPr lvl="0"/>
            <a:r>
              <a:rPr lang="en-US" smtClean="0"/>
              <a:t>Subtitle Here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Arial" charset="0"/>
                <a:cs typeface="+mn-cs"/>
              </a:defRPr>
            </a:lvl1pPr>
          </a:lstStyle>
          <a:p>
            <a:pPr>
              <a:defRPr/>
            </a:pPr>
            <a:fld id="{321DBC46-7D39-4A40-9EB7-94FB9A5801B3}" type="datetimeFigureOut">
              <a:rPr lang="ru-RU"/>
              <a:pPr>
                <a:defRPr/>
              </a:pPr>
              <a:t>02.12.2022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Arial" charset="0"/>
                <a:cs typeface="+mn-cs"/>
              </a:defRPr>
            </a:lvl1pPr>
          </a:lstStyle>
          <a:p>
            <a:pPr>
              <a:defRPr/>
            </a:pPr>
            <a:fld id="{D61A7D77-B3C7-42D3-AB6E-E851A61A48FA}" type="slidenum">
              <a:rPr lang="ru-RU"/>
              <a:pPr>
                <a:defRPr/>
              </a:pPr>
              <a:t>‹#›</a:t>
            </a:fld>
            <a:endParaRPr lang="ru-RU"/>
          </a:p>
        </p:txBody>
      </p:sp>
      <p:sp>
        <p:nvSpPr>
          <p:cNvPr id="2" name="Rectangle 12"/>
          <p:cNvSpPr>
            <a:spLocks noGrp="1" noChangeArrowheads="1"/>
          </p:cNvSpPr>
          <p:nvPr>
            <p:ph type="title"/>
          </p:nvPr>
        </p:nvSpPr>
        <p:spPr bwMode="auto">
          <a:xfrm>
            <a:off x="381000" y="533400"/>
            <a:ext cx="8382000" cy="1143000"/>
          </a:xfrm>
          <a:prstGeom prst="rect">
            <a:avLst/>
          </a:prstGeom>
          <a:noFill/>
          <a:ln w="9525">
            <a:noFill/>
            <a:miter lim="800000"/>
            <a:headEnd/>
            <a:tailEnd/>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en-US" smtClean="0"/>
              <a:t>Science Template</a:t>
            </a:r>
          </a:p>
        </p:txBody>
      </p:sp>
    </p:spTree>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Lst>
  <p:transition spd="slow">
    <p:push/>
  </p:transition>
  <p:timing>
    <p:tnLst>
      <p:par>
        <p:cTn id="1" dur="indefinite" restart="never" nodeType="tmRoot"/>
      </p:par>
    </p:tnLst>
  </p:timing>
  <p:txStyles>
    <p:titleStyle>
      <a:lvl1pPr algn="ctr" rtl="0" eaLnBrk="0" fontAlgn="base" hangingPunct="0">
        <a:spcBef>
          <a:spcPct val="0"/>
        </a:spcBef>
        <a:spcAft>
          <a:spcPct val="0"/>
        </a:spcAft>
        <a:defRPr sz="7500">
          <a:solidFill>
            <a:schemeClr val="bg1"/>
          </a:solidFill>
          <a:latin typeface="+mj-lt"/>
          <a:ea typeface="+mj-ea"/>
          <a:cs typeface="+mj-cs"/>
        </a:defRPr>
      </a:lvl1pPr>
      <a:lvl2pPr algn="ctr" rtl="0" eaLnBrk="0" fontAlgn="base" hangingPunct="0">
        <a:spcBef>
          <a:spcPct val="0"/>
        </a:spcBef>
        <a:spcAft>
          <a:spcPct val="0"/>
        </a:spcAft>
        <a:defRPr sz="7500">
          <a:solidFill>
            <a:schemeClr val="bg1"/>
          </a:solidFill>
          <a:latin typeface="HeliosCondBlack" pitchFamily="34" charset="0"/>
        </a:defRPr>
      </a:lvl2pPr>
      <a:lvl3pPr algn="ctr" rtl="0" eaLnBrk="0" fontAlgn="base" hangingPunct="0">
        <a:spcBef>
          <a:spcPct val="0"/>
        </a:spcBef>
        <a:spcAft>
          <a:spcPct val="0"/>
        </a:spcAft>
        <a:defRPr sz="7500">
          <a:solidFill>
            <a:schemeClr val="bg1"/>
          </a:solidFill>
          <a:latin typeface="HeliosCondBlack" pitchFamily="34" charset="0"/>
        </a:defRPr>
      </a:lvl3pPr>
      <a:lvl4pPr algn="ctr" rtl="0" eaLnBrk="0" fontAlgn="base" hangingPunct="0">
        <a:spcBef>
          <a:spcPct val="0"/>
        </a:spcBef>
        <a:spcAft>
          <a:spcPct val="0"/>
        </a:spcAft>
        <a:defRPr sz="7500">
          <a:solidFill>
            <a:schemeClr val="bg1"/>
          </a:solidFill>
          <a:latin typeface="HeliosCondBlack" pitchFamily="34" charset="0"/>
        </a:defRPr>
      </a:lvl4pPr>
      <a:lvl5pPr algn="ctr" rtl="0" eaLnBrk="0" fontAlgn="base" hangingPunct="0">
        <a:spcBef>
          <a:spcPct val="0"/>
        </a:spcBef>
        <a:spcAft>
          <a:spcPct val="0"/>
        </a:spcAft>
        <a:defRPr sz="7500">
          <a:solidFill>
            <a:schemeClr val="bg1"/>
          </a:solidFill>
          <a:latin typeface="HeliosCondBlack" pitchFamily="34" charset="0"/>
        </a:defRPr>
      </a:lvl5pPr>
      <a:lvl6pPr marL="457200" algn="ctr" rtl="0" eaLnBrk="1" fontAlgn="base" hangingPunct="1">
        <a:spcBef>
          <a:spcPct val="0"/>
        </a:spcBef>
        <a:spcAft>
          <a:spcPct val="0"/>
        </a:spcAft>
        <a:defRPr sz="7500">
          <a:solidFill>
            <a:schemeClr val="bg1"/>
          </a:solidFill>
          <a:latin typeface="HeliosCondBlack" pitchFamily="34" charset="0"/>
        </a:defRPr>
      </a:lvl6pPr>
      <a:lvl7pPr marL="914400" algn="ctr" rtl="0" eaLnBrk="1" fontAlgn="base" hangingPunct="1">
        <a:spcBef>
          <a:spcPct val="0"/>
        </a:spcBef>
        <a:spcAft>
          <a:spcPct val="0"/>
        </a:spcAft>
        <a:defRPr sz="7500">
          <a:solidFill>
            <a:schemeClr val="bg1"/>
          </a:solidFill>
          <a:latin typeface="HeliosCondBlack" pitchFamily="34" charset="0"/>
        </a:defRPr>
      </a:lvl7pPr>
      <a:lvl8pPr marL="1371600" algn="ctr" rtl="0" eaLnBrk="1" fontAlgn="base" hangingPunct="1">
        <a:spcBef>
          <a:spcPct val="0"/>
        </a:spcBef>
        <a:spcAft>
          <a:spcPct val="0"/>
        </a:spcAft>
        <a:defRPr sz="7500">
          <a:solidFill>
            <a:schemeClr val="bg1"/>
          </a:solidFill>
          <a:latin typeface="HeliosCondBlack" pitchFamily="34" charset="0"/>
        </a:defRPr>
      </a:lvl8pPr>
      <a:lvl9pPr marL="1828800" algn="ctr" rtl="0" eaLnBrk="1" fontAlgn="base" hangingPunct="1">
        <a:spcBef>
          <a:spcPct val="0"/>
        </a:spcBef>
        <a:spcAft>
          <a:spcPct val="0"/>
        </a:spcAft>
        <a:defRPr sz="7500">
          <a:solidFill>
            <a:schemeClr val="bg1"/>
          </a:solidFill>
          <a:latin typeface="HeliosCondBlack" pitchFamily="34" charset="0"/>
        </a:defRPr>
      </a:lvl9pPr>
    </p:titleStyle>
    <p:bodyStyle>
      <a:lvl1pPr marL="342900" indent="-342900" algn="ctr" rtl="0" eaLnBrk="0" fontAlgn="base" hangingPunct="0">
        <a:spcBef>
          <a:spcPct val="20000"/>
        </a:spcBef>
        <a:spcAft>
          <a:spcPct val="0"/>
        </a:spcAft>
        <a:buChar char="•"/>
        <a:defRPr sz="35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0" y="381000"/>
            <a:ext cx="5867400" cy="731838"/>
          </a:xfrm>
          <a:prstGeom prst="rect">
            <a:avLst/>
          </a:prstGeom>
          <a:noFill/>
          <a:ln w="9525">
            <a:noFill/>
            <a:miter lim="800000"/>
            <a:headEnd/>
            <a:tailEnd/>
          </a:ln>
          <a:effectLst>
            <a:outerShdw dist="35921" dir="2700000" algn="ctr" rotWithShape="0">
              <a:srgbClr val="3333CC"/>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762000" y="15240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Your Description Goes Here</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Arial" charset="0"/>
                <a:cs typeface="+mn-cs"/>
              </a:defRPr>
            </a:lvl1pPr>
          </a:lstStyle>
          <a:p>
            <a:pPr>
              <a:defRPr/>
            </a:pPr>
            <a:endParaRPr lang="en-MY"/>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Arial" charset="0"/>
                <a:cs typeface="+mn-cs"/>
              </a:defRPr>
            </a:lvl1pPr>
          </a:lstStyle>
          <a:p>
            <a:pPr>
              <a:defRPr/>
            </a:pPr>
            <a:endParaRPr lang="en-MY"/>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Arial" charset="0"/>
                <a:cs typeface="+mn-cs"/>
              </a:defRPr>
            </a:lvl1pPr>
          </a:lstStyle>
          <a:p>
            <a:pPr>
              <a:defRPr/>
            </a:pPr>
            <a:fld id="{984B3701-E57D-45F7-B119-4A0429CED6F3}"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 id="2147484999" r:id="rId6"/>
    <p:sldLayoutId id="2147485000" r:id="rId7"/>
    <p:sldLayoutId id="2147485001" r:id="rId8"/>
    <p:sldLayoutId id="2147485002" r:id="rId9"/>
    <p:sldLayoutId id="2147485003" r:id="rId10"/>
    <p:sldLayoutId id="2147485004" r:id="rId11"/>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HeliosCondBlack" pitchFamily="34" charset="0"/>
        </a:defRPr>
      </a:lvl2pPr>
      <a:lvl3pPr algn="l" rtl="0" eaLnBrk="0" fontAlgn="base" hangingPunct="0">
        <a:spcBef>
          <a:spcPct val="0"/>
        </a:spcBef>
        <a:spcAft>
          <a:spcPct val="0"/>
        </a:spcAft>
        <a:defRPr sz="4000">
          <a:solidFill>
            <a:schemeClr val="bg1"/>
          </a:solidFill>
          <a:latin typeface="HeliosCondBlack" pitchFamily="34" charset="0"/>
        </a:defRPr>
      </a:lvl3pPr>
      <a:lvl4pPr algn="l" rtl="0" eaLnBrk="0" fontAlgn="base" hangingPunct="0">
        <a:spcBef>
          <a:spcPct val="0"/>
        </a:spcBef>
        <a:spcAft>
          <a:spcPct val="0"/>
        </a:spcAft>
        <a:defRPr sz="4000">
          <a:solidFill>
            <a:schemeClr val="bg1"/>
          </a:solidFill>
          <a:latin typeface="HeliosCondBlack" pitchFamily="34" charset="0"/>
        </a:defRPr>
      </a:lvl4pPr>
      <a:lvl5pPr algn="l" rtl="0" eaLnBrk="0" fontAlgn="base" hangingPunct="0">
        <a:spcBef>
          <a:spcPct val="0"/>
        </a:spcBef>
        <a:spcAft>
          <a:spcPct val="0"/>
        </a:spcAft>
        <a:defRPr sz="4000">
          <a:solidFill>
            <a:schemeClr val="bg1"/>
          </a:solidFill>
          <a:latin typeface="HeliosCondBlack" pitchFamily="34" charset="0"/>
        </a:defRPr>
      </a:lvl5pPr>
      <a:lvl6pPr marL="457200" algn="l" rtl="0" eaLnBrk="1" fontAlgn="base" hangingPunct="1">
        <a:spcBef>
          <a:spcPct val="0"/>
        </a:spcBef>
        <a:spcAft>
          <a:spcPct val="0"/>
        </a:spcAft>
        <a:defRPr sz="4000">
          <a:solidFill>
            <a:schemeClr val="bg1"/>
          </a:solidFill>
          <a:latin typeface="HeliosCondBlack" pitchFamily="34" charset="0"/>
        </a:defRPr>
      </a:lvl6pPr>
      <a:lvl7pPr marL="914400" algn="l" rtl="0" eaLnBrk="1" fontAlgn="base" hangingPunct="1">
        <a:spcBef>
          <a:spcPct val="0"/>
        </a:spcBef>
        <a:spcAft>
          <a:spcPct val="0"/>
        </a:spcAft>
        <a:defRPr sz="4000">
          <a:solidFill>
            <a:schemeClr val="bg1"/>
          </a:solidFill>
          <a:latin typeface="HeliosCondBlack" pitchFamily="34" charset="0"/>
        </a:defRPr>
      </a:lvl7pPr>
      <a:lvl8pPr marL="1371600" algn="l" rtl="0" eaLnBrk="1" fontAlgn="base" hangingPunct="1">
        <a:spcBef>
          <a:spcPct val="0"/>
        </a:spcBef>
        <a:spcAft>
          <a:spcPct val="0"/>
        </a:spcAft>
        <a:defRPr sz="4000">
          <a:solidFill>
            <a:schemeClr val="bg1"/>
          </a:solidFill>
          <a:latin typeface="HeliosCondBlack" pitchFamily="34" charset="0"/>
        </a:defRPr>
      </a:lvl8pPr>
      <a:lvl9pPr marL="1828800" algn="l" rtl="0" eaLnBrk="1" fontAlgn="base" hangingPunct="1">
        <a:spcBef>
          <a:spcPct val="0"/>
        </a:spcBef>
        <a:spcAft>
          <a:spcPct val="0"/>
        </a:spcAft>
        <a:defRPr sz="4000">
          <a:solidFill>
            <a:schemeClr val="bg1"/>
          </a:solidFill>
          <a:latin typeface="HeliosCondBlack" pitchFamily="34" charset="0"/>
        </a:defRPr>
      </a:lvl9pPr>
    </p:titleStyle>
    <p:bodyStyle>
      <a:lvl1pPr marL="342900" indent="-342900" algn="l" rtl="0" eaLnBrk="0" fontAlgn="base" hangingPunct="0">
        <a:spcBef>
          <a:spcPct val="20000"/>
        </a:spcBef>
        <a:spcAft>
          <a:spcPct val="0"/>
        </a:spcAft>
        <a:buChar char="•"/>
        <a:defRPr sz="20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52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Arial" charset="0"/>
                <a:cs typeface="+mn-cs"/>
              </a:defRPr>
            </a:lvl1pPr>
          </a:lstStyle>
          <a:p>
            <a:pPr>
              <a:defRPr/>
            </a:pPr>
            <a:endParaRPr lang="en-MY"/>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Arial" charset="0"/>
                <a:cs typeface="+mn-cs"/>
              </a:defRPr>
            </a:lvl1pPr>
          </a:lstStyle>
          <a:p>
            <a:pPr>
              <a:defRPr/>
            </a:pPr>
            <a:endParaRPr lang="en-MY"/>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Arial" charset="0"/>
                <a:cs typeface="+mn-cs"/>
              </a:defRPr>
            </a:lvl1pPr>
          </a:lstStyle>
          <a:p>
            <a:pPr>
              <a:defRPr/>
            </a:pPr>
            <a:fld id="{6F0CA9EF-475D-4A4A-BBEC-369237A3B3B2}" type="slidenum">
              <a:rPr lang="en-MY"/>
              <a:pPr>
                <a:defRPr/>
              </a:pPr>
              <a:t>‹#›</a:t>
            </a:fld>
            <a:endParaRPr lang="en-MY"/>
          </a:p>
        </p:txBody>
      </p:sp>
      <p:sp>
        <p:nvSpPr>
          <p:cNvPr id="3077" name="Rectangle 29"/>
          <p:cNvSpPr>
            <a:spLocks noGrp="1" noChangeArrowheads="1"/>
          </p:cNvSpPr>
          <p:nvPr>
            <p:ph type="title"/>
          </p:nvPr>
        </p:nvSpPr>
        <p:spPr bwMode="auto">
          <a:xfrm>
            <a:off x="762000" y="381000"/>
            <a:ext cx="5867400" cy="731838"/>
          </a:xfrm>
          <a:prstGeom prst="rect">
            <a:avLst/>
          </a:prstGeom>
          <a:noFill/>
          <a:ln w="9525">
            <a:noFill/>
            <a:miter lim="800000"/>
            <a:headEnd/>
            <a:tailEnd/>
          </a:ln>
          <a:effectLst>
            <a:outerShdw dist="35921" dir="2700000" algn="ctr" rotWithShape="0">
              <a:schemeClr val="hlink"/>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8" name="Rectangle 30"/>
          <p:cNvSpPr>
            <a:spLocks noGrp="1" noChangeArrowheads="1"/>
          </p:cNvSpPr>
          <p:nvPr>
            <p:ph type="body" idx="1"/>
          </p:nvPr>
        </p:nvSpPr>
        <p:spPr bwMode="auto">
          <a:xfrm>
            <a:off x="762000" y="15240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Your Description Goes Here</a:t>
            </a:r>
          </a:p>
        </p:txBody>
      </p:sp>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Lst>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HeliosCondBlack" pitchFamily="34" charset="0"/>
        </a:defRPr>
      </a:lvl2pPr>
      <a:lvl3pPr algn="l" rtl="0" eaLnBrk="0" fontAlgn="base" hangingPunct="0">
        <a:spcBef>
          <a:spcPct val="0"/>
        </a:spcBef>
        <a:spcAft>
          <a:spcPct val="0"/>
        </a:spcAft>
        <a:defRPr sz="4000">
          <a:solidFill>
            <a:schemeClr val="bg1"/>
          </a:solidFill>
          <a:latin typeface="HeliosCondBlack" pitchFamily="34" charset="0"/>
        </a:defRPr>
      </a:lvl3pPr>
      <a:lvl4pPr algn="l" rtl="0" eaLnBrk="0" fontAlgn="base" hangingPunct="0">
        <a:spcBef>
          <a:spcPct val="0"/>
        </a:spcBef>
        <a:spcAft>
          <a:spcPct val="0"/>
        </a:spcAft>
        <a:defRPr sz="4000">
          <a:solidFill>
            <a:schemeClr val="bg1"/>
          </a:solidFill>
          <a:latin typeface="HeliosCondBlack" pitchFamily="34" charset="0"/>
        </a:defRPr>
      </a:lvl4pPr>
      <a:lvl5pPr algn="l" rtl="0" eaLnBrk="0" fontAlgn="base" hangingPunct="0">
        <a:spcBef>
          <a:spcPct val="0"/>
        </a:spcBef>
        <a:spcAft>
          <a:spcPct val="0"/>
        </a:spcAft>
        <a:defRPr sz="4000">
          <a:solidFill>
            <a:schemeClr val="bg1"/>
          </a:solidFill>
          <a:latin typeface="HeliosCondBlack" pitchFamily="34" charset="0"/>
        </a:defRPr>
      </a:lvl5pPr>
      <a:lvl6pPr marL="457200" algn="l" rtl="0" eaLnBrk="1" fontAlgn="base" hangingPunct="1">
        <a:spcBef>
          <a:spcPct val="0"/>
        </a:spcBef>
        <a:spcAft>
          <a:spcPct val="0"/>
        </a:spcAft>
        <a:defRPr sz="4000">
          <a:solidFill>
            <a:schemeClr val="bg1"/>
          </a:solidFill>
          <a:latin typeface="HeliosCondBlack" pitchFamily="34" charset="0"/>
        </a:defRPr>
      </a:lvl6pPr>
      <a:lvl7pPr marL="914400" algn="l" rtl="0" eaLnBrk="1" fontAlgn="base" hangingPunct="1">
        <a:spcBef>
          <a:spcPct val="0"/>
        </a:spcBef>
        <a:spcAft>
          <a:spcPct val="0"/>
        </a:spcAft>
        <a:defRPr sz="4000">
          <a:solidFill>
            <a:schemeClr val="bg1"/>
          </a:solidFill>
          <a:latin typeface="HeliosCondBlack" pitchFamily="34" charset="0"/>
        </a:defRPr>
      </a:lvl7pPr>
      <a:lvl8pPr marL="1371600" algn="l" rtl="0" eaLnBrk="1" fontAlgn="base" hangingPunct="1">
        <a:spcBef>
          <a:spcPct val="0"/>
        </a:spcBef>
        <a:spcAft>
          <a:spcPct val="0"/>
        </a:spcAft>
        <a:defRPr sz="4000">
          <a:solidFill>
            <a:schemeClr val="bg1"/>
          </a:solidFill>
          <a:latin typeface="HeliosCondBlack" pitchFamily="34" charset="0"/>
        </a:defRPr>
      </a:lvl8pPr>
      <a:lvl9pPr marL="1828800" algn="l" rtl="0" eaLnBrk="1" fontAlgn="base" hangingPunct="1">
        <a:spcBef>
          <a:spcPct val="0"/>
        </a:spcBef>
        <a:spcAft>
          <a:spcPct val="0"/>
        </a:spcAft>
        <a:defRPr sz="4000">
          <a:solidFill>
            <a:schemeClr val="bg1"/>
          </a:solidFill>
          <a:latin typeface="HeliosCondBlack" pitchFamily="34" charset="0"/>
        </a:defRPr>
      </a:lvl9pPr>
    </p:titleStyle>
    <p:bodyStyle>
      <a:lvl1pPr marL="342900" indent="-342900" algn="l" rtl="0" eaLnBrk="0" fontAlgn="base" hangingPunct="0">
        <a:spcBef>
          <a:spcPct val="20000"/>
        </a:spcBef>
        <a:spcAft>
          <a:spcPct val="0"/>
        </a:spcAft>
        <a:buChar char="•"/>
        <a:defRPr sz="2000">
          <a:solidFill>
            <a:srgbClr val="CCFFFF"/>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56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Arial" charset="0"/>
                <a:cs typeface="+mn-cs"/>
              </a:defRPr>
            </a:lvl1pPr>
          </a:lstStyle>
          <a:p>
            <a:pPr>
              <a:defRPr/>
            </a:pPr>
            <a:endParaRPr lang="en-MY"/>
          </a:p>
        </p:txBody>
      </p:sp>
      <p:sp>
        <p:nvSpPr>
          <p:cNvPr id="156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Arial" charset="0"/>
                <a:cs typeface="+mn-cs"/>
              </a:defRPr>
            </a:lvl1pPr>
          </a:lstStyle>
          <a:p>
            <a:pPr>
              <a:defRPr/>
            </a:pPr>
            <a:endParaRPr lang="en-MY"/>
          </a:p>
        </p:txBody>
      </p:sp>
      <p:sp>
        <p:nvSpPr>
          <p:cNvPr id="156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Arial" charset="0"/>
                <a:cs typeface="+mn-cs"/>
              </a:defRPr>
            </a:lvl1pPr>
          </a:lstStyle>
          <a:p>
            <a:pPr>
              <a:defRPr/>
            </a:pPr>
            <a:fld id="{9D929873-B44C-4F93-BC0A-826A90AAF750}" type="slidenum">
              <a:rPr lang="en-MY"/>
              <a:pPr>
                <a:defRPr/>
              </a:pPr>
              <a:t>‹#›</a:t>
            </a:fld>
            <a:endParaRPr lang="en-MY"/>
          </a:p>
        </p:txBody>
      </p:sp>
      <p:sp>
        <p:nvSpPr>
          <p:cNvPr id="4101" name="Rectangle 10"/>
          <p:cNvSpPr>
            <a:spLocks noGrp="1" noChangeArrowheads="1"/>
          </p:cNvSpPr>
          <p:nvPr>
            <p:ph type="title"/>
          </p:nvPr>
        </p:nvSpPr>
        <p:spPr bwMode="auto">
          <a:xfrm>
            <a:off x="4953000" y="4343400"/>
            <a:ext cx="3657600" cy="1600200"/>
          </a:xfrm>
          <a:prstGeom prst="rect">
            <a:avLst/>
          </a:prstGeom>
          <a:noFill/>
          <a:ln w="9525">
            <a:noFill/>
            <a:miter lim="800000"/>
            <a:headEnd/>
            <a:tailEnd/>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5016" r:id="rId1"/>
    <p:sldLayoutId id="2147485017" r:id="rId2"/>
    <p:sldLayoutId id="2147485018" r:id="rId3"/>
    <p:sldLayoutId id="2147485019" r:id="rId4"/>
    <p:sldLayoutId id="2147485020" r:id="rId5"/>
    <p:sldLayoutId id="2147485021" r:id="rId6"/>
    <p:sldLayoutId id="2147485022" r:id="rId7"/>
    <p:sldLayoutId id="2147485023" r:id="rId8"/>
    <p:sldLayoutId id="2147485024" r:id="rId9"/>
    <p:sldLayoutId id="2147485025" r:id="rId10"/>
    <p:sldLayoutId id="2147485026" r:id="rId11"/>
  </p:sldLayoutIdLst>
  <p:txStyles>
    <p:titleStyle>
      <a:lvl1pPr algn="ctr" rtl="0" eaLnBrk="0" fontAlgn="base" hangingPunct="0">
        <a:spcBef>
          <a:spcPct val="0"/>
        </a:spcBef>
        <a:spcAft>
          <a:spcPct val="0"/>
        </a:spcAft>
        <a:defRPr sz="5000">
          <a:solidFill>
            <a:srgbClr val="CCFFFF"/>
          </a:solidFill>
          <a:latin typeface="+mj-lt"/>
          <a:ea typeface="+mj-ea"/>
          <a:cs typeface="+mj-cs"/>
        </a:defRPr>
      </a:lvl1pPr>
      <a:lvl2pPr algn="ctr" rtl="0" eaLnBrk="0" fontAlgn="base" hangingPunct="0">
        <a:spcBef>
          <a:spcPct val="0"/>
        </a:spcBef>
        <a:spcAft>
          <a:spcPct val="0"/>
        </a:spcAft>
        <a:defRPr sz="5000">
          <a:solidFill>
            <a:srgbClr val="CCFFFF"/>
          </a:solidFill>
          <a:latin typeface="HeliosCondBlack" pitchFamily="34" charset="0"/>
        </a:defRPr>
      </a:lvl2pPr>
      <a:lvl3pPr algn="ctr" rtl="0" eaLnBrk="0" fontAlgn="base" hangingPunct="0">
        <a:spcBef>
          <a:spcPct val="0"/>
        </a:spcBef>
        <a:spcAft>
          <a:spcPct val="0"/>
        </a:spcAft>
        <a:defRPr sz="5000">
          <a:solidFill>
            <a:srgbClr val="CCFFFF"/>
          </a:solidFill>
          <a:latin typeface="HeliosCondBlack" pitchFamily="34" charset="0"/>
        </a:defRPr>
      </a:lvl3pPr>
      <a:lvl4pPr algn="ctr" rtl="0" eaLnBrk="0" fontAlgn="base" hangingPunct="0">
        <a:spcBef>
          <a:spcPct val="0"/>
        </a:spcBef>
        <a:spcAft>
          <a:spcPct val="0"/>
        </a:spcAft>
        <a:defRPr sz="5000">
          <a:solidFill>
            <a:srgbClr val="CCFFFF"/>
          </a:solidFill>
          <a:latin typeface="HeliosCondBlack" pitchFamily="34" charset="0"/>
        </a:defRPr>
      </a:lvl4pPr>
      <a:lvl5pPr algn="ctr" rtl="0" eaLnBrk="0" fontAlgn="base" hangingPunct="0">
        <a:spcBef>
          <a:spcPct val="0"/>
        </a:spcBef>
        <a:spcAft>
          <a:spcPct val="0"/>
        </a:spcAft>
        <a:defRPr sz="5000">
          <a:solidFill>
            <a:srgbClr val="CCFFFF"/>
          </a:solidFill>
          <a:latin typeface="HeliosCondBlack" pitchFamily="34" charset="0"/>
        </a:defRPr>
      </a:lvl5pPr>
      <a:lvl6pPr marL="457200" algn="ctr" rtl="0" eaLnBrk="1" fontAlgn="base" hangingPunct="1">
        <a:spcBef>
          <a:spcPct val="0"/>
        </a:spcBef>
        <a:spcAft>
          <a:spcPct val="0"/>
        </a:spcAft>
        <a:defRPr sz="5000">
          <a:solidFill>
            <a:srgbClr val="CCFFFF"/>
          </a:solidFill>
          <a:latin typeface="HeliosCondBlack" pitchFamily="34" charset="0"/>
        </a:defRPr>
      </a:lvl6pPr>
      <a:lvl7pPr marL="914400" algn="ctr" rtl="0" eaLnBrk="1" fontAlgn="base" hangingPunct="1">
        <a:spcBef>
          <a:spcPct val="0"/>
        </a:spcBef>
        <a:spcAft>
          <a:spcPct val="0"/>
        </a:spcAft>
        <a:defRPr sz="5000">
          <a:solidFill>
            <a:srgbClr val="CCFFFF"/>
          </a:solidFill>
          <a:latin typeface="HeliosCondBlack" pitchFamily="34" charset="0"/>
        </a:defRPr>
      </a:lvl7pPr>
      <a:lvl8pPr marL="1371600" algn="ctr" rtl="0" eaLnBrk="1" fontAlgn="base" hangingPunct="1">
        <a:spcBef>
          <a:spcPct val="0"/>
        </a:spcBef>
        <a:spcAft>
          <a:spcPct val="0"/>
        </a:spcAft>
        <a:defRPr sz="5000">
          <a:solidFill>
            <a:srgbClr val="CCFFFF"/>
          </a:solidFill>
          <a:latin typeface="HeliosCondBlack" pitchFamily="34" charset="0"/>
        </a:defRPr>
      </a:lvl8pPr>
      <a:lvl9pPr marL="1828800" algn="ctr" rtl="0" eaLnBrk="1" fontAlgn="base" hangingPunct="1">
        <a:spcBef>
          <a:spcPct val="0"/>
        </a:spcBef>
        <a:spcAft>
          <a:spcPct val="0"/>
        </a:spcAft>
        <a:defRPr sz="5000">
          <a:solidFill>
            <a:srgbClr val="CCFFFF"/>
          </a:solidFill>
          <a:latin typeface="HeliosCondBlack" pitchFamily="34" charset="0"/>
        </a:defRPr>
      </a:lvl9pPr>
    </p:titleStyle>
    <p:bodyStyle>
      <a:lvl1pPr marL="342900" indent="-342900" algn="ctr" rtl="0" eaLnBrk="0" fontAlgn="base" hangingPunct="0">
        <a:spcBef>
          <a:spcPct val="20000"/>
        </a:spcBef>
        <a:spcAft>
          <a:spcPct val="0"/>
        </a:spcAft>
        <a:buChar char="•"/>
        <a:defRPr sz="4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C1A8A20-DBD2-4D8F-91D6-FC25B5FA8ED4}" type="datetimeFigureOut">
              <a:rPr lang="ru-RU"/>
              <a:pPr>
                <a:defRPr/>
              </a:pPr>
              <a:t>02.12.2022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F7D0C4-0435-405B-941F-CCD6BEAED4B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027" r:id="rId1"/>
    <p:sldLayoutId id="2147485028" r:id="rId2"/>
    <p:sldLayoutId id="2147485029" r:id="rId3"/>
    <p:sldLayoutId id="2147485030" r:id="rId4"/>
    <p:sldLayoutId id="2147485031" r:id="rId5"/>
    <p:sldLayoutId id="2147485032" r:id="rId6"/>
    <p:sldLayoutId id="2147485033" r:id="rId7"/>
    <p:sldLayoutId id="2147485034" r:id="rId8"/>
    <p:sldLayoutId id="2147485035" r:id="rId9"/>
    <p:sldLayoutId id="2147485036" r:id="rId10"/>
    <p:sldLayoutId id="2147485037" r:id="rId11"/>
    <p:sldLayoutId id="2147485038" r:id="rId12"/>
    <p:sldLayoutId id="2147485039" r:id="rId13"/>
    <p:sldLayoutId id="2147485040" r:id="rId14"/>
  </p:sldLayoutIdLst>
  <p:transition spd="slow">
    <p:push/>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0.xml"/><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1.xml"/><Relationship Id="rId1" Type="http://schemas.openxmlformats.org/officeDocument/2006/relationships/tags" Target="../tags/tag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ctrTitle"/>
          </p:nvPr>
        </p:nvSpPr>
        <p:spPr>
          <a:xfrm>
            <a:off x="323850" y="2130425"/>
            <a:ext cx="8569325" cy="1470025"/>
          </a:xfrm>
        </p:spPr>
        <p:txBody>
          <a:bodyPr/>
          <a:lstStyle/>
          <a:p>
            <a:r>
              <a:rPr lang="ru-RU" altLang="ru-RU" sz="4000" b="1" dirty="0" smtClean="0"/>
              <a:t>Острая цереброваскулярная патология </a:t>
            </a:r>
            <a:r>
              <a:rPr lang="ru-RU" altLang="ru-RU" sz="4000" b="1" dirty="0" smtClean="0"/>
              <a:t>(клиника поражения различных бассейнов, нейропсихологическая диагностика)</a:t>
            </a:r>
            <a:endParaRPr lang="ru-RU" altLang="ru-RU" sz="4000" b="1" dirty="0" smtClean="0"/>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468313" y="3644900"/>
            <a:ext cx="7775575" cy="2663825"/>
          </a:xfrm>
        </p:spPr>
        <p:txBody>
          <a:bodyPr/>
          <a:lstStyle/>
          <a:p>
            <a:pPr marL="0" indent="0" eaLnBrk="1" hangingPunct="1">
              <a:buFont typeface="Arial" pitchFamily="34" charset="0"/>
              <a:buNone/>
            </a:pPr>
            <a:r>
              <a:rPr lang="ru-RU" altLang="ru-RU" sz="2800" smtClean="0">
                <a:latin typeface="Arial" pitchFamily="34" charset="0"/>
              </a:rPr>
              <a:t>Следовательно, при обследовании лиц молодого возраста с цереброваскулярными заболеваниями необходимо проводить</a:t>
            </a:r>
            <a:r>
              <a:rPr lang="en-US" altLang="ru-RU" sz="2800" smtClean="0">
                <a:latin typeface="Arial" pitchFamily="34" charset="0"/>
              </a:rPr>
              <a:t> </a:t>
            </a:r>
            <a:r>
              <a:rPr lang="ru-RU" altLang="ru-RU" sz="2800" b="1" smtClean="0">
                <a:solidFill>
                  <a:srgbClr val="FF0000"/>
                </a:solidFill>
                <a:latin typeface="Arial" pitchFamily="34" charset="0"/>
              </a:rPr>
              <a:t>МРТ головного мозга и МР-ангиографию </a:t>
            </a:r>
            <a:r>
              <a:rPr lang="ru-RU" altLang="ru-RU" sz="2800" smtClean="0">
                <a:solidFill>
                  <a:srgbClr val="FF0000"/>
                </a:solidFill>
                <a:latin typeface="Arial" pitchFamily="34" charset="0"/>
              </a:rPr>
              <a:t>для </a:t>
            </a:r>
            <a:r>
              <a:rPr lang="ru-RU" altLang="ru-RU" sz="2800" smtClean="0">
                <a:latin typeface="Arial" pitchFamily="34" charset="0"/>
              </a:rPr>
              <a:t>выявления аномалий и вариантов строения церебральных и прецеребральных сосудов</a:t>
            </a:r>
            <a:endParaRPr lang="ru-RU" altLang="ru-RU" sz="2800" smtClean="0"/>
          </a:p>
        </p:txBody>
      </p:sp>
      <p:sp>
        <p:nvSpPr>
          <p:cNvPr id="5" name="Выноска-облако 4"/>
          <p:cNvSpPr/>
          <p:nvPr/>
        </p:nvSpPr>
        <p:spPr>
          <a:xfrm>
            <a:off x="3203575" y="404813"/>
            <a:ext cx="5616575" cy="2303462"/>
          </a:xfrm>
          <a:prstGeom prst="cloudCallout">
            <a:avLst>
              <a:gd name="adj1" fmla="val -70676"/>
              <a:gd name="adj2" fmla="val 916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chemeClr val="tx1"/>
                </a:solidFill>
                <a:latin typeface="Arial" pitchFamily="34" charset="0"/>
              </a:rPr>
              <a:t>При </a:t>
            </a:r>
            <a:r>
              <a:rPr lang="ru-RU" altLang="ru-RU" dirty="0" err="1">
                <a:solidFill>
                  <a:schemeClr val="tx1"/>
                </a:solidFill>
                <a:latin typeface="Arial" pitchFamily="34" charset="0"/>
              </a:rPr>
              <a:t>нейровизуализации</a:t>
            </a:r>
            <a:r>
              <a:rPr lang="ru-RU" altLang="ru-RU" dirty="0">
                <a:solidFill>
                  <a:schemeClr val="tx1"/>
                </a:solidFill>
                <a:latin typeface="Arial" pitchFamily="34" charset="0"/>
              </a:rPr>
              <a:t> с помощью КТ головного мозга очаги ишемии могут не выявляться вследствие небольших размеров (до 1 см).</a:t>
            </a:r>
            <a:endParaRPr lang="ru-RU" dirty="0">
              <a:solidFill>
                <a:schemeClr val="tx1"/>
              </a:solidFill>
            </a:endParaRPr>
          </a:p>
        </p:txBody>
      </p:sp>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7" descr="505ff001838f0"/>
          <p:cNvPicPr>
            <a:picLocks noChangeAspect="1" noChangeArrowheads="1"/>
          </p:cNvPicPr>
          <p:nvPr/>
        </p:nvPicPr>
        <p:blipFill>
          <a:blip r:embed="rId2" cstate="print"/>
          <a:stretch>
            <a:fillRect/>
          </a:stretch>
        </p:blipFill>
        <p:spPr bwMode="auto">
          <a:xfrm rot="2136915">
            <a:off x="612810" y="4890305"/>
            <a:ext cx="1831448" cy="1476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866" name="Picture 2" descr="http://wiki.iteach.ru/images/c/c6/I-09-NAUKA-rent-f03_640.jpg"/>
          <p:cNvPicPr>
            <a:picLocks noChangeAspect="1" noChangeArrowheads="1"/>
          </p:cNvPicPr>
          <p:nvPr/>
        </p:nvPicPr>
        <p:blipFill>
          <a:blip r:embed="rId3" cstate="print"/>
          <a:srcRect/>
          <a:stretch>
            <a:fillRect/>
          </a:stretch>
        </p:blipFill>
        <p:spPr bwMode="auto">
          <a:xfrm>
            <a:off x="374916" y="432056"/>
            <a:ext cx="2585551" cy="216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868" name="Picture 4" descr="http://hypescience.com/wp-content/uploads/2013/09/130910142334-large.jpg"/>
          <p:cNvPicPr>
            <a:picLocks noChangeAspect="1" noChangeArrowheads="1"/>
          </p:cNvPicPr>
          <p:nvPr/>
        </p:nvPicPr>
        <p:blipFill>
          <a:blip r:embed="rId4" cstate="print"/>
          <a:srcRect/>
          <a:stretch>
            <a:fillRect/>
          </a:stretch>
        </p:blipFill>
        <p:spPr bwMode="auto">
          <a:xfrm rot="21016645">
            <a:off x="506461" y="2918007"/>
            <a:ext cx="1542268" cy="1689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73442" name="Rectangle 2"/>
          <p:cNvSpPr>
            <a:spLocks noGrp="1" noChangeArrowheads="1"/>
          </p:cNvSpPr>
          <p:nvPr>
            <p:ph type="title" idx="4294967295"/>
          </p:nvPr>
        </p:nvSpPr>
        <p:spPr>
          <a:xfrm>
            <a:off x="0" y="0"/>
            <a:ext cx="9144000" cy="341313"/>
          </a:xfrm>
          <a:solidFill>
            <a:schemeClr val="bg1">
              <a:lumMod val="50000"/>
            </a:schemeClr>
          </a:solidFill>
          <a:ln>
            <a:noFill/>
          </a:ln>
          <a:effectLst>
            <a:outerShdw blurRad="184150" dist="241300" dir="11520000" sx="110000" sy="110000" algn="ctr">
              <a:srgbClr val="000000">
                <a:alpha val="18000"/>
              </a:srgbClr>
            </a:outerShdw>
          </a:effectLst>
          <a:extLst>
            <a:ext uri="{91240B29-F687-4F45-9708-019B960494DF}">
              <a14:hiddenLine xmlns="" xmlns:a14="http://schemas.microsoft.com/office/drawing/2010/main" w="9525">
                <a:solidFill>
                  <a:srgbClr val="000000"/>
                </a:solidFill>
                <a:miter lim="800000"/>
                <a:headEnd/>
                <a:tailEnd/>
              </a14:hiddenLine>
            </a:ext>
          </a:extLst>
        </p:spPr>
        <p:style>
          <a:lnRef idx="3">
            <a:schemeClr val="lt1"/>
          </a:lnRef>
          <a:fillRef idx="1">
            <a:schemeClr val="accent4"/>
          </a:fillRef>
          <a:effectRef idx="1">
            <a:schemeClr val="accent4"/>
          </a:effectRef>
          <a:fontRef idx="minor">
            <a:schemeClr val="lt1"/>
          </a:fontRef>
        </p:style>
        <p:txBody>
          <a:bodyPr rtlCol="0">
            <a:normAutofit fontScale="90000"/>
          </a:bodyPr>
          <a:lstStyle/>
          <a:p>
            <a:pPr eaLnBrk="1" fontAlgn="auto" hangingPunct="1">
              <a:spcAft>
                <a:spcPts val="0"/>
              </a:spcAft>
              <a:defRPr/>
            </a:pPr>
            <a:r>
              <a:rPr sz="2800" b="1" dirty="0" smtClean="0">
                <a:solidFill>
                  <a:schemeClr val="bg1"/>
                </a:solidFill>
              </a:rPr>
              <a:t>Организация</a:t>
            </a:r>
            <a:r>
              <a:rPr sz="2800" b="1" dirty="0" smtClean="0">
                <a:solidFill>
                  <a:schemeClr val="tx1"/>
                </a:solidFill>
              </a:rPr>
              <a:t> </a:t>
            </a:r>
            <a:r>
              <a:rPr sz="2800" b="1" dirty="0" smtClean="0">
                <a:solidFill>
                  <a:schemeClr val="bg1"/>
                </a:solidFill>
              </a:rPr>
              <a:t>неврологической</a:t>
            </a:r>
            <a:r>
              <a:rPr sz="2800" b="1" dirty="0" smtClean="0">
                <a:solidFill>
                  <a:schemeClr val="tx1"/>
                </a:solidFill>
              </a:rPr>
              <a:t> </a:t>
            </a:r>
            <a:r>
              <a:rPr sz="2800" b="1" dirty="0" smtClean="0">
                <a:solidFill>
                  <a:schemeClr val="bg1"/>
                </a:solidFill>
              </a:rPr>
              <a:t>службы    при ЦВЗ</a:t>
            </a:r>
          </a:p>
        </p:txBody>
      </p:sp>
      <p:sp>
        <p:nvSpPr>
          <p:cNvPr id="26630" name="Rectangle 3"/>
          <p:cNvSpPr>
            <a:spLocks noChangeArrowheads="1"/>
          </p:cNvSpPr>
          <p:nvPr/>
        </p:nvSpPr>
        <p:spPr bwMode="auto">
          <a:xfrm>
            <a:off x="6948488" y="3025775"/>
            <a:ext cx="1800225" cy="1079500"/>
          </a:xfrm>
          <a:prstGeom prst="rect">
            <a:avLst/>
          </a:prstGeom>
          <a:solidFill>
            <a:schemeClr val="bg1"/>
          </a:solidFill>
          <a:ln w="9525">
            <a:solidFill>
              <a:schemeClr val="bg1">
                <a:lumMod val="65000"/>
              </a:schemeClr>
            </a:solidFill>
            <a:miter lim="800000"/>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ru-RU" altLang="ru-RU" sz="1400" b="1" dirty="0">
                <a:latin typeface="Arial" charset="0"/>
              </a:rPr>
              <a:t>Отделение </a:t>
            </a:r>
          </a:p>
          <a:p>
            <a:pPr algn="ctr" eaLnBrk="1" hangingPunct="1">
              <a:defRPr/>
            </a:pPr>
            <a:r>
              <a:rPr lang="ru-RU" altLang="ru-RU" sz="1400" b="1" dirty="0" err="1" smtClean="0">
                <a:latin typeface="Arial" charset="0"/>
              </a:rPr>
              <a:t>ангиохирургии</a:t>
            </a:r>
            <a:endParaRPr lang="ru-RU" altLang="ru-RU" sz="1400" b="1" dirty="0">
              <a:latin typeface="Arial" charset="0"/>
            </a:endParaRPr>
          </a:p>
        </p:txBody>
      </p:sp>
      <p:sp>
        <p:nvSpPr>
          <p:cNvPr id="26631" name="Rectangle 4"/>
          <p:cNvSpPr>
            <a:spLocks noChangeArrowheads="1"/>
          </p:cNvSpPr>
          <p:nvPr/>
        </p:nvSpPr>
        <p:spPr bwMode="auto">
          <a:xfrm>
            <a:off x="1970088" y="3032125"/>
            <a:ext cx="1809750" cy="1081088"/>
          </a:xfrm>
          <a:prstGeom prst="rect">
            <a:avLst/>
          </a:prstGeom>
          <a:solidFill>
            <a:schemeClr val="bg1"/>
          </a:solidFill>
          <a:ln w="9525">
            <a:solidFill>
              <a:schemeClr val="bg1">
                <a:lumMod val="65000"/>
              </a:schemeClr>
            </a:solidFill>
            <a:miter lim="800000"/>
            <a:headEnd/>
            <a:tailEnd/>
          </a:ln>
        </p:spPr>
        <p:txBody>
          <a:bodyPr wrap="none" anchor="ctr"/>
          <a:lstStyle/>
          <a:p>
            <a:pPr algn="ctr">
              <a:defRPr/>
            </a:pPr>
            <a:r>
              <a:rPr lang="ru-RU" altLang="ru-RU" sz="1400" b="1" dirty="0">
                <a:latin typeface="Arial" charset="0"/>
                <a:cs typeface="Arial" charset="0"/>
              </a:rPr>
              <a:t>Отделение</a:t>
            </a:r>
          </a:p>
          <a:p>
            <a:pPr algn="ctr">
              <a:defRPr/>
            </a:pPr>
            <a:r>
              <a:rPr lang="ru-RU" altLang="ru-RU" sz="1400" b="1" dirty="0">
                <a:latin typeface="Arial" charset="0"/>
                <a:cs typeface="Arial" charset="0"/>
              </a:rPr>
              <a:t> нейрохирургии</a:t>
            </a:r>
          </a:p>
        </p:txBody>
      </p:sp>
      <p:sp>
        <p:nvSpPr>
          <p:cNvPr id="26632" name="Rectangle 5"/>
          <p:cNvSpPr>
            <a:spLocks noChangeArrowheads="1"/>
          </p:cNvSpPr>
          <p:nvPr/>
        </p:nvSpPr>
        <p:spPr bwMode="auto">
          <a:xfrm>
            <a:off x="4478338" y="4457700"/>
            <a:ext cx="1841500" cy="1049338"/>
          </a:xfrm>
          <a:prstGeom prst="rect">
            <a:avLst/>
          </a:prstGeom>
          <a:solidFill>
            <a:schemeClr val="bg1"/>
          </a:solidFill>
          <a:ln w="9525">
            <a:solidFill>
              <a:schemeClr val="bg1">
                <a:lumMod val="65000"/>
              </a:schemeClr>
            </a:solidFill>
            <a:miter lim="800000"/>
            <a:headEnd/>
            <a:tailEnd/>
          </a:ln>
        </p:spPr>
        <p:txBody>
          <a:bodyPr wrap="none" anchor="ctr"/>
          <a:lstStyle/>
          <a:p>
            <a:pPr algn="ctr">
              <a:defRPr/>
            </a:pPr>
            <a:r>
              <a:rPr lang="ru-RU" altLang="ru-RU" sz="1400" b="1" dirty="0">
                <a:latin typeface="Arial" charset="0"/>
                <a:cs typeface="Arial" charset="0"/>
              </a:rPr>
              <a:t>Отделение</a:t>
            </a:r>
            <a:r>
              <a:rPr lang="en-US" altLang="ru-RU" sz="1400" b="1" dirty="0">
                <a:latin typeface="Arial" charset="0"/>
                <a:cs typeface="Arial" charset="0"/>
              </a:rPr>
              <a:t/>
            </a:r>
            <a:br>
              <a:rPr lang="en-US" altLang="ru-RU" sz="1400" b="1" dirty="0">
                <a:latin typeface="Arial" charset="0"/>
                <a:cs typeface="Arial" charset="0"/>
              </a:rPr>
            </a:br>
            <a:r>
              <a:rPr lang="ru-RU" altLang="ru-RU" sz="1400" b="1" dirty="0">
                <a:latin typeface="Arial" charset="0"/>
                <a:cs typeface="Arial" charset="0"/>
              </a:rPr>
              <a:t> неврологии</a:t>
            </a:r>
          </a:p>
        </p:txBody>
      </p:sp>
      <p:sp>
        <p:nvSpPr>
          <p:cNvPr id="26633" name="Rectangle 6"/>
          <p:cNvSpPr>
            <a:spLocks noChangeArrowheads="1"/>
          </p:cNvSpPr>
          <p:nvPr/>
        </p:nvSpPr>
        <p:spPr bwMode="auto">
          <a:xfrm>
            <a:off x="3062288" y="6021388"/>
            <a:ext cx="4789487" cy="720725"/>
          </a:xfrm>
          <a:prstGeom prst="rect">
            <a:avLst/>
          </a:prstGeom>
          <a:solidFill>
            <a:schemeClr val="bg1"/>
          </a:solidFill>
          <a:ln w="9525">
            <a:solidFill>
              <a:schemeClr val="bg1">
                <a:lumMod val="65000"/>
              </a:schemeClr>
            </a:solidFill>
            <a:miter lim="800000"/>
            <a:headEnd/>
            <a:tailEnd/>
          </a:ln>
        </p:spPr>
        <p:txBody>
          <a:bodyPr wrap="none" anchor="ctr"/>
          <a:lstStyle/>
          <a:p>
            <a:pPr algn="ctr">
              <a:defRPr/>
            </a:pPr>
            <a:r>
              <a:rPr lang="ru-RU" altLang="ru-RU" sz="1600" b="1" dirty="0">
                <a:latin typeface="Arial" charset="0"/>
                <a:cs typeface="Arial" charset="0"/>
              </a:rPr>
              <a:t>Центр медицинской реабилитации </a:t>
            </a:r>
            <a:r>
              <a:rPr lang="en-US" altLang="ru-RU" sz="1600" b="1" dirty="0">
                <a:latin typeface="Arial" charset="0"/>
                <a:cs typeface="Arial" charset="0"/>
              </a:rPr>
              <a:t/>
            </a:r>
            <a:br>
              <a:rPr lang="en-US" altLang="ru-RU" sz="1600" b="1" dirty="0">
                <a:latin typeface="Arial" charset="0"/>
                <a:cs typeface="Arial" charset="0"/>
              </a:rPr>
            </a:br>
            <a:r>
              <a:rPr lang="ru-RU" altLang="ru-RU" sz="1600" b="1" dirty="0">
                <a:latin typeface="Arial" charset="0"/>
                <a:cs typeface="Arial" charset="0"/>
              </a:rPr>
              <a:t>(Отделение ранней реабилитации </a:t>
            </a:r>
          </a:p>
          <a:p>
            <a:pPr algn="ctr">
              <a:defRPr/>
            </a:pPr>
            <a:r>
              <a:rPr lang="ru-RU" altLang="ru-RU" sz="1600" b="1" dirty="0">
                <a:latin typeface="Arial" charset="0"/>
                <a:cs typeface="Arial" charset="0"/>
              </a:rPr>
              <a:t>и физиотерапии)</a:t>
            </a:r>
          </a:p>
        </p:txBody>
      </p:sp>
      <p:sp>
        <p:nvSpPr>
          <p:cNvPr id="26635" name="Oval 8"/>
          <p:cNvSpPr>
            <a:spLocks noChangeArrowheads="1"/>
          </p:cNvSpPr>
          <p:nvPr/>
        </p:nvSpPr>
        <p:spPr bwMode="auto">
          <a:xfrm>
            <a:off x="3779838" y="431800"/>
            <a:ext cx="3095625" cy="2044700"/>
          </a:xfrm>
          <a:prstGeom prst="ellipse">
            <a:avLst/>
          </a:prstGeom>
          <a:solidFill>
            <a:schemeClr val="bg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ru-RU" altLang="ru-RU" sz="2000" dirty="0" smtClean="0">
                <a:latin typeface="Arial" charset="0"/>
              </a:rPr>
              <a:t>Служба </a:t>
            </a:r>
            <a:r>
              <a:rPr lang="en-US" altLang="ru-RU" sz="2000" dirty="0" smtClean="0">
                <a:latin typeface="Arial" charset="0"/>
              </a:rPr>
              <a:t/>
            </a:r>
            <a:br>
              <a:rPr lang="en-US" altLang="ru-RU" sz="2000" dirty="0" smtClean="0">
                <a:latin typeface="Arial" charset="0"/>
              </a:rPr>
            </a:br>
            <a:r>
              <a:rPr lang="ru-RU" altLang="ru-RU" sz="2000" b="1" dirty="0" smtClean="0">
                <a:latin typeface="Arial" charset="0"/>
              </a:rPr>
              <a:t>круглосуточной</a:t>
            </a:r>
            <a:r>
              <a:rPr lang="ru-RU" altLang="ru-RU" sz="2000" dirty="0" smtClean="0">
                <a:latin typeface="Arial" charset="0"/>
              </a:rPr>
              <a:t> </a:t>
            </a:r>
          </a:p>
          <a:p>
            <a:pPr algn="ctr" eaLnBrk="1" hangingPunct="1">
              <a:defRPr/>
            </a:pPr>
            <a:r>
              <a:rPr lang="ru-RU" altLang="ru-RU" sz="2000" dirty="0" err="1" smtClean="0">
                <a:latin typeface="Arial" charset="0"/>
              </a:rPr>
              <a:t>нейровизуализации</a:t>
            </a:r>
            <a:r>
              <a:rPr lang="ru-RU" altLang="ru-RU" sz="2000" dirty="0" smtClean="0">
                <a:latin typeface="Arial" charset="0"/>
              </a:rPr>
              <a:t> </a:t>
            </a:r>
          </a:p>
          <a:p>
            <a:pPr algn="ctr" eaLnBrk="1" hangingPunct="1">
              <a:defRPr/>
            </a:pPr>
            <a:r>
              <a:rPr lang="en-US" altLang="ru-RU" sz="1200" dirty="0" smtClean="0">
                <a:latin typeface="Arial" charset="0"/>
              </a:rPr>
              <a:t/>
            </a:r>
            <a:br>
              <a:rPr lang="en-US" altLang="ru-RU" sz="1200" dirty="0" smtClean="0">
                <a:latin typeface="Arial" charset="0"/>
              </a:rPr>
            </a:br>
            <a:r>
              <a:rPr lang="ru-RU" altLang="ru-RU" sz="1200" dirty="0" smtClean="0">
                <a:latin typeface="Arial" charset="0"/>
              </a:rPr>
              <a:t>КТ/МРТ, кардиоцентр,</a:t>
            </a:r>
          </a:p>
          <a:p>
            <a:pPr algn="ctr" eaLnBrk="1" hangingPunct="1">
              <a:defRPr/>
            </a:pPr>
            <a:r>
              <a:rPr lang="ru-RU" altLang="ru-RU" sz="1200" dirty="0" smtClean="0">
                <a:latin typeface="Arial" charset="0"/>
              </a:rPr>
              <a:t> лаборатория, рентгенография,</a:t>
            </a:r>
          </a:p>
          <a:p>
            <a:pPr algn="ctr" eaLnBrk="1" hangingPunct="1">
              <a:defRPr/>
            </a:pPr>
            <a:r>
              <a:rPr lang="ru-RU" altLang="ru-RU" sz="1200" dirty="0" smtClean="0">
                <a:latin typeface="Arial" charset="0"/>
              </a:rPr>
              <a:t> ангиография</a:t>
            </a:r>
          </a:p>
        </p:txBody>
      </p:sp>
      <p:sp>
        <p:nvSpPr>
          <p:cNvPr id="26637" name="Rectangle 10"/>
          <p:cNvSpPr>
            <a:spLocks noChangeArrowheads="1"/>
          </p:cNvSpPr>
          <p:nvPr/>
        </p:nvSpPr>
        <p:spPr bwMode="auto">
          <a:xfrm>
            <a:off x="4462463" y="3032125"/>
            <a:ext cx="1873250" cy="1081088"/>
          </a:xfrm>
          <a:prstGeom prst="rect">
            <a:avLst/>
          </a:prstGeom>
          <a:solidFill>
            <a:schemeClr val="bg1"/>
          </a:solidFill>
          <a:ln w="9525">
            <a:solidFill>
              <a:schemeClr val="bg1">
                <a:lumMod val="65000"/>
              </a:schemeClr>
            </a:solidFill>
            <a:miter lim="800000"/>
            <a:headEnd/>
            <a:tailEnd/>
          </a:ln>
        </p:spPr>
        <p:txBody>
          <a:bodyPr wrap="none" anchor="ctr"/>
          <a:lstStyle/>
          <a:p>
            <a:pPr algn="ctr">
              <a:defRPr/>
            </a:pPr>
            <a:r>
              <a:rPr lang="ru-RU" altLang="ru-RU" sz="1400" b="1" dirty="0">
                <a:latin typeface="Arial" charset="0"/>
                <a:cs typeface="Arial" charset="0"/>
              </a:rPr>
              <a:t>Отделение</a:t>
            </a:r>
            <a:r>
              <a:rPr lang="en-US" altLang="ru-RU" sz="1400" b="1" dirty="0">
                <a:latin typeface="Arial" charset="0"/>
                <a:cs typeface="Arial" charset="0"/>
              </a:rPr>
              <a:t/>
            </a:r>
            <a:br>
              <a:rPr lang="en-US" altLang="ru-RU" sz="1400" b="1" dirty="0">
                <a:latin typeface="Arial" charset="0"/>
                <a:cs typeface="Arial" charset="0"/>
              </a:rPr>
            </a:br>
            <a:r>
              <a:rPr lang="ru-RU" altLang="ru-RU" sz="1400" b="1" dirty="0">
                <a:latin typeface="Arial" charset="0"/>
                <a:cs typeface="Arial" charset="0"/>
              </a:rPr>
              <a:t>интенсивной </a:t>
            </a:r>
          </a:p>
          <a:p>
            <a:pPr algn="ctr">
              <a:defRPr/>
            </a:pPr>
            <a:r>
              <a:rPr lang="ru-RU" altLang="ru-RU" sz="1400" b="1" dirty="0">
                <a:latin typeface="Arial" charset="0"/>
                <a:cs typeface="Arial" charset="0"/>
              </a:rPr>
              <a:t>терапии и </a:t>
            </a:r>
            <a:r>
              <a:rPr lang="en-US" altLang="ru-RU" sz="1400" b="1" dirty="0">
                <a:latin typeface="Arial" charset="0"/>
                <a:cs typeface="Arial" charset="0"/>
              </a:rPr>
              <a:t/>
            </a:r>
            <a:br>
              <a:rPr lang="en-US" altLang="ru-RU" sz="1400" b="1" dirty="0">
                <a:latin typeface="Arial" charset="0"/>
                <a:cs typeface="Arial" charset="0"/>
              </a:rPr>
            </a:br>
            <a:r>
              <a:rPr lang="ru-RU" altLang="ru-RU" sz="1400" b="1" dirty="0">
                <a:latin typeface="Arial" charset="0"/>
                <a:cs typeface="Arial" charset="0"/>
              </a:rPr>
              <a:t>реанимации</a:t>
            </a:r>
          </a:p>
        </p:txBody>
      </p:sp>
      <p:sp>
        <p:nvSpPr>
          <p:cNvPr id="23573" name="AutoShape 21"/>
          <p:cNvSpPr>
            <a:spLocks/>
          </p:cNvSpPr>
          <p:nvPr/>
        </p:nvSpPr>
        <p:spPr bwMode="auto">
          <a:xfrm rot="16200000">
            <a:off x="5213350" y="2387600"/>
            <a:ext cx="647700" cy="6769100"/>
          </a:xfrm>
          <a:prstGeom prst="leftBrace">
            <a:avLst>
              <a:gd name="adj1" fmla="val 93566"/>
              <a:gd name="adj2" fmla="val 50000"/>
            </a:avLst>
          </a:prstGeom>
          <a:noFill/>
          <a:ln w="38100">
            <a:solidFill>
              <a:schemeClr val="bg1"/>
            </a:solidFill>
            <a:round/>
            <a:headEnd/>
            <a:tailEnd/>
          </a:ln>
          <a:effectLst>
            <a:outerShdw blurRad="50800" dist="38100" algn="l" rotWithShape="0">
              <a:prstClr val="black">
                <a:alpha val="40000"/>
              </a:prstClr>
            </a:outerShdw>
          </a:effectLs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fontAlgn="auto" hangingPunct="1">
              <a:spcBef>
                <a:spcPts val="0"/>
              </a:spcBef>
              <a:spcAft>
                <a:spcPts val="0"/>
              </a:spcAft>
              <a:defRPr/>
            </a:pPr>
            <a:endParaRPr lang="ru-RU" altLang="ru-RU">
              <a:cs typeface="+mn-cs"/>
            </a:endParaRPr>
          </a:p>
        </p:txBody>
      </p:sp>
      <p:cxnSp>
        <p:nvCxnSpPr>
          <p:cNvPr id="3" name="Прямая со стрелкой 2"/>
          <p:cNvCxnSpPr/>
          <p:nvPr/>
        </p:nvCxnSpPr>
        <p:spPr>
          <a:xfrm flipV="1">
            <a:off x="5254625" y="2522538"/>
            <a:ext cx="19050" cy="50323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3779838" y="3644900"/>
            <a:ext cx="68262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335713" y="3571875"/>
            <a:ext cx="68421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5229225" y="4105275"/>
            <a:ext cx="19050" cy="5048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flipV="1">
            <a:off x="3294063" y="4079875"/>
            <a:ext cx="1277937" cy="6445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6156325" y="4079875"/>
            <a:ext cx="1439863" cy="6445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00"/>
                                        <p:tgtEl>
                                          <p:spTgt spid="3686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wipe(down)">
                                      <p:cBhvr>
                                        <p:cTn id="11" dur="500"/>
                                        <p:tgtEl>
                                          <p:spTgt spid="36868"/>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Рисунок 1"/>
          <p:cNvPicPr>
            <a:picLocks noChangeAspect="1"/>
          </p:cNvPicPr>
          <p:nvPr/>
        </p:nvPicPr>
        <p:blipFill>
          <a:blip r:embed="rId2"/>
          <a:srcRect/>
          <a:stretch>
            <a:fillRect/>
          </a:stretch>
        </p:blipFill>
        <p:spPr bwMode="auto">
          <a:xfrm>
            <a:off x="944563" y="801688"/>
            <a:ext cx="7254875" cy="52546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4294967295"/>
          </p:nvPr>
        </p:nvSpPr>
        <p:spPr>
          <a:xfrm>
            <a:off x="1366838" y="620713"/>
            <a:ext cx="7777162" cy="5964237"/>
          </a:xfrm>
        </p:spPr>
        <p:txBody>
          <a:bodyPr/>
          <a:lstStyle/>
          <a:p>
            <a:pPr eaLnBrk="1" hangingPunct="1">
              <a:lnSpc>
                <a:spcPct val="80000"/>
              </a:lnSpc>
              <a:spcBef>
                <a:spcPct val="0"/>
              </a:spcBef>
              <a:spcAft>
                <a:spcPts val="2000"/>
              </a:spcAft>
              <a:buClr>
                <a:srgbClr val="0070C0"/>
              </a:buClr>
              <a:buSzPct val="110000"/>
              <a:buFont typeface="Arial" pitchFamily="34" charset="0"/>
              <a:buChar char="»"/>
            </a:pPr>
            <a:r>
              <a:rPr lang="ru-RU" altLang="ru-RU" sz="1800" smtClean="0"/>
              <a:t>Наиболее оптимальной методологией в оптимизации лечебно-диагностическогом процесса при ОЦВП  могут стать компьютерно-информационные системы, объединяющие диагностические и лечебные подразделения стационаров в режиме реального времени</a:t>
            </a:r>
            <a:r>
              <a:rPr lang="en-US" altLang="ru-RU" sz="1800" smtClean="0"/>
              <a:t>;</a:t>
            </a:r>
            <a:endParaRPr lang="ru-RU" altLang="ru-RU" sz="1800" smtClean="0"/>
          </a:p>
          <a:p>
            <a:pPr eaLnBrk="1" hangingPunct="1">
              <a:lnSpc>
                <a:spcPct val="80000"/>
              </a:lnSpc>
              <a:spcBef>
                <a:spcPct val="0"/>
              </a:spcBef>
              <a:spcAft>
                <a:spcPts val="2000"/>
              </a:spcAft>
              <a:buClr>
                <a:srgbClr val="0070C0"/>
              </a:buClr>
              <a:buSzPct val="110000"/>
              <a:buFont typeface="Arial" pitchFamily="34" charset="0"/>
              <a:buChar char="»"/>
            </a:pPr>
            <a:r>
              <a:rPr lang="ru-RU" altLang="ru-RU" sz="1800" smtClean="0"/>
              <a:t>Использование в лечебно-диагностическом процессе информационного регистра поликлиник и стаационаров будет способствовать ускорению сбора медицинской информации и ее формализованной обработке</a:t>
            </a:r>
            <a:r>
              <a:rPr lang="en-US" altLang="ru-RU" sz="1800" smtClean="0"/>
              <a:t>;</a:t>
            </a:r>
          </a:p>
          <a:p>
            <a:pPr eaLnBrk="1" hangingPunct="1">
              <a:lnSpc>
                <a:spcPct val="80000"/>
              </a:lnSpc>
              <a:buClr>
                <a:srgbClr val="0070C0"/>
              </a:buClr>
              <a:buSzPct val="110000"/>
              <a:buFont typeface="Arial" pitchFamily="34" charset="0"/>
              <a:buChar char="»"/>
            </a:pPr>
            <a:r>
              <a:rPr lang="ru-RU" altLang="ru-RU" sz="1800" smtClean="0"/>
              <a:t>МРТ - метод выбора для ранней диагностики очагового ишемического поражения головного мозга любой локализации, невизуализируемого  при обычной КТ</a:t>
            </a:r>
            <a:r>
              <a:rPr lang="en-US" altLang="ru-RU" sz="1800" smtClean="0"/>
              <a:t>;</a:t>
            </a:r>
            <a:r>
              <a:rPr lang="ru-RU" altLang="ru-RU" sz="1800" smtClean="0"/>
              <a:t> Более широкое  использование в острейшем периоде инсульта инфузионно- и перфузионно взвешенных режимов, ПЭТ для пенумбрографии,  режимов «черной крови» для выявления АА, АВМ, кавернозных и венозных ангиом, невыявляемых при церебральной ангиографии.</a:t>
            </a:r>
            <a:endParaRPr lang="en-US" altLang="ru-RU" sz="1800" smtClean="0"/>
          </a:p>
          <a:p>
            <a:pPr eaLnBrk="1" hangingPunct="1">
              <a:lnSpc>
                <a:spcPct val="80000"/>
              </a:lnSpc>
              <a:buClr>
                <a:srgbClr val="0070C0"/>
              </a:buClr>
              <a:buSzPct val="110000"/>
              <a:buFont typeface="Arial" pitchFamily="34" charset="0"/>
              <a:buChar char="»"/>
            </a:pPr>
            <a:endParaRPr lang="ru-RU" altLang="ru-RU" sz="1800" smtClean="0"/>
          </a:p>
        </p:txBody>
      </p:sp>
      <p:sp>
        <p:nvSpPr>
          <p:cNvPr id="232451" name="Rectangle 3"/>
          <p:cNvSpPr>
            <a:spLocks noGrp="1" noChangeArrowheads="1"/>
          </p:cNvSpPr>
          <p:nvPr>
            <p:ph type="title" idx="4294967295"/>
          </p:nvPr>
        </p:nvSpPr>
        <p:spPr>
          <a:xfrm flipH="1">
            <a:off x="46038" y="0"/>
            <a:ext cx="565522" cy="6669088"/>
          </a:xfrm>
          <a:ln>
            <a:solidFill>
              <a:schemeClr val="bg1"/>
            </a:solidFill>
          </a:ln>
          <a:extLst>
            <a:ext uri="{909E8E84-426E-40DD-AFC4-6F175D3DCCD1}">
              <a14:hiddenFill xmlns="" xmlns:a14="http://schemas.microsoft.com/office/drawing/2010/main">
                <a:solidFill>
                  <a:srgbClr val="FFFFFF"/>
                </a:solidFill>
              </a14:hiddenFill>
            </a:ext>
          </a:extLst>
        </p:spPr>
        <p:txBody>
          <a:bodyPr vert="vert270" rtlCol="0">
            <a:normAutofit fontScale="90000"/>
          </a:bodyPr>
          <a:lstStyle/>
          <a:p>
            <a:pPr eaLnBrk="1" fontAlgn="auto" hangingPunct="1">
              <a:spcAft>
                <a:spcPts val="0"/>
              </a:spcAft>
              <a:defRPr/>
            </a:pPr>
            <a:r>
              <a:rPr sz="3200" dirty="0" smtClean="0"/>
              <a:t>Принципы оказания помощи</a:t>
            </a:r>
            <a:endParaRPr sz="3600" dirty="0" smtClean="0"/>
          </a:p>
        </p:txBody>
      </p:sp>
      <p:pic>
        <p:nvPicPr>
          <p:cNvPr id="103428" name="Picture 2" descr="http://vestarad.com/wp-content/uploads/2009/05/istock_000003107919medium.jpg"/>
          <p:cNvPicPr>
            <a:picLocks noChangeAspect="1" noChangeArrowheads="1"/>
          </p:cNvPicPr>
          <p:nvPr/>
        </p:nvPicPr>
        <p:blipFill>
          <a:blip r:embed="rId2"/>
          <a:srcRect t="4720"/>
          <a:stretch>
            <a:fillRect/>
          </a:stretch>
        </p:blipFill>
        <p:spPr bwMode="auto">
          <a:xfrm>
            <a:off x="4140200" y="3783013"/>
            <a:ext cx="5656263" cy="3373437"/>
          </a:xfrm>
          <a:prstGeom prst="rect">
            <a:avLst/>
          </a:prstGeom>
          <a:noFill/>
          <a:ln w="9525">
            <a:noFill/>
            <a:miter lim="800000"/>
            <a:headEnd/>
            <a:tailEnd/>
          </a:ln>
        </p:spPr>
      </p:pic>
      <p:sp>
        <p:nvSpPr>
          <p:cNvPr id="103429" name="Прямоугольник 3"/>
          <p:cNvSpPr>
            <a:spLocks noChangeArrowheads="1"/>
          </p:cNvSpPr>
          <p:nvPr/>
        </p:nvSpPr>
        <p:spPr bwMode="auto">
          <a:xfrm>
            <a:off x="1676400" y="106363"/>
            <a:ext cx="7343775" cy="368300"/>
          </a:xfrm>
          <a:prstGeom prst="rect">
            <a:avLst/>
          </a:prstGeom>
          <a:solidFill>
            <a:srgbClr val="6699FF"/>
          </a:solidFill>
          <a:ln w="9525">
            <a:noFill/>
            <a:miter lim="800000"/>
            <a:headEnd/>
            <a:tailEnd/>
          </a:ln>
        </p:spPr>
        <p:txBody>
          <a:bodyPr>
            <a:spAutoFit/>
          </a:bodyPr>
          <a:lstStyle/>
          <a:p>
            <a:r>
              <a:rPr lang="ru-RU" altLang="ru-RU">
                <a:solidFill>
                  <a:schemeClr val="bg1"/>
                </a:solidFill>
                <a:latin typeface="Arial Black" pitchFamily="34" charset="0"/>
              </a:rPr>
              <a:t>Перспективы</a:t>
            </a:r>
          </a:p>
        </p:txBody>
      </p:sp>
      <p:pic>
        <p:nvPicPr>
          <p:cNvPr id="103430" name="Picture 2" descr="http://minsk1.net/images/uploads/13dc4d555ea537f995b66aeb42849ba9.jpg"/>
          <p:cNvPicPr>
            <a:picLocks noChangeAspect="1" noChangeArrowheads="1"/>
          </p:cNvPicPr>
          <p:nvPr/>
        </p:nvPicPr>
        <p:blipFill>
          <a:blip r:embed="rId3"/>
          <a:srcRect t="11771"/>
          <a:stretch>
            <a:fillRect/>
          </a:stretch>
        </p:blipFill>
        <p:spPr bwMode="auto">
          <a:xfrm>
            <a:off x="107950" y="3848100"/>
            <a:ext cx="4573588" cy="3044825"/>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31FF2"/>
          <p:cNvPicPr>
            <a:picLocks noChangeAspect="1" noChangeArrowheads="1"/>
          </p:cNvPicPr>
          <p:nvPr/>
        </p:nvPicPr>
        <p:blipFill>
          <a:blip r:embed="rId3"/>
          <a:srcRect l="15282"/>
          <a:stretch>
            <a:fillRect/>
          </a:stretch>
        </p:blipFill>
        <p:spPr bwMode="auto">
          <a:xfrm>
            <a:off x="1403350" y="55563"/>
            <a:ext cx="7740650" cy="6802437"/>
          </a:xfrm>
          <a:prstGeom prst="rect">
            <a:avLst/>
          </a:prstGeom>
          <a:noFill/>
          <a:ln w="9525">
            <a:noFill/>
            <a:miter lim="800000"/>
            <a:headEnd/>
            <a:tailEnd/>
          </a:ln>
        </p:spPr>
      </p:pic>
      <p:sp>
        <p:nvSpPr>
          <p:cNvPr id="27651" name="Text Box 3"/>
          <p:cNvSpPr txBox="1">
            <a:spLocks noChangeArrowheads="1"/>
          </p:cNvSpPr>
          <p:nvPr/>
        </p:nvSpPr>
        <p:spPr bwMode="auto">
          <a:xfrm>
            <a:off x="0" y="0"/>
            <a:ext cx="9144000" cy="396875"/>
          </a:xfrm>
          <a:prstGeom prst="rect">
            <a:avLst/>
          </a:prstGeom>
          <a:solidFill>
            <a:schemeClr val="bg1">
              <a:lumMod val="95000"/>
            </a:schemeClr>
          </a:solidFill>
          <a:ln>
            <a:noFill/>
          </a:ln>
          <a:extLst/>
        </p:spPr>
        <p:txBody>
          <a:bodyPr>
            <a:spAutoFit/>
          </a:bodyPr>
          <a:lstStyle/>
          <a:p>
            <a:pPr algn="ctr">
              <a:defRPr/>
            </a:pPr>
            <a:r>
              <a:rPr lang="ru-RU" altLang="ru-RU" sz="2000" b="1">
                <a:solidFill>
                  <a:srgbClr val="002060"/>
                </a:solidFill>
                <a:latin typeface="Arial Black" pitchFamily="34" charset="0"/>
                <a:cs typeface="Arial" charset="0"/>
              </a:rPr>
              <a:t>ПЕНУМБРОГРАФИЯ</a:t>
            </a:r>
            <a:r>
              <a:rPr lang="ru-RU" altLang="ru-RU" b="1">
                <a:solidFill>
                  <a:srgbClr val="002060"/>
                </a:solidFill>
                <a:latin typeface="Arial" charset="0"/>
                <a:cs typeface="Arial" charset="0"/>
              </a:rPr>
              <a:t>  (ПЭТ,  </a:t>
            </a:r>
            <a:r>
              <a:rPr lang="ru-RU" altLang="ru-RU" b="1" baseline="30000">
                <a:solidFill>
                  <a:srgbClr val="002060"/>
                </a:solidFill>
                <a:latin typeface="Arial" charset="0"/>
                <a:cs typeface="Arial" charset="0"/>
              </a:rPr>
              <a:t>18</a:t>
            </a:r>
            <a:r>
              <a:rPr lang="en-US" altLang="ru-RU" b="1">
                <a:solidFill>
                  <a:srgbClr val="002060"/>
                </a:solidFill>
                <a:latin typeface="Arial" charset="0"/>
                <a:cs typeface="Arial" charset="0"/>
              </a:rPr>
              <a:t>F-</a:t>
            </a:r>
            <a:r>
              <a:rPr lang="ru-RU" altLang="ru-RU" b="1">
                <a:solidFill>
                  <a:srgbClr val="002060"/>
                </a:solidFill>
                <a:latin typeface="Arial" charset="0"/>
                <a:cs typeface="Arial" charset="0"/>
              </a:rPr>
              <a:t>флюоромизонидазол)</a:t>
            </a:r>
          </a:p>
        </p:txBody>
      </p:sp>
      <p:sp>
        <p:nvSpPr>
          <p:cNvPr id="104452" name="Text Box 7"/>
          <p:cNvSpPr txBox="1">
            <a:spLocks noChangeArrowheads="1"/>
          </p:cNvSpPr>
          <p:nvPr/>
        </p:nvSpPr>
        <p:spPr bwMode="auto">
          <a:xfrm>
            <a:off x="0" y="2708275"/>
            <a:ext cx="831850" cy="366713"/>
          </a:xfrm>
          <a:prstGeom prst="rect">
            <a:avLst/>
          </a:prstGeom>
          <a:noFill/>
          <a:ln w="9525">
            <a:noFill/>
            <a:miter lim="800000"/>
            <a:headEnd/>
            <a:tailEnd/>
          </a:ln>
        </p:spPr>
        <p:txBody>
          <a:bodyPr wrap="none">
            <a:spAutoFit/>
          </a:bodyPr>
          <a:lstStyle/>
          <a:p>
            <a:r>
              <a:rPr lang="ru-RU" altLang="ru-RU" b="1">
                <a:solidFill>
                  <a:schemeClr val="bg1"/>
                </a:solidFill>
              </a:rPr>
              <a:t> 6 - 16</a:t>
            </a:r>
          </a:p>
        </p:txBody>
      </p:sp>
      <p:sp>
        <p:nvSpPr>
          <p:cNvPr id="104453" name="Text Box 8"/>
          <p:cNvSpPr txBox="1">
            <a:spLocks noChangeArrowheads="1"/>
          </p:cNvSpPr>
          <p:nvPr/>
        </p:nvSpPr>
        <p:spPr bwMode="auto">
          <a:xfrm>
            <a:off x="0" y="4313238"/>
            <a:ext cx="1187450" cy="366712"/>
          </a:xfrm>
          <a:prstGeom prst="rect">
            <a:avLst/>
          </a:prstGeom>
          <a:noFill/>
          <a:ln w="9525">
            <a:noFill/>
            <a:miter lim="800000"/>
            <a:headEnd/>
            <a:tailEnd/>
          </a:ln>
        </p:spPr>
        <p:txBody>
          <a:bodyPr>
            <a:spAutoFit/>
          </a:bodyPr>
          <a:lstStyle/>
          <a:p>
            <a:r>
              <a:rPr lang="ru-RU" altLang="ru-RU"/>
              <a:t> </a:t>
            </a:r>
            <a:r>
              <a:rPr lang="ru-RU" altLang="ru-RU" b="1">
                <a:solidFill>
                  <a:schemeClr val="bg1"/>
                </a:solidFill>
              </a:rPr>
              <a:t>16 - 24</a:t>
            </a:r>
          </a:p>
        </p:txBody>
      </p:sp>
      <p:sp>
        <p:nvSpPr>
          <p:cNvPr id="29702" name="TextBox 1"/>
          <p:cNvSpPr txBox="1">
            <a:spLocks noChangeArrowheads="1"/>
          </p:cNvSpPr>
          <p:nvPr/>
        </p:nvSpPr>
        <p:spPr bwMode="auto">
          <a:xfrm>
            <a:off x="-49213" y="666750"/>
            <a:ext cx="1501776" cy="5940425"/>
          </a:xfrm>
          <a:prstGeom prst="rect">
            <a:avLst/>
          </a:prstGeom>
          <a:noFill/>
          <a:ln w="9525">
            <a:noFill/>
            <a:miter lim="800000"/>
            <a:headEnd/>
            <a:tailEnd/>
          </a:ln>
        </p:spPr>
        <p:txBody>
          <a:bodyPr wrap="none">
            <a:spAutoFit/>
          </a:bodyPr>
          <a:lstStyle/>
          <a:p>
            <a:r>
              <a:rPr lang="ru-RU" altLang="ru-RU" sz="2000">
                <a:solidFill>
                  <a:srgbClr val="002060"/>
                </a:solidFill>
              </a:rPr>
              <a:t>Время, час</a:t>
            </a:r>
          </a:p>
          <a:p>
            <a:r>
              <a:rPr lang="en-US" altLang="ru-RU" sz="2400">
                <a:latin typeface="Arial Black" pitchFamily="34" charset="0"/>
              </a:rPr>
              <a:t>    &lt;</a:t>
            </a:r>
            <a:r>
              <a:rPr lang="ru-RU" altLang="ru-RU" sz="2400">
                <a:latin typeface="Arial Black" pitchFamily="34" charset="0"/>
              </a:rPr>
              <a:t>6</a:t>
            </a:r>
          </a:p>
          <a:p>
            <a:endParaRPr lang="ru-RU" altLang="ru-RU" sz="2400">
              <a:latin typeface="Arial Black" pitchFamily="34" charset="0"/>
            </a:endParaRPr>
          </a:p>
          <a:p>
            <a:endParaRPr lang="en-US" altLang="ru-RU" sz="2400">
              <a:latin typeface="Arial Black" pitchFamily="34" charset="0"/>
            </a:endParaRPr>
          </a:p>
          <a:p>
            <a:endParaRPr lang="en-US" altLang="ru-RU" sz="2400">
              <a:latin typeface="Arial Black" pitchFamily="34" charset="0"/>
            </a:endParaRPr>
          </a:p>
          <a:p>
            <a:r>
              <a:rPr lang="ru-RU" altLang="ru-RU" sz="2400">
                <a:latin typeface="Arial Black" pitchFamily="34" charset="0"/>
              </a:rPr>
              <a:t>6</a:t>
            </a:r>
            <a:r>
              <a:rPr lang="en-US" altLang="ru-RU" sz="2400">
                <a:latin typeface="Arial Black" pitchFamily="34" charset="0"/>
              </a:rPr>
              <a:t>.. </a:t>
            </a:r>
            <a:r>
              <a:rPr lang="ru-RU" altLang="ru-RU" sz="2400">
                <a:latin typeface="Arial Black" pitchFamily="34" charset="0"/>
              </a:rPr>
              <a:t>16 </a:t>
            </a:r>
          </a:p>
          <a:p>
            <a:endParaRPr lang="ru-RU" altLang="ru-RU" sz="2400">
              <a:latin typeface="Arial Black" pitchFamily="34" charset="0"/>
            </a:endParaRPr>
          </a:p>
          <a:p>
            <a:endParaRPr lang="ru-RU" altLang="ru-RU" sz="2400">
              <a:latin typeface="Arial Black" pitchFamily="34" charset="0"/>
            </a:endParaRPr>
          </a:p>
          <a:p>
            <a:endParaRPr lang="ru-RU" altLang="ru-RU" sz="2400">
              <a:latin typeface="Arial Black" pitchFamily="34" charset="0"/>
            </a:endParaRPr>
          </a:p>
          <a:p>
            <a:endParaRPr lang="en-US" altLang="ru-RU" sz="2400">
              <a:latin typeface="Arial Black" pitchFamily="34" charset="0"/>
            </a:endParaRPr>
          </a:p>
          <a:p>
            <a:r>
              <a:rPr lang="ru-RU" altLang="ru-RU" sz="2400">
                <a:latin typeface="Arial Black" pitchFamily="34" charset="0"/>
              </a:rPr>
              <a:t>16</a:t>
            </a:r>
            <a:r>
              <a:rPr lang="en-US" altLang="ru-RU" sz="2400">
                <a:latin typeface="Arial Black" pitchFamily="34" charset="0"/>
              </a:rPr>
              <a:t>..</a:t>
            </a:r>
            <a:r>
              <a:rPr lang="ru-RU" altLang="ru-RU" sz="2400">
                <a:latin typeface="Arial Black" pitchFamily="34" charset="0"/>
              </a:rPr>
              <a:t>24 </a:t>
            </a:r>
          </a:p>
          <a:p>
            <a:endParaRPr lang="ru-RU" altLang="ru-RU" sz="2400">
              <a:latin typeface="Arial Black" pitchFamily="34" charset="0"/>
            </a:endParaRPr>
          </a:p>
          <a:p>
            <a:endParaRPr lang="ru-RU" altLang="ru-RU" sz="2400">
              <a:latin typeface="Arial Black" pitchFamily="34" charset="0"/>
            </a:endParaRPr>
          </a:p>
          <a:p>
            <a:endParaRPr lang="ru-RU" altLang="ru-RU" sz="2400">
              <a:latin typeface="Arial Black" pitchFamily="34" charset="0"/>
            </a:endParaRPr>
          </a:p>
          <a:p>
            <a:endParaRPr lang="en-US" altLang="ru-RU" sz="2400">
              <a:latin typeface="Arial Black" pitchFamily="34" charset="0"/>
            </a:endParaRPr>
          </a:p>
          <a:p>
            <a:r>
              <a:rPr lang="ru-RU" altLang="ru-RU" sz="2400">
                <a:latin typeface="Arial Black" pitchFamily="34" charset="0"/>
              </a:rPr>
              <a:t>24</a:t>
            </a:r>
            <a:r>
              <a:rPr lang="en-US" altLang="ru-RU" sz="2400">
                <a:latin typeface="Arial Black" pitchFamily="34" charset="0"/>
              </a:rPr>
              <a:t>..</a:t>
            </a:r>
            <a:r>
              <a:rPr lang="ru-RU" altLang="ru-RU" sz="2400">
                <a:latin typeface="Arial Black" pitchFamily="34" charset="0"/>
              </a:rPr>
              <a:t>28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wipe(up)">
                                      <p:cBhvr>
                                        <p:cTn id="7"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ru-RU" sz="3700" smtClean="0">
                <a:ln>
                  <a:noFill/>
                </a:ln>
                <a:solidFill>
                  <a:schemeClr val="tx1"/>
                </a:solidFill>
                <a:effectLst/>
              </a:rPr>
              <a:t>Кровоснабжение и синдромы поражения</a:t>
            </a:r>
          </a:p>
        </p:txBody>
      </p:sp>
      <p:sp>
        <p:nvSpPr>
          <p:cNvPr id="2051" name="Rectangle 3"/>
          <p:cNvSpPr>
            <a:spLocks noGrp="1"/>
          </p:cNvSpPr>
          <p:nvPr>
            <p:ph type="body" idx="1"/>
          </p:nvPr>
        </p:nvSpPr>
        <p:spPr>
          <a:xfrm>
            <a:off x="457200" y="1484313"/>
            <a:ext cx="8686800" cy="4824412"/>
          </a:xfrm>
        </p:spPr>
        <p:txBody>
          <a:bodyPr/>
          <a:lstStyle/>
          <a:p>
            <a:r>
              <a:rPr lang="ru-RU" smtClean="0"/>
              <a:t> Две пары магистральных сосудов</a:t>
            </a:r>
          </a:p>
          <a:p>
            <a:r>
              <a:rPr lang="ru-RU" smtClean="0"/>
              <a:t> внутренняя сонная и позвоночная</a:t>
            </a:r>
          </a:p>
          <a:p>
            <a:r>
              <a:rPr lang="ru-RU" smtClean="0"/>
              <a:t>Общая сонная отходит</a:t>
            </a:r>
          </a:p>
          <a:p>
            <a:r>
              <a:rPr lang="ru-RU" smtClean="0"/>
              <a:t> справа от плечеголовного ствола, </a:t>
            </a:r>
          </a:p>
          <a:p>
            <a:r>
              <a:rPr lang="ru-RU" smtClean="0"/>
              <a:t>слева- от дуги аорты (только для коллатералей) на уровне с3-с4 разделяется на наружную сонную и внутреннюю сонную; в области ее деления – бифуркации - располагается сино-каротидный узел (часто стенозы и тромбы)</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ru-RU" sz="3700" smtClean="0">
                <a:ln>
                  <a:noFill/>
                </a:ln>
                <a:solidFill>
                  <a:schemeClr val="tx1"/>
                </a:solidFill>
                <a:effectLst/>
              </a:rPr>
              <a:t>Кровоснабжение и синдромы поражения</a:t>
            </a:r>
          </a:p>
        </p:txBody>
      </p:sp>
      <p:sp>
        <p:nvSpPr>
          <p:cNvPr id="3075" name="Rectangle 3"/>
          <p:cNvSpPr>
            <a:spLocks noGrp="1"/>
          </p:cNvSpPr>
          <p:nvPr>
            <p:ph type="body" idx="1"/>
          </p:nvPr>
        </p:nvSpPr>
        <p:spPr>
          <a:xfrm>
            <a:off x="457200" y="1484313"/>
            <a:ext cx="8686800" cy="4824412"/>
          </a:xfrm>
        </p:spPr>
        <p:txBody>
          <a:bodyPr/>
          <a:lstStyle/>
          <a:p>
            <a:pPr>
              <a:lnSpc>
                <a:spcPct val="80000"/>
              </a:lnSpc>
            </a:pPr>
            <a:r>
              <a:rPr lang="ru-RU" sz="2000" smtClean="0"/>
              <a:t>Внутренняя сонная артерия отходит на уровне щитовидного хряща</a:t>
            </a:r>
          </a:p>
          <a:p>
            <a:pPr>
              <a:lnSpc>
                <a:spcPct val="80000"/>
              </a:lnSpc>
            </a:pPr>
            <a:r>
              <a:rPr lang="ru-RU" sz="2000" smtClean="0"/>
              <a:t>Деление - экстракраниальный отдел:</a:t>
            </a:r>
          </a:p>
          <a:p>
            <a:pPr>
              <a:lnSpc>
                <a:spcPct val="80000"/>
              </a:lnSpc>
            </a:pPr>
            <a:r>
              <a:rPr lang="ru-RU" sz="2000" smtClean="0"/>
              <a:t> -отрезок начальный-  от места бифуркации до входа в канал- синус </a:t>
            </a:r>
          </a:p>
          <a:p>
            <a:pPr>
              <a:lnSpc>
                <a:spcPct val="80000"/>
              </a:lnSpc>
              <a:buFont typeface="Wingdings 2" pitchFamily="18" charset="2"/>
              <a:buNone/>
            </a:pPr>
            <a:r>
              <a:rPr lang="ru-RU" sz="2000" smtClean="0"/>
              <a:t>       - шейный отрезок (поражение механически – травма, гематома, опухоль, рубец тканей)</a:t>
            </a:r>
          </a:p>
          <a:p>
            <a:pPr>
              <a:lnSpc>
                <a:spcPct val="80000"/>
              </a:lnSpc>
            </a:pPr>
            <a:r>
              <a:rPr lang="ru-RU" sz="2000" smtClean="0"/>
              <a:t>Интракраниальный отдел</a:t>
            </a:r>
          </a:p>
          <a:p>
            <a:pPr>
              <a:lnSpc>
                <a:spcPct val="80000"/>
              </a:lnSpc>
            </a:pPr>
            <a:r>
              <a:rPr lang="ru-RU" sz="2000" smtClean="0"/>
              <a:t>- внутрикостный :в канале артерия имеет мышечный слой (пирамида височной кости)</a:t>
            </a:r>
          </a:p>
          <a:p>
            <a:pPr>
              <a:lnSpc>
                <a:spcPct val="80000"/>
              </a:lnSpc>
            </a:pPr>
            <a:r>
              <a:rPr lang="ru-RU" sz="2000" smtClean="0"/>
              <a:t>-сифон - изгиб внутренней сонной</a:t>
            </a:r>
          </a:p>
          <a:p>
            <a:pPr>
              <a:lnSpc>
                <a:spcPct val="80000"/>
              </a:lnSpc>
            </a:pPr>
            <a:r>
              <a:rPr lang="ru-RU" sz="2000" smtClean="0"/>
              <a:t> по выходе</a:t>
            </a:r>
          </a:p>
          <a:p>
            <a:pPr>
              <a:lnSpc>
                <a:spcPct val="80000"/>
              </a:lnSpc>
            </a:pPr>
            <a:r>
              <a:rPr lang="ru-RU" sz="2000" smtClean="0"/>
              <a:t> делится: </a:t>
            </a:r>
          </a:p>
          <a:p>
            <a:pPr>
              <a:lnSpc>
                <a:spcPct val="80000"/>
              </a:lnSpc>
            </a:pPr>
            <a:r>
              <a:rPr lang="ru-RU" sz="2000" smtClean="0"/>
              <a:t>- </a:t>
            </a:r>
            <a:r>
              <a:rPr lang="en-US" sz="2000" smtClean="0">
                <a:latin typeface="Times New Roman" pitchFamily="18" charset="0"/>
              </a:rPr>
              <a:t>a</a:t>
            </a:r>
            <a:r>
              <a:rPr lang="ru-RU" sz="2000" smtClean="0"/>
              <a:t>. </a:t>
            </a:r>
            <a:r>
              <a:rPr lang="en-US" sz="2000" smtClean="0">
                <a:latin typeface="Times New Roman" pitchFamily="18" charset="0"/>
              </a:rPr>
              <a:t>oftalmica</a:t>
            </a:r>
            <a:r>
              <a:rPr lang="ru-RU" sz="2000" smtClean="0"/>
              <a:t> -в пещеристую пазуху</a:t>
            </a:r>
          </a:p>
          <a:p>
            <a:pPr>
              <a:lnSpc>
                <a:spcPct val="80000"/>
              </a:lnSpc>
            </a:pPr>
            <a:r>
              <a:rPr lang="ru-RU" sz="2000" smtClean="0"/>
              <a:t>- мозговой отрезок:  делится передняя и средне-мозговая артерия (глубокая и поверхностная ветвь)</a:t>
            </a:r>
            <a:endParaRPr lang="en-US" sz="2000" smtClean="0">
              <a:latin typeface="Times New Roman" pitchFamily="18" charset="0"/>
            </a:endParaRPr>
          </a:p>
          <a:p>
            <a:pPr>
              <a:lnSpc>
                <a:spcPct val="80000"/>
              </a:lnSpc>
            </a:pPr>
            <a:r>
              <a:rPr lang="ru-RU" sz="2000" smtClean="0"/>
              <a:t>-а.</a:t>
            </a:r>
            <a:r>
              <a:rPr lang="en-US" sz="2000" smtClean="0">
                <a:latin typeface="Times New Roman" pitchFamily="18" charset="0"/>
              </a:rPr>
              <a:t> choriedea</a:t>
            </a:r>
            <a:r>
              <a:rPr lang="ru-RU" sz="2000" smtClean="0"/>
              <a:t> </a:t>
            </a:r>
          </a:p>
          <a:p>
            <a:pPr>
              <a:lnSpc>
                <a:spcPct val="80000"/>
              </a:lnSpc>
            </a:pPr>
            <a:r>
              <a:rPr lang="ru-RU" sz="2000" smtClean="0"/>
              <a:t>-а. задняя соединительная - участвует в формировании вилизиева круга</a:t>
            </a:r>
            <a:endParaRPr lang="en-US" sz="2000" smtClean="0">
              <a:latin typeface="Times New Roman" pitchFamily="18" charset="0"/>
            </a:endParaRPr>
          </a:p>
          <a:p>
            <a:pPr>
              <a:lnSpc>
                <a:spcPct val="80000"/>
              </a:lnSpc>
            </a:pPr>
            <a:endParaRPr lang="ru-RU" sz="2000" smtClean="0"/>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ru-RU" sz="3700" smtClean="0">
                <a:ln>
                  <a:noFill/>
                </a:ln>
                <a:solidFill>
                  <a:schemeClr val="tx1"/>
                </a:solidFill>
                <a:effectLst/>
              </a:rPr>
              <a:t>Кровоснабжение и синдромы поражения</a:t>
            </a:r>
          </a:p>
        </p:txBody>
      </p:sp>
      <p:sp>
        <p:nvSpPr>
          <p:cNvPr id="4099" name="Rectangle 3"/>
          <p:cNvSpPr>
            <a:spLocks noGrp="1"/>
          </p:cNvSpPr>
          <p:nvPr>
            <p:ph type="body" idx="1"/>
          </p:nvPr>
        </p:nvSpPr>
        <p:spPr>
          <a:xfrm>
            <a:off x="457200" y="1484313"/>
            <a:ext cx="8686800" cy="4824412"/>
          </a:xfrm>
        </p:spPr>
        <p:txBody>
          <a:bodyPr/>
          <a:lstStyle/>
          <a:p>
            <a:r>
              <a:rPr lang="ru-RU" sz="2400" smtClean="0"/>
              <a:t>Интракраниальный тромбоз (с разобщением вилизиева круга)</a:t>
            </a:r>
          </a:p>
          <a:p>
            <a:r>
              <a:rPr lang="ru-RU" sz="2400" smtClean="0"/>
              <a:t>Гемиплегия</a:t>
            </a:r>
          </a:p>
          <a:p>
            <a:r>
              <a:rPr lang="ru-RU" sz="2400" smtClean="0"/>
              <a:t>Гемигипостезия , общемозговые симптомы: тошнота рвота, нарушение сознания, психомоторное возбуждение</a:t>
            </a:r>
          </a:p>
          <a:p>
            <a:r>
              <a:rPr lang="ru-RU" sz="2400" smtClean="0"/>
              <a:t>Вторичный стволовой синдром</a:t>
            </a:r>
          </a:p>
          <a:p>
            <a:r>
              <a:rPr lang="ru-RU" sz="2400" smtClean="0"/>
              <a:t>ОБЯЗАТЕЛЬНО – аускультация:</a:t>
            </a:r>
          </a:p>
          <a:p>
            <a:r>
              <a:rPr lang="ru-RU" sz="2400" smtClean="0"/>
              <a:t>Ослабление или исчезновение пульса на сонной артерии</a:t>
            </a:r>
          </a:p>
          <a:p>
            <a:r>
              <a:rPr lang="ru-RU" sz="2400" smtClean="0"/>
              <a:t>Сосудистый шум</a:t>
            </a:r>
          </a:p>
          <a:p>
            <a:r>
              <a:rPr lang="ru-RU" sz="2400" smtClean="0"/>
              <a:t>Снижение ретинального давления на пораженной стороне</a:t>
            </a:r>
          </a:p>
          <a:p>
            <a:r>
              <a:rPr lang="ru-RU" sz="2400" smtClean="0"/>
              <a:t>Судороги или обмороки</a:t>
            </a: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179388" y="0"/>
            <a:ext cx="8507412" cy="1417638"/>
          </a:xfrm>
        </p:spPr>
        <p:txBody>
          <a:bodyPr wrap="square" lIns="91440" tIns="45720" rIns="91440" bIns="45720" numCol="1" anchorCtr="0" compatLnSpc="1">
            <a:prstTxWarp prst="textNoShape">
              <a:avLst/>
            </a:prstTxWarp>
          </a:bodyPr>
          <a:lstStyle/>
          <a:p>
            <a:pPr>
              <a:defRPr/>
            </a:pPr>
            <a:r>
              <a:rPr lang="ru-RU" sz="2500" smtClean="0">
                <a:ln>
                  <a:noFill/>
                </a:ln>
                <a:solidFill>
                  <a:schemeClr val="tx1"/>
                </a:solidFill>
                <a:effectLst/>
                <a:latin typeface="Times New Roman" pitchFamily="18" charset="0"/>
              </a:rPr>
              <a:t>Облигатные очаговые симптомы </a:t>
            </a:r>
            <a:br>
              <a:rPr lang="ru-RU" sz="2500" smtClean="0">
                <a:ln>
                  <a:noFill/>
                </a:ln>
                <a:solidFill>
                  <a:schemeClr val="tx1"/>
                </a:solidFill>
                <a:effectLst/>
                <a:latin typeface="Times New Roman" pitchFamily="18" charset="0"/>
              </a:rPr>
            </a:br>
            <a:r>
              <a:rPr lang="ru-RU" sz="2500" smtClean="0">
                <a:ln>
                  <a:noFill/>
                </a:ln>
                <a:solidFill>
                  <a:schemeClr val="tx1"/>
                </a:solidFill>
                <a:effectLst/>
                <a:latin typeface="Times New Roman" pitchFamily="18" charset="0"/>
              </a:rPr>
              <a:t>в каротидном бассейне (внутренняя сонная артерия)</a:t>
            </a:r>
          </a:p>
        </p:txBody>
      </p:sp>
      <p:graphicFrame>
        <p:nvGraphicFramePr>
          <p:cNvPr id="109703" name="Group 135"/>
          <p:cNvGraphicFramePr>
            <a:graphicFrameLocks noGrp="1"/>
          </p:cNvGraphicFramePr>
          <p:nvPr>
            <p:ph type="tbl" idx="1"/>
          </p:nvPr>
        </p:nvGraphicFramePr>
        <p:xfrm>
          <a:off x="179388" y="1125538"/>
          <a:ext cx="8785225" cy="5678170"/>
        </p:xfrm>
        <a:graphic>
          <a:graphicData uri="http://schemas.openxmlformats.org/drawingml/2006/table">
            <a:tbl>
              <a:tblPr/>
              <a:tblGrid>
                <a:gridCol w="4573587"/>
                <a:gridCol w="4211638"/>
              </a:tblGrid>
              <a:tr h="963613">
                <a:tc>
                  <a:txBody>
                    <a:bodyPr/>
                    <a:lstStyle/>
                    <a:p>
                      <a:pPr marL="0" marR="0" lvl="0" indent="342900" algn="ctr"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передняя мозговая артерия </a:t>
                      </a:r>
                    </a:p>
                    <a:p>
                      <a:pPr marL="0" marR="0" lvl="0" indent="342900" algn="ctr"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(глубокие и поверхностные)</a:t>
                      </a:r>
                    </a:p>
                    <a:p>
                      <a:pPr marL="0" marR="0" lvl="0" indent="342900" algn="ctr"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Глубокие ветви</a:t>
                      </a:r>
                    </a:p>
                    <a:p>
                      <a:pPr marL="0" marR="0" lvl="0" indent="342900" algn="ctr"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endParaRPr kumimoji="0" lang="ru-RU"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Клинические симптомы</a:t>
                      </a:r>
                      <a:endParaRPr kumimoji="0" lang="ru-RU"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0650">
                <a:tc>
                  <a:txBody>
                    <a:bodyPr/>
                    <a:lstStyle/>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 Гюбнера </a:t>
                      </a: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Питает: идет к подкорковым образованиям</a:t>
                      </a: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Переднее бедро внутренней капсулы</a:t>
                      </a: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Половина </a:t>
                      </a:r>
                      <a:r>
                        <a:rPr kumimoji="0" lang="en-US" sz="1600" b="1" i="0" u="none" strike="noStrike" cap="none" normalizeH="0" baseline="0" smtClean="0">
                          <a:ln>
                            <a:noFill/>
                          </a:ln>
                          <a:solidFill>
                            <a:schemeClr val="tx1"/>
                          </a:solidFill>
                          <a:effectLst/>
                          <a:latin typeface="Times New Roman" pitchFamily="18" charset="0"/>
                        </a:rPr>
                        <a:t>n</a:t>
                      </a:r>
                      <a:r>
                        <a:rPr kumimoji="0" lang="ru-RU" sz="1600" b="1" i="0" u="none" strike="noStrike" cap="none" normalizeH="0" baseline="0" smtClean="0">
                          <a:ln>
                            <a:noFill/>
                          </a:ln>
                          <a:solidFill>
                            <a:schemeClr val="tx1"/>
                          </a:solidFill>
                          <a:effectLst/>
                          <a:latin typeface="Times New Roman" pitchFamily="18" charset="0"/>
                        </a:rPr>
                        <a:t>.</a:t>
                      </a:r>
                      <a:r>
                        <a:rPr kumimoji="0" lang="en-US" sz="1600" b="1" i="0" u="none" strike="noStrike" cap="none" normalizeH="0" baseline="0" smtClean="0">
                          <a:ln>
                            <a:noFill/>
                          </a:ln>
                          <a:solidFill>
                            <a:schemeClr val="tx1"/>
                          </a:solidFill>
                          <a:effectLst/>
                          <a:latin typeface="Times New Roman" pitchFamily="18" charset="0"/>
                        </a:rPr>
                        <a:t>caudatus</a:t>
                      </a: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Одну треть</a:t>
                      </a:r>
                      <a:r>
                        <a:rPr kumimoji="0" lang="en-US" sz="1600" b="1" i="0" u="none" strike="noStrike" cap="none" normalizeH="0" baseline="0" smtClean="0">
                          <a:ln>
                            <a:noFill/>
                          </a:ln>
                          <a:solidFill>
                            <a:schemeClr val="tx1"/>
                          </a:solidFill>
                          <a:effectLst/>
                          <a:latin typeface="Times New Roman" pitchFamily="18" charset="0"/>
                        </a:rPr>
                        <a:t> n. lrenticularis</a:t>
                      </a:r>
                      <a:endParaRPr kumimoji="0" lang="ru-RU" sz="16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en-US" sz="1600" b="1" i="0" u="none" strike="noStrike" cap="none" normalizeH="0" baseline="0" smtClean="0">
                          <a:ln>
                            <a:noFill/>
                          </a:ln>
                          <a:solidFill>
                            <a:schemeClr val="tx1"/>
                          </a:solidFill>
                          <a:effectLst/>
                          <a:latin typeface="Times New Roman" pitchFamily="18" charset="0"/>
                        </a:rPr>
                        <a:t>Tractus frontopontocerebelaris</a:t>
                      </a:r>
                      <a:endParaRPr kumimoji="0" lang="ru-RU" sz="16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Центр сочетанного поворота взора  2 лобная извилина(глаза отворачивает от стороны поражения и смотрят на очаг)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tab pos="768350" algn="l"/>
                        </a:tabLst>
                      </a:pPr>
                      <a:r>
                        <a:rPr kumimoji="0" lang="ru-RU" sz="1600" b="1" i="0" u="none" strike="noStrike" cap="none" normalizeH="0" baseline="0" smtClean="0">
                          <a:ln>
                            <a:noFill/>
                          </a:ln>
                          <a:solidFill>
                            <a:schemeClr val="tx1"/>
                          </a:solidFill>
                          <a:effectLst/>
                          <a:latin typeface="Times New Roman" pitchFamily="18" charset="0"/>
                        </a:rPr>
                        <a:t>Туловищная атаксия (астазия –абазия в противоположную сторону от очага)</a:t>
                      </a: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tab pos="768350" algn="l"/>
                        </a:tabLst>
                      </a:pPr>
                      <a:r>
                        <a:rPr kumimoji="0" lang="ru-RU" sz="1600" b="1" i="0" u="none" strike="noStrike" cap="none" normalizeH="0" baseline="0" smtClean="0">
                          <a:ln>
                            <a:noFill/>
                          </a:ln>
                          <a:solidFill>
                            <a:schemeClr val="tx1"/>
                          </a:solidFill>
                          <a:effectLst/>
                          <a:latin typeface="Times New Roman" pitchFamily="18" charset="0"/>
                        </a:rPr>
                        <a:t>В неврологическом статусе нет интенции падает при ходьбе «лисьим шагом»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5775">
                <a:tc>
                  <a:txBody>
                    <a:bodyPr/>
                    <a:lstStyle/>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 околомозолистая</a:t>
                      </a: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Питает передние две трети мозодлистого тела, соединяющего пути полушарий лобных и теменных долей(стык лоб висок темя слева - праксис)</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-нарушениепсихики лобного типа (апатико-абулический синдром: безинциативны, нарушено поведение, действия, критика)</a:t>
                      </a:r>
                    </a:p>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левосторонняя апраксия</a:t>
                      </a:r>
                    </a:p>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экстрапирамидный тонусзастывание конечности в приданном положении</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20" name="Rectangle 16"/>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ru-RU" sz="2500" b="0" smtClean="0">
                <a:ln>
                  <a:noFill/>
                </a:ln>
                <a:solidFill>
                  <a:schemeClr val="tx1"/>
                </a:solidFill>
                <a:effectLst/>
                <a:latin typeface="Times New Roman" pitchFamily="18" charset="0"/>
              </a:rPr>
              <a:t>Облигатные очаговые симптомы </a:t>
            </a:r>
            <a:br>
              <a:rPr lang="ru-RU" sz="2500" b="0" smtClean="0">
                <a:ln>
                  <a:noFill/>
                </a:ln>
                <a:solidFill>
                  <a:schemeClr val="tx1"/>
                </a:solidFill>
                <a:effectLst/>
                <a:latin typeface="Times New Roman" pitchFamily="18" charset="0"/>
              </a:rPr>
            </a:br>
            <a:r>
              <a:rPr lang="ru-RU" sz="2500" b="0" smtClean="0">
                <a:ln>
                  <a:noFill/>
                </a:ln>
                <a:solidFill>
                  <a:schemeClr val="tx1"/>
                </a:solidFill>
                <a:effectLst/>
                <a:latin typeface="Times New Roman" pitchFamily="18" charset="0"/>
              </a:rPr>
              <a:t>в каротидном бассейне</a:t>
            </a:r>
            <a:br>
              <a:rPr lang="ru-RU" sz="2500" b="0" smtClean="0">
                <a:ln>
                  <a:noFill/>
                </a:ln>
                <a:solidFill>
                  <a:schemeClr val="tx1"/>
                </a:solidFill>
                <a:effectLst/>
                <a:latin typeface="Times New Roman" pitchFamily="18" charset="0"/>
              </a:rPr>
            </a:br>
            <a:r>
              <a:rPr lang="ru-RU" sz="2000" b="0" smtClean="0">
                <a:ln>
                  <a:noFill/>
                </a:ln>
                <a:solidFill>
                  <a:schemeClr val="tx1"/>
                </a:solidFill>
                <a:effectLst/>
                <a:cs typeface="Times New Roman" pitchFamily="18" charset="0"/>
              </a:rPr>
              <a:t>КОРКОВЫЕ ВЕТВИ</a:t>
            </a:r>
            <a:br>
              <a:rPr lang="ru-RU" sz="2000" b="0" smtClean="0">
                <a:ln>
                  <a:noFill/>
                </a:ln>
                <a:solidFill>
                  <a:schemeClr val="tx1"/>
                </a:solidFill>
                <a:effectLst/>
                <a:cs typeface="Times New Roman" pitchFamily="18" charset="0"/>
              </a:rPr>
            </a:br>
            <a:endParaRPr lang="ru-RU" sz="2000" b="0" smtClean="0">
              <a:ln>
                <a:noFill/>
              </a:ln>
              <a:solidFill>
                <a:schemeClr val="tx1"/>
              </a:solidFill>
              <a:effectLst/>
              <a:cs typeface="Times New Roman" pitchFamily="18" charset="0"/>
            </a:endParaRPr>
          </a:p>
        </p:txBody>
      </p:sp>
      <p:graphicFrame>
        <p:nvGraphicFramePr>
          <p:cNvPr id="200746" name="Group 42"/>
          <p:cNvGraphicFramePr>
            <a:graphicFrameLocks noGrp="1"/>
          </p:cNvGraphicFramePr>
          <p:nvPr>
            <p:ph idx="1"/>
          </p:nvPr>
        </p:nvGraphicFramePr>
        <p:xfrm>
          <a:off x="457200" y="1600200"/>
          <a:ext cx="8229600" cy="4759960"/>
        </p:xfrm>
        <a:graphic>
          <a:graphicData uri="http://schemas.openxmlformats.org/drawingml/2006/table">
            <a:tbl>
              <a:tblPr/>
              <a:tblGrid>
                <a:gridCol w="4114800"/>
                <a:gridCol w="4114800"/>
              </a:tblGrid>
              <a:tr h="2354263">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А. парацентральная (</a:t>
                      </a: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paracentralis)</a:t>
                      </a:r>
                      <a:endParaRPr kumimoji="0" lang="ru-RU"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Парез дистальных отделов голени и стопы: повышение тонуса, рефлексов, патологические стопные знаки (иногда гемипарез, с  преимущественным поражением ноги)</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Расстройство чувствительности по псевдополиневритическому типу (болевая, температурная)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Расстройство мочеиспускание и дефикации по типу императивных позывов или автоматического недержания</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(корковый центр мочеиспускание и дефикации)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8600">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Внутренняя лобная артерия (2)</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Питает: лобный полюс с двух сторон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rPr>
                        <a:t>Это план мыслей, воля, действия: дает нарушение психики в виде апатико-абулического синдрома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431800"/>
          </a:xfrm>
          <a:solidFill>
            <a:schemeClr val="accent3">
              <a:lumMod val="60000"/>
              <a:lumOff val="40000"/>
            </a:schemeClr>
          </a:solidFill>
        </p:spPr>
        <p:txBody>
          <a:bodyPr/>
          <a:lstStyle/>
          <a:p>
            <a:pPr algn="l" eaLnBrk="1" hangingPunct="1">
              <a:defRPr/>
            </a:pPr>
            <a:r>
              <a:rPr lang="ru-RU" altLang="ru-RU" sz="3200" b="1" dirty="0" smtClean="0">
                <a:solidFill>
                  <a:schemeClr val="tx1">
                    <a:lumMod val="95000"/>
                    <a:lumOff val="5000"/>
                  </a:schemeClr>
                </a:solidFill>
              </a:rPr>
              <a:t>Состояния</a:t>
            </a:r>
            <a:r>
              <a:rPr lang="ru-RU" altLang="ru-RU" sz="4000" b="1" dirty="0" smtClean="0">
                <a:solidFill>
                  <a:schemeClr val="tx1">
                    <a:lumMod val="95000"/>
                    <a:lumOff val="5000"/>
                  </a:schemeClr>
                </a:solidFill>
              </a:rPr>
              <a:t>, имитирующие инсульт:</a:t>
            </a:r>
          </a:p>
        </p:txBody>
      </p:sp>
      <p:sp>
        <p:nvSpPr>
          <p:cNvPr id="24579" name="Rectangle 3"/>
          <p:cNvSpPr>
            <a:spLocks noGrp="1" noChangeArrowheads="1"/>
          </p:cNvSpPr>
          <p:nvPr>
            <p:ph type="body" idx="1"/>
          </p:nvPr>
        </p:nvSpPr>
        <p:spPr>
          <a:xfrm>
            <a:off x="468313" y="692150"/>
            <a:ext cx="8591550" cy="4176713"/>
          </a:xfrm>
        </p:spPr>
        <p:txBody>
          <a:bodyPr/>
          <a:lstStyle/>
          <a:p>
            <a:pPr eaLnBrk="1" hangingPunct="1">
              <a:spcBef>
                <a:spcPct val="0"/>
              </a:spcBef>
              <a:spcAft>
                <a:spcPts val="1500"/>
              </a:spcAft>
            </a:pPr>
            <a:r>
              <a:rPr lang="ru-RU" altLang="ru-RU" sz="2400" b="1" smtClean="0"/>
              <a:t>Кровоизлияние в опухоль мозга</a:t>
            </a:r>
          </a:p>
          <a:p>
            <a:pPr eaLnBrk="1" hangingPunct="1">
              <a:spcBef>
                <a:spcPct val="0"/>
              </a:spcBef>
              <a:spcAft>
                <a:spcPts val="1500"/>
              </a:spcAft>
            </a:pPr>
            <a:r>
              <a:rPr lang="ru-RU" altLang="ru-RU" sz="2400" b="1" smtClean="0"/>
              <a:t>Субдуральная гематома</a:t>
            </a:r>
          </a:p>
          <a:p>
            <a:pPr eaLnBrk="1" hangingPunct="1">
              <a:spcBef>
                <a:spcPct val="0"/>
              </a:spcBef>
              <a:spcAft>
                <a:spcPts val="1500"/>
              </a:spcAft>
            </a:pPr>
            <a:r>
              <a:rPr lang="ru-RU" altLang="ru-RU" sz="2400" b="1" smtClean="0"/>
              <a:t>Абсцесс мозга</a:t>
            </a:r>
          </a:p>
          <a:p>
            <a:pPr eaLnBrk="1" hangingPunct="1">
              <a:spcBef>
                <a:spcPct val="0"/>
              </a:spcBef>
              <a:spcAft>
                <a:spcPts val="1500"/>
              </a:spcAft>
            </a:pPr>
            <a:r>
              <a:rPr lang="ru-RU" altLang="ru-RU" sz="2400" b="1" smtClean="0"/>
              <a:t>Энцефалит</a:t>
            </a:r>
          </a:p>
          <a:p>
            <a:pPr eaLnBrk="1" hangingPunct="1">
              <a:spcBef>
                <a:spcPct val="0"/>
              </a:spcBef>
              <a:spcAft>
                <a:spcPts val="1500"/>
              </a:spcAft>
            </a:pPr>
            <a:r>
              <a:rPr lang="ru-RU" altLang="ru-RU" sz="2400" b="1" smtClean="0"/>
              <a:t>Мигрень</a:t>
            </a:r>
          </a:p>
          <a:p>
            <a:pPr eaLnBrk="1" hangingPunct="1">
              <a:spcBef>
                <a:spcPct val="0"/>
              </a:spcBef>
              <a:spcAft>
                <a:spcPts val="1500"/>
              </a:spcAft>
            </a:pPr>
            <a:r>
              <a:rPr lang="ru-RU" altLang="ru-RU" sz="2400" b="1" smtClean="0"/>
              <a:t>Рассеянный склероз</a:t>
            </a:r>
          </a:p>
          <a:p>
            <a:pPr eaLnBrk="1" hangingPunct="1">
              <a:spcBef>
                <a:spcPct val="0"/>
              </a:spcBef>
              <a:spcAft>
                <a:spcPts val="1500"/>
              </a:spcAft>
            </a:pPr>
            <a:r>
              <a:rPr lang="ru-RU" altLang="ru-RU" sz="2400" b="1" smtClean="0"/>
              <a:t>Послеприпадочный паралич Тодда</a:t>
            </a:r>
          </a:p>
          <a:p>
            <a:pPr eaLnBrk="1" hangingPunct="1">
              <a:spcBef>
                <a:spcPct val="0"/>
              </a:spcBef>
              <a:spcAft>
                <a:spcPts val="1500"/>
              </a:spcAft>
            </a:pPr>
            <a:r>
              <a:rPr lang="ru-RU" altLang="ru-RU" sz="2400" b="1" smtClean="0"/>
              <a:t>Гипогликемия</a:t>
            </a:r>
          </a:p>
          <a:p>
            <a:pPr eaLnBrk="1" hangingPunct="1">
              <a:spcBef>
                <a:spcPct val="0"/>
              </a:spcBef>
              <a:spcAft>
                <a:spcPts val="1500"/>
              </a:spcAft>
            </a:pPr>
            <a:r>
              <a:rPr lang="ru-RU" altLang="ru-RU" sz="2400" b="1" smtClean="0"/>
              <a:t>Гипергликемия</a:t>
            </a:r>
          </a:p>
          <a:p>
            <a:pPr eaLnBrk="1" hangingPunct="1">
              <a:spcBef>
                <a:spcPct val="0"/>
              </a:spcBef>
              <a:spcAft>
                <a:spcPts val="1500"/>
              </a:spcAft>
            </a:pPr>
            <a:r>
              <a:rPr lang="ru-RU" altLang="ru-RU" sz="2400" b="1" smtClean="0"/>
              <a:t>Интоксикации</a:t>
            </a:r>
          </a:p>
          <a:p>
            <a:pPr eaLnBrk="1" hangingPunct="1">
              <a:spcBef>
                <a:spcPct val="0"/>
              </a:spcBef>
              <a:spcAft>
                <a:spcPts val="1500"/>
              </a:spcAft>
            </a:pPr>
            <a:r>
              <a:rPr lang="ru-RU" altLang="ru-RU" sz="2400" b="1" smtClean="0"/>
              <a:t>Истерия</a:t>
            </a:r>
          </a:p>
          <a:p>
            <a:pPr eaLnBrk="1" hangingPunct="1">
              <a:spcBef>
                <a:spcPct val="0"/>
              </a:spcBef>
              <a:spcAft>
                <a:spcPts val="1500"/>
              </a:spcAft>
            </a:pPr>
            <a:endParaRPr lang="ru-RU" altLang="ru-RU" sz="2400" b="1" smtClean="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4579">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4579">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4579">
                                            <p:txEl>
                                              <p:pRg st="7" end="7"/>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4579">
                                            <p:txEl>
                                              <p:pRg st="8" end="8"/>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4579">
                                            <p:txEl>
                                              <p:pRg st="9" end="9"/>
                                            </p:txEl>
                                          </p:spTgt>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12" name="Rectangle 16"/>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ru-RU" sz="2500" b="0" smtClean="0">
                <a:ln>
                  <a:noFill/>
                </a:ln>
                <a:solidFill>
                  <a:schemeClr val="tx1"/>
                </a:solidFill>
                <a:effectLst/>
                <a:latin typeface="Times New Roman" pitchFamily="18" charset="0"/>
              </a:rPr>
              <a:t>Облигатные очаговые симптомы при транзиторной ишемической атаке (ТИА) </a:t>
            </a:r>
            <a:br>
              <a:rPr lang="ru-RU" sz="2500" b="0" smtClean="0">
                <a:ln>
                  <a:noFill/>
                </a:ln>
                <a:solidFill>
                  <a:schemeClr val="tx1"/>
                </a:solidFill>
                <a:effectLst/>
                <a:latin typeface="Times New Roman" pitchFamily="18" charset="0"/>
              </a:rPr>
            </a:br>
            <a:r>
              <a:rPr lang="ru-RU" sz="2500" b="0" smtClean="0">
                <a:ln>
                  <a:noFill/>
                </a:ln>
                <a:solidFill>
                  <a:schemeClr val="tx1"/>
                </a:solidFill>
                <a:effectLst/>
                <a:latin typeface="Times New Roman" pitchFamily="18" charset="0"/>
              </a:rPr>
              <a:t>в каротидном бассейне</a:t>
            </a:r>
          </a:p>
        </p:txBody>
      </p:sp>
      <p:graphicFrame>
        <p:nvGraphicFramePr>
          <p:cNvPr id="208925" name="Group 29"/>
          <p:cNvGraphicFramePr>
            <a:graphicFrameLocks noGrp="1"/>
          </p:cNvGraphicFramePr>
          <p:nvPr>
            <p:ph idx="1"/>
          </p:nvPr>
        </p:nvGraphicFramePr>
        <p:xfrm>
          <a:off x="457200" y="1600200"/>
          <a:ext cx="8229600" cy="4876800"/>
        </p:xfrm>
        <a:graphic>
          <a:graphicData uri="http://schemas.openxmlformats.org/drawingml/2006/table">
            <a:tbl>
              <a:tblPr/>
              <a:tblGrid>
                <a:gridCol w="4114800"/>
                <a:gridCol w="4114800"/>
              </a:tblGrid>
              <a:tr h="1108075">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А. предклинья (</a:t>
                      </a:r>
                      <a:r>
                        <a:rPr kumimoji="0" lang="en-US" sz="2000" b="1" i="0" u="none" strike="noStrike" cap="none" normalizeH="0" baseline="0" smtClean="0">
                          <a:ln>
                            <a:noFill/>
                          </a:ln>
                          <a:solidFill>
                            <a:schemeClr val="tx1"/>
                          </a:solidFill>
                          <a:effectLst/>
                          <a:latin typeface="Times New Roman" pitchFamily="18" charset="0"/>
                        </a:rPr>
                        <a:t>a. precuneus)</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Питает; передние отделы предклинья – ведает различием цвета предмета и пространственным отношением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rPr>
                        <a:t>Не различают цвета предметов: «все серое и плоское»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4263">
                <a:tc>
                  <a:txBody>
                    <a:bodyPr/>
                    <a:lstStyle/>
                    <a:p>
                      <a:pPr marL="136525" marR="0" lvl="0" indent="0" algn="ctr"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400" b="1" i="0" u="none" strike="noStrike" cap="none" normalizeH="0" baseline="0" smtClean="0">
                          <a:ln>
                            <a:noFill/>
                          </a:ln>
                          <a:solidFill>
                            <a:schemeClr val="tx1"/>
                          </a:solidFill>
                          <a:effectLst/>
                          <a:latin typeface="Times New Roman" pitchFamily="18" charset="0"/>
                        </a:rPr>
                        <a:t>ВСЯ ПЕРЕДНЕ-МОЗГОВАЯ АРТЕРИЯ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rPr>
                        <a:t>Противоположный гемипарез с преимущественным поражением ноги</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rPr>
                        <a:t>-Расстройства чувствительности на ноге</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rPr>
                        <a:t>-Центральный парез взора (смотрит на очаг и отворачивается от парализованных конечностей и от стороны атаксии)</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rPr>
                        <a:t>-Апатико-абулическицй синдром (акинетический мутизм)</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rPr>
                        <a:t>-Левосторонняя апраксия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rPr>
                        <a:t>- Атаксия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rPr>
                        <a:t>-Затруднение различия цвета и предметов и пространственных отношений)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4" name="Rectangle 16"/>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ru-RU" sz="2500" b="0" smtClean="0">
                <a:ln>
                  <a:noFill/>
                </a:ln>
                <a:solidFill>
                  <a:schemeClr val="tx1"/>
                </a:solidFill>
                <a:effectLst/>
                <a:latin typeface="Times New Roman" pitchFamily="18" charset="0"/>
              </a:rPr>
              <a:t>Облигатные очаговые симптомы при транзиторной ишемической атаке (ТИА) </a:t>
            </a:r>
            <a:br>
              <a:rPr lang="ru-RU" sz="2500" b="0" smtClean="0">
                <a:ln>
                  <a:noFill/>
                </a:ln>
                <a:solidFill>
                  <a:schemeClr val="tx1"/>
                </a:solidFill>
                <a:effectLst/>
                <a:latin typeface="Times New Roman" pitchFamily="18" charset="0"/>
              </a:rPr>
            </a:br>
            <a:r>
              <a:rPr lang="ru-RU" sz="2500" b="0" smtClean="0">
                <a:ln>
                  <a:noFill/>
                </a:ln>
                <a:solidFill>
                  <a:schemeClr val="tx1"/>
                </a:solidFill>
                <a:effectLst/>
                <a:latin typeface="Times New Roman" pitchFamily="18" charset="0"/>
              </a:rPr>
              <a:t>в каротидном бассейне</a:t>
            </a:r>
          </a:p>
        </p:txBody>
      </p:sp>
      <p:graphicFrame>
        <p:nvGraphicFramePr>
          <p:cNvPr id="206879" name="Group 31"/>
          <p:cNvGraphicFramePr>
            <a:graphicFrameLocks noGrp="1"/>
          </p:cNvGraphicFramePr>
          <p:nvPr>
            <p:ph idx="1"/>
          </p:nvPr>
        </p:nvGraphicFramePr>
        <p:xfrm>
          <a:off x="457200" y="1600200"/>
          <a:ext cx="8229600" cy="4975543"/>
        </p:xfrm>
        <a:graphic>
          <a:graphicData uri="http://schemas.openxmlformats.org/drawingml/2006/table">
            <a:tbl>
              <a:tblPr/>
              <a:tblGrid>
                <a:gridCol w="4114800"/>
                <a:gridCol w="4114800"/>
              </a:tblGrid>
              <a:tr h="2354263">
                <a:tc>
                  <a:txBody>
                    <a:bodyPr/>
                    <a:lstStyle/>
                    <a:p>
                      <a:pPr marL="136525" marR="0" lvl="0" indent="0" algn="ctr"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СРЕДНЕ-МОЗГОВАЯ АРТЕРИЯ</a:t>
                      </a:r>
                    </a:p>
                    <a:p>
                      <a:pPr marL="136525" marR="0" lvl="0" indent="0" algn="ctr"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ГЛУБОКИЕ ВЕТВИ</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(A</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HEMORAGICA)</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p>
                      <a:pPr marL="136525" marR="0" lvl="0" indent="0" algn="ctr"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 Шарко</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ЧТО ПИТАЕТ </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колено, заднее бедро внутренней капсулы, задние отделы </a:t>
                      </a:r>
                      <a:r>
                        <a:rPr kumimoji="0" lang="en-US" sz="1600" b="1" i="0" u="none" strike="noStrike" cap="none" normalizeH="0" baseline="0" smtClean="0">
                          <a:ln>
                            <a:noFill/>
                          </a:ln>
                          <a:solidFill>
                            <a:schemeClr val="tx1"/>
                          </a:solidFill>
                          <a:effectLst/>
                          <a:latin typeface="Times New Roman" pitchFamily="18" charset="0"/>
                        </a:rPr>
                        <a:t>n</a:t>
                      </a:r>
                      <a:r>
                        <a:rPr kumimoji="0" lang="ru-RU" sz="1600" b="1" i="0" u="none" strike="noStrike" cap="none" normalizeH="0" baseline="0" smtClean="0">
                          <a:ln>
                            <a:noFill/>
                          </a:ln>
                          <a:solidFill>
                            <a:schemeClr val="tx1"/>
                          </a:solidFill>
                          <a:effectLst/>
                          <a:latin typeface="Times New Roman" pitchFamily="18" charset="0"/>
                        </a:rPr>
                        <a:t>.</a:t>
                      </a:r>
                      <a:r>
                        <a:rPr kumimoji="0" lang="en-US" sz="1600" b="1" i="0" u="none" strike="noStrike" cap="none" normalizeH="0" baseline="0" smtClean="0">
                          <a:ln>
                            <a:noFill/>
                          </a:ln>
                          <a:solidFill>
                            <a:schemeClr val="tx1"/>
                          </a:solidFill>
                          <a:effectLst/>
                          <a:latin typeface="Times New Roman" pitchFamily="18" charset="0"/>
                        </a:rPr>
                        <a:t>caudatus</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передние отделы</a:t>
                      </a:r>
                      <a:r>
                        <a:rPr kumimoji="0" lang="en-US" sz="1600" b="1" i="0" u="none" strike="noStrike" cap="none" normalizeH="0" baseline="0" smtClean="0">
                          <a:ln>
                            <a:noFill/>
                          </a:ln>
                          <a:solidFill>
                            <a:schemeClr val="tx1"/>
                          </a:solidFill>
                          <a:effectLst/>
                          <a:latin typeface="Times New Roman" pitchFamily="18" charset="0"/>
                        </a:rPr>
                        <a:t> n. lrenticularis</a:t>
                      </a:r>
                      <a:endParaRPr kumimoji="0" lang="ru-RU" sz="1600" b="1" i="0" u="none" strike="noStrike" cap="none" normalizeH="0" baseline="0" smtClean="0">
                        <a:ln>
                          <a:noFill/>
                        </a:ln>
                        <a:solidFill>
                          <a:schemeClr val="tx1"/>
                        </a:solidFill>
                        <a:effectLst/>
                        <a:latin typeface="Times New Roman" pitchFamily="18" charset="0"/>
                      </a:endParaRP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Пучок Грациоле (отвечает за зрение)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Гемипарез</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Гемигипостезия всех видов чувствительности</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Гемианопсия гомонимная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Тонус повышен по пирамидному типу</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VII</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Х</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II</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пара черепно-мозговых нервов</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97063">
                <a:tc>
                  <a:txBody>
                    <a:bodyPr/>
                    <a:lstStyle/>
                    <a:p>
                      <a:pPr marL="593725" marR="0" lvl="0" indent="-45720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0" i="0" u="none" strike="noStrike" cap="none" normalizeH="0" baseline="0" smtClean="0">
                          <a:ln>
                            <a:noFill/>
                          </a:ln>
                          <a:solidFill>
                            <a:schemeClr val="tx1"/>
                          </a:solidFill>
                          <a:effectLst/>
                          <a:latin typeface="Times New Roman" pitchFamily="18" charset="0"/>
                        </a:rPr>
                        <a:t>А. </a:t>
                      </a:r>
                      <a:r>
                        <a:rPr kumimoji="0" lang="en-US" sz="2000" b="0" i="0" u="none" strike="noStrike" cap="none" normalizeH="0" baseline="0" smtClean="0">
                          <a:ln>
                            <a:noFill/>
                          </a:ln>
                          <a:solidFill>
                            <a:schemeClr val="tx1"/>
                          </a:solidFill>
                          <a:effectLst/>
                          <a:latin typeface="Times New Roman" pitchFamily="18" charset="0"/>
                        </a:rPr>
                        <a:t>Choriaidea anterior</a:t>
                      </a:r>
                      <a:endParaRPr kumimoji="0" lang="ru-RU" sz="2000" b="0" i="0" u="none" strike="noStrike" cap="none" normalizeH="0" baseline="0" smtClean="0">
                        <a:ln>
                          <a:noFill/>
                        </a:ln>
                        <a:solidFill>
                          <a:schemeClr val="tx1"/>
                        </a:solidFill>
                        <a:effectLst/>
                        <a:latin typeface="Times New Roman" pitchFamily="18" charset="0"/>
                      </a:endParaRPr>
                    </a:p>
                    <a:p>
                      <a:pPr marL="593725" marR="0" lvl="0" indent="-45720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800" b="0" i="0" u="none" strike="noStrike" cap="none" normalizeH="0" baseline="0" smtClean="0">
                          <a:ln>
                            <a:noFill/>
                          </a:ln>
                          <a:solidFill>
                            <a:schemeClr val="tx1"/>
                          </a:solidFill>
                          <a:effectLst/>
                          <a:latin typeface="Times New Roman" pitchFamily="18" charset="0"/>
                        </a:rPr>
                        <a:t>  что питает </a:t>
                      </a:r>
                    </a:p>
                    <a:p>
                      <a:pPr marL="593725" marR="0" lvl="0" indent="-45720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800" b="0" i="0" u="none" strike="noStrike" cap="none" normalizeH="0" baseline="0" smtClean="0">
                          <a:ln>
                            <a:noFill/>
                          </a:ln>
                          <a:solidFill>
                            <a:schemeClr val="tx1"/>
                          </a:solidFill>
                          <a:effectLst/>
                          <a:latin typeface="Times New Roman" pitchFamily="18" charset="0"/>
                        </a:rPr>
                        <a:t>заднее бедро внутренней капсулы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Нет поражения чмн</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 противоположная гемиплегия, гемигипостезия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гемианопсия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60" name="Rectangle 16"/>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ru-RU" sz="2500" b="0" smtClean="0">
                <a:ln>
                  <a:noFill/>
                </a:ln>
                <a:solidFill>
                  <a:schemeClr val="tx1"/>
                </a:solidFill>
                <a:effectLst/>
                <a:latin typeface="Times New Roman" pitchFamily="18" charset="0"/>
              </a:rPr>
              <a:t>Облигатные очаговые симптомы при транзиторной ишемической атаке (ТИА) </a:t>
            </a:r>
            <a:br>
              <a:rPr lang="ru-RU" sz="2500" b="0" smtClean="0">
                <a:ln>
                  <a:noFill/>
                </a:ln>
                <a:solidFill>
                  <a:schemeClr val="tx1"/>
                </a:solidFill>
                <a:effectLst/>
                <a:latin typeface="Times New Roman" pitchFamily="18" charset="0"/>
              </a:rPr>
            </a:br>
            <a:r>
              <a:rPr lang="ru-RU" sz="2500" b="0" smtClean="0">
                <a:ln>
                  <a:noFill/>
                </a:ln>
                <a:solidFill>
                  <a:schemeClr val="tx1"/>
                </a:solidFill>
                <a:effectLst/>
                <a:latin typeface="Times New Roman" pitchFamily="18" charset="0"/>
              </a:rPr>
              <a:t>в каротидном бассейне</a:t>
            </a:r>
          </a:p>
        </p:txBody>
      </p:sp>
      <p:graphicFrame>
        <p:nvGraphicFramePr>
          <p:cNvPr id="210962" name="Group 18"/>
          <p:cNvGraphicFramePr>
            <a:graphicFrameLocks noGrp="1"/>
          </p:cNvGraphicFramePr>
          <p:nvPr>
            <p:ph idx="1"/>
          </p:nvPr>
        </p:nvGraphicFramePr>
        <p:xfrm>
          <a:off x="457200" y="1600200"/>
          <a:ext cx="8229600" cy="2354263"/>
        </p:xfrm>
        <a:graphic>
          <a:graphicData uri="http://schemas.openxmlformats.org/drawingml/2006/table">
            <a:tbl>
              <a:tblPr/>
              <a:tblGrid>
                <a:gridCol w="4114800"/>
                <a:gridCol w="4114800"/>
              </a:tblGrid>
              <a:tr h="2354263">
                <a:tc>
                  <a:txBody>
                    <a:bodyPr/>
                    <a:lstStyle/>
                    <a:p>
                      <a:pPr marL="136525"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КОРКОВЫЕ ВЕТВИ</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400" b="0" i="0" u="none" strike="noStrike" cap="none" normalizeH="0" baseline="0" smtClean="0">
                          <a:ln>
                            <a:noFill/>
                          </a:ln>
                          <a:solidFill>
                            <a:schemeClr val="tx1"/>
                          </a:solidFill>
                          <a:effectLst/>
                          <a:latin typeface="Times New Roman" pitchFamily="18" charset="0"/>
                        </a:rPr>
                        <a:t>Наружная лобная артерия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800" b="0" i="0" u="none" strike="noStrike" cap="none" normalizeH="0" baseline="0" smtClean="0">
                          <a:ln>
                            <a:noFill/>
                          </a:ln>
                          <a:solidFill>
                            <a:schemeClr val="tx1"/>
                          </a:solidFill>
                          <a:effectLst/>
                          <a:latin typeface="Times New Roman" pitchFamily="18" charset="0"/>
                        </a:rPr>
                        <a:t>Питает лобно-глазничную область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800" b="0" i="0" u="none" strike="noStrike" cap="none" normalizeH="0" baseline="0" smtClean="0">
                          <a:ln>
                            <a:noFill/>
                          </a:ln>
                          <a:solidFill>
                            <a:schemeClr val="tx1"/>
                          </a:solidFill>
                          <a:effectLst/>
                          <a:latin typeface="Times New Roman" pitchFamily="18" charset="0"/>
                        </a:rPr>
                        <a:t>Симптомов нет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468313" y="0"/>
            <a:ext cx="8229600" cy="1143000"/>
          </a:xfrm>
        </p:spPr>
        <p:txBody>
          <a:bodyPr wrap="square" lIns="91440" tIns="45720" rIns="91440" bIns="45720" numCol="1" anchorCtr="0" compatLnSpc="1">
            <a:prstTxWarp prst="textNoShape">
              <a:avLst/>
            </a:prstTxWarp>
            <a:normAutofit fontScale="90000"/>
          </a:bodyPr>
          <a:lstStyle/>
          <a:p>
            <a:pPr>
              <a:defRPr/>
            </a:pPr>
            <a:r>
              <a:rPr lang="ru-RU" sz="2500" b="0" smtClean="0">
                <a:ln>
                  <a:noFill/>
                </a:ln>
                <a:solidFill>
                  <a:schemeClr val="tx1"/>
                </a:solidFill>
                <a:effectLst/>
                <a:latin typeface="Times New Roman" pitchFamily="18" charset="0"/>
              </a:rPr>
              <a:t>Облигатные очаговые симптомы при транзиторной ишемической атаке (ТИА) </a:t>
            </a:r>
            <a:br>
              <a:rPr lang="ru-RU" sz="2500" b="0" smtClean="0">
                <a:ln>
                  <a:noFill/>
                </a:ln>
                <a:solidFill>
                  <a:schemeClr val="tx1"/>
                </a:solidFill>
                <a:effectLst/>
                <a:latin typeface="Times New Roman" pitchFamily="18" charset="0"/>
              </a:rPr>
            </a:br>
            <a:r>
              <a:rPr lang="ru-RU" sz="2500" b="0" smtClean="0">
                <a:ln>
                  <a:noFill/>
                </a:ln>
                <a:solidFill>
                  <a:schemeClr val="tx1"/>
                </a:solidFill>
                <a:effectLst/>
                <a:latin typeface="Times New Roman" pitchFamily="18" charset="0"/>
              </a:rPr>
              <a:t>в каротидном бассейне</a:t>
            </a:r>
          </a:p>
        </p:txBody>
      </p:sp>
      <p:graphicFrame>
        <p:nvGraphicFramePr>
          <p:cNvPr id="110633" name="Group 41"/>
          <p:cNvGraphicFramePr>
            <a:graphicFrameLocks noGrp="1"/>
          </p:cNvGraphicFramePr>
          <p:nvPr>
            <p:ph type="tbl" idx="1"/>
          </p:nvPr>
        </p:nvGraphicFramePr>
        <p:xfrm>
          <a:off x="539750" y="1125538"/>
          <a:ext cx="8064500" cy="4631690"/>
        </p:xfrm>
        <a:graphic>
          <a:graphicData uri="http://schemas.openxmlformats.org/drawingml/2006/table">
            <a:tbl>
              <a:tblPr/>
              <a:tblGrid>
                <a:gridCol w="3595688"/>
                <a:gridCol w="4468812"/>
              </a:tblGrid>
              <a:tr h="730250">
                <a:tc>
                  <a:txBody>
                    <a:bodyPr/>
                    <a:lstStyle/>
                    <a:p>
                      <a:pPr marL="0" marR="0" lvl="0" indent="34290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Зона артериального кровообращения (артерии)</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Клинические симптомы</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9675">
                <a:tc>
                  <a:txBody>
                    <a:bodyPr/>
                    <a:lstStyle/>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 прецентральная</a:t>
                      </a: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Питаеи задние отделы 2 лобной извилины (корковый центр взора) и 3 лобной извилины</a:t>
                      </a: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Передняя половина центральной извилины (центр Брока слева)</a:t>
                      </a:r>
                      <a:endParaRPr kumimoji="0" lang="ru-RU"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монопарез руки (при гемипарезе с преимущественным поражением руки)</a:t>
                      </a:r>
                    </a:p>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VII</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Х</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II</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пара</a:t>
                      </a:r>
                    </a:p>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парез взора</a:t>
                      </a:r>
                    </a:p>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(речевые расстройства)</a:t>
                      </a:r>
                    </a:p>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парез взора центральный (глаза на очаг )</a:t>
                      </a:r>
                    </a:p>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-очаг слева – моторная афазия</a:t>
                      </a:r>
                    </a:p>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легкие экстрапирамидные расстройства, т.к. вплетаются экстрапирамидные волокна в пирамидный путь в премоторной области</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3450">
                <a:tc>
                  <a:txBody>
                    <a:bodyPr/>
                    <a:lstStyle/>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 центральная</a:t>
                      </a: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Задние отделы передней центральной извилины</a:t>
                      </a:r>
                    </a:p>
                    <a:p>
                      <a:pPr marL="0"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и задней центральной извилины (передняя половина)</a:t>
                      </a:r>
                      <a:endParaRPr kumimoji="0" lang="ru-RU"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парез руки (тонус не высокий)</a:t>
                      </a:r>
                    </a:p>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Гемигипостезия (нарушение болевой и температурной чувствительности)</a:t>
                      </a:r>
                    </a:p>
                    <a:p>
                      <a:pPr marL="0"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tab pos="76835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VII</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Х</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II</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пара</a:t>
                      </a: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08" name="Rectangle 16"/>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300" b="0" smtClean="0">
                <a:ln>
                  <a:noFill/>
                </a:ln>
                <a:solidFill>
                  <a:schemeClr val="tx1"/>
                </a:solidFill>
                <a:effectLst/>
                <a:latin typeface="Times New Roman" pitchFamily="18" charset="0"/>
              </a:rPr>
              <a:t>Облигатные очаговые симптомы</a:t>
            </a:r>
          </a:p>
        </p:txBody>
      </p:sp>
      <p:graphicFrame>
        <p:nvGraphicFramePr>
          <p:cNvPr id="213035" name="Group 43"/>
          <p:cNvGraphicFramePr>
            <a:graphicFrameLocks noGrp="1"/>
          </p:cNvGraphicFramePr>
          <p:nvPr>
            <p:ph idx="1"/>
          </p:nvPr>
        </p:nvGraphicFramePr>
        <p:xfrm>
          <a:off x="457200" y="1196975"/>
          <a:ext cx="8229600" cy="5310505"/>
        </p:xfrm>
        <a:graphic>
          <a:graphicData uri="http://schemas.openxmlformats.org/drawingml/2006/table">
            <a:tbl>
              <a:tblPr/>
              <a:tblGrid>
                <a:gridCol w="4114800"/>
                <a:gridCol w="4114800"/>
              </a:tblGrid>
              <a:tr h="2232025">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 постцентральная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Что питает </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задние отделы задней центральной извилины</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задние отделы центральной извилины (передняя половина)</a:t>
                      </a:r>
                      <a:endParaRPr kumimoji="0" lang="ru-RU"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двигательных нарушений нет</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афферентный парез: не может назвать положение указательных пальцев</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нарушение сложных видов  чувствительности (астереогноз) </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двумерно-пространственного, суставно-мышечного чувства, веса, положения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сенситивная атаксия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4263">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А. передне-теменная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Питает: </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нижнетеменную дольку</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интерпариетальную борозду</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центр гнозиса (узнавание предметов): находится в двух полушариях</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праксис - слева</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справа-целенаправленные действия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справа –узнавание частей собственного тела (аутотопогнозия)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справа центральные признаки своей болезни (анозогнозия)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rPr>
                        <a:t>Очаг справа-афферентный парез, астереогноз в противоположной руке, нарушение глубокой чувствительности, аутотопогнозия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rPr>
                        <a:t>Очаг слева-афферентный парез – астереогноз в противоположной руке, двусторонняя апраксия ( ничего не могут делать)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6" name="Rectangle 16"/>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300" b="0" smtClean="0">
                <a:ln>
                  <a:noFill/>
                </a:ln>
                <a:solidFill>
                  <a:schemeClr val="tx1"/>
                </a:solidFill>
                <a:effectLst/>
                <a:latin typeface="Times New Roman" pitchFamily="18" charset="0"/>
              </a:rPr>
              <a:t>Облигатные очаговые симптомы</a:t>
            </a:r>
          </a:p>
        </p:txBody>
      </p:sp>
      <p:graphicFrame>
        <p:nvGraphicFramePr>
          <p:cNvPr id="215072" name="Group 32"/>
          <p:cNvGraphicFramePr>
            <a:graphicFrameLocks noGrp="1"/>
          </p:cNvGraphicFramePr>
          <p:nvPr>
            <p:ph idx="1"/>
          </p:nvPr>
        </p:nvGraphicFramePr>
        <p:xfrm>
          <a:off x="457200" y="1600200"/>
          <a:ext cx="8229600" cy="4708526"/>
        </p:xfrm>
        <a:graphic>
          <a:graphicData uri="http://schemas.openxmlformats.org/drawingml/2006/table">
            <a:tbl>
              <a:tblPr/>
              <a:tblGrid>
                <a:gridCol w="4330700"/>
                <a:gridCol w="3898900"/>
              </a:tblGrid>
              <a:tr h="2354263">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 задне-теменная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Что питает</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стык височной, теменной затылочной долей</a:t>
                      </a:r>
                    </a:p>
                    <a:p>
                      <a:pPr marL="136525" marR="0" lvl="0" indent="0" algn="l" defTabSz="914400" rtl="0" eaLnBrk="0" fontAlgn="base" latinLnBrk="0" hangingPunct="0">
                        <a:lnSpc>
                          <a:spcPct val="100000"/>
                        </a:lnSpc>
                        <a:spcBef>
                          <a:spcPct val="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(Слева – центр письма, счета, чтения)</a:t>
                      </a:r>
                      <a:endParaRPr kumimoji="0" lang="ru-RU"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Очаг справа-симптомов нет</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Очаг слева-аграфия,акалькулия, алексия</a:t>
                      </a: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p>
                      <a:pPr marL="136525" marR="0" lvl="0" indent="0" algn="l" defTabSz="914400" rtl="0" eaLnBrk="0" fontAlgn="base" latinLnBrk="0" hangingPunct="0">
                        <a:lnSpc>
                          <a:spcPct val="100000"/>
                        </a:lnSpc>
                        <a:spcBef>
                          <a:spcPct val="0"/>
                        </a:spcBef>
                        <a:spcAft>
                          <a:spcPct val="0"/>
                        </a:spcAft>
                        <a:buClr>
                          <a:srgbClr val="F9F9F9"/>
                        </a:buClr>
                        <a:buSzPct val="65000"/>
                        <a:buFont typeface="Times New Roman" pitchFamily="18" charset="0"/>
                        <a:buChar char="-"/>
                        <a:tabLst/>
                      </a:pP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4263">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А.височные – три – передняя, средняя, задняя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Питает</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 височную долю (центр вестибулярный анализатор, верхняя височная – центр слуха, слева – центр речи Вернике: гностико-сенсорная речь, задние отделы верхней височной извилины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Очаг справа- легкие вестибулярные нарушения(несистемное головокружение)</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Очаг слева сенсорная афазия, амнестическая афазия, </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семантивная афазия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04" name="Rectangle 16"/>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300" b="0" smtClean="0">
                <a:ln>
                  <a:noFill/>
                </a:ln>
                <a:solidFill>
                  <a:schemeClr val="tx1"/>
                </a:solidFill>
                <a:effectLst/>
                <a:latin typeface="Times New Roman" pitchFamily="18" charset="0"/>
              </a:rPr>
              <a:t>Облигатные очаговые симптомы</a:t>
            </a:r>
          </a:p>
        </p:txBody>
      </p:sp>
      <p:graphicFrame>
        <p:nvGraphicFramePr>
          <p:cNvPr id="217175" name="Group 87"/>
          <p:cNvGraphicFramePr>
            <a:graphicFrameLocks noGrp="1"/>
          </p:cNvGraphicFramePr>
          <p:nvPr>
            <p:ph idx="1"/>
          </p:nvPr>
        </p:nvGraphicFramePr>
        <p:xfrm>
          <a:off x="457200" y="1600200"/>
          <a:ext cx="8291513" cy="4031933"/>
        </p:xfrm>
        <a:graphic>
          <a:graphicData uri="http://schemas.openxmlformats.org/drawingml/2006/table">
            <a:tbl>
              <a:tblPr/>
              <a:tblGrid>
                <a:gridCol w="4146550"/>
                <a:gridCol w="4144963"/>
              </a:tblGrid>
              <a:tr h="762000">
                <a:tc>
                  <a:txBody>
                    <a:bodyPr/>
                    <a:lstStyle/>
                    <a:p>
                      <a:pPr marL="593725" marR="0" lvl="0" indent="-45720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А. </a:t>
                      </a:r>
                      <a:r>
                        <a:rPr kumimoji="0" lang="en-US" sz="2000" b="1" i="0" u="none" strike="noStrike" cap="none" normalizeH="0" baseline="0" smtClean="0">
                          <a:ln>
                            <a:noFill/>
                          </a:ln>
                          <a:solidFill>
                            <a:schemeClr val="tx1"/>
                          </a:solidFill>
                          <a:effectLst/>
                          <a:latin typeface="Times New Roman" pitchFamily="18" charset="0"/>
                        </a:rPr>
                        <a:t>Angularis</a:t>
                      </a:r>
                      <a:r>
                        <a:rPr kumimoji="0" lang="ru-RU" sz="2000" b="1" i="0" u="none" strike="noStrike" cap="none" normalizeH="0" baseline="0" smtClean="0">
                          <a:ln>
                            <a:noFill/>
                          </a:ln>
                          <a:solidFill>
                            <a:schemeClr val="tx1"/>
                          </a:solidFill>
                          <a:effectLst/>
                          <a:latin typeface="Times New Roman" pitchFamily="18" charset="0"/>
                        </a:rPr>
                        <a:t> (угловая)</a:t>
                      </a:r>
                    </a:p>
                    <a:p>
                      <a:pPr marL="593725" marR="0" lvl="0" indent="-45720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 отходит от задней теменной артерии</a:t>
                      </a:r>
                    </a:p>
                    <a:p>
                      <a:pPr marL="593725" marR="0" lvl="0" indent="-45720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Что питает</a:t>
                      </a:r>
                    </a:p>
                    <a:p>
                      <a:pPr marL="593725" marR="0" lvl="0" indent="-45720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 угловую извилину заведует счетом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Очаг справа-симптомов нет</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endParaRP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Очаг слева-акалькулия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А. глазнично-лобная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Очаг справа – замедленность мыслительной деятельности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136525"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ОБЩИЙ СТВОЛ СРЕДНЕ-МОЗГОВОЙ АРТЕРИИ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-противоположный гемипарез с повышением рефлексов и тонуса, </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-гемигипостезия,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 -гемианопсия</a:t>
                      </a:r>
                      <a:br>
                        <a:rPr kumimoji="0" lang="ru-RU" sz="1600" b="1" i="0" u="none" strike="noStrike" cap="none" normalizeH="0" baseline="0" smtClean="0">
                          <a:ln>
                            <a:noFill/>
                          </a:ln>
                          <a:solidFill>
                            <a:schemeClr val="tx1"/>
                          </a:solidFill>
                          <a:effectLst/>
                          <a:latin typeface="Times New Roman" pitchFamily="18" charset="0"/>
                        </a:rPr>
                      </a:br>
                      <a:r>
                        <a:rPr kumimoji="0" lang="ru-RU" sz="1600" b="1" i="0" u="none" strike="noStrike" cap="none" normalizeH="0" baseline="0" smtClean="0">
                          <a:ln>
                            <a:noFill/>
                          </a:ln>
                          <a:solidFill>
                            <a:schemeClr val="tx1"/>
                          </a:solidFill>
                          <a:effectLst/>
                          <a:latin typeface="Times New Roman" pitchFamily="18" charset="0"/>
                        </a:rPr>
                        <a:t>-парез взора – коркового типа</a:t>
                      </a:r>
                      <a:br>
                        <a:rPr kumimoji="0" lang="ru-RU" sz="1600" b="1" i="0" u="none" strike="noStrike" cap="none" normalizeH="0" baseline="0" smtClean="0">
                          <a:ln>
                            <a:noFill/>
                          </a:ln>
                          <a:solidFill>
                            <a:schemeClr val="tx1"/>
                          </a:solidFill>
                          <a:effectLst/>
                          <a:latin typeface="Times New Roman" pitchFamily="18" charset="0"/>
                        </a:rPr>
                      </a:br>
                      <a:r>
                        <a:rPr kumimoji="0" lang="ru-RU" sz="1600" b="1" i="0" u="none" strike="noStrike" cap="none" normalizeH="0" baseline="0" smtClean="0">
                          <a:ln>
                            <a:noFill/>
                          </a:ln>
                          <a:solidFill>
                            <a:schemeClr val="tx1"/>
                          </a:solidFill>
                          <a:effectLst/>
                          <a:latin typeface="Times New Roman" pitchFamily="18" charset="0"/>
                        </a:rPr>
                        <a:t>-слева очаг-тотальная афазия, -двусторонняя апраксия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ru-RU" sz="3700" smtClean="0">
                <a:ln>
                  <a:noFill/>
                </a:ln>
                <a:solidFill>
                  <a:schemeClr val="tx1"/>
                </a:solidFill>
                <a:effectLst/>
              </a:rPr>
              <a:t>Кровоснабжение и синдромы поражения</a:t>
            </a:r>
          </a:p>
        </p:txBody>
      </p:sp>
      <p:sp>
        <p:nvSpPr>
          <p:cNvPr id="14339" name="Rectangle 3"/>
          <p:cNvSpPr>
            <a:spLocks noGrp="1"/>
          </p:cNvSpPr>
          <p:nvPr>
            <p:ph type="body" idx="1"/>
          </p:nvPr>
        </p:nvSpPr>
        <p:spPr>
          <a:xfrm>
            <a:off x="250825" y="2133600"/>
            <a:ext cx="8893175" cy="4724400"/>
          </a:xfrm>
        </p:spPr>
        <p:txBody>
          <a:bodyPr/>
          <a:lstStyle/>
          <a:p>
            <a:r>
              <a:rPr lang="ru-RU" smtClean="0"/>
              <a:t>Экстракраниальный отдел (внутренняя сонная артерия):</a:t>
            </a:r>
          </a:p>
          <a:p>
            <a:pPr>
              <a:buFont typeface="Wingdings 2" pitchFamily="18" charset="2"/>
              <a:buNone/>
            </a:pPr>
            <a:r>
              <a:rPr lang="ru-RU" smtClean="0"/>
              <a:t>- Преходящее нарушение мозгового кровообращения</a:t>
            </a:r>
          </a:p>
          <a:p>
            <a:pPr>
              <a:buFont typeface="Wingdings 2" pitchFamily="18" charset="2"/>
              <a:buNone/>
            </a:pPr>
            <a:r>
              <a:rPr lang="ru-RU" smtClean="0"/>
              <a:t>(кратковременная слабость и онемение) конечностей</a:t>
            </a:r>
          </a:p>
          <a:p>
            <a:pPr>
              <a:buFont typeface="Wingdings 2" pitchFamily="18" charset="2"/>
              <a:buNone/>
            </a:pPr>
            <a:r>
              <a:rPr lang="ru-RU" smtClean="0"/>
              <a:t>- Афатические нарушения (речевые)</a:t>
            </a:r>
          </a:p>
          <a:p>
            <a:pPr>
              <a:buFont typeface="Wingdings 2" pitchFamily="18" charset="2"/>
              <a:buNone/>
            </a:pPr>
            <a:r>
              <a:rPr lang="ru-RU" smtClean="0"/>
              <a:t>- Преходяшие нарушения зрения</a:t>
            </a: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defRPr/>
            </a:pPr>
            <a:r>
              <a:rPr lang="ru-RU" sz="3700" smtClean="0">
                <a:ln>
                  <a:noFill/>
                </a:ln>
                <a:solidFill>
                  <a:schemeClr val="tx1"/>
                </a:solidFill>
                <a:effectLst/>
              </a:rPr>
              <a:t>Кровоснабжение и синдромы поражения</a:t>
            </a:r>
          </a:p>
        </p:txBody>
      </p:sp>
      <p:sp>
        <p:nvSpPr>
          <p:cNvPr id="15363" name="Rectangle 3"/>
          <p:cNvSpPr>
            <a:spLocks noGrp="1"/>
          </p:cNvSpPr>
          <p:nvPr>
            <p:ph type="body" idx="1"/>
          </p:nvPr>
        </p:nvSpPr>
        <p:spPr>
          <a:xfrm>
            <a:off x="457200" y="2565400"/>
            <a:ext cx="8686800" cy="3743325"/>
          </a:xfrm>
        </p:spPr>
        <p:txBody>
          <a:bodyPr/>
          <a:lstStyle/>
          <a:p>
            <a:r>
              <a:rPr lang="ru-RU" smtClean="0"/>
              <a:t>Окклюзия внутренней сонной артерии</a:t>
            </a:r>
          </a:p>
          <a:p>
            <a:pPr>
              <a:buFont typeface="Wingdings 2" pitchFamily="18" charset="2"/>
              <a:buNone/>
            </a:pPr>
            <a:r>
              <a:rPr lang="ru-RU" smtClean="0"/>
              <a:t>- Альтернирующий оптико-пирамидный синдром</a:t>
            </a:r>
          </a:p>
          <a:p>
            <a:pPr>
              <a:buFont typeface="Wingdings 2" pitchFamily="18" charset="2"/>
              <a:buNone/>
            </a:pPr>
            <a:r>
              <a:rPr lang="ru-RU" smtClean="0"/>
              <a:t>(слепота, атрофия зрительного нерва, снижение зрения – очаг)</a:t>
            </a:r>
          </a:p>
          <a:p>
            <a:pPr>
              <a:buFont typeface="Wingdings 2" pitchFamily="18" charset="2"/>
              <a:buNone/>
            </a:pPr>
            <a:r>
              <a:rPr lang="ru-RU" smtClean="0"/>
              <a:t>- Противоположный парез</a:t>
            </a: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300" b="0" smtClean="0">
                <a:ln>
                  <a:noFill/>
                </a:ln>
                <a:solidFill>
                  <a:schemeClr val="tx1"/>
                </a:solidFill>
                <a:effectLst/>
                <a:latin typeface="Times New Roman" pitchFamily="18" charset="0"/>
              </a:rPr>
              <a:t>Облигатные очаговые симптомы</a:t>
            </a:r>
          </a:p>
        </p:txBody>
      </p:sp>
      <p:graphicFrame>
        <p:nvGraphicFramePr>
          <p:cNvPr id="220201" name="Group 41"/>
          <p:cNvGraphicFramePr>
            <a:graphicFrameLocks noGrp="1"/>
          </p:cNvGraphicFramePr>
          <p:nvPr>
            <p:ph idx="1"/>
          </p:nvPr>
        </p:nvGraphicFramePr>
        <p:xfrm>
          <a:off x="323850" y="1125538"/>
          <a:ext cx="8578850" cy="5754624"/>
        </p:xfrm>
        <a:graphic>
          <a:graphicData uri="http://schemas.openxmlformats.org/drawingml/2006/table">
            <a:tbl>
              <a:tblPr/>
              <a:tblGrid>
                <a:gridCol w="4291013"/>
                <a:gridCol w="4287837"/>
              </a:tblGrid>
              <a:tr h="762000">
                <a:tc>
                  <a:txBody>
                    <a:bodyPr/>
                    <a:lstStyle/>
                    <a:p>
                      <a:pPr marL="593725" marR="0" lvl="0" indent="-45720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400" b="1" i="0" u="none" strike="noStrike" cap="none" normalizeH="0" baseline="0" smtClean="0">
                          <a:ln>
                            <a:noFill/>
                          </a:ln>
                          <a:solidFill>
                            <a:schemeClr val="tx1"/>
                          </a:solidFill>
                          <a:effectLst/>
                          <a:latin typeface="Times New Roman" pitchFamily="18" charset="0"/>
                        </a:rPr>
                        <a:t>Задняя мозговая артерия (отходит от базилярной артерии)</a:t>
                      </a:r>
                    </a:p>
                    <a:p>
                      <a:pPr marL="593725" marR="0" lvl="0" indent="-45720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400" b="1" i="0" u="none" strike="noStrike" cap="none" normalizeH="0" baseline="0" smtClean="0">
                          <a:ln>
                            <a:noFill/>
                          </a:ln>
                          <a:solidFill>
                            <a:schemeClr val="tx1"/>
                          </a:solidFill>
                          <a:effectLst/>
                          <a:latin typeface="Times New Roman" pitchFamily="18" charset="0"/>
                        </a:rPr>
                        <a:t>Глубокие ветви</a:t>
                      </a:r>
                    </a:p>
                    <a:p>
                      <a:pPr marL="593725" marR="0" lvl="0" indent="-45720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А.четверохолмия</a:t>
                      </a:r>
                    </a:p>
                    <a:p>
                      <a:pPr marL="593725" marR="0" lvl="0" indent="-45720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Что питает </a:t>
                      </a:r>
                    </a:p>
                    <a:p>
                      <a:pPr marL="593725" marR="0" lvl="0" indent="-45720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ретикулярную формацию</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Симптомы</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Двоение</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Педункулярный галлюциноз – возникает связь с лимбической системой (зрительной) : видит «сидит собака», но ее нет – критика сохранена</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Расстройство сознания (сомноленция, оглушение)</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Косоглазие - расстройство функции глазодвигателей – парез взора вверх – синдром Парино – глаза сведены и опущены вниз</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Синдром Гертвига-Мажанди – за счет поражения латерального продольного пучка – кверху и кнаружи – в разные стороны-</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затуманивание зрения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А. около-мозолистая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Питает – </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задняя треть мозолистого тела (область – теменно-затылочная-височная)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Легкие расстройства речи, </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астереогноз, </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дезориентация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Прямоугольник 5"/>
          <p:cNvSpPr>
            <a:spLocks noChangeArrowheads="1"/>
          </p:cNvSpPr>
          <p:nvPr/>
        </p:nvSpPr>
        <p:spPr bwMode="auto">
          <a:xfrm>
            <a:off x="500063" y="357188"/>
            <a:ext cx="8286750" cy="5694362"/>
          </a:xfrm>
          <a:prstGeom prst="rect">
            <a:avLst/>
          </a:prstGeom>
          <a:noFill/>
          <a:ln w="9525">
            <a:noFill/>
            <a:miter lim="800000"/>
            <a:headEnd/>
            <a:tailEnd/>
          </a:ln>
        </p:spPr>
        <p:txBody>
          <a:bodyPr>
            <a:spAutoFit/>
          </a:bodyPr>
          <a:lstStyle/>
          <a:p>
            <a:endParaRPr lang="ru-RU" sz="1400" b="1" u="sng"/>
          </a:p>
          <a:p>
            <a:endParaRPr lang="ru-RU" sz="1400" b="1" u="sng"/>
          </a:p>
          <a:p>
            <a:r>
              <a:rPr lang="ru-RU" sz="1400" b="1" u="sng"/>
              <a:t>Клиническая классификация ишемического инсульта (по продолжительности симптоматики заболевания)  согласно  клиническим рекомендациям от 2021г.</a:t>
            </a:r>
            <a:endParaRPr lang="ru-RU" sz="1400" b="1"/>
          </a:p>
          <a:p>
            <a:r>
              <a:rPr lang="ru-RU" sz="1400" b="1"/>
              <a:t>малый инсульт</a:t>
            </a:r>
            <a:r>
              <a:rPr lang="ru-RU" sz="1400"/>
              <a:t> – спонтанный, полный регресс нарушения функций в течение трех недель от начала заболевания.</a:t>
            </a:r>
          </a:p>
          <a:p>
            <a:r>
              <a:rPr lang="ru-RU" sz="1400" b="1"/>
              <a:t>инсульт со стойкими остаточными явлениями</a:t>
            </a:r>
            <a:r>
              <a:rPr lang="ru-RU" sz="1400"/>
              <a:t> – нарушение функций сохраняется более одного месяца от момента дебюта заболевания.</a:t>
            </a:r>
          </a:p>
          <a:p>
            <a:r>
              <a:rPr lang="ru-RU" sz="1400" b="1" u="sng"/>
              <a:t>Клиническая классификация тяжести ишемического инсульта (по степени нарушений функций ЦНС)</a:t>
            </a:r>
            <a:endParaRPr lang="ru-RU" sz="1400" b="1"/>
          </a:p>
          <a:p>
            <a:r>
              <a:rPr lang="ru-RU" sz="1400" b="1"/>
              <a:t>средняя степень тяжести</a:t>
            </a:r>
            <a:r>
              <a:rPr lang="ru-RU" sz="1400"/>
              <a:t> ишемического инсульта характеризуется умеренным очаговым неврологическим дефицитом и отсутствием общемозговых симптомов. Очаговый неврологический дефицит соответствует по шкале NIHSS 5 - 14 баллам. </a:t>
            </a:r>
            <a:r>
              <a:rPr lang="ru-RU" sz="1400" b="1"/>
              <a:t>Среднетяжелый инсульт</a:t>
            </a:r>
            <a:r>
              <a:rPr lang="ru-RU" sz="1400"/>
              <a:t> связан с выраженным очаговым неврологическим дефицитом, возможно снижение уровня бодрствования до степени оглушения (ШКГ 13 - 15 баллов). Выражена дезориентация. У пациента отмечается выраженная сонливость, речевой контакт существенно затруднен при отсутствии синдрома афазии и дизартрии. Доступно выполнение элементарных заданий. Реакция на боль координирована. Защитные рефлексы отсутствуют. Контроль   функций тазовых органов ослаблен. Неврологический дефицит соответствует по шкале NIHSS 15 – 15 - 20 баллов.</a:t>
            </a:r>
          </a:p>
          <a:p>
            <a:r>
              <a:rPr lang="ru-RU" sz="1400" b="1"/>
              <a:t>тяжелый инсульт</a:t>
            </a:r>
            <a:r>
              <a:rPr lang="ru-RU" sz="1400"/>
              <a:t> связан с грубым очаговым неврологическим дефицитом и выраженными общемозговыми симптомами, снижение уровня бодрствования (ШКГ  12 баллов). В клинической картине заболевания отмечаются дислокационные синдромы. Защитные рефлексы, как правило, регистрируются. Контроль за функциями тазовых органов нарушен. Реакция на боль не координирована или отсутствует. Неврологический дефицит соответствует по шкале NIHSS 20баллов .</a:t>
            </a:r>
          </a:p>
        </p:txBody>
      </p:sp>
    </p:spTree>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00" name="Rectangle 16"/>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300" b="0" smtClean="0">
                <a:ln>
                  <a:noFill/>
                </a:ln>
                <a:solidFill>
                  <a:schemeClr val="tx1"/>
                </a:solidFill>
                <a:effectLst/>
                <a:latin typeface="Times New Roman" pitchFamily="18" charset="0"/>
              </a:rPr>
              <a:t>Облигатные очаговые симптомы</a:t>
            </a:r>
          </a:p>
        </p:txBody>
      </p:sp>
      <p:graphicFrame>
        <p:nvGraphicFramePr>
          <p:cNvPr id="221203" name="Group 19"/>
          <p:cNvGraphicFramePr>
            <a:graphicFrameLocks noGrp="1"/>
          </p:cNvGraphicFramePr>
          <p:nvPr>
            <p:ph idx="1"/>
          </p:nvPr>
        </p:nvGraphicFramePr>
        <p:xfrm>
          <a:off x="457200" y="1600200"/>
          <a:ext cx="8229600" cy="4708526"/>
        </p:xfrm>
        <a:graphic>
          <a:graphicData uri="http://schemas.openxmlformats.org/drawingml/2006/table">
            <a:tbl>
              <a:tblPr/>
              <a:tblGrid>
                <a:gridCol w="4114800"/>
                <a:gridCol w="4114800"/>
              </a:tblGrid>
              <a:tr h="2354263">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rPr>
                        <a:t>А. </a:t>
                      </a:r>
                      <a:r>
                        <a:rPr kumimoji="0" lang="ru-RU" sz="2000" b="1" i="0" u="none" strike="noStrike" cap="none" normalizeH="0" baseline="0" dirty="0" err="1" smtClean="0">
                          <a:ln>
                            <a:noFill/>
                          </a:ln>
                          <a:solidFill>
                            <a:schemeClr val="tx1"/>
                          </a:solidFill>
                          <a:effectLst/>
                          <a:latin typeface="Times New Roman" pitchFamily="18" charset="0"/>
                        </a:rPr>
                        <a:t>талямо-коленчатая</a:t>
                      </a:r>
                      <a:endParaRPr kumimoji="0" lang="ru-RU" sz="2000" b="1" i="0" u="none" strike="noStrike" cap="none" normalizeH="0" baseline="0" dirty="0" smtClean="0">
                        <a:ln>
                          <a:noFill/>
                        </a:ln>
                        <a:solidFill>
                          <a:schemeClr val="tx1"/>
                        </a:solidFill>
                        <a:effectLst/>
                        <a:latin typeface="Times New Roman" pitchFamily="18" charset="0"/>
                      </a:endParaRP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Питает</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Зрительный бугор</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Задние отделы </a:t>
                      </a:r>
                      <a:r>
                        <a:rPr kumimoji="0" lang="en-US" sz="1600" b="1" i="0" u="none" strike="noStrike" cap="none" normalizeH="0" baseline="0" dirty="0" smtClean="0">
                          <a:ln>
                            <a:noFill/>
                          </a:ln>
                          <a:solidFill>
                            <a:schemeClr val="tx1"/>
                          </a:solidFill>
                          <a:effectLst/>
                          <a:latin typeface="Times New Roman" pitchFamily="18" charset="0"/>
                        </a:rPr>
                        <a:t>n</a:t>
                      </a:r>
                      <a:r>
                        <a:rPr kumimoji="0" lang="ru-RU" sz="1600" b="1" i="0" u="none" strike="noStrike" cap="none" normalizeH="0" baseline="0" dirty="0" smtClean="0">
                          <a:ln>
                            <a:noFill/>
                          </a:ln>
                          <a:solidFill>
                            <a:schemeClr val="tx1"/>
                          </a:solidFill>
                          <a:effectLst/>
                          <a:latin typeface="Times New Roman" pitchFamily="18" charset="0"/>
                        </a:rPr>
                        <a:t>.</a:t>
                      </a: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lenticularis</a:t>
                      </a:r>
                      <a:endParaRPr kumimoji="0" lang="ru-RU" sz="1600" b="1" i="0" u="none" strike="noStrike" cap="none" normalizeH="0" baseline="0" dirty="0" smtClean="0">
                        <a:ln>
                          <a:noFill/>
                        </a:ln>
                        <a:solidFill>
                          <a:schemeClr val="tx1"/>
                        </a:solidFill>
                        <a:effectLst/>
                        <a:latin typeface="Times New Roman" pitchFamily="18" charset="0"/>
                      </a:endParaRP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(передние  - </a:t>
                      </a:r>
                      <a:r>
                        <a:rPr kumimoji="0" lang="en-US" sz="1600" b="1" i="0" u="none" strike="noStrike" cap="none" normalizeH="0" baseline="0" dirty="0" smtClean="0">
                          <a:ln>
                            <a:noFill/>
                          </a:ln>
                          <a:solidFill>
                            <a:schemeClr val="tx1"/>
                          </a:solidFill>
                          <a:effectLst/>
                          <a:latin typeface="Times New Roman" pitchFamily="18" charset="0"/>
                        </a:rPr>
                        <a:t>a</a:t>
                      </a:r>
                      <a:r>
                        <a:rPr kumimoji="0" lang="ru-RU" sz="1600" b="1" i="0" u="none" strike="noStrike" cap="none" normalizeH="0" baseline="0" dirty="0" smtClean="0">
                          <a:ln>
                            <a:noFill/>
                          </a:ln>
                          <a:solidFill>
                            <a:schemeClr val="tx1"/>
                          </a:solidFill>
                          <a:effectLst/>
                          <a:latin typeface="Times New Roman" pitchFamily="18" charset="0"/>
                        </a:rPr>
                        <a:t>.</a:t>
                      </a: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choriaidea</a:t>
                      </a:r>
                      <a:r>
                        <a:rPr kumimoji="0" lang="ru-RU" sz="1600" b="1"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Синдром Дежерина-Русси:</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Жгучие боли - гемигиперпатия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Гемигипостезия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Сенситивная гемиатаксия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Симптом руки акущера (афферентный парез)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4263">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dirty="0" smtClean="0">
                          <a:ln>
                            <a:noFill/>
                          </a:ln>
                          <a:solidFill>
                            <a:schemeClr val="tx1"/>
                          </a:solidFill>
                          <a:effectLst/>
                          <a:latin typeface="Times New Roman" pitchFamily="18" charset="0"/>
                        </a:rPr>
                        <a:t>А. </a:t>
                      </a:r>
                      <a:r>
                        <a:rPr kumimoji="0" lang="ru-RU" sz="2000" b="1" i="0" u="none" strike="noStrike" cap="none" normalizeH="0" baseline="0" dirty="0" err="1" smtClean="0">
                          <a:ln>
                            <a:noFill/>
                          </a:ln>
                          <a:solidFill>
                            <a:schemeClr val="tx1"/>
                          </a:solidFill>
                          <a:effectLst/>
                          <a:latin typeface="Times New Roman" pitchFamily="18" charset="0"/>
                        </a:rPr>
                        <a:t>талямо-перфорирующая</a:t>
                      </a:r>
                      <a:endParaRPr kumimoji="0" lang="ru-RU" sz="2000" b="1" i="0" u="none" strike="noStrike" cap="none" normalizeH="0" baseline="0" dirty="0" smtClean="0">
                        <a:ln>
                          <a:noFill/>
                        </a:ln>
                        <a:solidFill>
                          <a:schemeClr val="tx1"/>
                        </a:solidFill>
                        <a:effectLst/>
                        <a:latin typeface="Times New Roman" pitchFamily="18" charset="0"/>
                      </a:endParaRP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Что питает </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dirty="0" err="1" smtClean="0">
                          <a:ln>
                            <a:noFill/>
                          </a:ln>
                          <a:solidFill>
                            <a:schemeClr val="tx1"/>
                          </a:solidFill>
                          <a:effectLst/>
                          <a:latin typeface="Times New Roman" pitchFamily="18" charset="0"/>
                        </a:rPr>
                        <a:t>дентаторуброталямический</a:t>
                      </a:r>
                      <a:r>
                        <a:rPr kumimoji="0" lang="ru-RU" sz="1600" b="1" i="0" u="none" strike="noStrike" cap="none" normalizeH="0" baseline="0" dirty="0" smtClean="0">
                          <a:ln>
                            <a:noFill/>
                          </a:ln>
                          <a:solidFill>
                            <a:schemeClr val="tx1"/>
                          </a:solidFill>
                          <a:effectLst/>
                          <a:latin typeface="Times New Roman" pitchFamily="18" charset="0"/>
                        </a:rPr>
                        <a:t> путь</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dirty="0" smtClean="0">
                          <a:ln>
                            <a:noFill/>
                          </a:ln>
                          <a:solidFill>
                            <a:schemeClr val="tx1"/>
                          </a:solidFill>
                          <a:effectLst/>
                          <a:latin typeface="Times New Roman" pitchFamily="18" charset="0"/>
                        </a:rPr>
                        <a:t>Ядро </a:t>
                      </a:r>
                      <a:r>
                        <a:rPr kumimoji="0" lang="ru-RU" sz="1600" b="1" i="0" u="none" strike="noStrike" cap="none" normalizeH="0" baseline="0" dirty="0" err="1" smtClean="0">
                          <a:ln>
                            <a:noFill/>
                          </a:ln>
                          <a:solidFill>
                            <a:schemeClr val="tx1"/>
                          </a:solidFill>
                          <a:effectLst/>
                          <a:latin typeface="Times New Roman" pitchFamily="18" charset="0"/>
                        </a:rPr>
                        <a:t>Люиса</a:t>
                      </a:r>
                      <a:r>
                        <a:rPr kumimoji="0" lang="ru-RU" sz="1600" b="1" i="0" u="none" strike="noStrike" cap="none" normalizeH="0" baseline="0" dirty="0" smtClean="0">
                          <a:ln>
                            <a:noFill/>
                          </a:ln>
                          <a:solidFill>
                            <a:schemeClr val="tx1"/>
                          </a:solidFill>
                          <a:effectLst/>
                          <a:latin typeface="Times New Roman" pitchFamily="18" charset="0"/>
                        </a:rPr>
                        <a:t> (связь </a:t>
                      </a:r>
                      <a:r>
                        <a:rPr kumimoji="0" lang="ru-RU" sz="1600" b="1" i="0" u="none" strike="noStrike" cap="none" normalizeH="0" baseline="0" dirty="0" err="1" smtClean="0">
                          <a:ln>
                            <a:noFill/>
                          </a:ln>
                          <a:solidFill>
                            <a:schemeClr val="tx1"/>
                          </a:solidFill>
                          <a:effectLst/>
                          <a:latin typeface="Times New Roman" pitchFamily="18" charset="0"/>
                        </a:rPr>
                        <a:t>мозжечок-красное</a:t>
                      </a:r>
                      <a:r>
                        <a:rPr kumimoji="0" lang="ru-RU" sz="1600" b="1" i="0" u="none" strike="noStrike" cap="none" normalizeH="0" baseline="0" dirty="0" smtClean="0">
                          <a:ln>
                            <a:noFill/>
                          </a:ln>
                          <a:solidFill>
                            <a:schemeClr val="tx1"/>
                          </a:solidFill>
                          <a:effectLst/>
                          <a:latin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rPr>
                        <a:t>ядро-талямус</a:t>
                      </a:r>
                      <a:r>
                        <a:rPr kumimoji="0" lang="ru-RU" sz="1600" b="1"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Гемиатаксия (смешанная , преобладает мозжечковая)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Расстройства чувствительности (не постоянно)</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Гемибализм (ядро Люиса)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300" b="0" smtClean="0">
                <a:ln>
                  <a:noFill/>
                </a:ln>
                <a:solidFill>
                  <a:schemeClr val="tx1"/>
                </a:solidFill>
                <a:effectLst/>
                <a:latin typeface="Times New Roman" pitchFamily="18" charset="0"/>
              </a:rPr>
              <a:t>Облигатные очаговые симптомы</a:t>
            </a:r>
          </a:p>
        </p:txBody>
      </p:sp>
      <p:graphicFrame>
        <p:nvGraphicFramePr>
          <p:cNvPr id="223249" name="Group 17"/>
          <p:cNvGraphicFramePr>
            <a:graphicFrameLocks noGrp="1"/>
          </p:cNvGraphicFramePr>
          <p:nvPr>
            <p:ph idx="1"/>
          </p:nvPr>
        </p:nvGraphicFramePr>
        <p:xfrm>
          <a:off x="457200" y="1600200"/>
          <a:ext cx="8229600" cy="4708526"/>
        </p:xfrm>
        <a:graphic>
          <a:graphicData uri="http://schemas.openxmlformats.org/drawingml/2006/table">
            <a:tbl>
              <a:tblPr/>
              <a:tblGrid>
                <a:gridCol w="4114800"/>
                <a:gridCol w="4114800"/>
              </a:tblGrid>
              <a:tr h="2354263">
                <a:tc>
                  <a:txBody>
                    <a:bodyPr/>
                    <a:lstStyle/>
                    <a:p>
                      <a:pPr marL="136525"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800" b="1" i="0" u="none" strike="noStrike" cap="none" normalizeH="0" baseline="0" smtClean="0">
                          <a:ln>
                            <a:noFill/>
                          </a:ln>
                          <a:solidFill>
                            <a:schemeClr val="tx1"/>
                          </a:solidFill>
                          <a:effectLst/>
                          <a:latin typeface="Times New Roman" pitchFamily="18" charset="0"/>
                        </a:rPr>
                        <a:t>Корковые ветви</a:t>
                      </a:r>
                    </a:p>
                    <a:p>
                      <a:pPr marL="136525"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smtClean="0">
                          <a:ln>
                            <a:noFill/>
                          </a:ln>
                          <a:solidFill>
                            <a:schemeClr val="tx1"/>
                          </a:solidFill>
                          <a:effectLst/>
                          <a:latin typeface="Times New Roman" pitchFamily="18" charset="0"/>
                        </a:rPr>
                        <a:t>a. calcarina</a:t>
                      </a:r>
                      <a:endParaRPr kumimoji="0" lang="ru-RU" sz="1800" b="1" i="0" u="none" strike="noStrike" cap="none" normalizeH="0" baseline="0" smtClean="0">
                        <a:ln>
                          <a:noFill/>
                        </a:ln>
                        <a:solidFill>
                          <a:schemeClr val="tx1"/>
                        </a:solidFill>
                        <a:effectLst/>
                        <a:latin typeface="Times New Roman" pitchFamily="18" charset="0"/>
                      </a:endParaRP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Питает</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Зрительные центры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Синдром противоположной гемианопсии – корковая, без параличей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4263">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Отличие корковой гемианопсии от трактусовой</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endParaRP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Корковая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-Нет критики</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-Сохранено макулярное зрение</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-Нет атрофии зрительных центров</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-Нет дефектов полей зрения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Трактусовая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Выпадают зрачковые реакции на свет</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Выпадают половина поля зрения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 с дефектом зрительного нерва (простая атрофия)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300" b="0" smtClean="0">
                <a:ln>
                  <a:noFill/>
                </a:ln>
                <a:solidFill>
                  <a:schemeClr val="tx1"/>
                </a:solidFill>
                <a:effectLst/>
                <a:latin typeface="Times New Roman" pitchFamily="18" charset="0"/>
              </a:rPr>
              <a:t>Облигатные очаговые симптомы</a:t>
            </a:r>
          </a:p>
        </p:txBody>
      </p:sp>
      <p:graphicFrame>
        <p:nvGraphicFramePr>
          <p:cNvPr id="224273" name="Group 17"/>
          <p:cNvGraphicFramePr>
            <a:graphicFrameLocks noGrp="1"/>
          </p:cNvGraphicFramePr>
          <p:nvPr>
            <p:ph idx="1"/>
          </p:nvPr>
        </p:nvGraphicFramePr>
        <p:xfrm>
          <a:off x="457200" y="1600200"/>
          <a:ext cx="8229600" cy="4708526"/>
        </p:xfrm>
        <a:graphic>
          <a:graphicData uri="http://schemas.openxmlformats.org/drawingml/2006/table">
            <a:tbl>
              <a:tblPr/>
              <a:tblGrid>
                <a:gridCol w="4114800"/>
                <a:gridCol w="4114800"/>
              </a:tblGrid>
              <a:tr h="2354263">
                <a:tc>
                  <a:txBody>
                    <a:bodyPr/>
                    <a:lstStyle/>
                    <a:p>
                      <a:pPr marL="136525"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400" b="1" i="0" u="none" strike="noStrike" cap="none" normalizeH="0" baseline="0" smtClean="0">
                          <a:ln>
                            <a:noFill/>
                          </a:ln>
                          <a:solidFill>
                            <a:schemeClr val="tx1"/>
                          </a:solidFill>
                          <a:effectLst/>
                          <a:latin typeface="Times New Roman" pitchFamily="18" charset="0"/>
                        </a:rPr>
                        <a:t>Корковые ветви</a:t>
                      </a:r>
                    </a:p>
                    <a:p>
                      <a:pPr marL="136525"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2000" b="1" i="0" u="none" strike="noStrike" cap="none" normalizeH="0" baseline="0" smtClean="0">
                          <a:ln>
                            <a:noFill/>
                          </a:ln>
                          <a:solidFill>
                            <a:schemeClr val="tx1"/>
                          </a:solidFill>
                          <a:effectLst/>
                          <a:latin typeface="Times New Roman" pitchFamily="18" charset="0"/>
                        </a:rPr>
                        <a:t>a. precunea</a:t>
                      </a:r>
                      <a:endParaRPr kumimoji="0" lang="ru-RU" sz="2000" b="1" i="0" u="none" strike="noStrike" cap="none" normalizeH="0" baseline="0" smtClean="0">
                        <a:ln>
                          <a:noFill/>
                        </a:ln>
                        <a:solidFill>
                          <a:schemeClr val="tx1"/>
                        </a:solidFill>
                        <a:effectLst/>
                        <a:latin typeface="Times New Roman" pitchFamily="18" charset="0"/>
                      </a:endParaRP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Питает</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Теменно-затылочную область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Цвет и пространства </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справа –нет симптомов, </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слева - корковые нарушения чтения, письма, счета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4263">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Нижняя височная  артерия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Что питает</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Медиобазальные отделы височной доли (гипокамп – центр обоняния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 зубчатая, грушевидная ) связь с лимбико-ретикулярным комплексом (центр вкуса-крючок и амонов рог)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Расстройство психики:</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1600" b="1" i="0" u="none" strike="noStrike" cap="none" normalizeH="0" baseline="0" smtClean="0">
                          <a:ln>
                            <a:noFill/>
                          </a:ln>
                          <a:solidFill>
                            <a:schemeClr val="tx1"/>
                          </a:solidFill>
                          <a:effectLst/>
                          <a:latin typeface="Times New Roman" pitchFamily="18" charset="0"/>
                        </a:rPr>
                        <a:t>Корсаковский психоз с ретроградной амнезией (забывает предшествующие события)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endParaRP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endParaRPr kumimoji="0" lang="ru-RU"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300" b="0" smtClean="0">
                <a:ln>
                  <a:noFill/>
                </a:ln>
                <a:solidFill>
                  <a:schemeClr val="tx1"/>
                </a:solidFill>
                <a:effectLst/>
                <a:latin typeface="Times New Roman" pitchFamily="18" charset="0"/>
              </a:rPr>
              <a:t>Облигатные очаговые симптомы</a:t>
            </a:r>
          </a:p>
        </p:txBody>
      </p:sp>
      <p:graphicFrame>
        <p:nvGraphicFramePr>
          <p:cNvPr id="225298" name="Group 18"/>
          <p:cNvGraphicFramePr>
            <a:graphicFrameLocks noGrp="1"/>
          </p:cNvGraphicFramePr>
          <p:nvPr>
            <p:ph idx="1"/>
          </p:nvPr>
        </p:nvGraphicFramePr>
        <p:xfrm>
          <a:off x="457200" y="1600200"/>
          <a:ext cx="8686800" cy="4637088"/>
        </p:xfrm>
        <a:graphic>
          <a:graphicData uri="http://schemas.openxmlformats.org/drawingml/2006/table">
            <a:tbl>
              <a:tblPr/>
              <a:tblGrid>
                <a:gridCol w="4343400"/>
                <a:gridCol w="4343400"/>
              </a:tblGrid>
              <a:tr h="4637088">
                <a:tc>
                  <a:txBody>
                    <a:bodyPr/>
                    <a:lstStyle/>
                    <a:p>
                      <a:pPr marL="136525"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400" b="1" i="0" u="none" strike="noStrike" cap="none" normalizeH="0" baseline="0" smtClean="0">
                          <a:ln>
                            <a:noFill/>
                          </a:ln>
                          <a:solidFill>
                            <a:schemeClr val="tx1"/>
                          </a:solidFill>
                          <a:effectLst/>
                          <a:latin typeface="Times New Roman" pitchFamily="18" charset="0"/>
                        </a:rPr>
                        <a:t>Задняя мозговая артерия отходит от ВБА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Нарушение зрения (гемианопсия)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Расстройство сознания (сомналенция)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Расстройство глазодвигателей:</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синдром Парино, </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синдром Гертвига -Мажанди</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Синдром Дежерина-Русси</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Гемибализм</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000" b="1" i="0" u="none" strike="noStrike" cap="none" normalizeH="0" baseline="0" smtClean="0">
                          <a:ln>
                            <a:noFill/>
                          </a:ln>
                          <a:solidFill>
                            <a:schemeClr val="tx1"/>
                          </a:solidFill>
                          <a:effectLst/>
                          <a:latin typeface="Times New Roman" pitchFamily="18" charset="0"/>
                        </a:rPr>
                        <a:t>Психическкие нарушения</a:t>
                      </a:r>
                    </a:p>
                    <a:p>
                      <a:pPr marL="136525"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ru-RU" sz="2400" b="1" i="0" u="none" strike="noStrike" cap="none" normalizeH="0" baseline="0" smtClean="0">
                          <a:ln>
                            <a:noFill/>
                          </a:ln>
                          <a:solidFill>
                            <a:schemeClr val="tx1"/>
                          </a:solidFill>
                          <a:effectLst/>
                          <a:latin typeface="Times New Roman" pitchFamily="18" charset="0"/>
                        </a:rPr>
                        <a:t>Без параличей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pPr eaLnBrk="1" hangingPunct="1"/>
            <a:fld id="{433E5BCE-2893-4AFB-A22E-80D95E563713}" type="slidenum">
              <a:rPr lang="ru-RU" altLang="ru-RU" sz="1400" i="0">
                <a:latin typeface="Arial" panose="020B0604020202020204" pitchFamily="34" charset="0"/>
              </a:rPr>
              <a:pPr eaLnBrk="1" hangingPunct="1"/>
              <a:t>34</a:t>
            </a:fld>
            <a:endParaRPr lang="ru-RU" altLang="ru-RU" sz="1400" i="0">
              <a:latin typeface="Arial" panose="020B0604020202020204" pitchFamily="34" charset="0"/>
            </a:endParaRPr>
          </a:p>
        </p:txBody>
      </p:sp>
      <p:sp>
        <p:nvSpPr>
          <p:cNvPr id="491522" name="Rectangle 2"/>
          <p:cNvSpPr>
            <a:spLocks noGrp="1" noChangeArrowheads="1"/>
          </p:cNvSpPr>
          <p:nvPr>
            <p:ph type="title" idx="4294967295"/>
          </p:nvPr>
        </p:nvSpPr>
        <p:spPr>
          <a:xfrm>
            <a:off x="203200" y="88900"/>
            <a:ext cx="8839200" cy="901700"/>
          </a:xfrm>
        </p:spPr>
        <p:txBody>
          <a:bodyPr lIns="0" tIns="0" rIns="0" bIns="0"/>
          <a:lstStyle/>
          <a:p>
            <a:pPr eaLnBrk="1" hangingPunct="1">
              <a:lnSpc>
                <a:spcPct val="120000"/>
              </a:lnSpc>
              <a:defRPr/>
            </a:pPr>
            <a:r>
              <a:rPr lang="ru-RU" sz="2800" b="1" smtClean="0">
                <a:effectLst>
                  <a:outerShdw blurRad="38100" dist="38100" dir="2700000" algn="tl">
                    <a:srgbClr val="000000"/>
                  </a:outerShdw>
                </a:effectLst>
                <a:latin typeface="Tahoma" pitchFamily="34" charset="0"/>
              </a:rPr>
              <a:t>ОБСЛЕДОВАНИЕ ПАЦИЕНТОВ С КОГНИТИВНЫМИ НАРУШЕНИЯМИ</a:t>
            </a:r>
            <a:endParaRPr lang="ru-RU" sz="4000" b="1" smtClean="0">
              <a:effectLst>
                <a:outerShdw blurRad="38100" dist="38100" dir="2700000" algn="tl">
                  <a:srgbClr val="000000"/>
                </a:outerShdw>
              </a:effectLst>
              <a:latin typeface="Tahoma" pitchFamily="34" charset="0"/>
            </a:endParaRPr>
          </a:p>
        </p:txBody>
      </p:sp>
      <p:sp>
        <p:nvSpPr>
          <p:cNvPr id="491523" name="Rectangle 3"/>
          <p:cNvSpPr>
            <a:spLocks noGrp="1" noChangeArrowheads="1"/>
          </p:cNvSpPr>
          <p:nvPr>
            <p:ph type="body" idx="4294967295"/>
          </p:nvPr>
        </p:nvSpPr>
        <p:spPr>
          <a:xfrm>
            <a:off x="2916238" y="1484313"/>
            <a:ext cx="5867400" cy="5105400"/>
          </a:xfrm>
        </p:spPr>
        <p:txBody>
          <a:bodyPr lIns="0" tIns="0" rIns="0" bIns="0"/>
          <a:lstStyle/>
          <a:p>
            <a:pPr eaLnBrk="1" hangingPunct="1">
              <a:spcBef>
                <a:spcPct val="0"/>
              </a:spcBef>
              <a:defRPr/>
            </a:pPr>
            <a:r>
              <a:rPr lang="ru-RU" sz="2000" b="1" dirty="0" smtClean="0">
                <a:effectLst>
                  <a:outerShdw blurRad="38100" dist="38100" dir="2700000" algn="tl">
                    <a:srgbClr val="000000"/>
                  </a:outerShdw>
                </a:effectLst>
              </a:rPr>
              <a:t>Беседа с пациентом и его близкими  для уточнения анамнеза и настоящего состояния</a:t>
            </a:r>
          </a:p>
          <a:p>
            <a:pPr eaLnBrk="1" hangingPunct="1">
              <a:spcBef>
                <a:spcPct val="0"/>
              </a:spcBef>
              <a:defRPr/>
            </a:pPr>
            <a:r>
              <a:rPr lang="ru-RU" sz="2000" b="1" dirty="0" smtClean="0">
                <a:effectLst>
                  <a:outerShdw blurRad="38100" dist="38100" dir="2700000" algn="tl">
                    <a:srgbClr val="000000"/>
                  </a:outerShdw>
                </a:effectLst>
              </a:rPr>
              <a:t>Клиническое и нейропсихологическое исследование</a:t>
            </a:r>
          </a:p>
          <a:p>
            <a:pPr eaLnBrk="1" hangingPunct="1">
              <a:spcBef>
                <a:spcPct val="0"/>
              </a:spcBef>
              <a:defRPr/>
            </a:pPr>
            <a:r>
              <a:rPr lang="ru-RU" sz="2000" b="1" dirty="0" smtClean="0">
                <a:effectLst>
                  <a:outerShdw blurRad="38100" dist="38100" dir="2700000" algn="tl">
                    <a:srgbClr val="000000"/>
                  </a:outerShdw>
                </a:effectLst>
              </a:rPr>
              <a:t>Общий анализ крови, мочи</a:t>
            </a:r>
          </a:p>
          <a:p>
            <a:pPr eaLnBrk="1" hangingPunct="1">
              <a:spcBef>
                <a:spcPct val="0"/>
              </a:spcBef>
              <a:defRPr/>
            </a:pPr>
            <a:r>
              <a:rPr lang="ru-RU" sz="2000" b="1" dirty="0" smtClean="0">
                <a:effectLst>
                  <a:outerShdw blurRad="38100" dist="38100" dir="2700000" algn="tl">
                    <a:srgbClr val="000000"/>
                  </a:outerShdw>
                </a:effectLst>
              </a:rPr>
              <a:t>Биохимический скрининг заболеваний печени (АСТ, АЛТ. </a:t>
            </a:r>
            <a:r>
              <a:rPr lang="ru-RU" sz="2000" b="1" dirty="0" err="1" smtClean="0">
                <a:effectLst>
                  <a:outerShdw blurRad="38100" dist="38100" dir="2700000" algn="tl">
                    <a:srgbClr val="000000"/>
                  </a:outerShdw>
                </a:effectLst>
              </a:rPr>
              <a:t>гамма-ГТ</a:t>
            </a:r>
            <a:r>
              <a:rPr lang="ru-RU" sz="2000" b="1" dirty="0" smtClean="0">
                <a:effectLst>
                  <a:outerShdw blurRad="38100" dist="38100" dir="2700000" algn="tl">
                    <a:srgbClr val="000000"/>
                  </a:outerShdw>
                </a:effectLst>
              </a:rPr>
              <a:t>) и почек (</a:t>
            </a:r>
            <a:r>
              <a:rPr lang="ru-RU" sz="2000" b="1" dirty="0" err="1" smtClean="0">
                <a:effectLst>
                  <a:outerShdw blurRad="38100" dist="38100" dir="2700000" algn="tl">
                    <a:srgbClr val="000000"/>
                  </a:outerShdw>
                </a:effectLst>
              </a:rPr>
              <a:t>креатинин</a:t>
            </a:r>
            <a:r>
              <a:rPr lang="ru-RU" sz="2000" b="1" dirty="0" smtClean="0">
                <a:effectLst>
                  <a:outerShdw blurRad="38100" dist="38100" dir="2700000" algn="tl">
                    <a:srgbClr val="000000"/>
                  </a:outerShdw>
                </a:effectLst>
              </a:rPr>
              <a:t>, азот мочевины).</a:t>
            </a:r>
          </a:p>
          <a:p>
            <a:pPr eaLnBrk="1" hangingPunct="1">
              <a:spcBef>
                <a:spcPct val="0"/>
              </a:spcBef>
              <a:defRPr/>
            </a:pPr>
            <a:r>
              <a:rPr lang="ru-RU" sz="2000" b="1" dirty="0" smtClean="0">
                <a:effectLst>
                  <a:outerShdw blurRad="38100" dist="38100" dir="2700000" algn="tl">
                    <a:srgbClr val="000000"/>
                  </a:outerShdw>
                </a:effectLst>
              </a:rPr>
              <a:t>Гормоны щитовидной железы (Т3, Т4, ТТГ, АТ к ТГ)</a:t>
            </a:r>
          </a:p>
          <a:p>
            <a:pPr eaLnBrk="1" hangingPunct="1">
              <a:spcBef>
                <a:spcPct val="0"/>
              </a:spcBef>
              <a:defRPr/>
            </a:pPr>
            <a:r>
              <a:rPr lang="ru-RU" sz="2000" b="1" dirty="0" smtClean="0">
                <a:effectLst>
                  <a:outerShdw blurRad="38100" dist="38100" dir="2700000" algn="tl">
                    <a:srgbClr val="000000"/>
                  </a:outerShdw>
                </a:effectLst>
              </a:rPr>
              <a:t>Концентрация витамина В12, </a:t>
            </a:r>
            <a:r>
              <a:rPr lang="ru-RU" sz="2000" b="1" dirty="0" err="1" smtClean="0">
                <a:effectLst>
                  <a:outerShdw blurRad="38100" dist="38100" dir="2700000" algn="tl">
                    <a:srgbClr val="000000"/>
                  </a:outerShdw>
                </a:effectLst>
              </a:rPr>
              <a:t>фолиевой</a:t>
            </a:r>
            <a:r>
              <a:rPr lang="ru-RU" sz="2000" b="1" dirty="0" smtClean="0">
                <a:effectLst>
                  <a:outerShdw blurRad="38100" dist="38100" dir="2700000" algn="tl">
                    <a:srgbClr val="000000"/>
                  </a:outerShdw>
                </a:effectLst>
              </a:rPr>
              <a:t> кислоты, глюкоза крови,  липидный спектр</a:t>
            </a:r>
          </a:p>
          <a:p>
            <a:pPr eaLnBrk="1" hangingPunct="1">
              <a:spcBef>
                <a:spcPct val="0"/>
              </a:spcBef>
              <a:defRPr/>
            </a:pPr>
            <a:r>
              <a:rPr lang="ru-RU" sz="2000" b="1" dirty="0" err="1" smtClean="0">
                <a:effectLst>
                  <a:outerShdw blurRad="38100" dist="38100" dir="2700000" algn="tl">
                    <a:srgbClr val="000000"/>
                  </a:outerShdw>
                </a:effectLst>
              </a:rPr>
              <a:t>Нейровизуализация</a:t>
            </a:r>
            <a:endParaRPr lang="ru-RU" sz="2000" b="1" dirty="0" smtClean="0">
              <a:effectLst>
                <a:outerShdw blurRad="38100" dist="38100" dir="2700000" algn="tl">
                  <a:srgbClr val="000000"/>
                </a:outerShdw>
              </a:effectLst>
            </a:endParaRPr>
          </a:p>
          <a:p>
            <a:pPr eaLnBrk="1" hangingPunct="1">
              <a:spcBef>
                <a:spcPct val="0"/>
              </a:spcBef>
              <a:defRPr/>
            </a:pPr>
            <a:r>
              <a:rPr lang="ru-RU" sz="2000" b="1" dirty="0" smtClean="0">
                <a:effectLst>
                  <a:outerShdw blurRad="38100" dist="38100" dir="2700000" algn="tl">
                    <a:srgbClr val="000000"/>
                  </a:outerShdw>
                </a:effectLst>
              </a:rPr>
              <a:t>Серологический скрининг хронической </a:t>
            </a:r>
            <a:r>
              <a:rPr lang="ru-RU" sz="2000" b="1" dirty="0" err="1" smtClean="0">
                <a:effectLst>
                  <a:outerShdw blurRad="38100" dist="38100" dir="2700000" algn="tl">
                    <a:srgbClr val="000000"/>
                  </a:outerShdw>
                </a:effectLst>
              </a:rPr>
              <a:t>нейроинфекции</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нейросифилис</a:t>
            </a:r>
            <a:r>
              <a:rPr lang="ru-RU" sz="2000" b="1" dirty="0" smtClean="0">
                <a:effectLst>
                  <a:outerShdw blurRad="38100" dist="38100" dir="2700000" algn="tl">
                    <a:srgbClr val="000000"/>
                  </a:outerShdw>
                </a:effectLst>
              </a:rPr>
              <a:t>, ВИЧ и др.).</a:t>
            </a:r>
          </a:p>
        </p:txBody>
      </p:sp>
      <p:pic>
        <p:nvPicPr>
          <p:cNvPr id="20485" name="Picture 5" descr="motic_2802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412875"/>
            <a:ext cx="2743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7" name="Group 1027"/>
          <p:cNvGraphicFramePr>
            <a:graphicFrameLocks noGrp="1"/>
          </p:cNvGraphicFramePr>
          <p:nvPr/>
        </p:nvGraphicFramePr>
        <p:xfrm>
          <a:off x="217488" y="1262063"/>
          <a:ext cx="8664575" cy="5500688"/>
        </p:xfrm>
        <a:graphic>
          <a:graphicData uri="http://schemas.openxmlformats.org/drawingml/2006/table">
            <a:tbl>
              <a:tblPr/>
              <a:tblGrid>
                <a:gridCol w="2344737"/>
                <a:gridCol w="6319838"/>
              </a:tblGrid>
              <a:tr h="544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1" i="0" u="none" strike="noStrike" cap="none" normalizeH="0" baseline="0" dirty="0" smtClean="0">
                          <a:ln>
                            <a:noFill/>
                          </a:ln>
                          <a:solidFill>
                            <a:schemeClr val="accent1">
                              <a:lumMod val="10000"/>
                            </a:schemeClr>
                          </a:solidFill>
                          <a:effectLst/>
                          <a:latin typeface="Times New Roman" pitchFamily="18" charset="0"/>
                          <a:cs typeface="Arial" pitchFamily="34" charset="0"/>
                        </a:rPr>
                        <a:t>Функции</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1" i="0" u="none" strike="noStrike" cap="none" normalizeH="0" baseline="0" dirty="0" smtClean="0">
                          <a:ln>
                            <a:noFill/>
                          </a:ln>
                          <a:solidFill>
                            <a:schemeClr val="accent1">
                              <a:lumMod val="10000"/>
                            </a:schemeClr>
                          </a:solidFill>
                          <a:effectLst/>
                          <a:latin typeface="Times New Roman" pitchFamily="18" charset="0"/>
                          <a:cs typeface="Arial" pitchFamily="34" charset="0"/>
                        </a:rPr>
                        <a:t>Тесты</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Внимание</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Серийный счет, называние месяцев года в обратном порядке</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Память</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Заучивание слов, небольшого рассказа, запоминание предметов или рисунков с последующим свободным или направляемым воспроизведением</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Счет</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Арифметические задачи на сложение, вычитание и др. действия</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Речь</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Называние, повторение, понимание, речевая активность</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Мышление</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Нахождение обобщающего слова,  интерпретация пословиц</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Праксис</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Копирование предметов, рисование часов</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Гнозис</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Распознавание предметов</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7" name="Rectangle 2"/>
          <p:cNvSpPr txBox="1">
            <a:spLocks noChangeArrowheads="1"/>
          </p:cNvSpPr>
          <p:nvPr/>
        </p:nvSpPr>
        <p:spPr bwMode="auto">
          <a:xfrm>
            <a:off x="762000" y="228600"/>
            <a:ext cx="7620000" cy="685800"/>
          </a:xfrm>
          <a:prstGeom prst="rect">
            <a:avLst/>
          </a:prstGeom>
          <a:noFill/>
          <a:ln w="9525">
            <a:noFill/>
            <a:miter lim="800000"/>
            <a:headEnd/>
            <a:tailEnd/>
          </a:ln>
        </p:spPr>
        <p:txBody>
          <a:bodyPr anchor="ctr"/>
          <a:lstStyle/>
          <a:p>
            <a:pPr algn="ctr" defTabSz="914400" eaLnBrk="1" hangingPunct="1"/>
            <a:r>
              <a:rPr lang="ru-RU" altLang="ru-RU" sz="4400" b="1" dirty="0">
                <a:solidFill>
                  <a:schemeClr val="tx1">
                    <a:lumMod val="75000"/>
                  </a:schemeClr>
                </a:solidFill>
              </a:rPr>
              <a:t>Когнитивные функции</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 xmlns:a16="http://schemas.microsoft.com/office/drawing/2014/main" id="{47B1A59E-9623-464C-A782-8C9473B4FF7D}"/>
              </a:ext>
            </a:extLst>
          </p:cNvPr>
          <p:cNvSpPr txBox="1">
            <a:spLocks noChangeArrowheads="1"/>
          </p:cNvSpPr>
          <p:nvPr/>
        </p:nvSpPr>
        <p:spPr bwMode="auto">
          <a:xfrm>
            <a:off x="827088" y="365125"/>
            <a:ext cx="7239000" cy="12107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spcBef>
                <a:spcPct val="50000"/>
              </a:spcBef>
            </a:pPr>
            <a:r>
              <a:rPr lang="ru-RU" altLang="ru-RU" sz="3200" b="1" dirty="0">
                <a:solidFill>
                  <a:schemeClr val="accent1">
                    <a:lumMod val="10000"/>
                  </a:schemeClr>
                </a:solidFill>
              </a:rPr>
              <a:t>Жалобы на снижение памяти и умственной работоспособности</a:t>
            </a:r>
          </a:p>
        </p:txBody>
      </p:sp>
      <p:sp>
        <p:nvSpPr>
          <p:cNvPr id="8" name="Стрелка вниз 7">
            <a:extLst>
              <a:ext uri="{FF2B5EF4-FFF2-40B4-BE49-F238E27FC236}">
                <a16:creationId xmlns="" xmlns:a16="http://schemas.microsoft.com/office/drawing/2014/main" id="{9A0EEC0E-7A36-41E8-9A6B-CE473B0E10D8}"/>
              </a:ext>
            </a:extLst>
          </p:cNvPr>
          <p:cNvSpPr/>
          <p:nvPr/>
        </p:nvSpPr>
        <p:spPr>
          <a:xfrm>
            <a:off x="3973513" y="1855788"/>
            <a:ext cx="304800" cy="663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ru-RU">
              <a:solidFill>
                <a:srgbClr val="FFFFFF"/>
              </a:solidFill>
              <a:cs typeface="Arial" pitchFamily="34" charset="0"/>
            </a:endParaRPr>
          </a:p>
        </p:txBody>
      </p:sp>
      <p:sp>
        <p:nvSpPr>
          <p:cNvPr id="30724" name="Text Box 5"/>
          <p:cNvSpPr txBox="1">
            <a:spLocks noChangeArrowheads="1"/>
          </p:cNvSpPr>
          <p:nvPr/>
        </p:nvSpPr>
        <p:spPr bwMode="auto">
          <a:xfrm>
            <a:off x="903288" y="2514600"/>
            <a:ext cx="8588375" cy="390525"/>
          </a:xfrm>
          <a:prstGeom prst="rect">
            <a:avLst/>
          </a:prstGeom>
          <a:noFill/>
          <a:ln w="9525">
            <a:noFill/>
            <a:miter lim="800000"/>
            <a:headEnd/>
            <a:tailEnd/>
          </a:ln>
          <a:effectLst/>
        </p:spPr>
        <p:txBody>
          <a:bodyPr>
            <a:spAutoFit/>
          </a:bodyPr>
          <a:lstStyle/>
          <a:p>
            <a:pPr defTabSz="914400" eaLnBrk="1" hangingPunct="1">
              <a:lnSpc>
                <a:spcPct val="70000"/>
              </a:lnSpc>
              <a:spcBef>
                <a:spcPct val="20000"/>
              </a:spcBef>
              <a:buClr>
                <a:schemeClr val="accent1"/>
              </a:buClr>
              <a:buSzPct val="100000"/>
            </a:pPr>
            <a:r>
              <a:rPr lang="ru-RU" altLang="ru-RU" sz="2600">
                <a:solidFill>
                  <a:schemeClr val="tx2"/>
                </a:solidFill>
              </a:rPr>
              <a:t>Клинико-нейропсихологическое исследование</a:t>
            </a:r>
          </a:p>
        </p:txBody>
      </p:sp>
      <p:sp>
        <p:nvSpPr>
          <p:cNvPr id="10" name="Стрелка вниз 9">
            <a:extLst>
              <a:ext uri="{FF2B5EF4-FFF2-40B4-BE49-F238E27FC236}">
                <a16:creationId xmlns="" xmlns:a16="http://schemas.microsoft.com/office/drawing/2014/main" id="{72F25A7E-8B07-4404-AF5C-E27A6C3D205D}"/>
              </a:ext>
            </a:extLst>
          </p:cNvPr>
          <p:cNvSpPr/>
          <p:nvPr/>
        </p:nvSpPr>
        <p:spPr>
          <a:xfrm rot="2130443">
            <a:off x="2862263" y="2933700"/>
            <a:ext cx="304800" cy="663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ru-RU">
              <a:solidFill>
                <a:srgbClr val="FFFFFF"/>
              </a:solidFill>
              <a:cs typeface="Arial" pitchFamily="34" charset="0"/>
            </a:endParaRPr>
          </a:p>
        </p:txBody>
      </p:sp>
      <p:sp>
        <p:nvSpPr>
          <p:cNvPr id="11" name="Стрелка вниз 10">
            <a:extLst>
              <a:ext uri="{FF2B5EF4-FFF2-40B4-BE49-F238E27FC236}">
                <a16:creationId xmlns="" xmlns:a16="http://schemas.microsoft.com/office/drawing/2014/main" id="{38325F7D-2B64-4FF1-A3AE-A84E5E869DAE}"/>
              </a:ext>
            </a:extLst>
          </p:cNvPr>
          <p:cNvSpPr/>
          <p:nvPr/>
        </p:nvSpPr>
        <p:spPr>
          <a:xfrm rot="19510482">
            <a:off x="6057900" y="2933700"/>
            <a:ext cx="304800" cy="665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ru-RU">
              <a:solidFill>
                <a:srgbClr val="FFFFFF"/>
              </a:solidFill>
              <a:cs typeface="Arial" pitchFamily="34" charset="0"/>
            </a:endParaRPr>
          </a:p>
        </p:txBody>
      </p:sp>
      <p:sp>
        <p:nvSpPr>
          <p:cNvPr id="12" name="Text Box 7">
            <a:extLst>
              <a:ext uri="{FF2B5EF4-FFF2-40B4-BE49-F238E27FC236}">
                <a16:creationId xmlns="" xmlns:a16="http://schemas.microsoft.com/office/drawing/2014/main" id="{54EBF16E-8D02-4DCF-9439-F1EBDB2A4C5C}"/>
              </a:ext>
            </a:extLst>
          </p:cNvPr>
          <p:cNvSpPr txBox="1">
            <a:spLocks noChangeArrowheads="1"/>
          </p:cNvSpPr>
          <p:nvPr/>
        </p:nvSpPr>
        <p:spPr bwMode="auto">
          <a:xfrm>
            <a:off x="157163" y="3798888"/>
            <a:ext cx="5176837" cy="2693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ru-RU" altLang="ru-RU" sz="2600">
                <a:solidFill>
                  <a:schemeClr val="tx2"/>
                </a:solidFill>
              </a:rPr>
              <a:t>Нормальные результаты тестов</a:t>
            </a:r>
          </a:p>
          <a:p>
            <a:pPr eaLnBrk="1" hangingPunct="1">
              <a:spcBef>
                <a:spcPct val="50000"/>
              </a:spcBef>
              <a:buFont typeface="Wingdings" pitchFamily="2" charset="2"/>
              <a:buChar char="§"/>
            </a:pPr>
            <a:r>
              <a:rPr lang="ru-RU" altLang="ru-RU" sz="2600">
                <a:solidFill>
                  <a:schemeClr val="tx2"/>
                </a:solidFill>
              </a:rPr>
              <a:t>субъективные когнитивные расстройства</a:t>
            </a:r>
          </a:p>
          <a:p>
            <a:pPr eaLnBrk="1" hangingPunct="1">
              <a:spcBef>
                <a:spcPct val="50000"/>
              </a:spcBef>
              <a:buFont typeface="Wingdings" pitchFamily="2" charset="2"/>
              <a:buChar char="§"/>
            </a:pPr>
            <a:r>
              <a:rPr lang="ru-RU" altLang="ru-RU" sz="2600">
                <a:solidFill>
                  <a:schemeClr val="tx2"/>
                </a:solidFill>
              </a:rPr>
              <a:t>эмоциональные нарушения</a:t>
            </a:r>
          </a:p>
          <a:p>
            <a:pPr eaLnBrk="1" hangingPunct="1">
              <a:spcBef>
                <a:spcPct val="50000"/>
              </a:spcBef>
              <a:buFont typeface="Wingdings" pitchFamily="2" charset="2"/>
              <a:buChar char="§"/>
            </a:pPr>
            <a:endParaRPr lang="ru-RU" altLang="ru-RU" sz="2600">
              <a:solidFill>
                <a:schemeClr val="tx2"/>
              </a:solidFill>
            </a:endParaRPr>
          </a:p>
        </p:txBody>
      </p:sp>
      <p:sp>
        <p:nvSpPr>
          <p:cNvPr id="30728" name="Text Box 9"/>
          <p:cNvSpPr txBox="1">
            <a:spLocks noChangeArrowheads="1"/>
          </p:cNvSpPr>
          <p:nvPr/>
        </p:nvSpPr>
        <p:spPr bwMode="auto">
          <a:xfrm>
            <a:off x="5197475" y="3798888"/>
            <a:ext cx="4484688" cy="492125"/>
          </a:xfrm>
          <a:prstGeom prst="rect">
            <a:avLst/>
          </a:prstGeom>
          <a:noFill/>
          <a:ln w="9525">
            <a:noFill/>
            <a:miter lim="800000"/>
            <a:headEnd/>
            <a:tailEnd/>
          </a:ln>
          <a:effectLst/>
        </p:spPr>
        <p:txBody>
          <a:bodyPr>
            <a:spAutoFit/>
          </a:bodyPr>
          <a:lstStyle/>
          <a:p>
            <a:pPr eaLnBrk="1" hangingPunct="1">
              <a:spcBef>
                <a:spcPct val="50000"/>
              </a:spcBef>
            </a:pPr>
            <a:r>
              <a:rPr lang="ru-RU" altLang="ru-RU" sz="2600">
                <a:solidFill>
                  <a:schemeClr val="tx2"/>
                </a:solidFill>
              </a:rPr>
              <a:t>Когнитивные нарушения</a:t>
            </a:r>
          </a:p>
        </p:txBody>
      </p:sp>
      <p:sp>
        <p:nvSpPr>
          <p:cNvPr id="30729" name="Text Box 11"/>
          <p:cNvSpPr txBox="1">
            <a:spLocks noChangeArrowheads="1"/>
          </p:cNvSpPr>
          <p:nvPr/>
        </p:nvSpPr>
        <p:spPr bwMode="auto">
          <a:xfrm>
            <a:off x="5334000" y="4995863"/>
            <a:ext cx="3810000" cy="493712"/>
          </a:xfrm>
          <a:prstGeom prst="rect">
            <a:avLst/>
          </a:prstGeom>
          <a:noFill/>
          <a:ln w="9525">
            <a:noFill/>
            <a:miter lim="800000"/>
            <a:headEnd/>
            <a:tailEnd/>
          </a:ln>
          <a:effectLst/>
        </p:spPr>
        <p:txBody>
          <a:bodyPr>
            <a:spAutoFit/>
          </a:bodyPr>
          <a:lstStyle/>
          <a:p>
            <a:pPr eaLnBrk="1" hangingPunct="1">
              <a:spcBef>
                <a:spcPct val="50000"/>
              </a:spcBef>
            </a:pPr>
            <a:r>
              <a:rPr lang="ru-RU" altLang="ru-RU" sz="2600">
                <a:solidFill>
                  <a:schemeClr val="tx2"/>
                </a:solidFill>
              </a:rPr>
              <a:t>Синдромальный диагноз</a:t>
            </a:r>
          </a:p>
        </p:txBody>
      </p:sp>
      <p:sp>
        <p:nvSpPr>
          <p:cNvPr id="15" name="Стрелка вниз 14">
            <a:extLst>
              <a:ext uri="{FF2B5EF4-FFF2-40B4-BE49-F238E27FC236}">
                <a16:creationId xmlns="" xmlns:a16="http://schemas.microsoft.com/office/drawing/2014/main" id="{9925871A-1805-42F8-AB30-52680C9ECB4D}"/>
              </a:ext>
            </a:extLst>
          </p:cNvPr>
          <p:cNvSpPr/>
          <p:nvPr/>
        </p:nvSpPr>
        <p:spPr>
          <a:xfrm>
            <a:off x="7086600" y="4300538"/>
            <a:ext cx="304800" cy="695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ru-RU">
              <a:solidFill>
                <a:srgbClr val="FFFFFF"/>
              </a:solidFill>
              <a:cs typeface="Arial" pitchFamily="34" charset="0"/>
            </a:endParaRPr>
          </a:p>
        </p:txBody>
      </p:sp>
      <p:sp>
        <p:nvSpPr>
          <p:cNvPr id="30731" name="Text Box 16"/>
          <p:cNvSpPr txBox="1">
            <a:spLocks noChangeArrowheads="1"/>
          </p:cNvSpPr>
          <p:nvPr/>
        </p:nvSpPr>
        <p:spPr bwMode="auto">
          <a:xfrm>
            <a:off x="5334000" y="6245225"/>
            <a:ext cx="4473575" cy="493713"/>
          </a:xfrm>
          <a:prstGeom prst="rect">
            <a:avLst/>
          </a:prstGeom>
          <a:noFill/>
          <a:ln w="9525">
            <a:noFill/>
            <a:miter lim="800000"/>
            <a:headEnd/>
            <a:tailEnd/>
          </a:ln>
          <a:effectLst/>
        </p:spPr>
        <p:txBody>
          <a:bodyPr>
            <a:spAutoFit/>
          </a:bodyPr>
          <a:lstStyle/>
          <a:p>
            <a:pPr eaLnBrk="1" hangingPunct="1">
              <a:spcBef>
                <a:spcPct val="50000"/>
              </a:spcBef>
            </a:pPr>
            <a:r>
              <a:rPr lang="ru-RU" altLang="ru-RU" sz="2600">
                <a:solidFill>
                  <a:schemeClr val="tx2"/>
                </a:solidFill>
              </a:rPr>
              <a:t>Нозологический диагноз</a:t>
            </a:r>
          </a:p>
        </p:txBody>
      </p:sp>
      <p:sp>
        <p:nvSpPr>
          <p:cNvPr id="17" name="Стрелка вниз 16">
            <a:extLst>
              <a:ext uri="{FF2B5EF4-FFF2-40B4-BE49-F238E27FC236}">
                <a16:creationId xmlns="" xmlns:a16="http://schemas.microsoft.com/office/drawing/2014/main" id="{61D270CB-68D2-4156-AC89-D062BCE8F626}"/>
              </a:ext>
            </a:extLst>
          </p:cNvPr>
          <p:cNvSpPr/>
          <p:nvPr/>
        </p:nvSpPr>
        <p:spPr>
          <a:xfrm>
            <a:off x="7205663" y="5424488"/>
            <a:ext cx="304800" cy="695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ru-RU">
              <a:solidFill>
                <a:srgbClr val="FFFFFF"/>
              </a:solidFill>
              <a:cs typeface="Arial" pitchFamily="34" charset="0"/>
            </a:endParaRPr>
          </a:p>
        </p:txBody>
      </p:sp>
    </p:spTree>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07950" y="1773238"/>
            <a:ext cx="8856663" cy="3785652"/>
          </a:xfrm>
          <a:prstGeom prst="rect">
            <a:avLst/>
          </a:prstGeom>
          <a:noFill/>
          <a:ln w="9525">
            <a:noFill/>
            <a:miter lim="800000"/>
            <a:headEnd/>
            <a:tailEnd/>
          </a:ln>
        </p:spPr>
        <p:txBody>
          <a:bodyPr>
            <a:spAutoFit/>
          </a:bodyPr>
          <a:lstStyle/>
          <a:p>
            <a:pPr marL="271463" indent="-271463" algn="just">
              <a:buFont typeface="Wingdings" pitchFamily="2" charset="2"/>
              <a:buChar char="v"/>
            </a:pPr>
            <a:r>
              <a:rPr lang="ru-RU" sz="2000" b="1" dirty="0">
                <a:latin typeface="Calibri" pitchFamily="34" charset="0"/>
              </a:rPr>
              <a:t>тест на общее  самочувствие, активность, настроение (САН,  модификация  А.Б.Леоновой, 1984);   </a:t>
            </a:r>
          </a:p>
          <a:p>
            <a:pPr marL="271463" indent="-271463" algn="just">
              <a:buFont typeface="Wingdings" pitchFamily="2" charset="2"/>
              <a:buChar char="v"/>
            </a:pPr>
            <a:r>
              <a:rPr lang="ru-RU" sz="2000" b="1" dirty="0" smtClean="0">
                <a:latin typeface="Calibri" pitchFamily="34" charset="0"/>
              </a:rPr>
              <a:t>определение   </a:t>
            </a:r>
            <a:r>
              <a:rPr lang="ru-RU" sz="2000" b="1" dirty="0">
                <a:latin typeface="Calibri" pitchFamily="34" charset="0"/>
              </a:rPr>
              <a:t>уровня  депрессии  по  шкале У. </a:t>
            </a:r>
            <a:r>
              <a:rPr lang="ru-RU" sz="2000" b="1" dirty="0" err="1">
                <a:latin typeface="Calibri" pitchFamily="34" charset="0"/>
              </a:rPr>
              <a:t>Цунга</a:t>
            </a:r>
            <a:r>
              <a:rPr lang="ru-RU" sz="2000" b="1" dirty="0">
                <a:latin typeface="Calibri" pitchFamily="34" charset="0"/>
              </a:rPr>
              <a:t> (1965);</a:t>
            </a:r>
          </a:p>
          <a:p>
            <a:pPr marL="271463" indent="-271463" algn="just">
              <a:buFont typeface="Wingdings" pitchFamily="2" charset="2"/>
              <a:buChar char="v"/>
            </a:pPr>
            <a:r>
              <a:rPr lang="ru-RU" sz="2000" b="1" dirty="0">
                <a:latin typeface="Calibri" pitchFamily="34" charset="0"/>
              </a:rPr>
              <a:t>определение   личностной  и  реактивной  тревожности  с  применением    шкалы самооценки    Ч.Д. </a:t>
            </a:r>
            <a:r>
              <a:rPr lang="ru-RU" sz="2000" b="1" dirty="0" err="1">
                <a:latin typeface="Calibri" pitchFamily="34" charset="0"/>
              </a:rPr>
              <a:t>Спилбергера</a:t>
            </a:r>
            <a:r>
              <a:rPr lang="ru-RU" sz="2000" b="1" dirty="0">
                <a:latin typeface="Calibri" pitchFamily="34" charset="0"/>
              </a:rPr>
              <a:t> (1987),  адаптированной  Ю.Л.  Ханиным    (1996);</a:t>
            </a:r>
          </a:p>
          <a:p>
            <a:pPr marL="271463" indent="-271463" algn="just">
              <a:buFont typeface="Wingdings" pitchFamily="2" charset="2"/>
              <a:buChar char="v"/>
            </a:pPr>
            <a:r>
              <a:rPr lang="ru-RU" sz="2000" b="1" dirty="0">
                <a:latin typeface="Calibri" pitchFamily="34" charset="0"/>
              </a:rPr>
              <a:t>исследование  кратковременной   памяти  по  тесту «заучивание 10  слов» А.Р. </a:t>
            </a:r>
            <a:r>
              <a:rPr lang="ru-RU" sz="2000" b="1" dirty="0" err="1">
                <a:latin typeface="Calibri" pitchFamily="34" charset="0"/>
              </a:rPr>
              <a:t>Лурия</a:t>
            </a:r>
            <a:r>
              <a:rPr lang="ru-RU" sz="2000" b="1" dirty="0">
                <a:latin typeface="Calibri" pitchFamily="34" charset="0"/>
              </a:rPr>
              <a:t> (1972</a:t>
            </a:r>
            <a:r>
              <a:rPr lang="ru-RU" sz="2000" b="1" dirty="0" smtClean="0">
                <a:latin typeface="Calibri" pitchFamily="34" charset="0"/>
              </a:rPr>
              <a:t>);</a:t>
            </a:r>
          </a:p>
          <a:p>
            <a:pPr marL="271463" indent="-271463" algn="just">
              <a:buFont typeface="Wingdings" pitchFamily="2" charset="2"/>
              <a:buChar char="v"/>
            </a:pPr>
            <a:r>
              <a:rPr lang="en-US" sz="2000" b="1" dirty="0" smtClean="0">
                <a:latin typeface="Calibri" pitchFamily="34" charset="0"/>
              </a:rPr>
              <a:t>MMSE</a:t>
            </a:r>
          </a:p>
          <a:p>
            <a:pPr marL="271463" indent="-271463" algn="just">
              <a:buFont typeface="Wingdings" pitchFamily="2" charset="2"/>
              <a:buChar char="v"/>
            </a:pPr>
            <a:r>
              <a:rPr lang="en-US" sz="2000" b="1" dirty="0" smtClean="0">
                <a:latin typeface="Calibri" pitchFamily="34" charset="0"/>
              </a:rPr>
              <a:t>FAB</a:t>
            </a:r>
            <a:endParaRPr lang="ru-RU" sz="2000" b="1" dirty="0" smtClean="0">
              <a:latin typeface="Calibri" pitchFamily="34" charset="0"/>
            </a:endParaRPr>
          </a:p>
          <a:p>
            <a:pPr marL="271463" indent="-271463" algn="just">
              <a:buFont typeface="Wingdings" pitchFamily="2" charset="2"/>
              <a:buChar char="v"/>
            </a:pPr>
            <a:r>
              <a:rPr lang="ru-RU" sz="2000" b="1" dirty="0" err="1" smtClean="0">
                <a:latin typeface="Calibri" pitchFamily="34" charset="0"/>
              </a:rPr>
              <a:t>МоСа</a:t>
            </a:r>
            <a:r>
              <a:rPr lang="en-US" sz="2000" b="1" dirty="0" smtClean="0">
                <a:latin typeface="Calibri" pitchFamily="34" charset="0"/>
              </a:rPr>
              <a:t>-</a:t>
            </a:r>
            <a:r>
              <a:rPr lang="ru-RU" sz="2000" b="1" dirty="0" smtClean="0">
                <a:latin typeface="Calibri" pitchFamily="34" charset="0"/>
              </a:rPr>
              <a:t>тест</a:t>
            </a:r>
          </a:p>
          <a:p>
            <a:pPr marL="271463" indent="-271463" algn="just">
              <a:buFont typeface="Wingdings" pitchFamily="2" charset="2"/>
              <a:buChar char="v"/>
            </a:pPr>
            <a:r>
              <a:rPr lang="en-US" sz="2000" b="1" dirty="0" smtClean="0">
                <a:latin typeface="Calibri" pitchFamily="34" charset="0"/>
              </a:rPr>
              <a:t>SAGE</a:t>
            </a:r>
            <a:r>
              <a:rPr lang="ru-RU" sz="2000" b="1" dirty="0" smtClean="0">
                <a:latin typeface="Calibri" pitchFamily="34" charset="0"/>
              </a:rPr>
              <a:t>-тест</a:t>
            </a:r>
            <a:endParaRPr lang="ru-RU" sz="2000" b="1" dirty="0">
              <a:latin typeface="Calibri" pitchFamily="34" charset="0"/>
            </a:endParaRPr>
          </a:p>
        </p:txBody>
      </p:sp>
      <p:sp>
        <p:nvSpPr>
          <p:cNvPr id="4" name="Заголовок 1"/>
          <p:cNvSpPr>
            <a:spLocks/>
          </p:cNvSpPr>
          <p:nvPr/>
        </p:nvSpPr>
        <p:spPr bwMode="auto">
          <a:xfrm>
            <a:off x="222250" y="549275"/>
            <a:ext cx="8893175" cy="503238"/>
          </a:xfrm>
          <a:prstGeom prst="rect">
            <a:avLst/>
          </a:prstGeom>
          <a:noFill/>
          <a:ln w="9525" algn="ctr">
            <a:noFill/>
            <a:miter lim="800000"/>
            <a:headEnd/>
            <a:tailEnd/>
          </a:ln>
        </p:spPr>
        <p:txBody>
          <a:bodyPr anchor="ctr"/>
          <a:lstStyle/>
          <a:p>
            <a:pPr algn="ctr"/>
            <a:r>
              <a:rPr lang="ru-RU" sz="3200" b="1" i="1">
                <a:solidFill>
                  <a:schemeClr val="tx2"/>
                </a:solidFill>
                <a:latin typeface="Calibri" pitchFamily="34" charset="0"/>
              </a:rPr>
              <a:t>Нейропсихологическое обследование</a:t>
            </a:r>
          </a:p>
        </p:txBody>
      </p:sp>
      <p:sp>
        <p:nvSpPr>
          <p:cNvPr id="15364" name="Rectangle 5"/>
          <p:cNvSpPr>
            <a:spLocks noChangeArrowheads="1"/>
          </p:cNvSpPr>
          <p:nvPr/>
        </p:nvSpPr>
        <p:spPr bwMode="auto">
          <a:xfrm>
            <a:off x="107950" y="1125538"/>
            <a:ext cx="8966200" cy="647700"/>
          </a:xfrm>
          <a:prstGeom prst="rect">
            <a:avLst/>
          </a:prstGeom>
          <a:noFill/>
          <a:ln w="9525">
            <a:noFill/>
            <a:miter lim="800000"/>
            <a:headEnd/>
            <a:tailEnd/>
          </a:ln>
        </p:spPr>
        <p:txBody>
          <a:bodyPr wrap="none" anchor="ctr"/>
          <a:lstStyle/>
          <a:p>
            <a:pPr algn="ctr"/>
            <a:endParaRPr lang="ru-RU" dirty="0">
              <a:latin typeface="Calibri"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0" y="447675"/>
            <a:ext cx="9144000" cy="901700"/>
          </a:xfrm>
        </p:spPr>
        <p:txBody>
          <a:bodyPr/>
          <a:lstStyle/>
          <a:p>
            <a:pPr eaLnBrk="1" hangingPunct="1"/>
            <a:r>
              <a:rPr lang="ru-RU" altLang="ru-RU" b="1" smtClean="0"/>
              <a:t>СКРИНИНГОВЫЕ ШКАЛЫ ДЕМЕНЦИИ</a:t>
            </a:r>
          </a:p>
        </p:txBody>
      </p:sp>
      <p:sp>
        <p:nvSpPr>
          <p:cNvPr id="32771" name="Rectangle 3"/>
          <p:cNvSpPr>
            <a:spLocks noGrp="1"/>
          </p:cNvSpPr>
          <p:nvPr>
            <p:ph type="body" idx="1"/>
          </p:nvPr>
        </p:nvSpPr>
        <p:spPr>
          <a:xfrm>
            <a:off x="98425" y="2209800"/>
            <a:ext cx="6096000" cy="4648200"/>
          </a:xfrm>
        </p:spPr>
        <p:txBody>
          <a:bodyPr/>
          <a:lstStyle/>
          <a:p>
            <a:pPr marL="273050" lvl="2" indent="-273050" eaLnBrk="1" hangingPunct="1">
              <a:lnSpc>
                <a:spcPct val="70000"/>
              </a:lnSpc>
              <a:buFont typeface="Wingdings" pitchFamily="2" charset="2"/>
              <a:buChar char="§"/>
            </a:pPr>
            <a:r>
              <a:rPr lang="ru-RU" altLang="ru-RU" sz="2600" smtClean="0"/>
              <a:t>Краткая шкала оценки психического статуса </a:t>
            </a:r>
            <a:r>
              <a:rPr lang="en-US" altLang="ru-RU" sz="2600" smtClean="0"/>
              <a:t> MMSE</a:t>
            </a:r>
            <a:endParaRPr lang="ru-RU" altLang="ru-RU" sz="2600" smtClean="0"/>
          </a:p>
          <a:p>
            <a:pPr marL="273050" lvl="2" indent="-273050" eaLnBrk="1" hangingPunct="1">
              <a:lnSpc>
                <a:spcPct val="70000"/>
              </a:lnSpc>
              <a:buFont typeface="Wingdings" pitchFamily="2" charset="2"/>
              <a:buChar char="§"/>
            </a:pPr>
            <a:endParaRPr lang="ru-RU" altLang="ru-RU" sz="2600" smtClean="0"/>
          </a:p>
          <a:p>
            <a:pPr marL="273050" lvl="2" indent="-273050" eaLnBrk="1" hangingPunct="1">
              <a:lnSpc>
                <a:spcPct val="70000"/>
              </a:lnSpc>
              <a:buFont typeface="Wingdings" pitchFamily="2" charset="2"/>
              <a:buChar char="§"/>
            </a:pPr>
            <a:r>
              <a:rPr lang="ru-RU" altLang="ru-RU" sz="2600" smtClean="0"/>
              <a:t>Тест рисования часов </a:t>
            </a:r>
          </a:p>
          <a:p>
            <a:pPr marL="273050" lvl="2" indent="-273050" eaLnBrk="1" hangingPunct="1">
              <a:lnSpc>
                <a:spcPct val="70000"/>
              </a:lnSpc>
              <a:buFont typeface="Wingdings" pitchFamily="2" charset="2"/>
              <a:buChar char="§"/>
            </a:pPr>
            <a:endParaRPr lang="ru-RU" altLang="ru-RU" sz="2600" smtClean="0"/>
          </a:p>
          <a:p>
            <a:pPr marL="273050" lvl="2" indent="-273050" eaLnBrk="1" hangingPunct="1">
              <a:lnSpc>
                <a:spcPct val="70000"/>
              </a:lnSpc>
              <a:buFont typeface="Wingdings" pitchFamily="2" charset="2"/>
              <a:buChar char="§"/>
            </a:pPr>
            <a:r>
              <a:rPr lang="ru-RU" altLang="ru-RU" sz="2600" smtClean="0"/>
              <a:t>Тест “5 слов” </a:t>
            </a:r>
          </a:p>
          <a:p>
            <a:pPr marL="273050" lvl="2" indent="-273050" eaLnBrk="1" hangingPunct="1">
              <a:lnSpc>
                <a:spcPct val="70000"/>
              </a:lnSpc>
              <a:buFont typeface="Wingdings" pitchFamily="2" charset="2"/>
              <a:buChar char="§"/>
            </a:pPr>
            <a:endParaRPr lang="ru-RU" altLang="ru-RU" sz="2600" smtClean="0"/>
          </a:p>
          <a:p>
            <a:pPr marL="273050" lvl="2" indent="-273050" eaLnBrk="1" hangingPunct="1">
              <a:lnSpc>
                <a:spcPct val="70000"/>
              </a:lnSpc>
              <a:buFont typeface="Wingdings" pitchFamily="2" charset="2"/>
              <a:buChar char="§"/>
            </a:pPr>
            <a:r>
              <a:rPr lang="ru-RU" altLang="ru-RU" sz="2600" smtClean="0"/>
              <a:t>Батарея лобной дисфункции</a:t>
            </a:r>
          </a:p>
          <a:p>
            <a:pPr marL="273050" lvl="2" indent="-273050" eaLnBrk="1" hangingPunct="1">
              <a:lnSpc>
                <a:spcPct val="70000"/>
              </a:lnSpc>
              <a:buFont typeface="Wingdings" pitchFamily="2" charset="2"/>
              <a:buChar char="§"/>
            </a:pPr>
            <a:endParaRPr lang="ru-RU" altLang="ru-RU" sz="2600" smtClean="0"/>
          </a:p>
          <a:p>
            <a:pPr marL="273050" lvl="2" indent="-273050" eaLnBrk="1" hangingPunct="1">
              <a:lnSpc>
                <a:spcPct val="70000"/>
              </a:lnSpc>
              <a:buFont typeface="Wingdings" pitchFamily="2" charset="2"/>
              <a:buChar char="§"/>
            </a:pPr>
            <a:r>
              <a:rPr lang="ru-RU" altLang="ru-RU" sz="2600" smtClean="0"/>
              <a:t>Монреальская шкала</a:t>
            </a:r>
          </a:p>
        </p:txBody>
      </p:sp>
      <p:pic>
        <p:nvPicPr>
          <p:cNvPr id="32772" name="Picture 2"/>
          <p:cNvPicPr>
            <a:picLocks noChangeAspect="1" noChangeArrowheads="1"/>
          </p:cNvPicPr>
          <p:nvPr/>
        </p:nvPicPr>
        <p:blipFill>
          <a:blip r:embed="rId2"/>
          <a:srcRect/>
          <a:stretch>
            <a:fillRect/>
          </a:stretch>
        </p:blipFill>
        <p:spPr bwMode="auto">
          <a:xfrm>
            <a:off x="6194425" y="2663825"/>
            <a:ext cx="2346325" cy="3519488"/>
          </a:xfrm>
          <a:prstGeom prst="rect">
            <a:avLst/>
          </a:prstGeom>
          <a:noFill/>
          <a:ln w="9525">
            <a:noFill/>
            <a:miter lim="800000"/>
            <a:headEnd/>
            <a:tailEnd/>
          </a:ln>
          <a:effectLst/>
        </p:spPr>
      </p:pic>
    </p:spTree>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fld id="{53D7DD10-601B-4FC5-890B-E5772B901EF2}" type="slidenum">
              <a:rPr lang="ru-RU" altLang="ru-RU" sz="1400" i="0"/>
              <a:pPr/>
              <a:t>39</a:t>
            </a:fld>
            <a:endParaRPr lang="ru-RU" altLang="ru-RU" sz="1400" i="0"/>
          </a:p>
        </p:txBody>
      </p:sp>
      <p:sp>
        <p:nvSpPr>
          <p:cNvPr id="160770" name="Rectangle 2"/>
          <p:cNvSpPr>
            <a:spLocks noGrp="1" noChangeArrowheads="1"/>
          </p:cNvSpPr>
          <p:nvPr>
            <p:ph type="title" idx="4294967295"/>
          </p:nvPr>
        </p:nvSpPr>
        <p:spPr>
          <a:xfrm>
            <a:off x="0" y="333375"/>
            <a:ext cx="9144000" cy="1143000"/>
          </a:xfrm>
        </p:spPr>
        <p:txBody>
          <a:bodyPr/>
          <a:lstStyle/>
          <a:p>
            <a:pPr eaLnBrk="1" hangingPunct="1">
              <a:defRPr/>
            </a:pPr>
            <a:r>
              <a:rPr lang="ru-RU" sz="2800" b="1" dirty="0" smtClean="0">
                <a:effectLst>
                  <a:outerShdw blurRad="38100" dist="38100" dir="2700000" algn="tl">
                    <a:srgbClr val="000000"/>
                  </a:outerShdw>
                </a:effectLst>
                <a:latin typeface="Tahoma" pitchFamily="34" charset="0"/>
              </a:rPr>
              <a:t>МЕТОДЫ ИССЛЕДОВАНИЯ КОГНИТИВНЫХ ФУНКИЙ: КРАТКАЯ ШКАЛА ОЦЕНКИ ПСИХИЧЕСКОГО СТАТУСА (КШОПС, </a:t>
            </a:r>
            <a:r>
              <a:rPr lang="en-US" sz="2800" b="1" dirty="0" smtClean="0">
                <a:effectLst>
                  <a:outerShdw blurRad="38100" dist="38100" dir="2700000" algn="tl">
                    <a:srgbClr val="000000"/>
                  </a:outerShdw>
                </a:effectLst>
                <a:latin typeface="Tahoma" pitchFamily="34" charset="0"/>
              </a:rPr>
              <a:t>MMSE)</a:t>
            </a:r>
            <a:endParaRPr lang="ru-RU" sz="2800" b="1" dirty="0" smtClean="0">
              <a:effectLst>
                <a:outerShdw blurRad="38100" dist="38100" dir="2700000" algn="tl">
                  <a:srgbClr val="000000"/>
                </a:outerShdw>
              </a:effectLst>
              <a:latin typeface="Tahoma" pitchFamily="34" charset="0"/>
            </a:endParaRPr>
          </a:p>
        </p:txBody>
      </p:sp>
      <p:sp>
        <p:nvSpPr>
          <p:cNvPr id="160771" name="Rectangle 3"/>
          <p:cNvSpPr>
            <a:spLocks noGrp="1" noChangeArrowheads="1"/>
          </p:cNvSpPr>
          <p:nvPr>
            <p:ph type="body" sz="half" idx="4294967295"/>
          </p:nvPr>
        </p:nvSpPr>
        <p:spPr>
          <a:xfrm>
            <a:off x="609600" y="1905000"/>
            <a:ext cx="4538663" cy="4114800"/>
          </a:xfrm>
        </p:spPr>
        <p:txBody>
          <a:bodyPr/>
          <a:lstStyle/>
          <a:p>
            <a:pPr eaLnBrk="1" hangingPunct="1">
              <a:lnSpc>
                <a:spcPct val="80000"/>
              </a:lnSpc>
              <a:defRPr/>
            </a:pPr>
            <a:r>
              <a:rPr lang="ru-RU" sz="2400" b="1" smtClean="0">
                <a:effectLst>
                  <a:outerShdw blurRad="38100" dist="38100" dir="2700000" algn="tl">
                    <a:srgbClr val="000000"/>
                  </a:outerShdw>
                </a:effectLst>
              </a:rPr>
              <a:t>Дата</a:t>
            </a:r>
          </a:p>
          <a:p>
            <a:pPr eaLnBrk="1" hangingPunct="1">
              <a:lnSpc>
                <a:spcPct val="80000"/>
              </a:lnSpc>
              <a:defRPr/>
            </a:pPr>
            <a:r>
              <a:rPr lang="ru-RU" sz="2400" b="1" smtClean="0">
                <a:effectLst>
                  <a:outerShdw blurRad="38100" dist="38100" dir="2700000" algn="tl">
                    <a:srgbClr val="000000"/>
                  </a:outerShdw>
                </a:effectLst>
              </a:rPr>
              <a:t>Место</a:t>
            </a:r>
          </a:p>
          <a:p>
            <a:pPr eaLnBrk="1" hangingPunct="1">
              <a:lnSpc>
                <a:spcPct val="80000"/>
              </a:lnSpc>
              <a:defRPr/>
            </a:pPr>
            <a:r>
              <a:rPr lang="ru-RU" sz="2400" b="1" smtClean="0">
                <a:effectLst>
                  <a:outerShdw blurRad="38100" dist="38100" dir="2700000" algn="tl">
                    <a:srgbClr val="000000"/>
                  </a:outerShdw>
                </a:effectLst>
              </a:rPr>
              <a:t>Повторить 3 слова</a:t>
            </a:r>
          </a:p>
          <a:p>
            <a:pPr eaLnBrk="1" hangingPunct="1">
              <a:lnSpc>
                <a:spcPct val="80000"/>
              </a:lnSpc>
              <a:defRPr/>
            </a:pPr>
            <a:r>
              <a:rPr lang="ru-RU" sz="2400" b="1" smtClean="0">
                <a:effectLst>
                  <a:outerShdw blurRad="38100" dist="38100" dir="2700000" algn="tl">
                    <a:srgbClr val="000000"/>
                  </a:outerShdw>
                </a:effectLst>
              </a:rPr>
              <a:t>Отнять от 100 семь пять раз подряд</a:t>
            </a:r>
          </a:p>
          <a:p>
            <a:pPr eaLnBrk="1" hangingPunct="1">
              <a:lnSpc>
                <a:spcPct val="80000"/>
              </a:lnSpc>
              <a:defRPr/>
            </a:pPr>
            <a:r>
              <a:rPr lang="ru-RU" sz="2400" b="1" smtClean="0">
                <a:effectLst>
                  <a:outerShdw blurRad="38100" dist="38100" dir="2700000" algn="tl">
                    <a:srgbClr val="000000"/>
                  </a:outerShdw>
                </a:effectLst>
              </a:rPr>
              <a:t>вспомнить 3 слова</a:t>
            </a:r>
          </a:p>
          <a:p>
            <a:pPr eaLnBrk="1" hangingPunct="1">
              <a:lnSpc>
                <a:spcPct val="80000"/>
              </a:lnSpc>
              <a:defRPr/>
            </a:pPr>
            <a:r>
              <a:rPr lang="ru-RU" sz="2400" b="1" smtClean="0">
                <a:effectLst>
                  <a:outerShdw blurRad="38100" dist="38100" dir="2700000" algn="tl">
                    <a:srgbClr val="000000"/>
                  </a:outerShdw>
                </a:effectLst>
              </a:rPr>
              <a:t>назвать 2 предмета</a:t>
            </a:r>
          </a:p>
          <a:p>
            <a:pPr eaLnBrk="1" hangingPunct="1">
              <a:lnSpc>
                <a:spcPct val="80000"/>
              </a:lnSpc>
              <a:defRPr/>
            </a:pPr>
            <a:r>
              <a:rPr lang="ru-RU" sz="2400" b="1" smtClean="0">
                <a:effectLst>
                  <a:outerShdw blurRad="38100" dist="38100" dir="2700000" algn="tl">
                    <a:srgbClr val="000000"/>
                  </a:outerShdw>
                </a:effectLst>
              </a:rPr>
              <a:t>повторить фразу</a:t>
            </a:r>
          </a:p>
          <a:p>
            <a:pPr eaLnBrk="1" hangingPunct="1">
              <a:lnSpc>
                <a:spcPct val="80000"/>
              </a:lnSpc>
              <a:defRPr/>
            </a:pPr>
            <a:r>
              <a:rPr lang="ru-RU" sz="2400" b="1" smtClean="0">
                <a:effectLst>
                  <a:outerShdw blurRad="38100" dist="38100" dir="2700000" algn="tl">
                    <a:srgbClr val="000000"/>
                  </a:outerShdw>
                </a:effectLst>
              </a:rPr>
              <a:t>выполнить команду</a:t>
            </a:r>
          </a:p>
          <a:p>
            <a:pPr eaLnBrk="1" hangingPunct="1">
              <a:lnSpc>
                <a:spcPct val="80000"/>
              </a:lnSpc>
              <a:defRPr/>
            </a:pPr>
            <a:r>
              <a:rPr lang="ru-RU" sz="2400" b="1" smtClean="0">
                <a:effectLst>
                  <a:outerShdw blurRad="38100" dist="38100" dir="2700000" algn="tl">
                    <a:srgbClr val="000000"/>
                  </a:outerShdw>
                </a:effectLst>
              </a:rPr>
              <a:t>прочитать и выполнить</a:t>
            </a:r>
          </a:p>
          <a:p>
            <a:pPr eaLnBrk="1" hangingPunct="1">
              <a:lnSpc>
                <a:spcPct val="80000"/>
              </a:lnSpc>
              <a:defRPr/>
            </a:pPr>
            <a:r>
              <a:rPr lang="ru-RU" sz="2400" b="1" smtClean="0">
                <a:effectLst>
                  <a:outerShdw blurRad="38100" dist="38100" dir="2700000" algn="tl">
                    <a:srgbClr val="000000"/>
                  </a:outerShdw>
                </a:effectLst>
              </a:rPr>
              <a:t>написать</a:t>
            </a:r>
            <a:r>
              <a:rPr lang="ru-RU" sz="2000" b="1" smtClean="0">
                <a:effectLst>
                  <a:outerShdw blurRad="38100" dist="38100" dir="2700000" algn="tl">
                    <a:srgbClr val="000000"/>
                  </a:outerShdw>
                </a:effectLst>
              </a:rPr>
              <a:t> </a:t>
            </a:r>
            <a:r>
              <a:rPr lang="ru-RU" sz="2400" b="1" smtClean="0">
                <a:effectLst>
                  <a:outerShdw blurRad="38100" dist="38100" dir="2700000" algn="tl">
                    <a:srgbClr val="000000"/>
                  </a:outerShdw>
                </a:effectLst>
              </a:rPr>
              <a:t>предложение</a:t>
            </a:r>
          </a:p>
          <a:p>
            <a:pPr eaLnBrk="1" hangingPunct="1">
              <a:lnSpc>
                <a:spcPct val="80000"/>
              </a:lnSpc>
              <a:defRPr/>
            </a:pPr>
            <a:r>
              <a:rPr lang="ru-RU" sz="2400" b="1" smtClean="0">
                <a:effectLst>
                  <a:outerShdw blurRad="38100" dist="38100" dir="2700000" algn="tl">
                    <a:srgbClr val="000000"/>
                  </a:outerShdw>
                </a:effectLst>
              </a:rPr>
              <a:t>срисовать рисунок</a:t>
            </a:r>
            <a:endParaRPr lang="ru-RU" sz="3600" b="1" smtClean="0">
              <a:effectLst>
                <a:outerShdw blurRad="38100" dist="38100" dir="2700000" algn="tl">
                  <a:srgbClr val="000000"/>
                </a:outerShdw>
              </a:effectLst>
            </a:endParaRPr>
          </a:p>
          <a:p>
            <a:pPr lvl="2" eaLnBrk="1" hangingPunct="1">
              <a:lnSpc>
                <a:spcPct val="80000"/>
              </a:lnSpc>
              <a:defRPr/>
            </a:pPr>
            <a:endParaRPr lang="ru-RU" sz="3200" b="1" smtClean="0">
              <a:effectLst>
                <a:outerShdw blurRad="38100" dist="38100" dir="2700000" algn="tl">
                  <a:srgbClr val="000000"/>
                </a:outerShdw>
              </a:effectLst>
            </a:endParaRPr>
          </a:p>
        </p:txBody>
      </p:sp>
      <p:pic>
        <p:nvPicPr>
          <p:cNvPr id="14341" name="Picture 4" descr="C:\Documents and Settings\Владимир\Мои документы\Мои рисунки\MMSE.bmp"/>
          <p:cNvPicPr>
            <a:picLocks noGrp="1" noChangeAspect="1" noChangeArrowheads="1"/>
          </p:cNvPicPr>
          <p:nvPr>
            <p:ph type="clipArt" sz="half" idx="4294967295"/>
          </p:nvPr>
        </p:nvPicPr>
        <p:blipFill>
          <a:blip r:embed="rId3">
            <a:extLst>
              <a:ext uri="{28A0092B-C50C-407E-A947-70E740481C1C}">
                <a14:useLocalDpi xmlns="" xmlns:a14="http://schemas.microsoft.com/office/drawing/2010/main" val="0"/>
              </a:ext>
            </a:extLst>
          </a:blip>
          <a:srcRect/>
          <a:stretch>
            <a:fillRect/>
          </a:stretch>
        </p:blipFill>
        <p:spPr>
          <a:xfrm>
            <a:off x="4876800" y="4495800"/>
            <a:ext cx="3810000" cy="1773238"/>
          </a:xfrm>
        </p:spPr>
      </p:pic>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0825" y="862013"/>
          <a:ext cx="8424863" cy="4602390"/>
        </p:xfrm>
        <a:graphic>
          <a:graphicData uri="http://schemas.openxmlformats.org/drawingml/2006/table">
            <a:tbl>
              <a:tblPr firstRow="1" bandRow="1">
                <a:tableStyleId>{37CE84F3-28C3-443E-9E96-99CF82512B78}</a:tableStyleId>
              </a:tblPr>
              <a:tblGrid>
                <a:gridCol w="5772004"/>
                <a:gridCol w="2652859"/>
              </a:tblGrid>
              <a:tr h="700989">
                <a:tc>
                  <a:txBody>
                    <a:bodyPr/>
                    <a:lstStyle/>
                    <a:p>
                      <a:endParaRPr lang="ru-RU" sz="4000" dirty="0">
                        <a:solidFill>
                          <a:schemeClr val="tx2"/>
                        </a:solidFill>
                      </a:endParaRPr>
                    </a:p>
                  </a:txBody>
                  <a:tcPr marL="91443" marR="91443"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4000" dirty="0">
                        <a:solidFill>
                          <a:schemeClr val="tx2"/>
                        </a:solidFill>
                      </a:endParaRPr>
                    </a:p>
                  </a:txBody>
                  <a:tcPr marL="91443" marR="91443" marT="45711" marB="45711"/>
                </a:tc>
              </a:tr>
              <a:tr h="700989">
                <a:tc>
                  <a:txBody>
                    <a:bodyPr/>
                    <a:lstStyle/>
                    <a:p>
                      <a:r>
                        <a:rPr lang="ru-RU" altLang="ru-RU" sz="4000" dirty="0" smtClean="0"/>
                        <a:t>Лакунарный</a:t>
                      </a:r>
                      <a:endParaRPr lang="ru-RU" sz="4000" dirty="0">
                        <a:solidFill>
                          <a:schemeClr val="tx2"/>
                        </a:solidFill>
                      </a:endParaRPr>
                    </a:p>
                  </a:txBody>
                  <a:tcPr marL="91443" marR="91443" marT="45711" marB="45711"/>
                </a:tc>
                <a:tc>
                  <a:txBody>
                    <a:bodyPr/>
                    <a:lstStyle/>
                    <a:p>
                      <a:r>
                        <a:rPr lang="en-US" altLang="ru-RU" sz="4000" dirty="0" smtClean="0"/>
                        <a:t>&lt; 1 </a:t>
                      </a:r>
                      <a:r>
                        <a:rPr lang="ru-RU" altLang="ru-RU" sz="4000" dirty="0" smtClean="0"/>
                        <a:t>см</a:t>
                      </a:r>
                      <a:endParaRPr lang="ru-RU" sz="4000" dirty="0"/>
                    </a:p>
                  </a:txBody>
                  <a:tcPr marL="91443" marR="91443" marT="45711" marB="45711"/>
                </a:tc>
              </a:tr>
              <a:tr h="700989">
                <a:tc>
                  <a:txBody>
                    <a:bodyPr/>
                    <a:lstStyle/>
                    <a:p>
                      <a:r>
                        <a:rPr lang="ru-RU" altLang="ru-RU" sz="4000" dirty="0" smtClean="0"/>
                        <a:t>Средний </a:t>
                      </a:r>
                      <a:endParaRPr lang="ru-RU" sz="4000" dirty="0">
                        <a:solidFill>
                          <a:schemeClr val="tx2"/>
                        </a:solidFill>
                      </a:endParaRPr>
                    </a:p>
                  </a:txBody>
                  <a:tcPr marL="91443" marR="91443"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ru-RU" sz="4000" dirty="0" smtClean="0"/>
                        <a:t>1-3 </a:t>
                      </a:r>
                      <a:r>
                        <a:rPr lang="ru-RU" altLang="ru-RU" sz="4000" dirty="0" smtClean="0"/>
                        <a:t>см</a:t>
                      </a:r>
                      <a:endParaRPr lang="ru-RU" sz="4000" dirty="0"/>
                    </a:p>
                  </a:txBody>
                  <a:tcPr marL="91443" marR="91443" marT="45711" marB="45711"/>
                </a:tc>
              </a:tr>
              <a:tr h="1310555">
                <a:tc>
                  <a:txBody>
                    <a:bodyPr/>
                    <a:lstStyle/>
                    <a:p>
                      <a:r>
                        <a:rPr lang="ru-RU" altLang="ru-RU" sz="4000" dirty="0" smtClean="0"/>
                        <a:t>Крупноочаговый</a:t>
                      </a:r>
                      <a:r>
                        <a:rPr lang="en-US" altLang="ru-RU" sz="4000" dirty="0" smtClean="0"/>
                        <a:t> </a:t>
                      </a:r>
                      <a:endParaRPr lang="ru-RU" sz="4000" dirty="0">
                        <a:solidFill>
                          <a:schemeClr val="tx2"/>
                        </a:solidFill>
                      </a:endParaRPr>
                    </a:p>
                  </a:txBody>
                  <a:tcPr marL="91443" marR="91443"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ru-RU" sz="4000" dirty="0" smtClean="0"/>
                        <a:t>&gt; 3 </a:t>
                      </a:r>
                      <a:r>
                        <a:rPr lang="ru-RU" altLang="ru-RU" sz="4000" dirty="0" smtClean="0"/>
                        <a:t>см</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4000" dirty="0"/>
                    </a:p>
                  </a:txBody>
                  <a:tcPr marL="91443" marR="91443" marT="45711" marB="45711"/>
                </a:tc>
              </a:tr>
              <a:tr h="1188641">
                <a:tc>
                  <a:txBody>
                    <a:bodyPr/>
                    <a:lstStyle/>
                    <a:p>
                      <a:r>
                        <a:rPr lang="ru-RU" sz="4000" dirty="0" err="1" smtClean="0">
                          <a:solidFill>
                            <a:schemeClr val="bg1"/>
                          </a:solidFill>
                        </a:rPr>
                        <a:t>Субтотальный</a:t>
                      </a:r>
                      <a:endParaRPr lang="ru-RU" sz="4000" dirty="0">
                        <a:solidFill>
                          <a:schemeClr val="bg1"/>
                        </a:solidFill>
                      </a:endParaRPr>
                    </a:p>
                  </a:txBody>
                  <a:tcPr marL="91443" marR="91443"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t>Не</a:t>
                      </a:r>
                      <a:r>
                        <a:rPr lang="ru-RU" sz="2400" baseline="0" dirty="0" smtClean="0"/>
                        <a:t> менее 2/3 полушария головного мозга</a:t>
                      </a:r>
                      <a:endParaRPr lang="ru-RU" sz="2400" dirty="0"/>
                    </a:p>
                  </a:txBody>
                  <a:tcPr marL="91443" marR="91443" marT="45711" marB="45711"/>
                </a:tc>
              </a:tr>
            </a:tbl>
          </a:graphicData>
        </a:graphic>
      </p:graphicFrame>
      <p:sp>
        <p:nvSpPr>
          <p:cNvPr id="62478" name="Rectangle 2"/>
          <p:cNvSpPr>
            <a:spLocks noGrp="1" noChangeArrowheads="1"/>
          </p:cNvSpPr>
          <p:nvPr>
            <p:ph type="title"/>
          </p:nvPr>
        </p:nvSpPr>
        <p:spPr>
          <a:xfrm>
            <a:off x="395288" y="836613"/>
            <a:ext cx="8229600" cy="404812"/>
          </a:xfrm>
        </p:spPr>
        <p:txBody>
          <a:bodyPr/>
          <a:lstStyle/>
          <a:p>
            <a:pPr eaLnBrk="1" hangingPunct="1"/>
            <a:r>
              <a:rPr lang="ru-RU" altLang="ru-RU" sz="3200" b="1" smtClean="0">
                <a:solidFill>
                  <a:schemeClr val="bg1"/>
                </a:solidFill>
              </a:rPr>
              <a:t>Классификация по размеру очага</a:t>
            </a:r>
          </a:p>
        </p:txBody>
      </p:sp>
    </p:spTree>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38113" y="719138"/>
            <a:ext cx="9042400" cy="765175"/>
          </a:xfrm>
        </p:spPr>
        <p:txBody>
          <a:bodyPr/>
          <a:lstStyle/>
          <a:p>
            <a:pPr eaLnBrk="1" hangingPunct="1"/>
            <a:r>
              <a:rPr lang="ru-RU" altLang="ru-RU" sz="3200" dirty="0" smtClean="0">
                <a:solidFill>
                  <a:schemeClr val="tx1">
                    <a:lumMod val="90000"/>
                  </a:schemeClr>
                </a:solidFill>
                <a:latin typeface="Tahoma" panose="020B0604030504040204" pitchFamily="34" charset="0"/>
              </a:rPr>
              <a:t>СТАДИИ ДЕМЕНЦИИ И ПОКАЗАТЕЛИ КШОПС </a:t>
            </a:r>
          </a:p>
        </p:txBody>
      </p:sp>
      <p:sp>
        <p:nvSpPr>
          <p:cNvPr id="15363" name="Rectangle 3"/>
          <p:cNvSpPr>
            <a:spLocks noGrp="1" noChangeArrowheads="1"/>
          </p:cNvSpPr>
          <p:nvPr>
            <p:ph type="subTitle" idx="1"/>
          </p:nvPr>
        </p:nvSpPr>
        <p:spPr>
          <a:xfrm>
            <a:off x="657225" y="2708275"/>
            <a:ext cx="5859463" cy="3881438"/>
          </a:xfrm>
        </p:spPr>
        <p:txBody>
          <a:bodyPr/>
          <a:lstStyle/>
          <a:p>
            <a:pPr eaLnBrk="1" hangingPunct="1"/>
            <a:r>
              <a:rPr lang="ru-RU" altLang="ru-RU" sz="2000" b="1" smtClean="0"/>
              <a:t>Лёгкая деменция (пациент может жить дома один, ходить в ближайший магазин)</a:t>
            </a:r>
          </a:p>
          <a:p>
            <a:pPr eaLnBrk="1" hangingPunct="1"/>
            <a:endParaRPr lang="ru-RU" altLang="ru-RU" sz="2000" b="1" smtClean="0"/>
          </a:p>
          <a:p>
            <a:pPr eaLnBrk="1" hangingPunct="1"/>
            <a:r>
              <a:rPr lang="ru-RU" altLang="ru-RU" sz="2000" b="1" smtClean="0"/>
              <a:t>Умеренная деменция (нарушена повседневная активность, в том числе дома, часто поведенческие нарушения, самообслуживание сохранено) </a:t>
            </a:r>
          </a:p>
          <a:p>
            <a:pPr eaLnBrk="1" hangingPunct="1"/>
            <a:endParaRPr lang="ru-RU" altLang="ru-RU" sz="2000" b="1" smtClean="0"/>
          </a:p>
          <a:p>
            <a:pPr eaLnBrk="1" hangingPunct="1"/>
            <a:r>
              <a:rPr lang="ru-RU" altLang="ru-RU" sz="2000" b="1" smtClean="0"/>
              <a:t>Тяжёлая деменция (нарушено самообслуживание)</a:t>
            </a:r>
          </a:p>
        </p:txBody>
      </p:sp>
      <p:sp>
        <p:nvSpPr>
          <p:cNvPr id="15364" name="Text Box 4"/>
          <p:cNvSpPr txBox="1">
            <a:spLocks noChangeArrowheads="1"/>
          </p:cNvSpPr>
          <p:nvPr/>
        </p:nvSpPr>
        <p:spPr bwMode="auto">
          <a:xfrm>
            <a:off x="6443663" y="2693988"/>
            <a:ext cx="27003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pPr eaLnBrk="1" hangingPunct="1">
              <a:spcBef>
                <a:spcPct val="50000"/>
              </a:spcBef>
            </a:pPr>
            <a:r>
              <a:rPr lang="ru-RU" altLang="ru-RU" i="0"/>
              <a:t>20-24</a:t>
            </a:r>
          </a:p>
        </p:txBody>
      </p:sp>
      <p:sp>
        <p:nvSpPr>
          <p:cNvPr id="15365" name="Text Box 5"/>
          <p:cNvSpPr txBox="1">
            <a:spLocks noChangeArrowheads="1"/>
          </p:cNvSpPr>
          <p:nvPr/>
        </p:nvSpPr>
        <p:spPr bwMode="auto">
          <a:xfrm>
            <a:off x="6443663" y="3557588"/>
            <a:ext cx="27003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pPr eaLnBrk="1" hangingPunct="1">
              <a:spcBef>
                <a:spcPct val="50000"/>
              </a:spcBef>
            </a:pPr>
            <a:r>
              <a:rPr lang="ru-RU" altLang="ru-RU" i="0"/>
              <a:t>10-20</a:t>
            </a:r>
          </a:p>
        </p:txBody>
      </p:sp>
      <p:sp>
        <p:nvSpPr>
          <p:cNvPr id="15366" name="Text Box 6"/>
          <p:cNvSpPr txBox="1">
            <a:spLocks noChangeArrowheads="1"/>
          </p:cNvSpPr>
          <p:nvPr/>
        </p:nvSpPr>
        <p:spPr bwMode="auto">
          <a:xfrm>
            <a:off x="6600825" y="5141913"/>
            <a:ext cx="27003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pPr eaLnBrk="1" hangingPunct="1">
              <a:spcBef>
                <a:spcPct val="50000"/>
              </a:spcBef>
            </a:pPr>
            <a:r>
              <a:rPr lang="ru-RU" altLang="ru-RU" i="0"/>
              <a:t>0-10</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Номер слайда 4"/>
          <p:cNvSpPr>
            <a:spLocks noGrp="1"/>
          </p:cNvSpPr>
          <p:nvPr>
            <p:ph type="sldNum" sz="quarter" idx="12"/>
          </p:nvPr>
        </p:nvSpPr>
        <p:spPr/>
        <p:txBody>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pPr eaLnBrk="1" hangingPunct="1"/>
            <a:fld id="{8EE60170-1261-419B-9A39-CB4AD7931A25}" type="slidenum">
              <a:rPr lang="ru-RU" altLang="ru-RU" sz="1400" i="0">
                <a:latin typeface="Arial" panose="020B0604020202020204" pitchFamily="34" charset="0"/>
              </a:rPr>
              <a:pPr eaLnBrk="1" hangingPunct="1"/>
              <a:t>41</a:t>
            </a:fld>
            <a:endParaRPr lang="ru-RU" altLang="ru-RU" sz="1400" i="0">
              <a:latin typeface="Arial" panose="020B0604020202020204" pitchFamily="34" charset="0"/>
            </a:endParaRPr>
          </a:p>
        </p:txBody>
      </p:sp>
      <p:sp>
        <p:nvSpPr>
          <p:cNvPr id="16387" name="Oval 3"/>
          <p:cNvSpPr>
            <a:spLocks noChangeArrowheads="1"/>
          </p:cNvSpPr>
          <p:nvPr/>
        </p:nvSpPr>
        <p:spPr bwMode="auto">
          <a:xfrm>
            <a:off x="2590800" y="1905000"/>
            <a:ext cx="4419600" cy="4191000"/>
          </a:xfrm>
          <a:prstGeom prst="ellipse">
            <a:avLst/>
          </a:prstGeom>
          <a:noFill/>
          <a:ln w="635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pPr eaLnBrk="1" hangingPunct="1"/>
            <a:endParaRPr lang="ru-RU" altLang="ru-RU"/>
          </a:p>
        </p:txBody>
      </p:sp>
      <p:sp>
        <p:nvSpPr>
          <p:cNvPr id="16388" name="Text Box 4"/>
          <p:cNvSpPr txBox="1">
            <a:spLocks noChangeArrowheads="1"/>
          </p:cNvSpPr>
          <p:nvPr/>
        </p:nvSpPr>
        <p:spPr bwMode="auto">
          <a:xfrm>
            <a:off x="4556125" y="1946275"/>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12</a:t>
            </a:r>
          </a:p>
        </p:txBody>
      </p:sp>
      <p:sp>
        <p:nvSpPr>
          <p:cNvPr id="16389" name="Text Box 5"/>
          <p:cNvSpPr txBox="1">
            <a:spLocks noChangeArrowheads="1"/>
          </p:cNvSpPr>
          <p:nvPr/>
        </p:nvSpPr>
        <p:spPr bwMode="auto">
          <a:xfrm>
            <a:off x="6400800" y="3657600"/>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3</a:t>
            </a:r>
          </a:p>
        </p:txBody>
      </p:sp>
      <p:sp>
        <p:nvSpPr>
          <p:cNvPr id="16390" name="Text Box 6"/>
          <p:cNvSpPr txBox="1">
            <a:spLocks noChangeArrowheads="1"/>
          </p:cNvSpPr>
          <p:nvPr/>
        </p:nvSpPr>
        <p:spPr bwMode="auto">
          <a:xfrm>
            <a:off x="4648200" y="5486400"/>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6</a:t>
            </a:r>
          </a:p>
        </p:txBody>
      </p:sp>
      <p:sp>
        <p:nvSpPr>
          <p:cNvPr id="16391" name="Text Box 7"/>
          <p:cNvSpPr txBox="1">
            <a:spLocks noChangeArrowheads="1"/>
          </p:cNvSpPr>
          <p:nvPr/>
        </p:nvSpPr>
        <p:spPr bwMode="auto">
          <a:xfrm>
            <a:off x="2819400" y="3733800"/>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9</a:t>
            </a:r>
          </a:p>
        </p:txBody>
      </p:sp>
      <p:sp>
        <p:nvSpPr>
          <p:cNvPr id="16392" name="Text Box 8"/>
          <p:cNvSpPr txBox="1">
            <a:spLocks noChangeArrowheads="1"/>
          </p:cNvSpPr>
          <p:nvPr/>
        </p:nvSpPr>
        <p:spPr bwMode="auto">
          <a:xfrm>
            <a:off x="5470525" y="2327275"/>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1</a:t>
            </a:r>
          </a:p>
        </p:txBody>
      </p:sp>
      <p:sp>
        <p:nvSpPr>
          <p:cNvPr id="16393" name="Text Box 9"/>
          <p:cNvSpPr txBox="1">
            <a:spLocks noChangeArrowheads="1"/>
          </p:cNvSpPr>
          <p:nvPr/>
        </p:nvSpPr>
        <p:spPr bwMode="auto">
          <a:xfrm>
            <a:off x="6080125" y="2860675"/>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2</a:t>
            </a:r>
          </a:p>
        </p:txBody>
      </p:sp>
      <p:sp>
        <p:nvSpPr>
          <p:cNvPr id="16394" name="Text Box 10"/>
          <p:cNvSpPr txBox="1">
            <a:spLocks noChangeArrowheads="1"/>
          </p:cNvSpPr>
          <p:nvPr/>
        </p:nvSpPr>
        <p:spPr bwMode="auto">
          <a:xfrm>
            <a:off x="6324600" y="4572000"/>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4</a:t>
            </a:r>
          </a:p>
        </p:txBody>
      </p:sp>
      <p:sp>
        <p:nvSpPr>
          <p:cNvPr id="16395" name="Text Box 11"/>
          <p:cNvSpPr txBox="1">
            <a:spLocks noChangeArrowheads="1"/>
          </p:cNvSpPr>
          <p:nvPr/>
        </p:nvSpPr>
        <p:spPr bwMode="auto">
          <a:xfrm>
            <a:off x="5562600" y="5181600"/>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5</a:t>
            </a:r>
          </a:p>
        </p:txBody>
      </p:sp>
      <p:sp>
        <p:nvSpPr>
          <p:cNvPr id="16396" name="Text Box 12"/>
          <p:cNvSpPr txBox="1">
            <a:spLocks noChangeArrowheads="1"/>
          </p:cNvSpPr>
          <p:nvPr/>
        </p:nvSpPr>
        <p:spPr bwMode="auto">
          <a:xfrm>
            <a:off x="3657600" y="5257800"/>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7</a:t>
            </a:r>
          </a:p>
        </p:txBody>
      </p:sp>
      <p:sp>
        <p:nvSpPr>
          <p:cNvPr id="16397" name="Text Box 13"/>
          <p:cNvSpPr txBox="1">
            <a:spLocks noChangeArrowheads="1"/>
          </p:cNvSpPr>
          <p:nvPr/>
        </p:nvSpPr>
        <p:spPr bwMode="auto">
          <a:xfrm>
            <a:off x="3048000" y="4648200"/>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8</a:t>
            </a:r>
          </a:p>
        </p:txBody>
      </p:sp>
      <p:sp>
        <p:nvSpPr>
          <p:cNvPr id="16398" name="Text Box 14"/>
          <p:cNvSpPr txBox="1">
            <a:spLocks noChangeArrowheads="1"/>
          </p:cNvSpPr>
          <p:nvPr/>
        </p:nvSpPr>
        <p:spPr bwMode="auto">
          <a:xfrm>
            <a:off x="2971800" y="289560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10</a:t>
            </a:r>
          </a:p>
        </p:txBody>
      </p:sp>
      <p:sp>
        <p:nvSpPr>
          <p:cNvPr id="16399" name="Text Box 15"/>
          <p:cNvSpPr txBox="1">
            <a:spLocks noChangeArrowheads="1"/>
          </p:cNvSpPr>
          <p:nvPr/>
        </p:nvSpPr>
        <p:spPr bwMode="auto">
          <a:xfrm>
            <a:off x="3657600" y="220980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Tahoma" panose="020B0604030504040204" pitchFamily="34" charset="0"/>
              </a:defRPr>
            </a:lvl1pPr>
            <a:lvl2pPr marL="742950" indent="-285750" eaLnBrk="0" hangingPunct="0">
              <a:defRPr sz="2000" i="1">
                <a:solidFill>
                  <a:schemeClr val="tx1"/>
                </a:solidFill>
                <a:latin typeface="Tahoma" panose="020B0604030504040204" pitchFamily="34" charset="0"/>
              </a:defRPr>
            </a:lvl2pPr>
            <a:lvl3pPr marL="1143000" indent="-228600" eaLnBrk="0" hangingPunct="0">
              <a:defRPr sz="2000" i="1">
                <a:solidFill>
                  <a:schemeClr val="tx1"/>
                </a:solidFill>
                <a:latin typeface="Tahoma" panose="020B0604030504040204" pitchFamily="34" charset="0"/>
              </a:defRPr>
            </a:lvl3pPr>
            <a:lvl4pPr marL="1600200" indent="-228600" eaLnBrk="0" hangingPunct="0">
              <a:defRPr sz="2000" i="1">
                <a:solidFill>
                  <a:schemeClr val="tx1"/>
                </a:solidFill>
                <a:latin typeface="Tahoma" panose="020B0604030504040204" pitchFamily="34" charset="0"/>
              </a:defRPr>
            </a:lvl4pPr>
            <a:lvl5pPr marL="2057400" indent="-228600" eaLnBrk="0" hangingPunct="0">
              <a:defRPr sz="2000" i="1">
                <a:solidFill>
                  <a:schemeClr val="tx1"/>
                </a:solidFill>
                <a:latin typeface="Tahoma" panose="020B0604030504040204" pitchFamily="34" charset="0"/>
              </a:defRPr>
            </a:lvl5pPr>
            <a:lvl6pPr marL="2514600" indent="-228600" eaLnBrk="0" fontAlgn="base" hangingPunct="0">
              <a:spcBef>
                <a:spcPct val="0"/>
              </a:spcBef>
              <a:spcAft>
                <a:spcPct val="0"/>
              </a:spcAft>
              <a:defRPr sz="2000" i="1">
                <a:solidFill>
                  <a:schemeClr val="tx1"/>
                </a:solidFill>
                <a:latin typeface="Tahoma" panose="020B0604030504040204" pitchFamily="34" charset="0"/>
              </a:defRPr>
            </a:lvl6pPr>
            <a:lvl7pPr marL="2971800" indent="-228600" eaLnBrk="0" fontAlgn="base" hangingPunct="0">
              <a:spcBef>
                <a:spcPct val="0"/>
              </a:spcBef>
              <a:spcAft>
                <a:spcPct val="0"/>
              </a:spcAft>
              <a:defRPr sz="2000" i="1">
                <a:solidFill>
                  <a:schemeClr val="tx1"/>
                </a:solidFill>
                <a:latin typeface="Tahoma" panose="020B0604030504040204" pitchFamily="34" charset="0"/>
              </a:defRPr>
            </a:lvl7pPr>
            <a:lvl8pPr marL="3429000" indent="-228600" eaLnBrk="0" fontAlgn="base" hangingPunct="0">
              <a:spcBef>
                <a:spcPct val="0"/>
              </a:spcBef>
              <a:spcAft>
                <a:spcPct val="0"/>
              </a:spcAft>
              <a:defRPr sz="2000" i="1">
                <a:solidFill>
                  <a:schemeClr val="tx1"/>
                </a:solidFill>
                <a:latin typeface="Tahoma" panose="020B0604030504040204" pitchFamily="34" charset="0"/>
              </a:defRPr>
            </a:lvl8pPr>
            <a:lvl9pPr marL="3886200" indent="-228600" eaLnBrk="0" fontAlgn="base" hangingPunct="0">
              <a:spcBef>
                <a:spcPct val="0"/>
              </a:spcBef>
              <a:spcAft>
                <a:spcPct val="0"/>
              </a:spcAft>
              <a:defRPr sz="2000" i="1">
                <a:solidFill>
                  <a:schemeClr val="tx1"/>
                </a:solidFill>
                <a:latin typeface="Tahoma" panose="020B0604030504040204" pitchFamily="34" charset="0"/>
              </a:defRPr>
            </a:lvl9pPr>
          </a:lstStyle>
          <a:p>
            <a:r>
              <a:rPr lang="ru-RU" altLang="ru-RU" sz="2400" i="0">
                <a:latin typeface="Times New Roman" panose="02020603050405020304" pitchFamily="18" charset="0"/>
              </a:rPr>
              <a:t>11</a:t>
            </a:r>
          </a:p>
        </p:txBody>
      </p:sp>
      <p:sp>
        <p:nvSpPr>
          <p:cNvPr id="16400" name="Line 16"/>
          <p:cNvSpPr>
            <a:spLocks noChangeShapeType="1"/>
          </p:cNvSpPr>
          <p:nvPr/>
        </p:nvSpPr>
        <p:spPr bwMode="auto">
          <a:xfrm flipH="1">
            <a:off x="3352800" y="3886200"/>
            <a:ext cx="144780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ru-RU"/>
          </a:p>
        </p:txBody>
      </p:sp>
      <p:sp>
        <p:nvSpPr>
          <p:cNvPr id="16401" name="Line 17"/>
          <p:cNvSpPr>
            <a:spLocks noChangeShapeType="1"/>
          </p:cNvSpPr>
          <p:nvPr/>
        </p:nvSpPr>
        <p:spPr bwMode="auto">
          <a:xfrm flipV="1">
            <a:off x="4800600" y="3505200"/>
            <a:ext cx="457200" cy="38100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ru-RU"/>
          </a:p>
        </p:txBody>
      </p:sp>
      <p:sp>
        <p:nvSpPr>
          <p:cNvPr id="161794" name="Rectangle 2"/>
          <p:cNvSpPr>
            <a:spLocks noGrp="1" noChangeArrowheads="1"/>
          </p:cNvSpPr>
          <p:nvPr>
            <p:ph type="title"/>
          </p:nvPr>
        </p:nvSpPr>
        <p:spPr>
          <a:xfrm>
            <a:off x="34925" y="314325"/>
            <a:ext cx="9144000" cy="882650"/>
          </a:xfrm>
        </p:spPr>
        <p:txBody>
          <a:bodyPr/>
          <a:lstStyle/>
          <a:p>
            <a:pPr eaLnBrk="1" hangingPunct="1">
              <a:defRPr/>
            </a:pPr>
            <a:r>
              <a:rPr lang="ru-RU" sz="3200" b="1" dirty="0" smtClean="0">
                <a:effectLst>
                  <a:outerShdw blurRad="38100" dist="38100" dir="2700000" algn="tl">
                    <a:srgbClr val="000000"/>
                  </a:outerShdw>
                </a:effectLst>
                <a:latin typeface="Tahoma" pitchFamily="34" charset="0"/>
                <a:cs typeface="Tahoma" pitchFamily="34" charset="0"/>
              </a:rPr>
              <a:t>МЕТОДЫ ИССЛЕДОВАНИЯ КОГНИТИВНЫХ ФУНКЦИЙ: ТЕСТ РИСОВАНИЯ ЧАСОВ</a:t>
            </a:r>
          </a:p>
        </p:txBody>
      </p:sp>
    </p:spTree>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p:cNvSpPr>
          <p:nvPr>
            <p:ph type="title"/>
          </p:nvPr>
        </p:nvSpPr>
        <p:spPr>
          <a:xfrm>
            <a:off x="838200" y="0"/>
            <a:ext cx="7772400" cy="1143000"/>
          </a:xfrm>
        </p:spPr>
        <p:txBody>
          <a:bodyPr/>
          <a:lstStyle/>
          <a:p>
            <a:pPr eaLnBrk="1" hangingPunct="1"/>
            <a:r>
              <a:rPr lang="ru-RU" altLang="ru-RU" b="1" smtClean="0"/>
              <a:t>ТЕСТ РИСОВАНИЯ ЧАСОВ</a:t>
            </a:r>
          </a:p>
        </p:txBody>
      </p:sp>
      <p:pic>
        <p:nvPicPr>
          <p:cNvPr id="35843" name="Picture 3"/>
          <p:cNvPicPr>
            <a:picLocks noChangeAspect="1" noChangeArrowheads="1"/>
          </p:cNvPicPr>
          <p:nvPr/>
        </p:nvPicPr>
        <p:blipFill>
          <a:blip r:embed="rId3"/>
          <a:srcRect/>
          <a:stretch>
            <a:fillRect/>
          </a:stretch>
        </p:blipFill>
        <p:spPr bwMode="auto">
          <a:xfrm>
            <a:off x="142845" y="1142984"/>
            <a:ext cx="3071834" cy="2786082"/>
          </a:xfrm>
          <a:prstGeom prst="rect">
            <a:avLst/>
          </a:prstGeom>
          <a:noFill/>
          <a:ln w="9525">
            <a:noFill/>
            <a:miter lim="800000"/>
            <a:headEnd/>
            <a:tailEnd/>
          </a:ln>
        </p:spPr>
      </p:pic>
      <p:pic>
        <p:nvPicPr>
          <p:cNvPr id="35844" name="Picture 4"/>
          <p:cNvPicPr>
            <a:picLocks noChangeAspect="1" noChangeArrowheads="1"/>
          </p:cNvPicPr>
          <p:nvPr/>
        </p:nvPicPr>
        <p:blipFill>
          <a:blip r:embed="rId4"/>
          <a:srcRect/>
          <a:stretch>
            <a:fillRect/>
          </a:stretch>
        </p:blipFill>
        <p:spPr bwMode="auto">
          <a:xfrm>
            <a:off x="3143240" y="1214422"/>
            <a:ext cx="2874963" cy="2559050"/>
          </a:xfrm>
          <a:prstGeom prst="rect">
            <a:avLst/>
          </a:prstGeom>
          <a:noFill/>
          <a:ln w="9525">
            <a:noFill/>
            <a:miter lim="800000"/>
            <a:headEnd/>
            <a:tailEnd/>
          </a:ln>
        </p:spPr>
      </p:pic>
      <p:pic>
        <p:nvPicPr>
          <p:cNvPr id="35845" name="Picture 5"/>
          <p:cNvPicPr>
            <a:picLocks noChangeAspect="1" noChangeArrowheads="1"/>
          </p:cNvPicPr>
          <p:nvPr/>
        </p:nvPicPr>
        <p:blipFill>
          <a:blip r:embed="rId5"/>
          <a:srcRect/>
          <a:stretch>
            <a:fillRect/>
          </a:stretch>
        </p:blipFill>
        <p:spPr bwMode="auto">
          <a:xfrm>
            <a:off x="6000760" y="1214422"/>
            <a:ext cx="2846387" cy="2690812"/>
          </a:xfrm>
          <a:prstGeom prst="rect">
            <a:avLst/>
          </a:prstGeom>
          <a:noFill/>
          <a:ln w="9525">
            <a:noFill/>
            <a:miter lim="800000"/>
            <a:headEnd/>
            <a:tailEnd/>
          </a:ln>
        </p:spPr>
      </p:pic>
      <p:sp>
        <p:nvSpPr>
          <p:cNvPr id="6" name="Прямоугольник 5"/>
          <p:cNvSpPr/>
          <p:nvPr/>
        </p:nvSpPr>
        <p:spPr>
          <a:xfrm>
            <a:off x="214282" y="3929066"/>
            <a:ext cx="8572560" cy="2739211"/>
          </a:xfrm>
          <a:prstGeom prst="rect">
            <a:avLst/>
          </a:prstGeom>
        </p:spPr>
        <p:txBody>
          <a:bodyPr wrap="square">
            <a:spAutoFit/>
          </a:bodyPr>
          <a:lstStyle/>
          <a:p>
            <a:r>
              <a:rPr lang="ru-RU" altLang="ru-RU" b="1" dirty="0" smtClean="0">
                <a:solidFill>
                  <a:srgbClr val="FF0000"/>
                </a:solidFill>
              </a:rPr>
              <a:t>Тест рисования часов</a:t>
            </a:r>
            <a:br>
              <a:rPr lang="ru-RU" altLang="ru-RU" b="1" dirty="0" smtClean="0">
                <a:solidFill>
                  <a:srgbClr val="FF0000"/>
                </a:solidFill>
              </a:rPr>
            </a:br>
            <a:r>
              <a:rPr lang="ru-RU" altLang="ru-RU" b="1" dirty="0" smtClean="0">
                <a:solidFill>
                  <a:srgbClr val="FF0000"/>
                </a:solidFill>
              </a:rPr>
              <a:t>(S. </a:t>
            </a:r>
            <a:r>
              <a:rPr lang="ru-RU" altLang="ru-RU" b="1" dirty="0" err="1" smtClean="0">
                <a:solidFill>
                  <a:srgbClr val="FF0000"/>
                </a:solidFill>
              </a:rPr>
              <a:t>Lovenstone</a:t>
            </a:r>
            <a:r>
              <a:rPr lang="ru-RU" altLang="ru-RU" b="1" dirty="0" smtClean="0">
                <a:solidFill>
                  <a:srgbClr val="FF0000"/>
                </a:solidFill>
              </a:rPr>
              <a:t> </a:t>
            </a:r>
            <a:r>
              <a:rPr lang="ru-RU" altLang="ru-RU" b="1" dirty="0" err="1" smtClean="0">
                <a:solidFill>
                  <a:srgbClr val="FF0000"/>
                </a:solidFill>
              </a:rPr>
              <a:t>et</a:t>
            </a:r>
            <a:r>
              <a:rPr lang="ru-RU" altLang="ru-RU" b="1" dirty="0" smtClean="0">
                <a:solidFill>
                  <a:srgbClr val="FF0000"/>
                </a:solidFill>
              </a:rPr>
              <a:t> S. </a:t>
            </a:r>
            <a:r>
              <a:rPr lang="ru-RU" altLang="ru-RU" b="1" dirty="0" err="1" smtClean="0">
                <a:solidFill>
                  <a:srgbClr val="FF0000"/>
                </a:solidFill>
              </a:rPr>
              <a:t>Gauthier</a:t>
            </a:r>
            <a:r>
              <a:rPr lang="ru-RU" altLang="ru-RU" b="1" dirty="0" smtClean="0">
                <a:solidFill>
                  <a:srgbClr val="FF0000"/>
                </a:solidFill>
              </a:rPr>
              <a:t>, 2001)</a:t>
            </a:r>
            <a:r>
              <a:rPr lang="ru-RU" altLang="ru-RU" dirty="0" smtClean="0">
                <a:solidFill>
                  <a:srgbClr val="FF0000"/>
                </a:solidFill>
              </a:rPr>
              <a:t> </a:t>
            </a:r>
          </a:p>
          <a:p>
            <a:r>
              <a:rPr lang="ru-RU" altLang="ru-RU" sz="1200" b="1" dirty="0" smtClean="0"/>
              <a:t>Количество баллов</a:t>
            </a:r>
            <a:r>
              <a:rPr lang="ru-RU" altLang="ru-RU" sz="1200" dirty="0" smtClean="0"/>
              <a:t> </a:t>
            </a:r>
            <a:r>
              <a:rPr lang="ru-RU" altLang="ru-RU" sz="1200" b="1" dirty="0" smtClean="0"/>
              <a:t>Выполнение задания</a:t>
            </a:r>
            <a:r>
              <a:rPr lang="ru-RU" altLang="ru-RU" sz="1200" dirty="0" smtClean="0"/>
              <a:t> 10 баллов норма, нарисован круг, цифры в правильных местах, стрелки показывают заданное время 9 баллов незначительные неточности расположения стрелок 8 баллов более заметные ошибки в расположении стрелок 7 баллов стрелки показывают совершенно неправильное время 6 баллов стрелки не выполняют свою функцию (например, нужное время обведено кружком) 5 баллов неправильное расположение чисел на циферблате: они следуют в обратном порядке (против часовой стрелки) или расстояние между числами неодинаковое 4 балла утрачена целостность часов, часть чисел отсутствует или расположена вне круга 3 балла числа и циферблат более не связаны друг с другом 2 балла деятельность больного показывает, что он пытается выполнить инструкцию, но безуспешно 1 балл больной не делает попыток выполнить инструкцию Пациенту дают карандаш и чистый лист нелинованной бумаги и просят самостоятельно изобразить круглые часы, поставить цифры в нужные позиции циферблата и нарисовать стрелки, показывающие заданное время. Результат теста менее 10 баллов свидетельствует о наличии когнитивных расстройств. </a:t>
            </a:r>
          </a:p>
        </p:txBody>
      </p:sp>
    </p:spTree>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pPr eaLnBrk="1" hangingPunct="1"/>
            <a:r>
              <a:rPr lang="ru-RU" altLang="ru-RU" b="1" smtClean="0"/>
              <a:t>Тест «5 слов»</a:t>
            </a:r>
          </a:p>
        </p:txBody>
      </p:sp>
      <p:sp>
        <p:nvSpPr>
          <p:cNvPr id="37891" name="Объект 2"/>
          <p:cNvSpPr>
            <a:spLocks noGrp="1"/>
          </p:cNvSpPr>
          <p:nvPr>
            <p:ph sz="quarter" idx="4294967295"/>
          </p:nvPr>
        </p:nvSpPr>
        <p:spPr>
          <a:xfrm>
            <a:off x="714348" y="1785926"/>
            <a:ext cx="7835900" cy="4267200"/>
          </a:xfrm>
          <a:prstGeom prst="rect">
            <a:avLst/>
          </a:prstGeom>
        </p:spPr>
        <p:txBody>
          <a:bodyPr/>
          <a:lstStyle/>
          <a:p>
            <a:pPr eaLnBrk="1" hangingPunct="1">
              <a:buFont typeface="Wingdings" pitchFamily="2" charset="2"/>
              <a:buChar char="§"/>
            </a:pPr>
            <a:r>
              <a:rPr lang="ru-RU" altLang="ru-RU" sz="2400" dirty="0" smtClean="0"/>
              <a:t>Пациенту дается список из 5 слов: кинотеатр, лимонад, кузнечик, блюдце, грузовик</a:t>
            </a:r>
          </a:p>
          <a:p>
            <a:pPr eaLnBrk="1" hangingPunct="1">
              <a:buFont typeface="Wingdings" pitchFamily="2" charset="2"/>
              <a:buChar char="§"/>
            </a:pPr>
            <a:r>
              <a:rPr lang="ru-RU" altLang="ru-RU" sz="2400" dirty="0" smtClean="0"/>
              <a:t>Непосредственное воспроизведение (врач забирает у пациента список слов и просит его повторить)</a:t>
            </a:r>
          </a:p>
          <a:p>
            <a:pPr eaLnBrk="1" hangingPunct="1">
              <a:buFont typeface="Wingdings" pitchFamily="2" charset="2"/>
              <a:buChar char="§"/>
            </a:pPr>
            <a:r>
              <a:rPr lang="ru-RU" altLang="ru-RU" sz="2400" dirty="0" smtClean="0"/>
              <a:t>Интерферирующее задание (отвлечь внимание пациента на достаточный промежуток времени (от 3 до 5 минут) </a:t>
            </a:r>
          </a:p>
          <a:p>
            <a:pPr eaLnBrk="1" hangingPunct="1">
              <a:buFont typeface="Wingdings" pitchFamily="2" charset="2"/>
              <a:buChar char="§"/>
            </a:pPr>
            <a:r>
              <a:rPr lang="ru-RU" altLang="ru-RU" sz="2400" dirty="0" smtClean="0"/>
              <a:t>Отсроченное воспроизведение (пациента просят вспомнить 5 слов). </a:t>
            </a:r>
          </a:p>
          <a:p>
            <a:pPr eaLnBrk="1" hangingPunct="1"/>
            <a:endParaRPr lang="ru-RU" altLang="ru-RU" dirty="0" smtClean="0"/>
          </a:p>
        </p:txBody>
      </p:sp>
    </p:spTree>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3"/>
          <p:cNvSpPr>
            <a:spLocks noGrp="1"/>
          </p:cNvSpPr>
          <p:nvPr>
            <p:ph idx="1"/>
          </p:nvPr>
        </p:nvSpPr>
        <p:spPr>
          <a:xfrm>
            <a:off x="857224" y="857232"/>
            <a:ext cx="6934200" cy="5716601"/>
          </a:xfrm>
        </p:spPr>
        <p:txBody>
          <a:bodyPr/>
          <a:lstStyle/>
          <a:p>
            <a:pPr eaLnBrk="1" hangingPunct="1">
              <a:buNone/>
            </a:pPr>
            <a:r>
              <a:rPr lang="ru-RU" altLang="ru-RU" dirty="0" smtClean="0"/>
              <a:t>   </a:t>
            </a:r>
            <a:r>
              <a:rPr lang="ru-RU" altLang="ru-RU" sz="2800" dirty="0" smtClean="0"/>
              <a:t>Обобщения</a:t>
            </a:r>
            <a:r>
              <a:rPr lang="ru-RU" altLang="ru-RU" dirty="0" smtClean="0"/>
              <a:t> </a:t>
            </a:r>
            <a:r>
              <a:rPr lang="ru-RU" altLang="ru-RU" sz="1000" i="1" dirty="0" smtClean="0"/>
              <a:t>Концептуализация.</a:t>
            </a:r>
            <a:r>
              <a:rPr lang="ru-RU" altLang="ru-RU" sz="1000" dirty="0" smtClean="0"/>
              <a:t> Пациента спрашивают: «Что общего между яблоком и грушей?». Правильным считают ответ, который содержит категориальное обобщение («Это фрукты»). Если больной затрудняется или дает иной ответ, ему говорят правильный ответ. Потом спрашивают: «Что общего между пальто и курткой?» ... «Что общего между столом и стулом?». Каждое категориальное обобщение оценивается в 1 балл. Максимальный балл в данной пробе - 3, минимальный - 0. </a:t>
            </a:r>
          </a:p>
          <a:p>
            <a:pPr eaLnBrk="1" hangingPunct="1">
              <a:buNone/>
            </a:pPr>
            <a:r>
              <a:rPr lang="ru-RU" altLang="ru-RU" dirty="0" smtClean="0"/>
              <a:t>   </a:t>
            </a:r>
            <a:r>
              <a:rPr lang="ru-RU" altLang="ru-RU" sz="2800" dirty="0" smtClean="0"/>
              <a:t>Ассоциации</a:t>
            </a:r>
            <a:r>
              <a:rPr lang="ru-RU" altLang="ru-RU" dirty="0" smtClean="0"/>
              <a:t> </a:t>
            </a:r>
            <a:r>
              <a:rPr lang="ru-RU" altLang="ru-RU" sz="1100" i="1" dirty="0" smtClean="0"/>
              <a:t>Беглость речи.</a:t>
            </a:r>
            <a:r>
              <a:rPr lang="ru-RU" altLang="ru-RU" sz="1100" dirty="0" smtClean="0"/>
              <a:t> Просят закрыть глаза и в течение минуты называть слова на букву «с». При этом имена собственные не засчитываются. Результат: более 9 слов за минуту - 3 балла, от 7 до 9 - 2 балла, от 4 до 6 - 1 балл, 3 и менее - 0 баллов. </a:t>
            </a:r>
          </a:p>
          <a:p>
            <a:pPr eaLnBrk="1" hangingPunct="1">
              <a:buFont typeface="Wingdings" pitchFamily="2" charset="2"/>
              <a:buChar char="§"/>
            </a:pPr>
            <a:endParaRPr lang="ru-RU" altLang="ru-RU" sz="1100" dirty="0" smtClean="0"/>
          </a:p>
          <a:p>
            <a:pPr eaLnBrk="1" hangingPunct="1">
              <a:spcBef>
                <a:spcPct val="0"/>
              </a:spcBef>
              <a:buNone/>
            </a:pPr>
            <a:r>
              <a:rPr lang="ru-RU" altLang="ru-RU" dirty="0" smtClean="0"/>
              <a:t>  </a:t>
            </a:r>
            <a:r>
              <a:rPr lang="ru-RU" altLang="ru-RU" sz="2800" dirty="0" smtClean="0"/>
              <a:t>«Динамический </a:t>
            </a:r>
            <a:r>
              <a:rPr lang="ru-RU" altLang="ru-RU" sz="2800" dirty="0" err="1" smtClean="0"/>
              <a:t>праксис</a:t>
            </a:r>
            <a:r>
              <a:rPr lang="ru-RU" altLang="ru-RU" sz="2800" dirty="0" smtClean="0"/>
              <a:t>»</a:t>
            </a:r>
            <a:r>
              <a:rPr lang="ru-RU" altLang="ru-RU" i="1" dirty="0" smtClean="0"/>
              <a:t> </a:t>
            </a:r>
            <a:r>
              <a:rPr lang="ru-RU" altLang="ru-RU" dirty="0" smtClean="0"/>
              <a:t> </a:t>
            </a:r>
            <a:r>
              <a:rPr lang="ru-RU" altLang="ru-RU" sz="1000" dirty="0" smtClean="0"/>
              <a:t>Больному предлагается повторить за врачом одной рукой серию из трех движений: кулак (ставится горизонтально, параллельно поверхности стола) - ребро (кисть ставится вертикально на медиальный край) -ладонь (кисть ставится горизонтально, ладонью вниз). При первом предъявлении трёх описанных выше серий больной только следит за врачом, при втором предъявлении трёх серий - повторяет движения врача, наконец, следующие два раза по три серии делает самостоятельно. При самостоятельном выполнении подсказки больному недопустимы. Результат: правильное выполнение девяти серий движений - 3 балла, шести серий - 2 балла, трёх серий (совместно с врачом) - 1 балл. </a:t>
            </a:r>
            <a:endParaRPr lang="ru-RU" altLang="ru-RU" sz="1000" b="1" dirty="0" smtClean="0"/>
          </a:p>
          <a:p>
            <a:pPr eaLnBrk="1" hangingPunct="1">
              <a:buNone/>
            </a:pPr>
            <a:r>
              <a:rPr lang="ru-RU" altLang="ru-RU" dirty="0" smtClean="0"/>
              <a:t>   </a:t>
            </a:r>
            <a:r>
              <a:rPr lang="ru-RU" altLang="ru-RU" sz="2800" dirty="0" smtClean="0"/>
              <a:t>Проба </a:t>
            </a:r>
            <a:r>
              <a:rPr lang="ru-RU" altLang="ru-RU" sz="2800" dirty="0" err="1" smtClean="0"/>
              <a:t>Шульте</a:t>
            </a:r>
            <a:r>
              <a:rPr lang="ru-RU" altLang="ru-RU" sz="2800" dirty="0" smtClean="0"/>
              <a:t> </a:t>
            </a:r>
            <a:r>
              <a:rPr lang="ru-RU" altLang="ru-RU" sz="1100" dirty="0" smtClean="0"/>
              <a:t>проводится с помощью специальной таблицы, в которой числа расположены в произвольном порядке от 1 до 25. Врач секундомером отмечает время, затраченное пациентом на отыскание чисел. </a:t>
            </a:r>
          </a:p>
          <a:p>
            <a:pPr eaLnBrk="1" hangingPunct="1">
              <a:buNone/>
            </a:pPr>
            <a:r>
              <a:rPr lang="ru-RU" altLang="ru-RU" sz="1100" dirty="0" smtClean="0"/>
              <a:t>        </a:t>
            </a:r>
            <a:r>
              <a:rPr lang="ru-RU" altLang="ru-RU" sz="2800" dirty="0" smtClean="0"/>
              <a:t>Составление рассказа по картинке</a:t>
            </a:r>
          </a:p>
          <a:p>
            <a:pPr eaLnBrk="1" hangingPunct="1">
              <a:buFont typeface="Wingdings" pitchFamily="2" charset="2"/>
              <a:buChar char="§"/>
            </a:pPr>
            <a:endParaRPr lang="ru-RU" altLang="ru-RU" dirty="0" smtClean="0"/>
          </a:p>
        </p:txBody>
      </p:sp>
      <p:sp>
        <p:nvSpPr>
          <p:cNvPr id="39939" name="Rectangle 2"/>
          <p:cNvSpPr>
            <a:spLocks noGrp="1"/>
          </p:cNvSpPr>
          <p:nvPr>
            <p:ph type="title"/>
          </p:nvPr>
        </p:nvSpPr>
        <p:spPr>
          <a:xfrm>
            <a:off x="428596" y="0"/>
            <a:ext cx="8229600" cy="1143000"/>
          </a:xfrm>
        </p:spPr>
        <p:txBody>
          <a:bodyPr/>
          <a:lstStyle/>
          <a:p>
            <a:pPr eaLnBrk="1" hangingPunct="1"/>
            <a:r>
              <a:rPr lang="ru-RU" altLang="ru-RU" sz="3600" b="1" dirty="0" smtClean="0"/>
              <a:t>ЛОБНЫЕ ТЕСТЫ</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0" y="392113"/>
            <a:ext cx="9144000" cy="787400"/>
          </a:xfrm>
        </p:spPr>
        <p:txBody>
          <a:bodyPr/>
          <a:lstStyle/>
          <a:p>
            <a:pPr eaLnBrk="1" hangingPunct="1"/>
            <a:r>
              <a:rPr lang="ru-RU" altLang="ru-RU" b="1" smtClean="0"/>
              <a:t>Монреальская когнитивная шкала</a:t>
            </a:r>
          </a:p>
        </p:txBody>
      </p:sp>
      <p:pic>
        <p:nvPicPr>
          <p:cNvPr id="41987" name="Picture 2"/>
          <p:cNvPicPr>
            <a:picLocks noChangeAspect="1" noChangeArrowheads="1"/>
          </p:cNvPicPr>
          <p:nvPr/>
        </p:nvPicPr>
        <p:blipFill>
          <a:blip r:embed="rId3"/>
          <a:srcRect/>
          <a:stretch>
            <a:fillRect/>
          </a:stretch>
        </p:blipFill>
        <p:spPr bwMode="auto">
          <a:xfrm>
            <a:off x="430213" y="1927225"/>
            <a:ext cx="3368675" cy="4473575"/>
          </a:xfrm>
          <a:prstGeom prst="rect">
            <a:avLst/>
          </a:prstGeom>
          <a:noFill/>
          <a:ln w="9525">
            <a:noFill/>
            <a:miter lim="800000"/>
            <a:headEnd/>
            <a:tailEnd/>
          </a:ln>
        </p:spPr>
      </p:pic>
      <p:sp>
        <p:nvSpPr>
          <p:cNvPr id="41988" name="TextBox 1"/>
          <p:cNvSpPr txBox="1">
            <a:spLocks noChangeArrowheads="1"/>
          </p:cNvSpPr>
          <p:nvPr/>
        </p:nvSpPr>
        <p:spPr bwMode="auto">
          <a:xfrm>
            <a:off x="4267200" y="3298825"/>
            <a:ext cx="4529138" cy="1723549"/>
          </a:xfrm>
          <a:prstGeom prst="rect">
            <a:avLst/>
          </a:prstGeom>
          <a:noFill/>
          <a:ln w="9525">
            <a:noFill/>
            <a:miter lim="800000"/>
            <a:headEnd/>
            <a:tailEnd/>
          </a:ln>
        </p:spPr>
        <p:txBody>
          <a:bodyPr>
            <a:spAutoFit/>
          </a:bodyPr>
          <a:lstStyle/>
          <a:p>
            <a:r>
              <a:rPr lang="en-US" altLang="ru-RU" sz="1800" dirty="0" err="1" smtClean="0">
                <a:solidFill>
                  <a:srgbClr val="FFFF00"/>
                </a:solidFill>
              </a:rPr>
              <a:t>MoCA</a:t>
            </a:r>
            <a:r>
              <a:rPr lang="en-US" altLang="ru-RU" sz="1800" dirty="0" smtClean="0">
                <a:solidFill>
                  <a:srgbClr val="FFFF00"/>
                </a:solidFill>
              </a:rPr>
              <a:t> </a:t>
            </a:r>
            <a:r>
              <a:rPr lang="ru-RU" altLang="ru-RU" sz="1800" dirty="0" smtClean="0">
                <a:solidFill>
                  <a:srgbClr val="FFFF00"/>
                </a:solidFill>
              </a:rPr>
              <a:t>более чувствительна для выявления УКР </a:t>
            </a:r>
            <a:r>
              <a:rPr lang="ru-RU" altLang="ru-RU" sz="1400" dirty="0" smtClean="0"/>
              <a:t>при оценке ниже 26 баллов, позволяет выявить </a:t>
            </a:r>
            <a:r>
              <a:rPr lang="ru-RU" altLang="ru-RU" sz="1400" dirty="0" err="1" smtClean="0"/>
              <a:t>диагностически</a:t>
            </a:r>
            <a:r>
              <a:rPr lang="ru-RU" altLang="ru-RU" sz="1400" dirty="0" smtClean="0"/>
              <a:t> значимые когнитивные нарушения, однако не позволяет разграничить УКР и деменцию (не чувствительна для выявления выраженных когнитивных нарушений)</a:t>
            </a:r>
          </a:p>
        </p:txBody>
      </p:sp>
    </p:spTree>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820" name="Group 36"/>
          <p:cNvGraphicFramePr>
            <a:graphicFrameLocks noGrp="1"/>
          </p:cNvGraphicFramePr>
          <p:nvPr>
            <p:ph type="tbl" idx="1"/>
          </p:nvPr>
        </p:nvGraphicFramePr>
        <p:xfrm>
          <a:off x="250825" y="423863"/>
          <a:ext cx="8653463" cy="6164263"/>
        </p:xfrm>
        <a:graphic>
          <a:graphicData uri="http://schemas.openxmlformats.org/drawingml/2006/table">
            <a:tbl>
              <a:tblPr/>
              <a:tblGrid>
                <a:gridCol w="4446588"/>
                <a:gridCol w="4206875"/>
              </a:tblGrid>
              <a:tr h="1162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dirty="0" smtClean="0">
                          <a:ln>
                            <a:noFill/>
                          </a:ln>
                          <a:solidFill>
                            <a:schemeClr val="accent1">
                              <a:lumMod val="10000"/>
                            </a:schemeClr>
                          </a:solidFill>
                          <a:effectLst/>
                          <a:latin typeface="Candara" pitchFamily="34" charset="0"/>
                          <a:cs typeface="Arial" pitchFamily="34" charset="0"/>
                        </a:rPr>
                        <a:t>Умеренное когнитивное расстройство </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dirty="0" smtClean="0">
                          <a:ln>
                            <a:noFill/>
                          </a:ln>
                          <a:solidFill>
                            <a:schemeClr val="accent1">
                              <a:lumMod val="10000"/>
                            </a:schemeClr>
                          </a:solidFill>
                          <a:effectLst/>
                          <a:latin typeface="Candara" pitchFamily="34" charset="0"/>
                          <a:cs typeface="Arial" pitchFamily="34" charset="0"/>
                        </a:rPr>
                        <a:t>Д е м е </a:t>
                      </a:r>
                      <a:r>
                        <a:rPr kumimoji="0" lang="ru-RU" altLang="ru-RU" sz="2800" b="0" i="0" u="none" strike="noStrike" cap="none" normalizeH="0" baseline="0" dirty="0" err="1" smtClean="0">
                          <a:ln>
                            <a:noFill/>
                          </a:ln>
                          <a:solidFill>
                            <a:schemeClr val="accent1">
                              <a:lumMod val="10000"/>
                            </a:schemeClr>
                          </a:solidFill>
                          <a:effectLst/>
                          <a:latin typeface="Candara" pitchFamily="34" charset="0"/>
                          <a:cs typeface="Arial" pitchFamily="34" charset="0"/>
                        </a:rPr>
                        <a:t>н</a:t>
                      </a:r>
                      <a:r>
                        <a:rPr kumimoji="0" lang="ru-RU" altLang="ru-RU" sz="2800" b="0" i="0" u="none" strike="noStrike" cap="none" normalizeH="0" baseline="0" dirty="0" smtClean="0">
                          <a:ln>
                            <a:noFill/>
                          </a:ln>
                          <a:solidFill>
                            <a:schemeClr val="accent1">
                              <a:lumMod val="10000"/>
                            </a:schemeClr>
                          </a:solidFill>
                          <a:effectLst/>
                          <a:latin typeface="Candara" pitchFamily="34" charset="0"/>
                          <a:cs typeface="Arial" pitchFamily="34" charset="0"/>
                        </a:rPr>
                        <a:t> </a:t>
                      </a:r>
                      <a:r>
                        <a:rPr kumimoji="0" lang="ru-RU" altLang="ru-RU" sz="2800" b="0" i="0" u="none" strike="noStrike" cap="none" normalizeH="0" baseline="0" dirty="0" err="1" smtClean="0">
                          <a:ln>
                            <a:noFill/>
                          </a:ln>
                          <a:solidFill>
                            <a:schemeClr val="accent1">
                              <a:lumMod val="10000"/>
                            </a:schemeClr>
                          </a:solidFill>
                          <a:effectLst/>
                          <a:latin typeface="Candara" pitchFamily="34" charset="0"/>
                          <a:cs typeface="Arial" pitchFamily="34" charset="0"/>
                        </a:rPr>
                        <a:t>ц</a:t>
                      </a:r>
                      <a:r>
                        <a:rPr kumimoji="0" lang="ru-RU" altLang="ru-RU" sz="2800" b="0" i="0" u="none" strike="noStrike" cap="none" normalizeH="0" baseline="0" dirty="0" smtClean="0">
                          <a:ln>
                            <a:noFill/>
                          </a:ln>
                          <a:solidFill>
                            <a:schemeClr val="accent1">
                              <a:lumMod val="10000"/>
                            </a:schemeClr>
                          </a:solidFill>
                          <a:effectLst/>
                          <a:latin typeface="Candara" pitchFamily="34" charset="0"/>
                          <a:cs typeface="Arial" pitchFamily="34" charset="0"/>
                        </a:rPr>
                        <a:t> и я</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1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Повседневная активность не нарушена (ограничены лишь наиболее сложные действия) </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Больные «не справляются с жизнью» из-за интеллектуального дефекта, требуют посторонней помощи </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Оценка по Краткой шкале психического статуса 24 балла и выше</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Оценка по Краткой шкале психического статуса часто ниже 24 баллов(но может быть и выше</a:t>
                      </a:r>
                      <a:r>
                        <a:rPr kumimoji="0" lang="en-US" altLang="ru-RU" sz="2000" b="0" i="0" u="none" strike="noStrike" cap="none" normalizeH="0" baseline="0" smtClean="0">
                          <a:ln>
                            <a:noFill/>
                          </a:ln>
                          <a:solidFill>
                            <a:schemeClr val="tx2"/>
                          </a:solidFill>
                          <a:effectLst/>
                          <a:latin typeface="Candara" pitchFamily="34" charset="0"/>
                          <a:cs typeface="Arial" pitchFamily="34" charset="0"/>
                        </a:rPr>
                        <a:t>!)</a:t>
                      </a:r>
                      <a:r>
                        <a:rPr kumimoji="0" lang="ru-RU" altLang="ru-RU" sz="2000" b="0" i="0" u="none" strike="noStrike" cap="none" normalizeH="0" baseline="0" smtClean="0">
                          <a:ln>
                            <a:noFill/>
                          </a:ln>
                          <a:solidFill>
                            <a:schemeClr val="tx2"/>
                          </a:solidFill>
                          <a:effectLst/>
                          <a:latin typeface="Candara" pitchFamily="34" charset="0"/>
                          <a:cs typeface="Arial" pitchFamily="34" charset="0"/>
                        </a:rPr>
                        <a:t> </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Течение вариабельно: наряду с прогрессированием возможны длительная стабилизация и спонтанный регресс дефекта </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Когнитивный дефект в большинстве случаев прогрессирующий, но иногда имеет стационарный или обратимый характер </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Критика сохранна, нарушения больше беспокоят самого больного </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2"/>
                          </a:solidFill>
                          <a:effectLst/>
                          <a:latin typeface="Candara" pitchFamily="34" charset="0"/>
                          <a:cs typeface="Arial" pitchFamily="34" charset="0"/>
                        </a:rPr>
                        <a:t>Критика бывает снижена, нарушения больше беспокоят родственников </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Название 1"/>
          <p:cNvSpPr>
            <a:spLocks noGrp="1"/>
          </p:cNvSpPr>
          <p:nvPr>
            <p:ph type="title"/>
          </p:nvPr>
        </p:nvSpPr>
        <p:spPr/>
        <p:txBody>
          <a:bodyPr/>
          <a:lstStyle/>
          <a:p>
            <a:pPr eaLnBrk="1" hangingPunct="1"/>
            <a:r>
              <a:rPr lang="ru-RU" altLang="ru-RU" b="1" smtClean="0"/>
              <a:t>Течение УКР</a:t>
            </a:r>
          </a:p>
        </p:txBody>
      </p:sp>
      <p:sp>
        <p:nvSpPr>
          <p:cNvPr id="46083" name="Содержимое 2"/>
          <p:cNvSpPr>
            <a:spLocks noGrp="1"/>
          </p:cNvSpPr>
          <p:nvPr>
            <p:ph idx="1"/>
          </p:nvPr>
        </p:nvSpPr>
        <p:spPr/>
        <p:txBody>
          <a:bodyPr/>
          <a:lstStyle/>
          <a:p>
            <a:pPr eaLnBrk="1" hangingPunct="1">
              <a:buFont typeface="Wingdings" pitchFamily="2" charset="2"/>
              <a:buChar char="§"/>
            </a:pPr>
            <a:r>
              <a:rPr lang="ru-RU" altLang="ru-RU" dirty="0" smtClean="0"/>
              <a:t>Обратимое до возрастной нормы</a:t>
            </a:r>
          </a:p>
          <a:p>
            <a:pPr eaLnBrk="1" hangingPunct="1">
              <a:buFont typeface="Wingdings" pitchFamily="2" charset="2"/>
              <a:buChar char="§"/>
            </a:pPr>
            <a:r>
              <a:rPr lang="ru-RU" altLang="ru-RU" dirty="0" smtClean="0"/>
              <a:t>Стационарное</a:t>
            </a:r>
          </a:p>
          <a:p>
            <a:pPr eaLnBrk="1" hangingPunct="1">
              <a:buFont typeface="Wingdings" pitchFamily="2" charset="2"/>
              <a:buChar char="§"/>
            </a:pPr>
            <a:r>
              <a:rPr lang="ru-RU" altLang="ru-RU" dirty="0" smtClean="0"/>
              <a:t>Прогрессирующее</a:t>
            </a:r>
          </a:p>
        </p:txBody>
      </p:sp>
      <p:sp>
        <p:nvSpPr>
          <p:cNvPr id="4" name="Прямоугольник 3"/>
          <p:cNvSpPr/>
          <p:nvPr/>
        </p:nvSpPr>
        <p:spPr>
          <a:xfrm>
            <a:off x="214282" y="4071942"/>
            <a:ext cx="8643998" cy="1600438"/>
          </a:xfrm>
          <a:prstGeom prst="rect">
            <a:avLst/>
          </a:prstGeom>
        </p:spPr>
        <p:txBody>
          <a:bodyPr wrap="square">
            <a:spAutoFit/>
          </a:bodyPr>
          <a:lstStyle/>
          <a:p>
            <a:r>
              <a:rPr lang="ru-RU" altLang="ru-RU" sz="1400" dirty="0" smtClean="0"/>
              <a:t>Учитывая вариабельность заболеваний, вызывающих УКР,  течение когнитивных нарушений может быть как потенциально обратимым до возрастной нормы (например как следствие тяжелых соматических заболеваний и депрессии при назначении антидепрессантов), может длительно оставаться на этом уровне и никогда не достигать степени деменции, кроме того УКР может быть одним из этапов развития деменции в ряде заболеваний – сосудистой и дегенеративной патологии головного мозга с риском конверсии в деменцию – что требует более пристального динамического наблюдения за этими больными, а также при высоком риске назначения лекарственной терапии</a:t>
            </a:r>
          </a:p>
        </p:txBody>
      </p:sp>
    </p:spTree>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7" descr="505ff001838f0"/>
          <p:cNvPicPr>
            <a:picLocks noChangeAspect="1" noChangeArrowheads="1"/>
          </p:cNvPicPr>
          <p:nvPr/>
        </p:nvPicPr>
        <p:blipFill>
          <a:blip r:embed="rId4">
            <a:grayscl/>
          </a:blip>
          <a:srcRect/>
          <a:stretch>
            <a:fillRect/>
          </a:stretch>
        </p:blipFill>
        <p:spPr bwMode="auto">
          <a:xfrm>
            <a:off x="1363663" y="1774825"/>
            <a:ext cx="2327275" cy="2814638"/>
          </a:xfrm>
          <a:prstGeom prst="rect">
            <a:avLst/>
          </a:prstGeom>
          <a:noFill/>
          <a:ln w="9525">
            <a:noFill/>
            <a:miter lim="800000"/>
            <a:headEnd/>
            <a:tailEnd/>
          </a:ln>
        </p:spPr>
      </p:pic>
      <p:sp>
        <p:nvSpPr>
          <p:cNvPr id="105475" name="Прямоугольник 10"/>
          <p:cNvSpPr>
            <a:spLocks noChangeArrowheads="1"/>
          </p:cNvSpPr>
          <p:nvPr/>
        </p:nvSpPr>
        <p:spPr bwMode="auto">
          <a:xfrm>
            <a:off x="4211638" y="1916113"/>
            <a:ext cx="4248150" cy="2309812"/>
          </a:xfrm>
          <a:prstGeom prst="rect">
            <a:avLst/>
          </a:prstGeom>
          <a:noFill/>
          <a:ln w="9525">
            <a:noFill/>
            <a:miter lim="800000"/>
            <a:headEnd/>
            <a:tailEnd/>
          </a:ln>
        </p:spPr>
        <p:txBody>
          <a:bodyPr>
            <a:spAutoFit/>
          </a:bodyPr>
          <a:lstStyle/>
          <a:p>
            <a:pPr>
              <a:buClr>
                <a:schemeClr val="hlink"/>
              </a:buClr>
              <a:buSzPct val="65000"/>
              <a:buFont typeface="Wingdings" pitchFamily="2" charset="2"/>
              <a:buNone/>
            </a:pPr>
            <a:r>
              <a:rPr lang="ru-RU" altLang="ru-RU" sz="4800"/>
              <a:t>БЛАГОДАРЮ </a:t>
            </a:r>
          </a:p>
          <a:p>
            <a:pPr>
              <a:buClr>
                <a:schemeClr val="hlink"/>
              </a:buClr>
              <a:buSzPct val="65000"/>
              <a:buFont typeface="Wingdings" pitchFamily="2" charset="2"/>
              <a:buNone/>
            </a:pPr>
            <a:r>
              <a:rPr lang="ru-RU" altLang="ru-RU" sz="4800"/>
              <a:t>ЗА ВНИМАНИЕ</a:t>
            </a:r>
          </a:p>
        </p:txBody>
      </p:sp>
    </p:spTree>
    <p:custDataLst>
      <p:tags r:id="rId1"/>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4" fill="hold" nodeType="afterEffect">
                                  <p:stCondLst>
                                    <p:cond delay="0"/>
                                  </p:stCondLst>
                                  <p:childTnLst>
                                    <p:anim calcmode="lin" valueType="num">
                                      <p:cBhvr additive="base">
                                        <p:cTn id="6" dur="500"/>
                                        <p:tgtEl>
                                          <p:spTgt spid="58374"/>
                                        </p:tgtEl>
                                        <p:attrNameLst>
                                          <p:attrName>ppt_x</p:attrName>
                                        </p:attrNameLst>
                                      </p:cBhvr>
                                      <p:tavLst>
                                        <p:tav tm="0">
                                          <p:val>
                                            <p:strVal val="ppt_x"/>
                                          </p:val>
                                        </p:tav>
                                        <p:tav tm="100000">
                                          <p:val>
                                            <p:strVal val="ppt_x"/>
                                          </p:val>
                                        </p:tav>
                                      </p:tavLst>
                                    </p:anim>
                                    <p:anim calcmode="lin" valueType="num">
                                      <p:cBhvr additive="base">
                                        <p:cTn id="7" dur="500"/>
                                        <p:tgtEl>
                                          <p:spTgt spid="58374"/>
                                        </p:tgtEl>
                                        <p:attrNameLst>
                                          <p:attrName>ppt_y</p:attrName>
                                        </p:attrNameLst>
                                      </p:cBhvr>
                                      <p:tavLst>
                                        <p:tav tm="0">
                                          <p:val>
                                            <p:strVal val="ppt_y"/>
                                          </p:val>
                                        </p:tav>
                                        <p:tav tm="100000">
                                          <p:val>
                                            <p:strVal val="1+ppt_h/2"/>
                                          </p:val>
                                        </p:tav>
                                      </p:tavLst>
                                    </p:anim>
                                    <p:set>
                                      <p:cBhvr>
                                        <p:cTn id="8" dur="1" fill="hold">
                                          <p:stCondLst>
                                            <p:cond delay="499"/>
                                          </p:stCondLst>
                                        </p:cTn>
                                        <p:tgtEl>
                                          <p:spTgt spid="583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myslide.ru/documents_3/e5914db8f0775e28229a48f0f3df2fd0/img8.jpg"/>
          <p:cNvPicPr>
            <a:picLocks noChangeAspect="1" noChangeArrowheads="1"/>
          </p:cNvPicPr>
          <p:nvPr/>
        </p:nvPicPr>
        <p:blipFill>
          <a:blip r:embed="rId2"/>
          <a:srcRect/>
          <a:stretch>
            <a:fillRect/>
          </a:stretch>
        </p:blipFill>
        <p:spPr bwMode="auto">
          <a:xfrm>
            <a:off x="500063" y="285750"/>
            <a:ext cx="8429625" cy="6323013"/>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sz="half" idx="1"/>
          </p:nvPr>
        </p:nvSpPr>
        <p:spPr>
          <a:xfrm>
            <a:off x="250825" y="1943100"/>
            <a:ext cx="4267200" cy="4103688"/>
          </a:xfrm>
          <a:ln>
            <a:solidFill>
              <a:schemeClr val="tx1"/>
            </a:solidFill>
          </a:ln>
        </p:spPr>
        <p:txBody>
          <a:bodyPr/>
          <a:lstStyle/>
          <a:p>
            <a:pPr marL="0" indent="0" eaLnBrk="1" hangingPunct="1">
              <a:lnSpc>
                <a:spcPct val="90000"/>
              </a:lnSpc>
              <a:buClr>
                <a:srgbClr val="FF0000"/>
              </a:buClr>
              <a:buFont typeface="Arial" pitchFamily="34" charset="0"/>
              <a:buNone/>
            </a:pPr>
            <a:r>
              <a:rPr lang="ru-RU" altLang="ru-RU" sz="2000" b="1" smtClean="0"/>
              <a:t>КТ головного мозга</a:t>
            </a:r>
          </a:p>
          <a:p>
            <a:pPr marL="0" indent="0" eaLnBrk="1" hangingPunct="1">
              <a:lnSpc>
                <a:spcPct val="90000"/>
              </a:lnSpc>
              <a:buClr>
                <a:srgbClr val="FF0000"/>
              </a:buClr>
              <a:buFont typeface="Arial" pitchFamily="34" charset="0"/>
              <a:buNone/>
            </a:pPr>
            <a:r>
              <a:rPr lang="ru-RU" altLang="ru-RU" sz="2000" b="1" smtClean="0"/>
              <a:t>КТ ангиография</a:t>
            </a:r>
          </a:p>
          <a:p>
            <a:pPr marL="0" indent="0" eaLnBrk="1" hangingPunct="1">
              <a:lnSpc>
                <a:spcPct val="90000"/>
              </a:lnSpc>
              <a:buClr>
                <a:srgbClr val="FF0000"/>
              </a:buClr>
              <a:buFont typeface="Arial" pitchFamily="34" charset="0"/>
              <a:buNone/>
            </a:pPr>
            <a:r>
              <a:rPr lang="ru-RU" altLang="ru-RU" sz="2000" b="1" smtClean="0"/>
              <a:t>МРТ головного мозга</a:t>
            </a:r>
          </a:p>
          <a:p>
            <a:pPr marL="0" indent="0" eaLnBrk="1" hangingPunct="1">
              <a:lnSpc>
                <a:spcPct val="90000"/>
              </a:lnSpc>
              <a:buClr>
                <a:srgbClr val="FF0000"/>
              </a:buClr>
              <a:buFont typeface="Arial" pitchFamily="34" charset="0"/>
              <a:buNone/>
            </a:pPr>
            <a:r>
              <a:rPr lang="ru-RU" altLang="ru-RU" sz="2000" b="1" smtClean="0"/>
              <a:t>МРА (неинвазивная методика)</a:t>
            </a:r>
          </a:p>
          <a:p>
            <a:pPr marL="0" indent="0" eaLnBrk="1" hangingPunct="1">
              <a:lnSpc>
                <a:spcPct val="90000"/>
              </a:lnSpc>
              <a:buClr>
                <a:srgbClr val="FF0000"/>
              </a:buClr>
              <a:buFont typeface="Arial" pitchFamily="34" charset="0"/>
              <a:buNone/>
            </a:pPr>
            <a:r>
              <a:rPr lang="ru-RU" altLang="ru-RU" sz="2000" b="1" smtClean="0"/>
              <a:t>Селективная церебральная ангиография (инвазивная методика)</a:t>
            </a:r>
          </a:p>
          <a:p>
            <a:pPr marL="0" indent="0" eaLnBrk="1" hangingPunct="1">
              <a:lnSpc>
                <a:spcPct val="90000"/>
              </a:lnSpc>
              <a:buClr>
                <a:srgbClr val="FF0000"/>
              </a:buClr>
              <a:buFont typeface="Arial" pitchFamily="34" charset="0"/>
              <a:buNone/>
            </a:pPr>
            <a:r>
              <a:rPr lang="ru-RU" altLang="ru-RU" sz="2000" b="1" smtClean="0"/>
              <a:t>Дуплексное сканирование МАГ</a:t>
            </a:r>
          </a:p>
          <a:p>
            <a:pPr marL="0" indent="0" eaLnBrk="1" hangingPunct="1">
              <a:lnSpc>
                <a:spcPct val="90000"/>
              </a:lnSpc>
              <a:buClr>
                <a:srgbClr val="FF0000"/>
              </a:buClr>
              <a:buFont typeface="Arial" pitchFamily="34" charset="0"/>
              <a:buNone/>
            </a:pPr>
            <a:r>
              <a:rPr lang="ru-RU" altLang="ru-RU" sz="2000" b="1" smtClean="0"/>
              <a:t>ЭхоКГ</a:t>
            </a:r>
          </a:p>
          <a:p>
            <a:pPr marL="0" indent="0" eaLnBrk="1" hangingPunct="1">
              <a:lnSpc>
                <a:spcPct val="90000"/>
              </a:lnSpc>
              <a:buClr>
                <a:srgbClr val="FF0000"/>
              </a:buClr>
              <a:buFont typeface="Arial" pitchFamily="34" charset="0"/>
              <a:buNone/>
            </a:pPr>
            <a:r>
              <a:rPr lang="ru-RU" altLang="ru-RU" sz="2000" b="1" smtClean="0"/>
              <a:t>Холтеровское мониторирование ЭКГ</a:t>
            </a:r>
          </a:p>
          <a:p>
            <a:pPr marL="0" indent="0" eaLnBrk="1" hangingPunct="1">
              <a:lnSpc>
                <a:spcPct val="90000"/>
              </a:lnSpc>
              <a:buClr>
                <a:srgbClr val="FF0000"/>
              </a:buClr>
              <a:buFont typeface="Arial" pitchFamily="34" charset="0"/>
              <a:buNone/>
            </a:pPr>
            <a:r>
              <a:rPr lang="ru-RU" altLang="ru-RU" sz="2000" b="1" smtClean="0"/>
              <a:t>ЭКГ</a:t>
            </a:r>
          </a:p>
          <a:p>
            <a:pPr marL="0" indent="0" eaLnBrk="1" hangingPunct="1">
              <a:lnSpc>
                <a:spcPct val="90000"/>
              </a:lnSpc>
              <a:buClr>
                <a:srgbClr val="FF0000"/>
              </a:buClr>
              <a:buFont typeface="Arial" pitchFamily="34" charset="0"/>
              <a:buNone/>
            </a:pPr>
            <a:r>
              <a:rPr lang="ru-RU" altLang="ru-RU" sz="2000" b="1" smtClean="0"/>
              <a:t>Эхоэнцефалоскопия</a:t>
            </a:r>
          </a:p>
          <a:p>
            <a:pPr marL="0" indent="0" eaLnBrk="1" hangingPunct="1">
              <a:lnSpc>
                <a:spcPct val="90000"/>
              </a:lnSpc>
              <a:buClr>
                <a:srgbClr val="FF0000"/>
              </a:buClr>
              <a:buFont typeface="Arial" pitchFamily="34" charset="0"/>
              <a:buNone/>
            </a:pPr>
            <a:r>
              <a:rPr lang="ru-RU" altLang="ru-RU" sz="2000" b="1" smtClean="0"/>
              <a:t>ЭЭГ</a:t>
            </a:r>
          </a:p>
        </p:txBody>
      </p:sp>
      <p:sp>
        <p:nvSpPr>
          <p:cNvPr id="48132" name="Rectangle 4"/>
          <p:cNvSpPr>
            <a:spLocks noGrp="1" noChangeArrowheads="1"/>
          </p:cNvSpPr>
          <p:nvPr>
            <p:ph type="body" sz="half" idx="2"/>
          </p:nvPr>
        </p:nvSpPr>
        <p:spPr>
          <a:xfrm>
            <a:off x="5219700" y="2852738"/>
            <a:ext cx="3581400" cy="3168650"/>
          </a:xfrm>
          <a:ln>
            <a:solidFill>
              <a:schemeClr val="tx1"/>
            </a:solidFill>
          </a:ln>
        </p:spPr>
        <p:txBody>
          <a:bodyPr/>
          <a:lstStyle/>
          <a:p>
            <a:pPr marL="0" indent="0" eaLnBrk="1" hangingPunct="1">
              <a:lnSpc>
                <a:spcPct val="90000"/>
              </a:lnSpc>
              <a:buClr>
                <a:srgbClr val="FF0000"/>
              </a:buClr>
              <a:buFont typeface="Arial" pitchFamily="34" charset="0"/>
              <a:buNone/>
              <a:defRPr/>
            </a:pPr>
            <a:r>
              <a:rPr lang="ru-RU" altLang="ru-RU" sz="2000" b="1" dirty="0" err="1" smtClean="0"/>
              <a:t>Люмбальная</a:t>
            </a:r>
            <a:r>
              <a:rPr lang="ru-RU" altLang="ru-RU" sz="2000" b="1" dirty="0" smtClean="0"/>
              <a:t> пункция</a:t>
            </a:r>
          </a:p>
          <a:p>
            <a:pPr marL="0" indent="0" eaLnBrk="1" hangingPunct="1">
              <a:lnSpc>
                <a:spcPct val="90000"/>
              </a:lnSpc>
              <a:buClr>
                <a:srgbClr val="FF0000"/>
              </a:buClr>
              <a:buFont typeface="Arial" pitchFamily="34" charset="0"/>
              <a:buNone/>
              <a:defRPr/>
            </a:pPr>
            <a:r>
              <a:rPr lang="ru-RU" altLang="ru-RU" sz="2000" b="1" dirty="0" smtClean="0"/>
              <a:t>ОАК</a:t>
            </a:r>
          </a:p>
          <a:p>
            <a:pPr marL="0" indent="0" eaLnBrk="1" hangingPunct="1">
              <a:lnSpc>
                <a:spcPct val="90000"/>
              </a:lnSpc>
              <a:buClr>
                <a:srgbClr val="FF0000"/>
              </a:buClr>
              <a:buFont typeface="Arial" pitchFamily="34" charset="0"/>
              <a:buNone/>
              <a:defRPr/>
            </a:pPr>
            <a:r>
              <a:rPr lang="ru-RU" altLang="ru-RU" sz="2000" b="1" dirty="0" err="1" smtClean="0"/>
              <a:t>Коагулограмма</a:t>
            </a:r>
            <a:endParaRPr lang="ru-RU" altLang="ru-RU" sz="2000" b="1" dirty="0" smtClean="0"/>
          </a:p>
          <a:p>
            <a:pPr marL="0" indent="0" eaLnBrk="1" hangingPunct="1">
              <a:lnSpc>
                <a:spcPct val="90000"/>
              </a:lnSpc>
              <a:buClr>
                <a:srgbClr val="FF0000"/>
              </a:buClr>
              <a:buFont typeface="Arial" pitchFamily="34" charset="0"/>
              <a:buNone/>
              <a:defRPr/>
            </a:pPr>
            <a:r>
              <a:rPr lang="ru-RU" altLang="ru-RU" sz="2000" b="1" dirty="0" err="1" smtClean="0"/>
              <a:t>Фенотипирование</a:t>
            </a:r>
            <a:r>
              <a:rPr lang="ru-RU" altLang="ru-RU" sz="2000" b="1" dirty="0" smtClean="0"/>
              <a:t> липопротеидов</a:t>
            </a:r>
          </a:p>
          <a:p>
            <a:pPr marL="0" indent="0" eaLnBrk="1" hangingPunct="1">
              <a:lnSpc>
                <a:spcPct val="90000"/>
              </a:lnSpc>
              <a:buClr>
                <a:srgbClr val="FF0000"/>
              </a:buClr>
              <a:buFont typeface="Arial" pitchFamily="34" charset="0"/>
              <a:buNone/>
              <a:defRPr/>
            </a:pPr>
            <a:r>
              <a:rPr lang="ru-RU" altLang="ru-RU" sz="2000" b="1" dirty="0" smtClean="0"/>
              <a:t>Антитела к фосфолипидам</a:t>
            </a:r>
          </a:p>
          <a:p>
            <a:pPr marL="0" indent="0" eaLnBrk="1" hangingPunct="1">
              <a:lnSpc>
                <a:spcPct val="90000"/>
              </a:lnSpc>
              <a:buClr>
                <a:srgbClr val="FF0000"/>
              </a:buClr>
              <a:buFont typeface="Arial" pitchFamily="34" charset="0"/>
              <a:buNone/>
              <a:defRPr/>
            </a:pPr>
            <a:r>
              <a:rPr lang="ru-RU" altLang="ru-RU" sz="2000" b="1" dirty="0" smtClean="0"/>
              <a:t>Микроэлементы плазмы</a:t>
            </a:r>
          </a:p>
          <a:p>
            <a:pPr marL="0" indent="0" eaLnBrk="1" hangingPunct="1">
              <a:lnSpc>
                <a:spcPct val="90000"/>
              </a:lnSpc>
              <a:buClr>
                <a:srgbClr val="FF0000"/>
              </a:buClr>
              <a:buFont typeface="Arial" pitchFamily="34" charset="0"/>
              <a:buNone/>
              <a:defRPr/>
            </a:pPr>
            <a:r>
              <a:rPr lang="ru-RU" altLang="ru-RU" sz="2000" b="1" dirty="0" smtClean="0"/>
              <a:t>Белковые фракции</a:t>
            </a:r>
          </a:p>
          <a:p>
            <a:pPr marL="0" indent="0" eaLnBrk="1" hangingPunct="1">
              <a:lnSpc>
                <a:spcPct val="90000"/>
              </a:lnSpc>
              <a:buClr>
                <a:srgbClr val="FF0000"/>
              </a:buClr>
              <a:buFont typeface="Arial" pitchFamily="34" charset="0"/>
              <a:buNone/>
              <a:defRPr/>
            </a:pPr>
            <a:r>
              <a:rPr lang="ru-RU" altLang="ru-RU" sz="2000" b="1" dirty="0" smtClean="0"/>
              <a:t>Контроль </a:t>
            </a:r>
            <a:r>
              <a:rPr lang="ru-RU" altLang="ru-RU" sz="2000" b="1" dirty="0" err="1" smtClean="0"/>
              <a:t>pH</a:t>
            </a:r>
            <a:r>
              <a:rPr lang="ru-RU" altLang="ru-RU" sz="2000" b="1" dirty="0" smtClean="0"/>
              <a:t> и КЩС</a:t>
            </a:r>
          </a:p>
          <a:p>
            <a:pPr algn="ctr" eaLnBrk="1" hangingPunct="1">
              <a:lnSpc>
                <a:spcPct val="90000"/>
              </a:lnSpc>
              <a:buClr>
                <a:srgbClr val="FF0000"/>
              </a:buClr>
              <a:buFont typeface="Wingdings" pitchFamily="2" charset="2"/>
              <a:buChar char="ü"/>
              <a:defRPr/>
            </a:pPr>
            <a:endParaRPr lang="ru-RU" altLang="ru-RU" sz="2000" b="1" dirty="0" smtClean="0"/>
          </a:p>
        </p:txBody>
      </p:sp>
      <p:sp>
        <p:nvSpPr>
          <p:cNvPr id="64516" name="Прямоугольник 2"/>
          <p:cNvSpPr>
            <a:spLocks noChangeArrowheads="1"/>
          </p:cNvSpPr>
          <p:nvPr/>
        </p:nvSpPr>
        <p:spPr bwMode="auto">
          <a:xfrm>
            <a:off x="323850" y="404813"/>
            <a:ext cx="8569325" cy="461962"/>
          </a:xfrm>
          <a:prstGeom prst="rect">
            <a:avLst/>
          </a:prstGeom>
          <a:noFill/>
          <a:ln w="9525">
            <a:solidFill>
              <a:schemeClr val="tx1"/>
            </a:solidFill>
            <a:miter lim="800000"/>
            <a:headEnd/>
            <a:tailEnd/>
          </a:ln>
        </p:spPr>
        <p:txBody>
          <a:bodyPr>
            <a:spAutoFit/>
          </a:bodyPr>
          <a:lstStyle/>
          <a:p>
            <a:pPr algn="ctr"/>
            <a:r>
              <a:rPr lang="ru-RU" altLang="ru-RU" sz="2400"/>
              <a:t>Методы</a:t>
            </a:r>
            <a:r>
              <a:rPr lang="en-US" altLang="ru-RU" sz="2400"/>
              <a:t> </a:t>
            </a:r>
            <a:r>
              <a:rPr lang="ru-RU" altLang="ru-RU" sz="2400"/>
              <a:t>диагностики</a:t>
            </a:r>
            <a:endParaRPr lang="ru-RU" sz="2400"/>
          </a:p>
        </p:txBody>
      </p:sp>
      <p:sp>
        <p:nvSpPr>
          <p:cNvPr id="4" name="Прямоугольник 3"/>
          <p:cNvSpPr/>
          <p:nvPr/>
        </p:nvSpPr>
        <p:spPr>
          <a:xfrm>
            <a:off x="179388" y="1557338"/>
            <a:ext cx="3313112" cy="385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altLang="ru-RU" dirty="0">
                <a:solidFill>
                  <a:schemeClr val="tx1"/>
                </a:solidFill>
              </a:rPr>
              <a:t>Инструментальные</a:t>
            </a:r>
            <a:endParaRPr lang="ru-RU" dirty="0">
              <a:solidFill>
                <a:schemeClr val="tx1"/>
              </a:solidFill>
            </a:endParaRPr>
          </a:p>
        </p:txBody>
      </p:sp>
      <p:sp>
        <p:nvSpPr>
          <p:cNvPr id="8" name="Прямоугольник 7"/>
          <p:cNvSpPr/>
          <p:nvPr/>
        </p:nvSpPr>
        <p:spPr>
          <a:xfrm>
            <a:off x="5219700" y="2420938"/>
            <a:ext cx="3455988" cy="385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buClr>
                <a:schemeClr val="tx1"/>
              </a:buClr>
              <a:buFont typeface="Wingdings" pitchFamily="2" charset="2"/>
              <a:buNone/>
              <a:defRPr/>
            </a:pPr>
            <a:r>
              <a:rPr lang="ru-RU" altLang="ru-RU" dirty="0">
                <a:solidFill>
                  <a:schemeClr val="tx1"/>
                </a:solidFill>
              </a:rPr>
              <a:t>Лабораторные</a:t>
            </a:r>
          </a:p>
        </p:txBody>
      </p:sp>
      <p:cxnSp>
        <p:nvCxnSpPr>
          <p:cNvPr id="6" name="Прямая со стрелкой 5"/>
          <p:cNvCxnSpPr/>
          <p:nvPr/>
        </p:nvCxnSpPr>
        <p:spPr>
          <a:xfrm>
            <a:off x="1835150" y="1052513"/>
            <a:ext cx="0" cy="552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5724525" y="1125538"/>
            <a:ext cx="0" cy="1238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34925" y="0"/>
            <a:ext cx="8229600" cy="504825"/>
          </a:xfrm>
        </p:spPr>
        <p:txBody>
          <a:bodyPr/>
          <a:lstStyle/>
          <a:p>
            <a:pPr eaLnBrk="1" hangingPunct="1"/>
            <a:r>
              <a:rPr lang="ru-RU" altLang="ru-RU" sz="2800" b="1" smtClean="0"/>
              <a:t>Экстренное обследование больного с инсультом</a:t>
            </a:r>
          </a:p>
        </p:txBody>
      </p:sp>
      <p:sp>
        <p:nvSpPr>
          <p:cNvPr id="65539" name="Rectangle 3"/>
          <p:cNvSpPr>
            <a:spLocks noGrp="1" noChangeArrowheads="1"/>
          </p:cNvSpPr>
          <p:nvPr>
            <p:ph type="body" idx="4294967295"/>
          </p:nvPr>
        </p:nvSpPr>
        <p:spPr>
          <a:xfrm>
            <a:off x="322263" y="981075"/>
            <a:ext cx="8715375" cy="4495800"/>
          </a:xfrm>
        </p:spPr>
        <p:txBody>
          <a:bodyPr/>
          <a:lstStyle/>
          <a:p>
            <a:pPr eaLnBrk="1" hangingPunct="1">
              <a:lnSpc>
                <a:spcPct val="90000"/>
              </a:lnSpc>
              <a:buFont typeface="Wingdings" pitchFamily="2" charset="2"/>
              <a:buNone/>
            </a:pPr>
            <a:r>
              <a:rPr lang="ru-RU" altLang="ru-RU" sz="2400" b="1" u="sng" smtClean="0"/>
              <a:t>По показаниям</a:t>
            </a:r>
            <a:r>
              <a:rPr lang="ru-RU" altLang="ru-RU" sz="2400" b="1" smtClean="0"/>
              <a:t>:</a:t>
            </a:r>
            <a:endParaRPr lang="en-US" altLang="ru-RU" sz="2400" b="1" smtClean="0"/>
          </a:p>
          <a:p>
            <a:pPr eaLnBrk="1" hangingPunct="1">
              <a:lnSpc>
                <a:spcPct val="90000"/>
              </a:lnSpc>
            </a:pPr>
            <a:r>
              <a:rPr lang="ru-RU" altLang="ru-RU" sz="2000" b="1" smtClean="0"/>
              <a:t>Экстракраниальная и транскраниальная дуплексная сонография/допплерография</a:t>
            </a:r>
          </a:p>
          <a:p>
            <a:pPr eaLnBrk="1" hangingPunct="1">
              <a:lnSpc>
                <a:spcPct val="90000"/>
              </a:lnSpc>
            </a:pPr>
            <a:r>
              <a:rPr lang="ru-RU" altLang="ru-RU" sz="2000" b="1" smtClean="0"/>
              <a:t>МР ангиография или КТ ангиография</a:t>
            </a:r>
          </a:p>
          <a:p>
            <a:pPr eaLnBrk="1" hangingPunct="1">
              <a:lnSpc>
                <a:spcPct val="90000"/>
              </a:lnSpc>
            </a:pPr>
            <a:r>
              <a:rPr lang="ru-RU" altLang="ru-RU" sz="2000" b="1" smtClean="0"/>
              <a:t>Диффузионно и перфузионно взвешенные МРТ или перфузионная КТ</a:t>
            </a:r>
          </a:p>
          <a:p>
            <a:pPr eaLnBrk="1" hangingPunct="1">
              <a:lnSpc>
                <a:spcPct val="90000"/>
              </a:lnSpc>
            </a:pPr>
            <a:r>
              <a:rPr lang="ru-RU" altLang="ru-RU" sz="2000" b="1" smtClean="0"/>
              <a:t>Эхокардиография (транторакальная и/или трансэзофагальная) </a:t>
            </a:r>
          </a:p>
          <a:p>
            <a:pPr eaLnBrk="1" hangingPunct="1">
              <a:lnSpc>
                <a:spcPct val="90000"/>
              </a:lnSpc>
            </a:pPr>
            <a:r>
              <a:rPr lang="ru-RU" altLang="ru-RU" sz="2000" b="1" smtClean="0"/>
              <a:t>Рентгенография грудной клетки </a:t>
            </a:r>
            <a:endParaRPr lang="en-US" altLang="ru-RU" sz="2000" b="1" smtClean="0"/>
          </a:p>
          <a:p>
            <a:pPr eaLnBrk="1" hangingPunct="1">
              <a:lnSpc>
                <a:spcPct val="90000"/>
              </a:lnSpc>
            </a:pPr>
            <a:r>
              <a:rPr lang="ru-RU" altLang="ru-RU" sz="2000" b="1" smtClean="0"/>
              <a:t>Пульс-оксиметрия </a:t>
            </a:r>
            <a:r>
              <a:rPr lang="en-US" altLang="ru-RU" sz="2000" b="1" smtClean="0"/>
              <a:t>(</a:t>
            </a:r>
            <a:r>
              <a:rPr lang="ru-RU" altLang="ru-RU" sz="2000" b="1" smtClean="0"/>
              <a:t>сатурация О2) и газовый состав крови</a:t>
            </a:r>
          </a:p>
          <a:p>
            <a:pPr eaLnBrk="1" hangingPunct="1">
              <a:lnSpc>
                <a:spcPct val="90000"/>
              </a:lnSpc>
            </a:pPr>
            <a:r>
              <a:rPr lang="ru-RU" altLang="ru-RU" sz="2000" b="1" smtClean="0"/>
              <a:t>Люмбальная пункция (при подозрении на САК)</a:t>
            </a:r>
          </a:p>
          <a:p>
            <a:pPr eaLnBrk="1" hangingPunct="1">
              <a:lnSpc>
                <a:spcPct val="90000"/>
              </a:lnSpc>
            </a:pPr>
            <a:r>
              <a:rPr lang="ru-RU" altLang="ru-RU" sz="2000" b="1" smtClean="0"/>
              <a:t>ЭЭГ (при подозрении на эпилепсию)</a:t>
            </a:r>
          </a:p>
          <a:p>
            <a:pPr eaLnBrk="1" hangingPunct="1">
              <a:lnSpc>
                <a:spcPct val="90000"/>
              </a:lnSpc>
            </a:pPr>
            <a:r>
              <a:rPr lang="ru-RU" altLang="ru-RU" sz="2000" b="1" smtClean="0"/>
              <a:t>Токсикологическое скринирование (включая алкоголь)</a:t>
            </a:r>
          </a:p>
          <a:p>
            <a:pPr eaLnBrk="1" hangingPunct="1">
              <a:lnSpc>
                <a:spcPct val="90000"/>
              </a:lnSpc>
            </a:pPr>
            <a:r>
              <a:rPr lang="ru-RU" altLang="ru-RU" sz="2000" b="1" smtClean="0"/>
              <a:t>Определение холестерина, триглицеридов и липопротеидов</a:t>
            </a:r>
          </a:p>
          <a:p>
            <a:pPr eaLnBrk="1" hangingPunct="1">
              <a:lnSpc>
                <a:spcPct val="90000"/>
              </a:lnSpc>
            </a:pPr>
            <a:r>
              <a:rPr lang="ru-RU" altLang="ru-RU" sz="2000" b="1" smtClean="0"/>
              <a:t>Рентгенография черепа (при подозрении на травму и недоступности КТ)</a:t>
            </a:r>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500063" y="0"/>
            <a:ext cx="8229600" cy="333375"/>
          </a:xfrm>
        </p:spPr>
        <p:txBody>
          <a:bodyPr/>
          <a:lstStyle/>
          <a:p>
            <a:pPr eaLnBrk="1" hangingPunct="1"/>
            <a:r>
              <a:rPr lang="ru-RU" altLang="ru-RU" sz="2800" b="1" smtClean="0"/>
              <a:t>Нейровизуализация</a:t>
            </a:r>
          </a:p>
        </p:txBody>
      </p:sp>
      <p:sp>
        <p:nvSpPr>
          <p:cNvPr id="50179" name="Rectangle 3"/>
          <p:cNvSpPr>
            <a:spLocks noGrp="1" noChangeArrowheads="1"/>
          </p:cNvSpPr>
          <p:nvPr>
            <p:ph type="body" idx="4294967295"/>
          </p:nvPr>
        </p:nvSpPr>
        <p:spPr>
          <a:xfrm>
            <a:off x="323850" y="765175"/>
            <a:ext cx="8507413" cy="5197475"/>
          </a:xfrm>
        </p:spPr>
        <p:txBody>
          <a:bodyPr/>
          <a:lstStyle/>
          <a:p>
            <a:pPr marL="0" indent="0" eaLnBrk="1" hangingPunct="1">
              <a:lnSpc>
                <a:spcPct val="80000"/>
              </a:lnSpc>
              <a:buFont typeface="Arial" pitchFamily="34" charset="0"/>
              <a:buNone/>
              <a:defRPr/>
            </a:pPr>
            <a:r>
              <a:rPr lang="ru-RU" altLang="ru-RU" sz="2800" u="sng" dirty="0" smtClean="0"/>
              <a:t>У всех пациентов с подозрением на инсульт или ТИА в приоритетном порядке </a:t>
            </a:r>
          </a:p>
          <a:p>
            <a:pPr eaLnBrk="1" hangingPunct="1">
              <a:lnSpc>
                <a:spcPct val="80000"/>
              </a:lnSpc>
              <a:buFont typeface="Wingdings" pitchFamily="2" charset="2"/>
              <a:buNone/>
              <a:defRPr/>
            </a:pPr>
            <a:r>
              <a:rPr lang="ru-RU" altLang="ru-RU" sz="2800" dirty="0" smtClean="0"/>
              <a:t>   - КТ головного мозга</a:t>
            </a:r>
          </a:p>
          <a:p>
            <a:pPr eaLnBrk="1" hangingPunct="1">
              <a:lnSpc>
                <a:spcPct val="80000"/>
              </a:lnSpc>
              <a:buFont typeface="Wingdings" pitchFamily="2" charset="2"/>
              <a:buNone/>
              <a:defRPr/>
            </a:pPr>
            <a:r>
              <a:rPr lang="ru-RU" altLang="ru-RU" sz="2800" dirty="0" smtClean="0"/>
              <a:t>   - МРТ (включая диффузионно-взвешенный, </a:t>
            </a:r>
          </a:p>
          <a:p>
            <a:pPr eaLnBrk="1" hangingPunct="1">
              <a:lnSpc>
                <a:spcPct val="80000"/>
              </a:lnSpc>
              <a:buFont typeface="Wingdings" pitchFamily="2" charset="2"/>
              <a:buNone/>
              <a:defRPr/>
            </a:pPr>
            <a:r>
              <a:rPr lang="ru-RU" altLang="ru-RU" sz="2800" dirty="0" smtClean="0"/>
              <a:t>     градиент-эхо режимы)</a:t>
            </a:r>
          </a:p>
          <a:p>
            <a:pPr eaLnBrk="1" hangingPunct="1">
              <a:lnSpc>
                <a:spcPct val="80000"/>
              </a:lnSpc>
              <a:buFont typeface="Wingdings" pitchFamily="2" charset="2"/>
              <a:buChar char="q"/>
              <a:defRPr/>
            </a:pPr>
            <a:r>
              <a:rPr lang="ru-RU" altLang="ru-RU" sz="2800" dirty="0" err="1" smtClean="0"/>
              <a:t>Перфузионная</a:t>
            </a:r>
            <a:r>
              <a:rPr lang="ru-RU" altLang="ru-RU" sz="2800" dirty="0" smtClean="0"/>
              <a:t> КТ, </a:t>
            </a:r>
            <a:r>
              <a:rPr lang="ru-RU" altLang="ru-RU" sz="2800" dirty="0" err="1" smtClean="0"/>
              <a:t>перфузионно</a:t>
            </a:r>
            <a:r>
              <a:rPr lang="ru-RU" altLang="ru-RU" sz="2800" dirty="0" smtClean="0"/>
              <a:t>-взвешенная МРТ не могут быть рекомендованы для рутинного применения</a:t>
            </a:r>
          </a:p>
          <a:p>
            <a:pPr eaLnBrk="1" hangingPunct="1">
              <a:lnSpc>
                <a:spcPct val="80000"/>
              </a:lnSpc>
              <a:buFont typeface="Wingdings" pitchFamily="2" charset="2"/>
              <a:buChar char="q"/>
              <a:defRPr/>
            </a:pPr>
            <a:r>
              <a:rPr lang="ru-RU" altLang="ru-RU" sz="2800" dirty="0" smtClean="0"/>
              <a:t>При ТИА и малом инсульте показана неотложная визуализация сосудов: УЗ методы, КТ- или МРТ-ангиография (с контрастным усилением</a:t>
            </a:r>
            <a:r>
              <a:rPr lang="en-US" altLang="ru-RU" sz="2800" dirty="0" smtClean="0"/>
              <a:t>!</a:t>
            </a:r>
            <a:r>
              <a:rPr lang="ru-RU" altLang="ru-RU" sz="2800" dirty="0" smtClean="0"/>
              <a:t>), альтернатива- </a:t>
            </a:r>
            <a:r>
              <a:rPr lang="ru-RU" altLang="ru-RU" sz="2800" dirty="0" err="1" smtClean="0"/>
              <a:t>дигитальная</a:t>
            </a:r>
            <a:r>
              <a:rPr lang="ru-RU" altLang="ru-RU" sz="2800" dirty="0" smtClean="0"/>
              <a:t> </a:t>
            </a:r>
            <a:r>
              <a:rPr lang="ru-RU" altLang="ru-RU" sz="2800" dirty="0" err="1" smtClean="0"/>
              <a:t>субтракционная</a:t>
            </a:r>
            <a:r>
              <a:rPr lang="ru-RU" altLang="ru-RU" sz="2800" dirty="0" smtClean="0"/>
              <a:t> ангиография</a:t>
            </a:r>
          </a:p>
          <a:p>
            <a:pPr eaLnBrk="1" hangingPunct="1">
              <a:lnSpc>
                <a:spcPct val="80000"/>
              </a:lnSpc>
              <a:buFont typeface="Wingdings" pitchFamily="2" charset="2"/>
              <a:buNone/>
              <a:defRPr/>
            </a:pPr>
            <a:endParaRPr lang="ru-RU" altLang="ru-RU" sz="2800" dirty="0" smtClean="0"/>
          </a:p>
          <a:p>
            <a:pPr eaLnBrk="1" hangingPunct="1">
              <a:lnSpc>
                <a:spcPct val="80000"/>
              </a:lnSpc>
              <a:buFont typeface="Wingdings" pitchFamily="2" charset="2"/>
              <a:buNone/>
              <a:defRPr/>
            </a:pPr>
            <a:endParaRPr lang="ru-RU" altLang="ru-RU" sz="2800" dirty="0" smtClean="0"/>
          </a:p>
          <a:p>
            <a:pPr eaLnBrk="1" hangingPunct="1">
              <a:lnSpc>
                <a:spcPct val="80000"/>
              </a:lnSpc>
              <a:buFont typeface="Wingdings" pitchFamily="2" charset="2"/>
              <a:buNone/>
              <a:defRPr/>
            </a:pPr>
            <a:endParaRPr lang="ru-RU" altLang="ru-RU" sz="2800" dirty="0" smtClean="0"/>
          </a:p>
          <a:p>
            <a:pPr eaLnBrk="1" hangingPunct="1">
              <a:lnSpc>
                <a:spcPct val="80000"/>
              </a:lnSpc>
              <a:buFont typeface="Wingdings" pitchFamily="2" charset="2"/>
              <a:buNone/>
              <a:defRPr/>
            </a:pPr>
            <a:r>
              <a:rPr lang="ru-RU" altLang="ru-RU" sz="2800" dirty="0" smtClean="0"/>
              <a:t>   </a:t>
            </a:r>
          </a:p>
        </p:txBody>
      </p:sp>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25400" y="188913"/>
            <a:ext cx="9144000" cy="331787"/>
          </a:xfrm>
          <a:solidFill>
            <a:schemeClr val="bg1"/>
          </a:solidFill>
        </p:spPr>
        <p:txBody>
          <a:bodyPr/>
          <a:lstStyle/>
          <a:p>
            <a:pPr eaLnBrk="1" hangingPunct="1"/>
            <a:r>
              <a:rPr lang="ru-RU" altLang="ru-RU" sz="3200" b="1" smtClean="0"/>
              <a:t>Выявление этиологии инсульта</a:t>
            </a:r>
          </a:p>
        </p:txBody>
      </p:sp>
      <p:sp>
        <p:nvSpPr>
          <p:cNvPr id="67587" name="Rectangle 3"/>
          <p:cNvSpPr>
            <a:spLocks noGrp="1" noChangeArrowheads="1"/>
          </p:cNvSpPr>
          <p:nvPr>
            <p:ph type="body" idx="4294967295"/>
          </p:nvPr>
        </p:nvSpPr>
        <p:spPr>
          <a:xfrm>
            <a:off x="323850" y="1052513"/>
            <a:ext cx="8496300" cy="5400675"/>
          </a:xfrm>
        </p:spPr>
        <p:txBody>
          <a:bodyPr/>
          <a:lstStyle/>
          <a:p>
            <a:pPr eaLnBrk="1" hangingPunct="1">
              <a:lnSpc>
                <a:spcPct val="90000"/>
              </a:lnSpc>
              <a:spcBef>
                <a:spcPct val="0"/>
              </a:spcBef>
              <a:spcAft>
                <a:spcPts val="500"/>
              </a:spcAft>
            </a:pPr>
            <a:r>
              <a:rPr lang="ru-RU" altLang="ru-RU" sz="2400" b="1" smtClean="0"/>
              <a:t>Эхокардиография (при подозрении кардиальную эмболию, патологию аорты, парадоксальную эмболию, криптогенном инсульте)</a:t>
            </a:r>
          </a:p>
          <a:p>
            <a:pPr eaLnBrk="1" hangingPunct="1">
              <a:lnSpc>
                <a:spcPct val="90000"/>
              </a:lnSpc>
              <a:spcBef>
                <a:spcPct val="0"/>
              </a:spcBef>
              <a:spcAft>
                <a:spcPts val="500"/>
              </a:spcAft>
            </a:pPr>
            <a:r>
              <a:rPr lang="ru-RU" altLang="ru-RU" sz="2400" b="1" smtClean="0"/>
              <a:t>Коагулограмма (фибриноген, фибринолитическая активность, способность тромбоцитов к агрегации, скрининг на тромбофилию,  белки </a:t>
            </a:r>
            <a:r>
              <a:rPr lang="en-US" altLang="ru-RU" sz="2400" b="1" smtClean="0"/>
              <a:t>C, S</a:t>
            </a:r>
            <a:r>
              <a:rPr lang="ru-RU" altLang="ru-RU" sz="2400" b="1" smtClean="0"/>
              <a:t>).</a:t>
            </a:r>
          </a:p>
          <a:p>
            <a:pPr eaLnBrk="1" hangingPunct="1">
              <a:lnSpc>
                <a:spcPct val="90000"/>
              </a:lnSpc>
              <a:spcBef>
                <a:spcPct val="0"/>
              </a:spcBef>
              <a:spcAft>
                <a:spcPts val="500"/>
              </a:spcAft>
            </a:pPr>
            <a:r>
              <a:rPr lang="ru-RU" altLang="ru-RU" sz="2400" b="1" smtClean="0"/>
              <a:t>Серологические пробы на сифилис, ВИЧ, AHA,</a:t>
            </a:r>
          </a:p>
          <a:p>
            <a:pPr eaLnBrk="1" hangingPunct="1">
              <a:lnSpc>
                <a:spcPct val="90000"/>
              </a:lnSpc>
              <a:spcBef>
                <a:spcPct val="0"/>
              </a:spcBef>
              <a:spcAft>
                <a:spcPts val="500"/>
              </a:spcAft>
              <a:buFont typeface="Wingdings" pitchFamily="2" charset="2"/>
              <a:buNone/>
            </a:pPr>
            <a:r>
              <a:rPr lang="ru-RU" altLang="ru-RU" sz="2400" b="1" smtClean="0"/>
              <a:t>    антифосфолипидные антитела, ревматоидный фактор, боррелиоз</a:t>
            </a:r>
          </a:p>
          <a:p>
            <a:pPr eaLnBrk="1" hangingPunct="1">
              <a:lnSpc>
                <a:spcPct val="90000"/>
              </a:lnSpc>
              <a:spcBef>
                <a:spcPct val="0"/>
              </a:spcBef>
              <a:spcAft>
                <a:spcPts val="500"/>
              </a:spcAft>
            </a:pPr>
            <a:r>
              <a:rPr lang="ru-RU" altLang="ru-RU" sz="2400" b="1" smtClean="0"/>
              <a:t>Генетическое исследование (при подозрении на </a:t>
            </a:r>
            <a:r>
              <a:rPr lang="en-US" altLang="ru-RU" sz="2400" b="1" smtClean="0"/>
              <a:t>MELAS, CADASIL, </a:t>
            </a:r>
            <a:r>
              <a:rPr lang="ru-RU" altLang="ru-RU" sz="2400" b="1" smtClean="0"/>
              <a:t>множественные каверномы)</a:t>
            </a:r>
          </a:p>
        </p:txBody>
      </p:sp>
    </p:spTree>
  </p:cSld>
  <p:clrMapOvr>
    <a:masterClrMapping/>
  </p:clrMapOvr>
  <p:transition spd="slow">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11science">
  <a:themeElements>
    <a:clrScheme name="11sc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science">
      <a:majorFont>
        <a:latin typeface="HeliosCondBlack"/>
        <a:ea typeface=""/>
        <a:cs typeface=""/>
      </a:majorFont>
      <a:minorFont>
        <a:latin typeface="HeliosCondBlac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11sc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sci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sci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sci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sci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sci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sci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sci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sci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sci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sci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sci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HeliosCondBlack"/>
        <a:ea typeface=""/>
        <a:cs typeface=""/>
      </a:majorFont>
      <a:minorFont>
        <a:latin typeface="HeliosCond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iosCondBlack"/>
        <a:ea typeface=""/>
        <a:cs typeface=""/>
      </a:majorFont>
      <a:minorFont>
        <a:latin typeface="HeliosCond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HeliosCond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BoxedArt_Science</Template>
  <TotalTime>1051</TotalTime>
  <Words>3528</Words>
  <Application>Microsoft Office PowerPoint</Application>
  <PresentationFormat>Экран (4:3)</PresentationFormat>
  <Paragraphs>525</Paragraphs>
  <Slides>48</Slides>
  <Notes>13</Notes>
  <HiddenSlides>1</HiddenSlides>
  <MMClips>0</MMClips>
  <ScaleCrop>false</ScaleCrop>
  <HeadingPairs>
    <vt:vector size="4" baseType="variant">
      <vt:variant>
        <vt:lpstr>Тема</vt:lpstr>
      </vt:variant>
      <vt:variant>
        <vt:i4>5</vt:i4>
      </vt:variant>
      <vt:variant>
        <vt:lpstr>Заголовки слайдов</vt:lpstr>
      </vt:variant>
      <vt:variant>
        <vt:i4>48</vt:i4>
      </vt:variant>
    </vt:vector>
  </HeadingPairs>
  <TitlesOfParts>
    <vt:vector size="53" baseType="lpstr">
      <vt:lpstr>11science</vt:lpstr>
      <vt:lpstr>Custom Design</vt:lpstr>
      <vt:lpstr>1_Custom Design</vt:lpstr>
      <vt:lpstr>1_Default Design</vt:lpstr>
      <vt:lpstr>Тема Office</vt:lpstr>
      <vt:lpstr>Острая цереброваскулярная патология (клиника поражения различных бассейнов, нейропсихологическая диагностика)</vt:lpstr>
      <vt:lpstr>Состояния, имитирующие инсульт:</vt:lpstr>
      <vt:lpstr>Слайд 3</vt:lpstr>
      <vt:lpstr>Классификация по размеру очага</vt:lpstr>
      <vt:lpstr>Слайд 5</vt:lpstr>
      <vt:lpstr>Слайд 6</vt:lpstr>
      <vt:lpstr>Экстренное обследование больного с инсультом</vt:lpstr>
      <vt:lpstr>Нейровизуализация</vt:lpstr>
      <vt:lpstr>Выявление этиологии инсульта</vt:lpstr>
      <vt:lpstr>Слайд 10</vt:lpstr>
      <vt:lpstr>Организация неврологической службы    при ЦВЗ</vt:lpstr>
      <vt:lpstr>Слайд 12</vt:lpstr>
      <vt:lpstr>Принципы оказания помощи</vt:lpstr>
      <vt:lpstr>Слайд 14</vt:lpstr>
      <vt:lpstr>Кровоснабжение и синдромы поражения</vt:lpstr>
      <vt:lpstr>Кровоснабжение и синдромы поражения</vt:lpstr>
      <vt:lpstr>Кровоснабжение и синдромы поражения</vt:lpstr>
      <vt:lpstr>Облигатные очаговые симптомы  в каротидном бассейне (внутренняя сонная артерия)</vt:lpstr>
      <vt:lpstr>Облигатные очаговые симптомы  в каротидном бассейне КОРКОВЫЕ ВЕТВИ </vt:lpstr>
      <vt:lpstr>Облигатные очаговые симптомы при транзиторной ишемической атаке (ТИА)  в каротидном бассейне</vt:lpstr>
      <vt:lpstr>Облигатные очаговые симптомы при транзиторной ишемической атаке (ТИА)  в каротидном бассейне</vt:lpstr>
      <vt:lpstr>Облигатные очаговые симптомы при транзиторной ишемической атаке (ТИА)  в каротидном бассейне</vt:lpstr>
      <vt:lpstr>Облигатные очаговые симптомы при транзиторной ишемической атаке (ТИА)  в каротидном бассейне</vt:lpstr>
      <vt:lpstr>Облигатные очаговые симптомы</vt:lpstr>
      <vt:lpstr>Облигатные очаговые симптомы</vt:lpstr>
      <vt:lpstr>Облигатные очаговые симптомы</vt:lpstr>
      <vt:lpstr>Кровоснабжение и синдромы поражения</vt:lpstr>
      <vt:lpstr>Кровоснабжение и синдромы поражения</vt:lpstr>
      <vt:lpstr>Облигатные очаговые симптомы</vt:lpstr>
      <vt:lpstr>Облигатные очаговые симптомы</vt:lpstr>
      <vt:lpstr>Облигатные очаговые симптомы</vt:lpstr>
      <vt:lpstr>Облигатные очаговые симптомы</vt:lpstr>
      <vt:lpstr>Облигатные очаговые симптомы</vt:lpstr>
      <vt:lpstr>ОБСЛЕДОВАНИЕ ПАЦИЕНТОВ С КОГНИТИВНЫМИ НАРУШЕНИЯМИ</vt:lpstr>
      <vt:lpstr>Слайд 35</vt:lpstr>
      <vt:lpstr>Слайд 36</vt:lpstr>
      <vt:lpstr>Слайд 37</vt:lpstr>
      <vt:lpstr>СКРИНИНГОВЫЕ ШКАЛЫ ДЕМЕНЦИИ</vt:lpstr>
      <vt:lpstr>МЕТОДЫ ИССЛЕДОВАНИЯ КОГНИТИВНЫХ ФУНКИЙ: КРАТКАЯ ШКАЛА ОЦЕНКИ ПСИХИЧЕСКОГО СТАТУСА (КШОПС, MMSE)</vt:lpstr>
      <vt:lpstr>СТАДИИ ДЕМЕНЦИИ И ПОКАЗАТЕЛИ КШОПС </vt:lpstr>
      <vt:lpstr>МЕТОДЫ ИССЛЕДОВАНИЯ КОГНИТИВНЫХ ФУНКЦИЙ: ТЕСТ РИСОВАНИЯ ЧАСОВ</vt:lpstr>
      <vt:lpstr>ТЕСТ РИСОВАНИЯ ЧАСОВ</vt:lpstr>
      <vt:lpstr>Тест «5 слов»</vt:lpstr>
      <vt:lpstr>ЛОБНЫЕ ТЕСТЫ</vt:lpstr>
      <vt:lpstr>Монреальская когнитивная шкала</vt:lpstr>
      <vt:lpstr>Слайд 46</vt:lpstr>
      <vt:lpstr>Течение УКР</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IEM User</dc:creator>
  <cp:lastModifiedBy>Елена</cp:lastModifiedBy>
  <cp:revision>149</cp:revision>
  <dcterms:created xsi:type="dcterms:W3CDTF">2016-03-22T06:19:48Z</dcterms:created>
  <dcterms:modified xsi:type="dcterms:W3CDTF">2022-12-02T16:29:39Z</dcterms:modified>
</cp:coreProperties>
</file>