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142.xml" ContentType="application/vnd.openxmlformats-officedocument.presentationml.slide+xml"/>
  <Override PartName="/ppt/slides/slide160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s/slide119.xml" ContentType="application/vnd.openxmlformats-officedocument.presentationml.slide+xml"/>
  <Override PartName="/ppt/slides/slide148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55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44.xml" ContentType="application/vnd.openxmlformats-officedocument.presentationml.slide+xml"/>
  <Override PartName="/ppt/slides/slide153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96" r:id="rId10"/>
    <p:sldId id="297" r:id="rId11"/>
    <p:sldId id="298" r:id="rId12"/>
    <p:sldId id="370" r:id="rId13"/>
    <p:sldId id="371" r:id="rId14"/>
    <p:sldId id="374" r:id="rId15"/>
    <p:sldId id="372" r:id="rId16"/>
    <p:sldId id="373" r:id="rId17"/>
    <p:sldId id="304" r:id="rId18"/>
    <p:sldId id="264" r:id="rId19"/>
    <p:sldId id="276" r:id="rId20"/>
    <p:sldId id="275" r:id="rId21"/>
    <p:sldId id="274" r:id="rId22"/>
    <p:sldId id="340" r:id="rId23"/>
    <p:sldId id="449" r:id="rId24"/>
    <p:sldId id="332" r:id="rId25"/>
    <p:sldId id="333" r:id="rId26"/>
    <p:sldId id="334" r:id="rId27"/>
    <p:sldId id="335" r:id="rId28"/>
    <p:sldId id="336" r:id="rId29"/>
    <p:sldId id="337" r:id="rId30"/>
    <p:sldId id="338" r:id="rId31"/>
    <p:sldId id="339" r:id="rId32"/>
    <p:sldId id="450" r:id="rId33"/>
    <p:sldId id="451" r:id="rId34"/>
    <p:sldId id="452" r:id="rId35"/>
    <p:sldId id="271" r:id="rId36"/>
    <p:sldId id="278" r:id="rId37"/>
    <p:sldId id="279" r:id="rId38"/>
    <p:sldId id="280" r:id="rId39"/>
    <p:sldId id="281" r:id="rId40"/>
    <p:sldId id="282" r:id="rId41"/>
    <p:sldId id="453" r:id="rId42"/>
    <p:sldId id="283" r:id="rId43"/>
    <p:sldId id="284" r:id="rId44"/>
    <p:sldId id="286" r:id="rId45"/>
    <p:sldId id="287" r:id="rId46"/>
    <p:sldId id="288" r:id="rId47"/>
    <p:sldId id="289" r:id="rId48"/>
    <p:sldId id="290" r:id="rId49"/>
    <p:sldId id="291" r:id="rId50"/>
    <p:sldId id="292" r:id="rId51"/>
    <p:sldId id="293" r:id="rId52"/>
    <p:sldId id="294" r:id="rId53"/>
    <p:sldId id="295" r:id="rId54"/>
    <p:sldId id="316" r:id="rId55"/>
    <p:sldId id="315" r:id="rId56"/>
    <p:sldId id="312" r:id="rId57"/>
    <p:sldId id="313" r:id="rId58"/>
    <p:sldId id="314" r:id="rId59"/>
    <p:sldId id="311" r:id="rId60"/>
    <p:sldId id="342" r:id="rId61"/>
    <p:sldId id="344" r:id="rId62"/>
    <p:sldId id="346" r:id="rId63"/>
    <p:sldId id="347" r:id="rId64"/>
    <p:sldId id="348" r:id="rId65"/>
    <p:sldId id="310" r:id="rId66"/>
    <p:sldId id="309" r:id="rId67"/>
    <p:sldId id="308" r:id="rId68"/>
    <p:sldId id="307" r:id="rId69"/>
    <p:sldId id="349" r:id="rId70"/>
    <p:sldId id="306" r:id="rId71"/>
    <p:sldId id="322" r:id="rId72"/>
    <p:sldId id="321" r:id="rId73"/>
    <p:sldId id="320" r:id="rId74"/>
    <p:sldId id="323" r:id="rId75"/>
    <p:sldId id="324" r:id="rId76"/>
    <p:sldId id="325" r:id="rId77"/>
    <p:sldId id="454" r:id="rId78"/>
    <p:sldId id="455" r:id="rId79"/>
    <p:sldId id="326" r:id="rId80"/>
    <p:sldId id="327" r:id="rId81"/>
    <p:sldId id="319" r:id="rId82"/>
    <p:sldId id="350" r:id="rId83"/>
    <p:sldId id="318" r:id="rId84"/>
    <p:sldId id="351" r:id="rId85"/>
    <p:sldId id="352" r:id="rId86"/>
    <p:sldId id="353" r:id="rId87"/>
    <p:sldId id="354" r:id="rId88"/>
    <p:sldId id="355" r:id="rId89"/>
    <p:sldId id="329" r:id="rId90"/>
    <p:sldId id="456" r:id="rId91"/>
    <p:sldId id="331" r:id="rId92"/>
    <p:sldId id="330" r:id="rId93"/>
    <p:sldId id="328" r:id="rId94"/>
    <p:sldId id="457" r:id="rId95"/>
    <p:sldId id="458" r:id="rId96"/>
    <p:sldId id="460" r:id="rId97"/>
    <p:sldId id="459" r:id="rId98"/>
    <p:sldId id="461" r:id="rId99"/>
    <p:sldId id="357" r:id="rId100"/>
    <p:sldId id="426" r:id="rId101"/>
    <p:sldId id="358" r:id="rId102"/>
    <p:sldId id="405" r:id="rId103"/>
    <p:sldId id="427" r:id="rId104"/>
    <p:sldId id="428" r:id="rId105"/>
    <p:sldId id="361" r:id="rId106"/>
    <p:sldId id="360" r:id="rId107"/>
    <p:sldId id="365" r:id="rId108"/>
    <p:sldId id="364" r:id="rId109"/>
    <p:sldId id="363" r:id="rId110"/>
    <p:sldId id="438" r:id="rId111"/>
    <p:sldId id="439" r:id="rId112"/>
    <p:sldId id="440" r:id="rId113"/>
    <p:sldId id="441" r:id="rId114"/>
    <p:sldId id="443" r:id="rId115"/>
    <p:sldId id="444" r:id="rId116"/>
    <p:sldId id="445" r:id="rId117"/>
    <p:sldId id="446" r:id="rId118"/>
    <p:sldId id="447" r:id="rId119"/>
    <p:sldId id="362" r:id="rId120"/>
    <p:sldId id="359" r:id="rId121"/>
    <p:sldId id="369" r:id="rId122"/>
    <p:sldId id="436" r:id="rId123"/>
    <p:sldId id="437" r:id="rId124"/>
    <p:sldId id="448" r:id="rId125"/>
    <p:sldId id="368" r:id="rId126"/>
    <p:sldId id="406" r:id="rId127"/>
    <p:sldId id="407" r:id="rId128"/>
    <p:sldId id="408" r:id="rId129"/>
    <p:sldId id="375" r:id="rId130"/>
    <p:sldId id="429" r:id="rId131"/>
    <p:sldId id="430" r:id="rId132"/>
    <p:sldId id="412" r:id="rId133"/>
    <p:sldId id="413" r:id="rId134"/>
    <p:sldId id="377" r:id="rId135"/>
    <p:sldId id="380" r:id="rId136"/>
    <p:sldId id="381" r:id="rId137"/>
    <p:sldId id="414" r:id="rId138"/>
    <p:sldId id="382" r:id="rId139"/>
    <p:sldId id="383" r:id="rId140"/>
    <p:sldId id="386" r:id="rId141"/>
    <p:sldId id="432" r:id="rId142"/>
    <p:sldId id="387" r:id="rId143"/>
    <p:sldId id="388" r:id="rId144"/>
    <p:sldId id="389" r:id="rId145"/>
    <p:sldId id="390" r:id="rId146"/>
    <p:sldId id="391" r:id="rId147"/>
    <p:sldId id="392" r:id="rId148"/>
    <p:sldId id="393" r:id="rId149"/>
    <p:sldId id="394" r:id="rId150"/>
    <p:sldId id="433" r:id="rId151"/>
    <p:sldId id="416" r:id="rId152"/>
    <p:sldId id="417" r:id="rId153"/>
    <p:sldId id="418" r:id="rId154"/>
    <p:sldId id="419" r:id="rId155"/>
    <p:sldId id="420" r:id="rId156"/>
    <p:sldId id="421" r:id="rId157"/>
    <p:sldId id="422" r:id="rId158"/>
    <p:sldId id="423" r:id="rId159"/>
    <p:sldId id="424" r:id="rId160"/>
    <p:sldId id="403" r:id="rId161"/>
    <p:sldId id="434" r:id="rId16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presProps" Target="pres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DB04-C611-4718-9D34-6C8252A1BC4C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22FE-1725-4C09-8D04-6B1C943548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DB04-C611-4718-9D34-6C8252A1BC4C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22FE-1725-4C09-8D04-6B1C943548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DB04-C611-4718-9D34-6C8252A1BC4C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22FE-1725-4C09-8D04-6B1C943548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DB04-C611-4718-9D34-6C8252A1BC4C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22FE-1725-4C09-8D04-6B1C943548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DB04-C611-4718-9D34-6C8252A1BC4C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22FE-1725-4C09-8D04-6B1C943548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DB04-C611-4718-9D34-6C8252A1BC4C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22FE-1725-4C09-8D04-6B1C943548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DB04-C611-4718-9D34-6C8252A1BC4C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22FE-1725-4C09-8D04-6B1C943548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DB04-C611-4718-9D34-6C8252A1BC4C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22FE-1725-4C09-8D04-6B1C943548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DB04-C611-4718-9D34-6C8252A1BC4C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22FE-1725-4C09-8D04-6B1C943548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DB04-C611-4718-9D34-6C8252A1BC4C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22FE-1725-4C09-8D04-6B1C943548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DB04-C611-4718-9D34-6C8252A1BC4C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22FE-1725-4C09-8D04-6B1C943548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5DB04-C611-4718-9D34-6C8252A1BC4C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122FE-1725-4C09-8D04-6B1C943548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254771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Основные </a:t>
            </a:r>
            <a:r>
              <a:rPr lang="ru-RU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гериатрические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синдромы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63888" y="6237312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Полость рта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err="1" smtClean="0"/>
              <a:t>Инволютивные</a:t>
            </a:r>
            <a:r>
              <a:rPr lang="ru-RU" dirty="0" smtClean="0"/>
              <a:t> изменения </a:t>
            </a:r>
            <a:r>
              <a:rPr lang="ru-RU" dirty="0" err="1" smtClean="0"/>
              <a:t>парадонта</a:t>
            </a:r>
            <a:r>
              <a:rPr lang="ru-RU" dirty="0" smtClean="0"/>
              <a:t> (уменьшение потери зубов);</a:t>
            </a: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Инволюция слюнных желез (снижение секреции слюны);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С</a:t>
            </a:r>
            <a:r>
              <a:rPr lang="ru-RU" dirty="0" smtClean="0"/>
              <a:t>нижения </a:t>
            </a:r>
            <a:r>
              <a:rPr lang="ru-RU" dirty="0" err="1" smtClean="0"/>
              <a:t>слюнопродукции</a:t>
            </a:r>
            <a:r>
              <a:rPr lang="ru-RU" dirty="0" smtClean="0"/>
              <a:t> (</a:t>
            </a:r>
            <a:r>
              <a:rPr lang="ru-RU" dirty="0"/>
              <a:t>с</a:t>
            </a:r>
            <a:r>
              <a:rPr lang="ru-RU" dirty="0" smtClean="0"/>
              <a:t>ухость во рту);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Изменения качества слюны (</a:t>
            </a:r>
            <a:r>
              <a:rPr lang="ru-RU" dirty="0" smtClean="0">
                <a:sym typeface="Symbol"/>
              </a:rPr>
              <a:t></a:t>
            </a:r>
            <a:r>
              <a:rPr lang="ru-RU" dirty="0" smtClean="0"/>
              <a:t>амилазы, кислой фосфатазы, хлоридов);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Снижение чувствительности языка (</a:t>
            </a:r>
            <a:r>
              <a:rPr lang="ru-RU" dirty="0" smtClean="0">
                <a:sym typeface="Symbol"/>
              </a:rPr>
              <a:t>вкусовых рецепторов);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ym typeface="Symbol"/>
              </a:rPr>
              <a:t>Р</a:t>
            </a:r>
            <a:r>
              <a:rPr lang="ru-RU" dirty="0" smtClean="0">
                <a:sym typeface="Symbol"/>
              </a:rPr>
              <a:t>асширение венозных сосудов</a:t>
            </a:r>
            <a:r>
              <a:rPr lang="ru-RU" dirty="0" smtClean="0"/>
              <a:t> на нижней поверхности языка (</a:t>
            </a:r>
            <a:r>
              <a:rPr lang="ru-RU" dirty="0">
                <a:sym typeface="Symbol"/>
              </a:rPr>
              <a:t>у</a:t>
            </a:r>
            <a:r>
              <a:rPr lang="ru-RU" dirty="0" smtClean="0">
                <a:sym typeface="Symbol"/>
              </a:rPr>
              <a:t>величение размера).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491880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Определение</a:t>
            </a:r>
            <a:endParaRPr lang="ru-RU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>
              <a:buFont typeface="Wingdings" pitchFamily="2" charset="2"/>
              <a:buChar char="Ø"/>
              <a:defRPr/>
            </a:pPr>
            <a:r>
              <a:rPr lang="ru-RU" dirty="0" smtClean="0"/>
              <a:t> </a:t>
            </a:r>
            <a:r>
              <a:rPr lang="ru-RU" b="1" dirty="0" smtClean="0"/>
              <a:t>Головокружение</a:t>
            </a:r>
            <a:r>
              <a:rPr lang="ru-RU" dirty="0" smtClean="0"/>
              <a:t> — это ощущения неустойчивости, шаткости, вращения, нарушения равновесия, нередко приводящие к падению человека.</a:t>
            </a:r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707904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Причины</a:t>
            </a:r>
            <a:endParaRPr lang="ru-RU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74320" indent="-274320">
              <a:buFont typeface="Wingdings" pitchFamily="2" charset="2"/>
              <a:buChar char="ü"/>
              <a:defRPr/>
            </a:pPr>
            <a:r>
              <a:rPr lang="ru-RU" dirty="0"/>
              <a:t>вестибулярное головокружение: вегетативная симптоматика, горизонтальный ротационный нистагм, ощущение вращения окружающих предметов (болезнь </a:t>
            </a:r>
            <a:r>
              <a:rPr lang="ru-RU" dirty="0" err="1"/>
              <a:t>Меньера</a:t>
            </a:r>
            <a:r>
              <a:rPr lang="ru-RU" dirty="0"/>
              <a:t>, </a:t>
            </a:r>
            <a:r>
              <a:rPr lang="ru-RU" dirty="0" err="1"/>
              <a:t>кохлеовестибулярные</a:t>
            </a:r>
            <a:r>
              <a:rPr lang="ru-RU" dirty="0"/>
              <a:t> нарушения, отиты, </a:t>
            </a:r>
            <a:r>
              <a:rPr lang="ru-RU" dirty="0" smtClean="0"/>
              <a:t> </a:t>
            </a:r>
            <a:r>
              <a:rPr lang="ru-RU" dirty="0"/>
              <a:t>лабиринтит, прием </a:t>
            </a:r>
            <a:r>
              <a:rPr lang="ru-RU" dirty="0" err="1"/>
              <a:t>ототоксических</a:t>
            </a:r>
            <a:r>
              <a:rPr lang="ru-RU" dirty="0"/>
              <a:t> препаратов – </a:t>
            </a:r>
            <a:r>
              <a:rPr lang="ru-RU" dirty="0" err="1"/>
              <a:t>аминогликозиды</a:t>
            </a:r>
            <a:r>
              <a:rPr lang="ru-RU" dirty="0" smtClean="0"/>
              <a:t>, </a:t>
            </a:r>
            <a:r>
              <a:rPr lang="ru-RU" dirty="0"/>
              <a:t>петлевые </a:t>
            </a:r>
            <a:r>
              <a:rPr lang="ru-RU" dirty="0" err="1"/>
              <a:t>диуретики</a:t>
            </a:r>
            <a:r>
              <a:rPr lang="ru-RU" dirty="0" smtClean="0"/>
              <a:t>);</a:t>
            </a:r>
          </a:p>
          <a:p>
            <a:pPr marL="274320" indent="-274320">
              <a:buFont typeface="Wingdings" pitchFamily="2" charset="2"/>
              <a:buChar char="ü"/>
              <a:defRPr/>
            </a:pPr>
            <a:r>
              <a:rPr lang="ru-RU" dirty="0" smtClean="0"/>
              <a:t>центральное </a:t>
            </a:r>
            <a:r>
              <a:rPr lang="ru-RU" dirty="0"/>
              <a:t>головокружение: длительное, месяцами, ощущение «плавания в пространстве</a:t>
            </a:r>
            <a:r>
              <a:rPr lang="ru-RU" dirty="0" smtClean="0"/>
              <a:t>», </a:t>
            </a:r>
            <a:r>
              <a:rPr lang="ru-RU" dirty="0"/>
              <a:t>сопровождается другими неврологическими симптомами </a:t>
            </a:r>
            <a:r>
              <a:rPr lang="ru-RU" dirty="0" smtClean="0"/>
              <a:t>(хронические </a:t>
            </a:r>
            <a:r>
              <a:rPr lang="ru-RU" dirty="0"/>
              <a:t>нарушения мозгового кровообращения, опухоли мостомозжечкового угла, метаболические и токсические воздействия</a:t>
            </a:r>
            <a:r>
              <a:rPr lang="ru-RU" dirty="0" smtClean="0"/>
              <a:t>);</a:t>
            </a:r>
          </a:p>
          <a:p>
            <a:pPr marL="274320" indent="-274320">
              <a:buFont typeface="Wingdings" pitchFamily="2" charset="2"/>
              <a:buChar char="ü"/>
              <a:defRPr/>
            </a:pPr>
            <a:r>
              <a:rPr lang="ru-RU" dirty="0" smtClean="0"/>
              <a:t>смешанное</a:t>
            </a:r>
            <a:r>
              <a:rPr lang="ru-RU" dirty="0"/>
              <a:t>.</a:t>
            </a:r>
          </a:p>
          <a:p>
            <a:pPr marL="274320" indent="-274320">
              <a:buFont typeface="Wingdings 2"/>
              <a:buChar char=""/>
              <a:defRPr/>
            </a:pPr>
            <a:endParaRPr lang="ru-RU" dirty="0"/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707904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Побочное действие медикаментов</a:t>
            </a:r>
            <a:endParaRPr lang="ru-RU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216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ru-RU" dirty="0" smtClean="0"/>
              <a:t>антикоагулянты (</a:t>
            </a:r>
            <a:r>
              <a:rPr lang="ru-RU" dirty="0" err="1" smtClean="0"/>
              <a:t>вертиго</a:t>
            </a:r>
            <a:r>
              <a:rPr lang="ru-RU" dirty="0" smtClean="0"/>
              <a:t>);</a:t>
            </a:r>
          </a:p>
          <a:p>
            <a:pPr eaLnBrk="1" hangingPunct="1"/>
            <a:r>
              <a:rPr lang="ru-RU" dirty="0" err="1" smtClean="0"/>
              <a:t>метотрексат</a:t>
            </a:r>
            <a:r>
              <a:rPr lang="ru-RU" dirty="0" smtClean="0"/>
              <a:t> (нарушения равновесия);</a:t>
            </a:r>
          </a:p>
          <a:p>
            <a:pPr eaLnBrk="1" hangingPunct="1"/>
            <a:r>
              <a:rPr lang="ru-RU" dirty="0" err="1" smtClean="0"/>
              <a:t>амиодарон</a:t>
            </a:r>
            <a:r>
              <a:rPr lang="ru-RU" dirty="0" smtClean="0"/>
              <a:t> (нарушения равновесия);</a:t>
            </a:r>
          </a:p>
          <a:p>
            <a:pPr eaLnBrk="1" hangingPunct="1"/>
            <a:r>
              <a:rPr lang="ru-RU" dirty="0" smtClean="0"/>
              <a:t>психотропные препараты (</a:t>
            </a:r>
            <a:r>
              <a:rPr lang="ru-RU" dirty="0" err="1" smtClean="0"/>
              <a:t>синкопальные</a:t>
            </a:r>
            <a:r>
              <a:rPr lang="ru-RU" dirty="0" smtClean="0"/>
              <a:t> состояния);</a:t>
            </a:r>
          </a:p>
          <a:p>
            <a:pPr eaLnBrk="1" hangingPunct="1"/>
            <a:r>
              <a:rPr lang="ru-RU" dirty="0" smtClean="0"/>
              <a:t>противосудорожные средства (головокружение);</a:t>
            </a:r>
          </a:p>
          <a:p>
            <a:pPr eaLnBrk="1" hangingPunct="1"/>
            <a:r>
              <a:rPr lang="ru-RU" dirty="0" smtClean="0"/>
              <a:t>алкоголь;</a:t>
            </a:r>
          </a:p>
          <a:p>
            <a:pPr eaLnBrk="1" hangingPunct="1"/>
            <a:r>
              <a:rPr lang="ru-RU" dirty="0" err="1" smtClean="0"/>
              <a:t>антигипертензивные</a:t>
            </a:r>
            <a:r>
              <a:rPr lang="ru-RU" dirty="0" smtClean="0"/>
              <a:t> препараты, </a:t>
            </a:r>
            <a:r>
              <a:rPr lang="ru-RU" dirty="0" err="1" smtClean="0"/>
              <a:t>диуретики</a:t>
            </a:r>
            <a:r>
              <a:rPr lang="ru-RU" dirty="0" smtClean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Симптомы</a:t>
            </a:r>
            <a:endParaRPr lang="ru-RU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216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Кажущееся ощущение вращения окружающего мира вокруг человека.</a:t>
            </a:r>
          </a:p>
          <a:p>
            <a:r>
              <a:rPr lang="ru-RU" dirty="0" smtClean="0"/>
              <a:t>Ощущение неустойчивости.</a:t>
            </a:r>
          </a:p>
          <a:p>
            <a:r>
              <a:rPr lang="ru-RU" dirty="0" smtClean="0"/>
              <a:t>Ощущение неуверенности в положении собственного тела в пространстве.</a:t>
            </a:r>
          </a:p>
          <a:p>
            <a:r>
              <a:rPr lang="ru-RU" dirty="0" smtClean="0"/>
              <a:t>Шаткость, нарушение походки (с раскачиваниями из стороны в сторону), падения.</a:t>
            </a:r>
          </a:p>
          <a:p>
            <a:r>
              <a:rPr lang="ru-RU" dirty="0" smtClean="0"/>
              <a:t>Тошнота, рвота.</a:t>
            </a:r>
          </a:p>
          <a:p>
            <a:r>
              <a:rPr lang="ru-RU" dirty="0" smtClean="0"/>
              <a:t>Повышенная потливость.</a:t>
            </a:r>
          </a:p>
          <a:p>
            <a:r>
              <a:rPr lang="ru-RU" dirty="0" smtClean="0"/>
              <a:t>Ощущение ускоренного сердцебиения.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Профилактика</a:t>
            </a:r>
            <a:endParaRPr lang="ru-RU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216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сбалансированное и рациональное питание (употребление в пищу продуктов с высоким содержанием клетчатки (овощи, фрукты, зелень), отказ от консервированной, жареной, острой, горячей пищи);</a:t>
            </a:r>
          </a:p>
          <a:p>
            <a:r>
              <a:rPr lang="ru-RU" dirty="0" smtClean="0"/>
              <a:t>прогулки на свежем воздухе в умеренном темпе не менее 30-60 минут в день;</a:t>
            </a:r>
          </a:p>
          <a:p>
            <a:r>
              <a:rPr lang="ru-RU" dirty="0" smtClean="0"/>
              <a:t>своевременное лечение инфекционных заболеваний (грипп, отит (воспаление среднего уха) и т.п.) для предупреждения перехода воспаления на внутреннее ухо.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Лечение</a:t>
            </a:r>
            <a:endParaRPr lang="ru-RU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поведенческая терапия;</a:t>
            </a:r>
          </a:p>
          <a:p>
            <a:r>
              <a:rPr lang="ru-RU" dirty="0" smtClean="0"/>
              <a:t>реабилитация;</a:t>
            </a:r>
          </a:p>
          <a:p>
            <a:r>
              <a:rPr lang="ru-RU" dirty="0" smtClean="0"/>
              <a:t>лекарственная терапия: антигистаминные препараты (</a:t>
            </a:r>
            <a:r>
              <a:rPr lang="ru-RU" dirty="0" err="1" smtClean="0"/>
              <a:t>бетастин</a:t>
            </a:r>
            <a:r>
              <a:rPr lang="ru-RU" dirty="0" smtClean="0"/>
              <a:t>, </a:t>
            </a:r>
            <a:r>
              <a:rPr lang="ru-RU" dirty="0" err="1" smtClean="0"/>
              <a:t>эмбрамин</a:t>
            </a:r>
            <a:r>
              <a:rPr lang="ru-RU" dirty="0" smtClean="0"/>
              <a:t>, </a:t>
            </a:r>
            <a:r>
              <a:rPr lang="ru-RU" dirty="0" err="1" smtClean="0"/>
              <a:t>прометазин</a:t>
            </a:r>
            <a:r>
              <a:rPr lang="ru-RU" dirty="0" smtClean="0"/>
              <a:t>, </a:t>
            </a:r>
            <a:r>
              <a:rPr lang="ru-RU" dirty="0" err="1" smtClean="0"/>
              <a:t>моксастин</a:t>
            </a:r>
            <a:r>
              <a:rPr lang="ru-RU" dirty="0" smtClean="0"/>
              <a:t>); </a:t>
            </a:r>
            <a:r>
              <a:rPr lang="ru-RU" dirty="0" err="1" smtClean="0"/>
              <a:t>антипсихотические</a:t>
            </a:r>
            <a:r>
              <a:rPr lang="ru-RU" dirty="0" smtClean="0"/>
              <a:t> средства (</a:t>
            </a:r>
            <a:r>
              <a:rPr lang="ru-RU" dirty="0" err="1" smtClean="0"/>
              <a:t>тиелтиперазин</a:t>
            </a:r>
            <a:r>
              <a:rPr lang="ru-RU" dirty="0" smtClean="0"/>
              <a:t>); </a:t>
            </a:r>
            <a:r>
              <a:rPr lang="ru-RU" dirty="0" err="1" smtClean="0"/>
              <a:t>блокаторы</a:t>
            </a:r>
            <a:r>
              <a:rPr lang="ru-RU" dirty="0" smtClean="0"/>
              <a:t> кальциевых каналов (</a:t>
            </a:r>
            <a:r>
              <a:rPr lang="ru-RU" dirty="0" err="1" smtClean="0"/>
              <a:t>циннаризин</a:t>
            </a:r>
            <a:r>
              <a:rPr lang="ru-RU" dirty="0" smtClean="0"/>
              <a:t>); </a:t>
            </a:r>
            <a:r>
              <a:rPr lang="ru-RU" dirty="0" err="1" smtClean="0"/>
              <a:t>ноотропы</a:t>
            </a:r>
            <a:r>
              <a:rPr lang="ru-RU" dirty="0" smtClean="0"/>
              <a:t> (</a:t>
            </a:r>
            <a:r>
              <a:rPr lang="ru-RU" dirty="0" err="1" smtClean="0"/>
              <a:t>танакан</a:t>
            </a:r>
            <a:r>
              <a:rPr lang="ru-RU" dirty="0" smtClean="0"/>
              <a:t>, </a:t>
            </a:r>
            <a:r>
              <a:rPr lang="ru-RU" dirty="0" err="1" smtClean="0"/>
              <a:t>ницерголин</a:t>
            </a:r>
            <a:r>
              <a:rPr lang="ru-RU" dirty="0" smtClean="0"/>
              <a:t>, </a:t>
            </a:r>
            <a:r>
              <a:rPr lang="ru-RU" dirty="0" err="1" smtClean="0"/>
              <a:t>пирацетам</a:t>
            </a:r>
            <a:r>
              <a:rPr lang="ru-RU" dirty="0" smtClean="0"/>
              <a:t>, </a:t>
            </a:r>
            <a:r>
              <a:rPr lang="ru-RU" dirty="0" err="1" smtClean="0"/>
              <a:t>пиритинол</a:t>
            </a:r>
            <a:r>
              <a:rPr lang="ru-RU" dirty="0" smtClean="0"/>
              <a:t>).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707904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Нарушение слуха</a:t>
            </a:r>
            <a:endParaRPr lang="ru-RU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Содержимое 5" descr="173995z374c254b1fd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600200"/>
            <a:ext cx="6984775" cy="4525963"/>
          </a:xfrm>
        </p:spPr>
      </p:pic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707904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Распространенность</a:t>
            </a:r>
            <a:endParaRPr lang="ru-RU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в пожилом возрасте занимает 4 место по распространенности после артроза, АГ, хронической сердечной недостаточности;</a:t>
            </a:r>
          </a:p>
          <a:p>
            <a:r>
              <a:rPr lang="ru-RU" dirty="0" smtClean="0"/>
              <a:t>в возрасте старше 60 лет – страдает 30%;</a:t>
            </a:r>
          </a:p>
          <a:p>
            <a:r>
              <a:rPr lang="ru-RU" dirty="0" smtClean="0"/>
              <a:t>в возрасте старше 75 лет – более 35%.</a:t>
            </a:r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707904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Классификация</a:t>
            </a:r>
            <a:endParaRPr lang="ru-RU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74320" indent="-274320">
              <a:defRPr/>
            </a:pPr>
            <a:r>
              <a:rPr lang="ru-RU" dirty="0" err="1"/>
              <a:t>сенсоневральные</a:t>
            </a:r>
            <a:r>
              <a:rPr lang="ru-RU" dirty="0"/>
              <a:t> нарушения: </a:t>
            </a:r>
            <a:r>
              <a:rPr lang="ru-RU" dirty="0" err="1"/>
              <a:t>пресбиакузия</a:t>
            </a:r>
            <a:r>
              <a:rPr lang="ru-RU" dirty="0"/>
              <a:t> за счет дегенеративных изменений ЦНС и слухового аппарата, инфекционное поражение слухового нерва, невриномы, болезнь </a:t>
            </a:r>
            <a:r>
              <a:rPr lang="ru-RU" dirty="0" err="1"/>
              <a:t>Меньера</a:t>
            </a:r>
            <a:r>
              <a:rPr lang="ru-RU" dirty="0"/>
              <a:t>, травмы, прием медикаментов – </a:t>
            </a:r>
            <a:r>
              <a:rPr lang="ru-RU" dirty="0" err="1"/>
              <a:t>аминогликозиды</a:t>
            </a:r>
            <a:r>
              <a:rPr lang="ru-RU" dirty="0"/>
              <a:t>, </a:t>
            </a:r>
            <a:r>
              <a:rPr lang="ru-RU" dirty="0" err="1"/>
              <a:t>фуросемид</a:t>
            </a:r>
            <a:r>
              <a:rPr lang="ru-RU" dirty="0" smtClean="0"/>
              <a:t>);</a:t>
            </a:r>
          </a:p>
          <a:p>
            <a:pPr marL="274320" indent="-274320">
              <a:defRPr/>
            </a:pPr>
            <a:r>
              <a:rPr lang="ru-RU" dirty="0" smtClean="0"/>
              <a:t>проводниковые </a:t>
            </a:r>
            <a:r>
              <a:rPr lang="ru-RU" dirty="0"/>
              <a:t>нарушения слуха – нарушение проведения звука ко внутреннему уху: отосклероз, </a:t>
            </a:r>
            <a:r>
              <a:rPr lang="ru-RU" dirty="0" err="1"/>
              <a:t>ревматоидный</a:t>
            </a:r>
            <a:r>
              <a:rPr lang="ru-RU" dirty="0"/>
              <a:t> </a:t>
            </a:r>
            <a:r>
              <a:rPr lang="ru-RU" dirty="0" smtClean="0"/>
              <a:t>артрит;</a:t>
            </a:r>
          </a:p>
          <a:p>
            <a:pPr marL="274320" indent="-274320">
              <a:defRPr/>
            </a:pPr>
            <a:r>
              <a:rPr lang="ru-RU" dirty="0" smtClean="0"/>
              <a:t>нарушения </a:t>
            </a:r>
            <a:r>
              <a:rPr lang="ru-RU" dirty="0"/>
              <a:t>слуха на уровне ЦНС: деменция, </a:t>
            </a:r>
            <a:r>
              <a:rPr lang="ru-RU" dirty="0" err="1"/>
              <a:t>нейродегенеративные</a:t>
            </a:r>
            <a:r>
              <a:rPr lang="ru-RU" dirty="0"/>
              <a:t> процессы.</a:t>
            </a:r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707904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Средства реабилитации</a:t>
            </a:r>
            <a:endParaRPr lang="ru-RU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слуховые аппараты разного типа;</a:t>
            </a:r>
          </a:p>
          <a:p>
            <a:r>
              <a:rPr lang="ru-RU" dirty="0" smtClean="0"/>
              <a:t>специальные телефоны;</a:t>
            </a:r>
          </a:p>
          <a:p>
            <a:r>
              <a:rPr lang="ru-RU" dirty="0" smtClean="0"/>
              <a:t>применение наушников во время просмотра ТВ;</a:t>
            </a:r>
          </a:p>
          <a:p>
            <a:r>
              <a:rPr lang="ru-RU" dirty="0" smtClean="0"/>
              <a:t>по показаниям – установка </a:t>
            </a:r>
            <a:r>
              <a:rPr lang="ru-RU" dirty="0" err="1" smtClean="0"/>
              <a:t>кохлеарного</a:t>
            </a:r>
            <a:r>
              <a:rPr lang="ru-RU" dirty="0" smtClean="0"/>
              <a:t> </a:t>
            </a:r>
            <a:r>
              <a:rPr lang="ru-RU" dirty="0" err="1" smtClean="0"/>
              <a:t>имплантанта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707904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Пищевод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Удлинение, искривление, смещение;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Атрофия слизистой;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Уменьшение в объеме мышечного слоя;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Снижение активности перистальтических сокращений;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Нарушение прохождения твердой, </a:t>
            </a:r>
            <a:r>
              <a:rPr lang="ru-RU" dirty="0" err="1" smtClean="0"/>
              <a:t>непережеванной</a:t>
            </a:r>
            <a:r>
              <a:rPr lang="ru-RU" dirty="0" smtClean="0"/>
              <a:t> пищи, без болевого синдрома.</a:t>
            </a:r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347864" y="6237312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Особенности работы с пожилым человеком при изменении органов слуха</a:t>
            </a:r>
            <a:endParaRPr lang="ru-RU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61722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F:\ЭМБЛЕ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5962004"/>
            <a:ext cx="1403648" cy="8959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Находится рядом, чтобы он видел, с кем общается;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Использовать как вербальные, так и не вербальные уровни передачи информации;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Говорить медленно, короткими, предложениями, в низкой тональности;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Не глотайте слова: шевелите губами, произнося каждое слово тщательно и точно.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Смотреть в лицо, но не постоянно в глаза;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Шаг: 1</a:t>
            </a:r>
            <a:endParaRPr lang="ru-RU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Вы должны знать о проблемах со здоровьем пожилого человека: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/>
              <a:t> - </a:t>
            </a:r>
            <a:r>
              <a:rPr lang="ru-RU" dirty="0" smtClean="0"/>
              <a:t>слух;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- зрение;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- речь;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- память.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/>
              <a:t>Эти факторы усложняют общение!!! 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48000" y="6096000"/>
            <a:ext cx="29087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F:\ЭМБЛЕ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5916040"/>
            <a:ext cx="1475656" cy="9419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Предупреждение!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Очень много пожилых людей находится в прекрасном физическом и умственном состояниях.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Пользуйтесь данными советами только в том случае, если чувствуете, что у пожилого человека возникли трудности с общением, иначе вы можете его/ее обидеть.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6237312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F:\ЭМБЛЕ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5916040"/>
            <a:ext cx="1475656" cy="9419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Шаг: 2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Будьте внимательны к окружающей среде, в которой общаетесь: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- оцените обстановку;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- имеется ли раздражающий шум;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- многолюдно;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- другие отвлекающие факторы.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00400" y="6172200"/>
            <a:ext cx="2438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F:\ЭМБЛЕ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5916040"/>
            <a:ext cx="1475656" cy="9419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Шаг: 3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62400"/>
          </a:xfrm>
        </p:spPr>
        <p:txBody>
          <a:bodyPr>
            <a:normAutofit fontScale="77500" lnSpcReduction="20000"/>
          </a:bodyPr>
          <a:lstStyle/>
          <a:p>
            <a:pPr marL="514350" indent="-514350"/>
            <a:r>
              <a:rPr lang="ru-RU" b="1" dirty="0" smtClean="0"/>
              <a:t>Отрегулируйте громкость голоса должным образом: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ru-RU" b="1" dirty="0" smtClean="0"/>
              <a:t> - </a:t>
            </a:r>
            <a:r>
              <a:rPr lang="ru-RU" dirty="0" smtClean="0"/>
              <a:t>научитесь приспосабливать свой голос к потребностям пожилого человека;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ru-RU" dirty="0" smtClean="0"/>
              <a:t> - оцените обстановку окружающей среды и слуховые способности человека;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ru-RU" dirty="0" smtClean="0"/>
              <a:t> -  не стоит кричать только потому, что человек пожилой;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ru-RU" dirty="0" smtClean="0"/>
              <a:t> -  относитесь к нему с уважением, произнося речь в комфортном уровне громкости, который подходит вам обоим.</a:t>
            </a:r>
          </a:p>
          <a:p>
            <a:pPr marL="514350" indent="-514350">
              <a:buFont typeface="Wingdings" pitchFamily="2" charset="2"/>
              <a:buChar char="q"/>
            </a:pPr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3200400" y="6172200"/>
            <a:ext cx="29087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 descr="F:\ЭМБЛЕ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5870074"/>
            <a:ext cx="1547664" cy="9879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157192"/>
            <a:ext cx="2222917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Шаг: 4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6240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Используйте четкие и точные вопросы и предложения: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/>
              <a:t> - </a:t>
            </a:r>
            <a:r>
              <a:rPr lang="ru-RU" dirty="0" smtClean="0"/>
              <a:t>не стесняйтесь повторить или перефразировать свои предложения и вопросы, если чувствуете, что вас не понимают;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- сложные вопросы и предложения могут запутать пожилого человека;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-  используйте прямые вопросы: «Вы ели суп на обед?», «Вы ели салат на обед?», вместо «Что вы ели на обед?»;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0400" y="62484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F:\ЭМБЛЕ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5916040"/>
            <a:ext cx="1475656" cy="9419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88640"/>
            <a:ext cx="1123950" cy="122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260648"/>
            <a:ext cx="1123950" cy="122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Шаг: 5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- не используйте жаргонные слова или фразы, а также междометия (например, «как», «ну» и «вы знаете»);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- пытайтесь выражать свои идеи и строить вопросы логически. (Например «Хорошо было бы позвонить Ивану, вашему брату, а потом Свете, вашей сестре»).</a:t>
            </a:r>
            <a:endParaRPr lang="ru-RU" dirty="0"/>
          </a:p>
        </p:txBody>
      </p:sp>
      <p:pic>
        <p:nvPicPr>
          <p:cNvPr id="4" name="Picture 2" descr="F:\ЭМБЛЕ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5916040"/>
            <a:ext cx="1475656" cy="9419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5" name="Прямоугольник 4"/>
          <p:cNvSpPr/>
          <p:nvPr/>
        </p:nvSpPr>
        <p:spPr>
          <a:xfrm>
            <a:off x="3491880" y="6237312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Шаг: 6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Применяйте визуальные средства, если это возможно.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- наглядные пособия;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/>
              <a:t> - </a:t>
            </a:r>
            <a:r>
              <a:rPr lang="ru-RU" dirty="0" smtClean="0"/>
              <a:t>покажите человеку, о чем или о ком вы говорите. Например, возможно, лучше сказать: «У вас болит спина (указывая на спину)?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Записывать необходимую информацию, использовать алфавит, указывая буквы, составлять слова.</a:t>
            </a:r>
          </a:p>
          <a:p>
            <a:pPr>
              <a:buFont typeface="Wingdings" pitchFamily="2" charset="2"/>
              <a:buChar char="q"/>
            </a:pPr>
            <a:endParaRPr lang="ru-RU" dirty="0"/>
          </a:p>
        </p:txBody>
      </p:sp>
      <p:pic>
        <p:nvPicPr>
          <p:cNvPr id="4" name="Picture 2" descr="F:\ЭМБЛЕ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5916040"/>
            <a:ext cx="1475656" cy="9419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5" name="Прямоугольник 4"/>
          <p:cNvSpPr/>
          <p:nvPr/>
        </p:nvSpPr>
        <p:spPr>
          <a:xfrm>
            <a:off x="3491880" y="6237312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615" y="0"/>
            <a:ext cx="3059385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Шаг: 7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Не спешите, будьте терпеливы и улыбайтесь.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/>
              <a:t> - </a:t>
            </a:r>
            <a:r>
              <a:rPr lang="ru-RU" dirty="0" smtClean="0"/>
              <a:t>делайте паузу между предложениями и вопросами;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- дайте человеку возможность понять и «переварить» информацию и вопросы. </a:t>
            </a:r>
            <a:endParaRPr lang="ru-RU" dirty="0"/>
          </a:p>
        </p:txBody>
      </p:sp>
      <p:pic>
        <p:nvPicPr>
          <p:cNvPr id="4" name="Picture 2" descr="F:\ЭМБЛЕ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5916040"/>
            <a:ext cx="1475656" cy="9419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5" name="Прямоугольник 4"/>
          <p:cNvSpPr/>
          <p:nvPr/>
        </p:nvSpPr>
        <p:spPr>
          <a:xfrm>
            <a:off x="3491880" y="6237312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Нарушение зрения</a:t>
            </a:r>
            <a:endParaRPr lang="ru-RU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Содержимое 5" descr="1219579_6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484784"/>
            <a:ext cx="6336704" cy="3993416"/>
          </a:xfrm>
        </p:spPr>
      </p:pic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707904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Желудок</a:t>
            </a: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62400"/>
          </a:xfrm>
        </p:spPr>
        <p:txBody>
          <a:bodyPr>
            <a:normAutofit fontScale="85000" lnSpcReduction="20000"/>
          </a:bodyPr>
          <a:lstStyle/>
          <a:p>
            <a:r>
              <a:rPr lang="ru-RU" sz="3600" dirty="0" smtClean="0">
                <a:cs typeface="Times New Roman" pitchFamily="18" charset="0"/>
              </a:rPr>
              <a:t>Истончение в результате атрофических процессов слизистой оболочки желудка и, соответственно, </a:t>
            </a:r>
            <a:r>
              <a:rPr lang="ru-RU" sz="3600" u="sng" dirty="0" smtClean="0">
                <a:cs typeface="Times New Roman" pitchFamily="18" charset="0"/>
              </a:rPr>
              <a:t>снижение секреторной и моторной функции</a:t>
            </a:r>
            <a:r>
              <a:rPr lang="ru-RU" sz="3600" dirty="0" smtClean="0">
                <a:cs typeface="Times New Roman" pitchFamily="18" charset="0"/>
              </a:rPr>
              <a:t>;</a:t>
            </a:r>
            <a:endParaRPr lang="ru-RU" sz="3600" u="sng" dirty="0" smtClean="0">
              <a:cs typeface="Times New Roman" pitchFamily="18" charset="0"/>
            </a:endParaRPr>
          </a:p>
          <a:p>
            <a:r>
              <a:rPr lang="ru-RU" sz="3600" u="sng" dirty="0" smtClean="0">
                <a:cs typeface="Times New Roman" pitchFamily="18" charset="0"/>
              </a:rPr>
              <a:t>Снижение уровня кислотности и объема желудочного сока</a:t>
            </a:r>
            <a:r>
              <a:rPr lang="ru-RU" sz="3600" dirty="0" smtClean="0">
                <a:cs typeface="Times New Roman" pitchFamily="18" charset="0"/>
              </a:rPr>
              <a:t>, концентрации ферментов и уменьшение их активности;</a:t>
            </a:r>
            <a:endParaRPr lang="ru-RU" sz="3400" dirty="0" smtClean="0"/>
          </a:p>
          <a:p>
            <a:r>
              <a:rPr lang="ru-RU" sz="3400" dirty="0" smtClean="0"/>
              <a:t>Снижение тонуса мышц;</a:t>
            </a:r>
          </a:p>
          <a:p>
            <a:r>
              <a:rPr lang="ru-RU" sz="3400" dirty="0" smtClean="0"/>
              <a:t>Атрофия нервного аппарата.</a:t>
            </a:r>
          </a:p>
        </p:txBody>
      </p:sp>
      <p:pic>
        <p:nvPicPr>
          <p:cNvPr id="6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491880" y="6237312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Причины</a:t>
            </a:r>
            <a:endParaRPr lang="ru-RU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острые нарушения: ОНМК, приступ глаукомы, кровоизлияние в сетчатку глаза;</a:t>
            </a:r>
          </a:p>
          <a:p>
            <a:r>
              <a:rPr lang="ru-RU" dirty="0" smtClean="0"/>
              <a:t>хронические нарушения: нарушения рефракции, катаракта, </a:t>
            </a:r>
            <a:r>
              <a:rPr lang="ru-RU" dirty="0" err="1" smtClean="0"/>
              <a:t>макулярная</a:t>
            </a:r>
            <a:r>
              <a:rPr lang="ru-RU" dirty="0" smtClean="0"/>
              <a:t> дегенерация, диабетическая </a:t>
            </a:r>
            <a:r>
              <a:rPr lang="ru-RU" dirty="0" err="1" smtClean="0"/>
              <a:t>ретинопатия</a:t>
            </a:r>
            <a:r>
              <a:rPr lang="ru-RU" dirty="0" smtClean="0"/>
              <a:t>, </a:t>
            </a:r>
            <a:r>
              <a:rPr lang="ru-RU" dirty="0" err="1" smtClean="0"/>
              <a:t>открытоугольная</a:t>
            </a:r>
            <a:r>
              <a:rPr lang="ru-RU" dirty="0" smtClean="0"/>
              <a:t> глаукома.</a:t>
            </a:r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707904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Лечение</a:t>
            </a:r>
            <a:endParaRPr lang="ru-RU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Катаракта: хирургическое вмешательство;</a:t>
            </a:r>
          </a:p>
          <a:p>
            <a:r>
              <a:rPr lang="ru-RU" dirty="0" err="1" smtClean="0"/>
              <a:t>Макулярная</a:t>
            </a:r>
            <a:r>
              <a:rPr lang="ru-RU" dirty="0" smtClean="0"/>
              <a:t> дегенерация: антиоксиданты, лазерная </a:t>
            </a:r>
            <a:r>
              <a:rPr lang="ru-RU" dirty="0" err="1" smtClean="0"/>
              <a:t>фотокоагуляция</a:t>
            </a:r>
            <a:r>
              <a:rPr lang="ru-RU" dirty="0" smtClean="0"/>
              <a:t>;</a:t>
            </a:r>
          </a:p>
          <a:p>
            <a:r>
              <a:rPr lang="ru-RU" dirty="0" smtClean="0"/>
              <a:t>Диабетическая </a:t>
            </a:r>
            <a:r>
              <a:rPr lang="ru-RU" dirty="0" err="1" smtClean="0"/>
              <a:t>ретинопатия</a:t>
            </a:r>
            <a:r>
              <a:rPr lang="ru-RU" dirty="0" smtClean="0"/>
              <a:t>: контроль гликемии, лазеротерапия;</a:t>
            </a:r>
          </a:p>
          <a:p>
            <a:r>
              <a:rPr lang="ru-RU" dirty="0" err="1" smtClean="0"/>
              <a:t>Открытоугольная</a:t>
            </a:r>
            <a:r>
              <a:rPr lang="ru-RU" dirty="0" smtClean="0"/>
              <a:t> глаукома: лазерная </a:t>
            </a:r>
            <a:r>
              <a:rPr lang="ru-RU" dirty="0" err="1" smtClean="0"/>
              <a:t>трабекулопластика</a:t>
            </a:r>
            <a:r>
              <a:rPr lang="ru-RU" dirty="0" smtClean="0"/>
              <a:t>, </a:t>
            </a:r>
            <a:r>
              <a:rPr lang="ru-RU" dirty="0" err="1" smtClean="0"/>
              <a:t>лазерная</a:t>
            </a:r>
            <a:r>
              <a:rPr lang="ru-RU" dirty="0" smtClean="0"/>
              <a:t> </a:t>
            </a:r>
            <a:r>
              <a:rPr lang="ru-RU" dirty="0" err="1" smtClean="0"/>
              <a:t>иридотомия</a:t>
            </a:r>
            <a:r>
              <a:rPr lang="ru-RU" dirty="0" smtClean="0"/>
              <a:t>;</a:t>
            </a:r>
          </a:p>
          <a:p>
            <a:r>
              <a:rPr lang="ru-RU" dirty="0" smtClean="0"/>
              <a:t>Средства реабилитации. </a:t>
            </a:r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707904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Особенности работы с пожилым человеком при сниженном зрении</a:t>
            </a:r>
            <a:endParaRPr lang="ru-RU" sz="3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Находится рядом, чтобы он видел, с кем общается;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Увеличить освещенность при чтении, обучении, демонстрации…;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Снизить воздействии яркого солнечного света: очки, шторы…;</a:t>
            </a: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419872" y="6165304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457200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ru-RU" dirty="0" smtClean="0"/>
              <a:t>Увеличить размеры учебных средств, букв в тексте;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ru-RU" dirty="0" smtClean="0"/>
              <a:t>Использовать яркие контрастные цвета для маркировки границ помещений, ступенек, положений ручек приборов и устройств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996952"/>
            <a:ext cx="4199544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664" y="3810000"/>
            <a:ext cx="432319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076056" y="6237312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Советы</a:t>
            </a:r>
            <a:endParaRPr lang="ru-RU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Прикосновения, держание за руку и физическое тепло зачастую говорят больше, чем слова.</a:t>
            </a:r>
          </a:p>
          <a:p>
            <a:r>
              <a:rPr lang="ru-RU" dirty="0" smtClean="0"/>
              <a:t>Учитывайте культурный фон и традиции.</a:t>
            </a:r>
          </a:p>
          <a:p>
            <a:r>
              <a:rPr lang="ru-RU" dirty="0" smtClean="0"/>
              <a:t>Слова любви и уважения значат очень много.</a:t>
            </a:r>
          </a:p>
          <a:p>
            <a:r>
              <a:rPr lang="ru-RU" dirty="0" smtClean="0"/>
              <a:t>Обращайтесь за помощью специалиста, после согласия пожилого человека.</a:t>
            </a:r>
            <a:endParaRPr lang="ru-RU" dirty="0"/>
          </a:p>
        </p:txBody>
      </p:sp>
      <p:pic>
        <p:nvPicPr>
          <p:cNvPr id="4" name="Picture 2" descr="F:\ЭМБЛЕ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5916040"/>
            <a:ext cx="1475656" cy="9419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5" name="Прямоугольник 4"/>
          <p:cNvSpPr/>
          <p:nvPr/>
        </p:nvSpPr>
        <p:spPr>
          <a:xfrm>
            <a:off x="3275856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r>
              <a:rPr lang="ru-RU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</a:br>
            <a:r>
              <a:rPr lang="ru-RU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САРКОПЕНИЯ </a:t>
            </a:r>
            <a:br>
              <a:rPr lang="ru-RU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</a:br>
            <a:r>
              <a:rPr lang="ru-RU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(возрастное снижение массы и силы мышечной ткани)</a:t>
            </a:r>
            <a:br>
              <a:rPr lang="ru-RU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</a:br>
            <a:endParaRPr lang="ru-RU" sz="3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Содержимое 5" descr="sarkopenia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91236" y="1989138"/>
            <a:ext cx="6161527" cy="4137025"/>
          </a:xfrm>
        </p:spPr>
      </p:pic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707904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35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Возрастные особенности мышечной ткани</a:t>
            </a:r>
            <a:endParaRPr lang="ru-RU" sz="35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3427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cs typeface="Times New Roman" pitchFamily="18" charset="0"/>
              </a:rPr>
              <a:t>Известно, что пик мышечной массы в норме приходится на возраст 25 лет, к 50 годам мышечная масса уменьшается на 10%, к 80 годам – на 30%. </a:t>
            </a:r>
          </a:p>
          <a:p>
            <a:pPr eaLnBrk="1" hangingPunct="1"/>
            <a:r>
              <a:rPr lang="ru-RU" dirty="0" smtClean="0">
                <a:cs typeface="Times New Roman" pitchFamily="18" charset="0"/>
              </a:rPr>
              <a:t>Для мужчин характерна большая выраженность </a:t>
            </a:r>
            <a:r>
              <a:rPr lang="ru-RU" dirty="0" err="1" smtClean="0">
                <a:cs typeface="Times New Roman" pitchFamily="18" charset="0"/>
              </a:rPr>
              <a:t>миопатического</a:t>
            </a:r>
            <a:r>
              <a:rPr lang="ru-RU" dirty="0" smtClean="0">
                <a:cs typeface="Times New Roman" pitchFamily="18" charset="0"/>
              </a:rPr>
              <a:t> синдрома, что объясняется большим снижением </a:t>
            </a:r>
            <a:r>
              <a:rPr lang="ru-RU" dirty="0" err="1" smtClean="0">
                <a:cs typeface="Times New Roman" pitchFamily="18" charset="0"/>
              </a:rPr>
              <a:t>андрогенного</a:t>
            </a:r>
            <a:r>
              <a:rPr lang="ru-RU" dirty="0" smtClean="0">
                <a:cs typeface="Times New Roman" pitchFamily="18" charset="0"/>
              </a:rPr>
              <a:t> фона с его мощным анаболическим эффектом.</a:t>
            </a: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63888" y="6165304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35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Возрастные особенности мышечной ткани</a:t>
            </a:r>
            <a:endParaRPr lang="ru-RU" sz="35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4451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ru-RU" sz="2700" dirty="0" smtClean="0">
                <a:cs typeface="Times New Roman" pitchFamily="18" charset="0"/>
              </a:rPr>
              <a:t>В качестве эталона используется </a:t>
            </a:r>
            <a:r>
              <a:rPr lang="ru-RU" sz="2700" u="sng" dirty="0" smtClean="0">
                <a:cs typeface="Times New Roman" pitchFamily="18" charset="0"/>
              </a:rPr>
              <a:t>определение мышечной силы четырехглавой мышцы бедра</a:t>
            </a:r>
            <a:r>
              <a:rPr lang="ru-RU" sz="2700" dirty="0" smtClean="0">
                <a:cs typeface="Times New Roman" pitchFamily="18" charset="0"/>
              </a:rPr>
              <a:t>, которая снижается в возрасте 80 лет на 20 – 40% по сравнению с лицами 25-летнего возраста. </a:t>
            </a:r>
          </a:p>
          <a:p>
            <a:pPr eaLnBrk="1" hangingPunct="1"/>
            <a:r>
              <a:rPr lang="ru-RU" sz="2700" dirty="0" smtClean="0">
                <a:cs typeface="Times New Roman" pitchFamily="18" charset="0"/>
              </a:rPr>
              <a:t>В электрофизиологических исследованиях показано, что общее количество функционирующих моторных единиц в проксимальных и дистальных отделах конечностей в возрасте 80 лет снижается не менее чем на 50%.</a:t>
            </a:r>
            <a:endParaRPr lang="ru-RU" sz="2700" u="sng" dirty="0" smtClean="0">
              <a:cs typeface="Times New Roman" pitchFamily="18" charset="0"/>
            </a:endParaRP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63888" y="6237312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Определение</a:t>
            </a:r>
            <a:endParaRPr lang="ru-RU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5475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dirty="0" smtClean="0"/>
              <a:t>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dirty="0" smtClean="0"/>
              <a:t>   </a:t>
            </a:r>
            <a:r>
              <a:rPr lang="ru-RU" b="1" u="sng" dirty="0" err="1" smtClean="0">
                <a:cs typeface="Times New Roman" pitchFamily="18" charset="0"/>
              </a:rPr>
              <a:t>Саркопения</a:t>
            </a:r>
            <a:r>
              <a:rPr lang="ru-RU" dirty="0" smtClean="0">
                <a:cs typeface="Times New Roman" pitchFamily="18" charset="0"/>
              </a:rPr>
              <a:t> – прогрессирующее возрастное снижение мышечной массы и силы, что проявляется мышечной слабостью, нарушениями походки, повышенной утомляемостью мышечного аппарата, что в совокупности приводит к ограничению подвижности и снижению качества жизни.</a:t>
            </a: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63888" y="6237312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Факторы риска</a:t>
            </a: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возраст;</a:t>
            </a:r>
          </a:p>
          <a:p>
            <a:r>
              <a:rPr lang="ru-RU" dirty="0" smtClean="0"/>
              <a:t>плохое питание;</a:t>
            </a:r>
          </a:p>
          <a:p>
            <a:r>
              <a:rPr lang="ru-RU" dirty="0" smtClean="0"/>
              <a:t>длительная иммобилизация;</a:t>
            </a:r>
          </a:p>
          <a:p>
            <a:r>
              <a:rPr lang="ru-RU" dirty="0" smtClean="0"/>
              <a:t>сахарный диабет </a:t>
            </a:r>
            <a:r>
              <a:rPr lang="en-US" dirty="0" smtClean="0"/>
              <a:t>II </a:t>
            </a:r>
            <a:r>
              <a:rPr lang="ru-RU" dirty="0" smtClean="0"/>
              <a:t>типа, ожирение;</a:t>
            </a:r>
          </a:p>
          <a:p>
            <a:r>
              <a:rPr lang="ru-RU" dirty="0" smtClean="0"/>
              <a:t>когнитивный дефицит (исключается доброкачественное когнитивное снижение);</a:t>
            </a:r>
          </a:p>
          <a:p>
            <a:r>
              <a:rPr lang="ru-RU" dirty="0" smtClean="0"/>
              <a:t>дефицит витаминов </a:t>
            </a:r>
            <a:r>
              <a:rPr lang="en-US" dirty="0" smtClean="0"/>
              <a:t>D </a:t>
            </a:r>
            <a:r>
              <a:rPr lang="ru-RU" dirty="0" smtClean="0"/>
              <a:t>и В12;</a:t>
            </a:r>
          </a:p>
          <a:p>
            <a:r>
              <a:rPr lang="ru-RU" dirty="0" smtClean="0"/>
              <a:t>поведенческие факторы (курение, алкоголь), приводящие к развитию синдрома преждевременного старения.</a:t>
            </a:r>
          </a:p>
          <a:p>
            <a:pPr algn="r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35896" y="6165304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Кишечник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4876800"/>
          </a:xfrm>
        </p:spPr>
        <p:txBody>
          <a:bodyPr>
            <a:noAutofit/>
          </a:bodyPr>
          <a:lstStyle/>
          <a:p>
            <a:r>
              <a:rPr lang="ru-RU" sz="3000" dirty="0" smtClean="0"/>
              <a:t>Снижение интенсивности и площади пристеночного пищеварения;</a:t>
            </a:r>
          </a:p>
          <a:p>
            <a:r>
              <a:rPr lang="ru-RU" sz="3000" dirty="0" smtClean="0"/>
              <a:t>Атрофия кишечных ворсинок;</a:t>
            </a:r>
          </a:p>
          <a:p>
            <a:r>
              <a:rPr lang="ru-RU" sz="3000" dirty="0" smtClean="0"/>
              <a:t>Снижение </a:t>
            </a:r>
            <a:r>
              <a:rPr lang="ru-RU" sz="3000" dirty="0" err="1" smtClean="0"/>
              <a:t>липолитической</a:t>
            </a:r>
            <a:r>
              <a:rPr lang="ru-RU" sz="3000" dirty="0" smtClean="0"/>
              <a:t> активности;</a:t>
            </a:r>
          </a:p>
          <a:p>
            <a:r>
              <a:rPr lang="ru-RU" sz="3000" dirty="0" smtClean="0"/>
              <a:t>Снижение гидролиза и всасывания липидов, глюкозы, ксилозы;</a:t>
            </a:r>
          </a:p>
          <a:p>
            <a:r>
              <a:rPr lang="ru-RU" sz="3000" u="sng" dirty="0" smtClean="0">
                <a:cs typeface="Times New Roman" pitchFamily="18" charset="0"/>
              </a:rPr>
              <a:t>Уменьшение кишечной моторики</a:t>
            </a:r>
            <a:r>
              <a:rPr lang="ru-RU" sz="3000" dirty="0" smtClean="0">
                <a:cs typeface="Times New Roman" pitchFamily="18" charset="0"/>
              </a:rPr>
              <a:t>, развитие </a:t>
            </a:r>
            <a:r>
              <a:rPr lang="ru-RU" sz="3000" dirty="0" err="1" smtClean="0">
                <a:cs typeface="Times New Roman" pitchFamily="18" charset="0"/>
              </a:rPr>
              <a:t>гипомоторной</a:t>
            </a:r>
            <a:r>
              <a:rPr lang="ru-RU" sz="3000" dirty="0" smtClean="0">
                <a:cs typeface="Times New Roman" pitchFamily="18" charset="0"/>
              </a:rPr>
              <a:t> </a:t>
            </a:r>
            <a:r>
              <a:rPr lang="ru-RU" sz="3000" dirty="0" err="1" smtClean="0">
                <a:cs typeface="Times New Roman" pitchFamily="18" charset="0"/>
              </a:rPr>
              <a:t>дискинезии</a:t>
            </a:r>
            <a:r>
              <a:rPr lang="ru-RU" sz="3000" dirty="0" smtClean="0">
                <a:cs typeface="Times New Roman" pitchFamily="18" charset="0"/>
              </a:rPr>
              <a:t> толстой кишки, появление склонности к запорам;</a:t>
            </a:r>
          </a:p>
          <a:p>
            <a:pPr>
              <a:buNone/>
            </a:pPr>
            <a:endParaRPr lang="ru-RU" sz="3000" dirty="0" smtClean="0">
              <a:cs typeface="Times New Roman" pitchFamily="18" charset="0"/>
            </a:endParaRPr>
          </a:p>
          <a:p>
            <a:pPr>
              <a:buNone/>
            </a:pPr>
            <a:endParaRPr lang="ru-RU" sz="3000" dirty="0" smtClean="0"/>
          </a:p>
          <a:p>
            <a:endParaRPr lang="ru-RU" sz="3000" dirty="0" smtClean="0"/>
          </a:p>
        </p:txBody>
      </p:sp>
      <p:pic>
        <p:nvPicPr>
          <p:cNvPr id="6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419872" y="6165304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Этиопатогенез 1</a:t>
            </a: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fontAlgn="base"/>
            <a:r>
              <a:rPr lang="ru-RU" b="1" dirty="0" smtClean="0"/>
              <a:t>алиментарные факторы</a:t>
            </a:r>
            <a:r>
              <a:rPr lang="ru-RU" dirty="0" smtClean="0"/>
              <a:t>: плохое питание, гиперлептинемия, нарушения моторики желудочно-кишечного тракта, возрастной феномен быстрого насыщения, диализная терапия;</a:t>
            </a:r>
          </a:p>
          <a:p>
            <a:pPr lvl="0" fontAlgn="base"/>
            <a:r>
              <a:rPr lang="ru-RU" b="1" dirty="0" smtClean="0"/>
              <a:t>поведенческие особенности</a:t>
            </a:r>
            <a:r>
              <a:rPr lang="ru-RU" dirty="0" smtClean="0"/>
              <a:t>: гиподинамия и детренированность;</a:t>
            </a:r>
          </a:p>
          <a:p>
            <a:pPr lvl="0" fontAlgn="base"/>
            <a:r>
              <a:rPr lang="ru-RU" b="1" dirty="0" smtClean="0"/>
              <a:t>гормональные изменения</a:t>
            </a:r>
            <a:r>
              <a:rPr lang="ru-RU" dirty="0" smtClean="0"/>
              <a:t>: возрастное снижение уровней тестостерона и эстрогена, соматотропин и инсулиноподобного фактора роста – 1.</a:t>
            </a:r>
          </a:p>
          <a:p>
            <a:pPr lvl="0" fontAlgn="base"/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6165304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Этиопатогенез 2</a:t>
            </a: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 fontAlgn="base"/>
            <a:r>
              <a:rPr lang="ru-RU" dirty="0" smtClean="0"/>
              <a:t>возрастные нейроиммуноэндокринные изменения: снижение содержания иммуноглобулина А, G, провоспалительных цитокинов;</a:t>
            </a:r>
          </a:p>
          <a:p>
            <a:pPr lvl="0" fontAlgn="base"/>
            <a:r>
              <a:rPr lang="ru-RU" dirty="0" smtClean="0"/>
              <a:t>возраст-зависимое усиление оксидативных процессов (</a:t>
            </a:r>
            <a:r>
              <a:rPr lang="ru-RU" b="1" dirty="0" smtClean="0"/>
              <a:t>мышечная ткань – зона высокой оксигенации</a:t>
            </a:r>
            <a:r>
              <a:rPr lang="ru-RU" dirty="0" smtClean="0"/>
              <a:t>, в том числе в состоянии покоя);</a:t>
            </a:r>
          </a:p>
          <a:p>
            <a:r>
              <a:rPr lang="ru-RU" dirty="0" smtClean="0"/>
              <a:t>возрастное снижение функции мышечной ткани как белкового депо;</a:t>
            </a:r>
          </a:p>
          <a:p>
            <a:r>
              <a:rPr lang="ru-RU" dirty="0" smtClean="0"/>
              <a:t>возрастное снижение активности альфа-мотонейрона спинного мозга;</a:t>
            </a:r>
          </a:p>
          <a:p>
            <a:r>
              <a:rPr lang="ru-RU" dirty="0" smtClean="0"/>
              <a:t>снижение способности мышечной ткани к регенерации. </a:t>
            </a:r>
          </a:p>
          <a:p>
            <a:pPr lvl="0" fontAlgn="base"/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6237312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35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Нарушение регенерации мышечной ткани</a:t>
            </a:r>
            <a:endParaRPr lang="ru-RU" sz="35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95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200" dirty="0" smtClean="0">
                <a:cs typeface="Times New Roman" pitchFamily="18" charset="0"/>
              </a:rPr>
              <a:t>В молодом и среднем возрасте под влиянием физической нагрузки на мышечную ткань происходит формирование микротравмы. </a:t>
            </a:r>
          </a:p>
          <a:p>
            <a:r>
              <a:rPr lang="ru-RU" sz="2200" dirty="0" smtClean="0">
                <a:cs typeface="Times New Roman" pitchFamily="18" charset="0"/>
              </a:rPr>
              <a:t>В область микротравмы мигрируют стволовые клетки, которые приходят в активное состояние и начинают продуцировать разнообразные </a:t>
            </a:r>
            <a:r>
              <a:rPr lang="ru-RU" sz="2200" dirty="0" err="1" smtClean="0">
                <a:cs typeface="Times New Roman" pitchFamily="18" charset="0"/>
              </a:rPr>
              <a:t>миогенные</a:t>
            </a:r>
            <a:r>
              <a:rPr lang="ru-RU" sz="2200" dirty="0" smtClean="0">
                <a:cs typeface="Times New Roman" pitchFamily="18" charset="0"/>
              </a:rPr>
              <a:t> факторы, что приводит к слиянию имеющихся мышечных волокон и стволовых клеток с формированием нового, увеличенного в объеме и обладающего большей силой, мышечного волокна (гиперплазия).</a:t>
            </a:r>
          </a:p>
          <a:p>
            <a:r>
              <a:rPr lang="ru-RU" sz="2200" dirty="0" smtClean="0">
                <a:cs typeface="Times New Roman" pitchFamily="18" charset="0"/>
              </a:rPr>
              <a:t>В пожилом возрасте эти процессы </a:t>
            </a:r>
            <a:r>
              <a:rPr lang="ru-RU" sz="2200" b="1" u="sng" dirty="0" smtClean="0">
                <a:cs typeface="Times New Roman" pitchFamily="18" charset="0"/>
              </a:rPr>
              <a:t>прерываются</a:t>
            </a:r>
            <a:r>
              <a:rPr lang="ru-RU" sz="2200" dirty="0" smtClean="0">
                <a:cs typeface="Times New Roman" pitchFamily="18" charset="0"/>
              </a:rPr>
              <a:t>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6165304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35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Изменения мышечного волокна</a:t>
            </a:r>
            <a:endParaRPr lang="ru-RU" sz="35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0595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dirty="0" smtClean="0">
                <a:cs typeface="Times New Roman" pitchFamily="18" charset="0"/>
              </a:rPr>
              <a:t>явления дегенерационной атрофии мышечных волокон;</a:t>
            </a:r>
          </a:p>
          <a:p>
            <a:pPr eaLnBrk="1" hangingPunct="1"/>
            <a:r>
              <a:rPr lang="ru-RU" dirty="0" smtClean="0">
                <a:cs typeface="Times New Roman" pitchFamily="18" charset="0"/>
              </a:rPr>
              <a:t>атрофия </a:t>
            </a:r>
            <a:r>
              <a:rPr lang="ru-RU" dirty="0" err="1" smtClean="0">
                <a:cs typeface="Times New Roman" pitchFamily="18" charset="0"/>
              </a:rPr>
              <a:t>миоцитов</a:t>
            </a:r>
            <a:r>
              <a:rPr lang="ru-RU" dirty="0" smtClean="0">
                <a:cs typeface="Times New Roman" pitchFamily="18" charset="0"/>
              </a:rPr>
              <a:t>, снижается количество нейромускулярных единиц, двигательных мышечных волокон второго типа, которые являются волокнами быстрого сокращения и обеспечивают, прежде всего, быстрые действия человека (бег, например).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47864" y="6165304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Распространенность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среди лиц пожилого возраста - 22,1%,</a:t>
            </a:r>
          </a:p>
          <a:p>
            <a:r>
              <a:rPr lang="ru-RU" dirty="0" smtClean="0"/>
              <a:t>старческого возраста - 35,2%. 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03848" y="6165304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Классификация</a:t>
            </a: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вопрос окончательно не решен;</a:t>
            </a:r>
          </a:p>
          <a:p>
            <a:r>
              <a:rPr lang="ru-RU" dirty="0" smtClean="0"/>
              <a:t>выделяют </a:t>
            </a:r>
            <a:r>
              <a:rPr lang="ru-RU" b="1" dirty="0" smtClean="0"/>
              <a:t>пресаркопению</a:t>
            </a:r>
            <a:r>
              <a:rPr lang="ru-RU" dirty="0" smtClean="0"/>
              <a:t> (динопения) – снижение мышечной силы без нарушения функции передвижения и </a:t>
            </a:r>
            <a:r>
              <a:rPr lang="ru-RU" b="1" dirty="0" smtClean="0"/>
              <a:t>собственно</a:t>
            </a:r>
            <a:r>
              <a:rPr lang="ru-RU" dirty="0" smtClean="0"/>
              <a:t> </a:t>
            </a:r>
            <a:r>
              <a:rPr lang="ru-RU" b="1" dirty="0" smtClean="0"/>
              <a:t>саркопению</a:t>
            </a:r>
            <a:r>
              <a:rPr lang="ru-RU" dirty="0" smtClean="0"/>
              <a:t>, когда происходит снижение и мышечной силы, и развивается гипомобильность;</a:t>
            </a:r>
          </a:p>
          <a:p>
            <a:r>
              <a:rPr lang="ru-RU" b="1" dirty="0" smtClean="0"/>
              <a:t>возрастные периоды</a:t>
            </a:r>
            <a:r>
              <a:rPr lang="ru-RU" dirty="0" smtClean="0"/>
              <a:t>: саркопеническое ожирение (в среднем возрасте), собственно саркопения (в пожилом и старческом возрасте).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63888" y="6093296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 smtClean="0">
                <a:solidFill>
                  <a:srgbClr val="00B050"/>
                </a:solidFill>
                <a:latin typeface="Arial Black" pitchFamily="34" charset="0"/>
              </a:rPr>
              <a:t>Клиника в среднем возрасте: саркопеническое ожирение</a:t>
            </a:r>
            <a:endParaRPr lang="ru-RU" sz="3000" b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характерно для среднего возраста;</a:t>
            </a:r>
          </a:p>
          <a:p>
            <a:r>
              <a:rPr lang="ru-RU" dirty="0" smtClean="0"/>
              <a:t>проявление синдрома преждевременного старения;</a:t>
            </a:r>
          </a:p>
          <a:p>
            <a:r>
              <a:rPr lang="ru-RU" dirty="0" smtClean="0"/>
              <a:t>при нормальном индексе массы тела увеличение удельного веса жировой ткани + саркопения;</a:t>
            </a:r>
          </a:p>
          <a:p>
            <a:r>
              <a:rPr lang="ru-RU" dirty="0" smtClean="0"/>
              <a:t>перераспределение жировой ткани из конечностей в область туловища;</a:t>
            </a:r>
          </a:p>
          <a:p>
            <a:r>
              <a:rPr lang="ru-RU" dirty="0" smtClean="0"/>
              <a:t>жировая инфильтрация скелетных мышц.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31840" y="6237312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35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Клиническая картина в пожилом возрасте</a:t>
            </a:r>
            <a:endParaRPr lang="ru-RU" sz="35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1619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cs typeface="Times New Roman" pitchFamily="18" charset="0"/>
              </a:rPr>
              <a:t>ощущение мышечной слабости;</a:t>
            </a:r>
          </a:p>
          <a:p>
            <a:pPr eaLnBrk="1" hangingPunct="1"/>
            <a:r>
              <a:rPr lang="ru-RU" dirty="0" smtClean="0">
                <a:cs typeface="Times New Roman" pitchFamily="18" charset="0"/>
              </a:rPr>
              <a:t>снижение темпа передвижения;</a:t>
            </a:r>
          </a:p>
          <a:p>
            <a:pPr eaLnBrk="1" hangingPunct="1"/>
            <a:r>
              <a:rPr lang="ru-RU" dirty="0" smtClean="0">
                <a:cs typeface="Times New Roman" pitchFamily="18" charset="0"/>
              </a:rPr>
              <a:t>сложность выполнения быстрых движений, требующих мышечной силы и выносливости (бег, длительная ходьба в быстром темпе);</a:t>
            </a:r>
          </a:p>
          <a:p>
            <a:pPr eaLnBrk="1" hangingPunct="1"/>
            <a:r>
              <a:rPr lang="ru-RU" dirty="0" smtClean="0">
                <a:cs typeface="Times New Roman" pitchFamily="18" charset="0"/>
              </a:rPr>
              <a:t>увеличение зависимости от посторонней помощи;</a:t>
            </a:r>
          </a:p>
          <a:p>
            <a:pPr eaLnBrk="1" hangingPunct="1"/>
            <a:r>
              <a:rPr lang="ru-RU" dirty="0" smtClean="0">
                <a:cs typeface="Times New Roman" pitchFamily="18" charset="0"/>
              </a:rPr>
              <a:t>увеличение общего уровня нетрудоспособности;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19872" y="6165304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5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Клиническая картина в пожилом возрасте</a:t>
            </a:r>
            <a:endParaRPr lang="ru-RU" sz="35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fontAlgn="base"/>
            <a:r>
              <a:rPr lang="ru-RU" dirty="0" smtClean="0"/>
              <a:t>нарушение тонкой моторики;</a:t>
            </a:r>
          </a:p>
          <a:p>
            <a:pPr lvl="0" fontAlgn="base"/>
            <a:r>
              <a:rPr lang="ru-RU" dirty="0" smtClean="0"/>
              <a:t>снижение аппетита; </a:t>
            </a:r>
          </a:p>
          <a:p>
            <a:pPr lvl="0" fontAlgn="base"/>
            <a:r>
              <a:rPr lang="ru-RU" dirty="0" smtClean="0"/>
              <a:t>нарушение терморегуляции (чувство холода);</a:t>
            </a:r>
          </a:p>
          <a:p>
            <a:pPr lvl="0" fontAlgn="base"/>
            <a:r>
              <a:rPr lang="ru-RU" dirty="0" err="1" smtClean="0"/>
              <a:t>остеопороз</a:t>
            </a:r>
            <a:r>
              <a:rPr lang="ru-RU" dirty="0" smtClean="0"/>
              <a:t>, нарушения осанки;</a:t>
            </a:r>
          </a:p>
          <a:p>
            <a:r>
              <a:rPr lang="ru-RU" dirty="0" smtClean="0"/>
              <a:t>снижение скорости ходьбы, нарушения устойчивости и равновесия, синдром падений.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47864" y="6237312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Диагностика </a:t>
            </a:r>
            <a:r>
              <a:rPr lang="ru-RU" dirty="0" smtClean="0"/>
              <a:t>(EWGSOP, 2009)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20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4" name="Group 1"/>
          <p:cNvGrpSpPr>
            <a:grpSpLocks noChangeAspect="1"/>
          </p:cNvGrpSpPr>
          <p:nvPr/>
        </p:nvGrpSpPr>
        <p:grpSpPr bwMode="auto">
          <a:xfrm>
            <a:off x="500034" y="1571612"/>
            <a:ext cx="8215370" cy="4572032"/>
            <a:chOff x="3127" y="9467"/>
            <a:chExt cx="5647" cy="4180"/>
          </a:xfrm>
        </p:grpSpPr>
        <p:sp>
          <p:nvSpPr>
            <p:cNvPr id="2076" name="AutoShape 28"/>
            <p:cNvSpPr>
              <a:spLocks noChangeAspect="1" noChangeArrowheads="1" noTextEdit="1"/>
            </p:cNvSpPr>
            <p:nvPr/>
          </p:nvSpPr>
          <p:spPr bwMode="auto">
            <a:xfrm>
              <a:off x="3127" y="9467"/>
              <a:ext cx="5647" cy="418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5" name="AutoShape 27"/>
            <p:cNvSpPr>
              <a:spLocks noChangeArrowheads="1"/>
            </p:cNvSpPr>
            <p:nvPr/>
          </p:nvSpPr>
          <p:spPr bwMode="auto">
            <a:xfrm>
              <a:off x="4962" y="9606"/>
              <a:ext cx="1835" cy="417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Возраст </a:t>
              </a: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&gt; 65 </a:t>
              </a:r>
              <a:r>
                <a:rPr kumimoji="0" lang="en-US" sz="1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лет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4" name="AutoShape 26"/>
            <p:cNvSpPr>
              <a:spLocks noChangeArrowheads="1"/>
            </p:cNvSpPr>
            <p:nvPr/>
          </p:nvSpPr>
          <p:spPr bwMode="auto">
            <a:xfrm>
              <a:off x="4962" y="10303"/>
              <a:ext cx="1840" cy="557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Определение скорости ходьбы</a:t>
              </a: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3" name="AutoShape 25"/>
            <p:cNvSpPr>
              <a:spLocks noChangeArrowheads="1"/>
            </p:cNvSpPr>
            <p:nvPr/>
          </p:nvSpPr>
          <p:spPr bwMode="auto">
            <a:xfrm>
              <a:off x="3974" y="10999"/>
              <a:ext cx="1128" cy="333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&gt; 0,8 м/с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2" name="AutoShape 24"/>
            <p:cNvSpPr>
              <a:spLocks noChangeArrowheads="1"/>
            </p:cNvSpPr>
            <p:nvPr/>
          </p:nvSpPr>
          <p:spPr bwMode="auto">
            <a:xfrm>
              <a:off x="6797" y="10999"/>
              <a:ext cx="1127" cy="336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&lt; 0,8 м/с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1" name="AutoShape 23"/>
            <p:cNvSpPr>
              <a:spLocks noChangeArrowheads="1"/>
            </p:cNvSpPr>
            <p:nvPr/>
          </p:nvSpPr>
          <p:spPr bwMode="auto">
            <a:xfrm>
              <a:off x="6515" y="11557"/>
              <a:ext cx="1837" cy="557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Измерение </a:t>
              </a:r>
              <a:b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</a:b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мышечной массы</a:t>
              </a: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0" name="AutoShape 22"/>
            <p:cNvSpPr>
              <a:spLocks noChangeArrowheads="1"/>
            </p:cNvSpPr>
            <p:nvPr/>
          </p:nvSpPr>
          <p:spPr bwMode="auto">
            <a:xfrm>
              <a:off x="3693" y="11557"/>
              <a:ext cx="1412" cy="329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Динамометрия</a:t>
              </a: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9" name="AutoShape 21"/>
            <p:cNvSpPr>
              <a:spLocks noChangeArrowheads="1"/>
            </p:cNvSpPr>
            <p:nvPr/>
          </p:nvSpPr>
          <p:spPr bwMode="auto">
            <a:xfrm>
              <a:off x="4502" y="12406"/>
              <a:ext cx="989" cy="332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Снижена</a:t>
              </a: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8" name="AutoShape 20"/>
            <p:cNvSpPr>
              <a:spLocks noChangeArrowheads="1"/>
            </p:cNvSpPr>
            <p:nvPr/>
          </p:nvSpPr>
          <p:spPr bwMode="auto">
            <a:xfrm>
              <a:off x="3410" y="12392"/>
              <a:ext cx="988" cy="332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Норма</a:t>
              </a: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7" name="AutoShape 19"/>
            <p:cNvSpPr>
              <a:spLocks noChangeArrowheads="1"/>
            </p:cNvSpPr>
            <p:nvPr/>
          </p:nvSpPr>
          <p:spPr bwMode="auto">
            <a:xfrm>
              <a:off x="3268" y="12951"/>
              <a:ext cx="1131" cy="557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Нет</a:t>
              </a:r>
              <a:b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</a:b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саркопении</a:t>
              </a: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6" name="AutoShape 18"/>
            <p:cNvSpPr>
              <a:spLocks noChangeArrowheads="1"/>
            </p:cNvSpPr>
            <p:nvPr/>
          </p:nvSpPr>
          <p:spPr bwMode="auto">
            <a:xfrm>
              <a:off x="6233" y="12950"/>
              <a:ext cx="1130" cy="329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Саркопения</a:t>
              </a: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5" name="AutoShape 17"/>
            <p:cNvSpPr>
              <a:spLocks noChangeArrowheads="1"/>
            </p:cNvSpPr>
            <p:nvPr/>
          </p:nvSpPr>
          <p:spPr bwMode="auto">
            <a:xfrm>
              <a:off x="6375" y="12393"/>
              <a:ext cx="989" cy="331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Снижена</a:t>
              </a: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4" name="AutoShape 16"/>
            <p:cNvSpPr>
              <a:spLocks noChangeArrowheads="1"/>
            </p:cNvSpPr>
            <p:nvPr/>
          </p:nvSpPr>
          <p:spPr bwMode="auto">
            <a:xfrm>
              <a:off x="7503" y="12393"/>
              <a:ext cx="989" cy="331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Норма</a:t>
              </a: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3" name="AutoShape 15"/>
            <p:cNvSpPr>
              <a:spLocks noChangeArrowheads="1"/>
            </p:cNvSpPr>
            <p:nvPr/>
          </p:nvSpPr>
          <p:spPr bwMode="auto">
            <a:xfrm>
              <a:off x="7504" y="12951"/>
              <a:ext cx="1131" cy="556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Нет</a:t>
              </a:r>
              <a:b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</a:b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саркопении</a:t>
              </a: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2" name="AutoShape 14"/>
            <p:cNvSpPr>
              <a:spLocks noChangeShapeType="1"/>
            </p:cNvSpPr>
            <p:nvPr/>
          </p:nvSpPr>
          <p:spPr bwMode="auto">
            <a:xfrm>
              <a:off x="5880" y="10023"/>
              <a:ext cx="2" cy="2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1" name="AutoShape 13"/>
            <p:cNvSpPr>
              <a:spLocks noChangeShapeType="1"/>
            </p:cNvSpPr>
            <p:nvPr/>
          </p:nvSpPr>
          <p:spPr bwMode="auto">
            <a:xfrm>
              <a:off x="6802" y="10582"/>
              <a:ext cx="559" cy="41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0" name="AutoShape 12"/>
            <p:cNvSpPr>
              <a:spLocks noChangeShapeType="1"/>
            </p:cNvSpPr>
            <p:nvPr/>
          </p:nvSpPr>
          <p:spPr bwMode="auto">
            <a:xfrm flipH="1">
              <a:off x="4538" y="10582"/>
              <a:ext cx="424" cy="41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9" name="AutoShape 11"/>
            <p:cNvSpPr>
              <a:spLocks noChangeShapeType="1"/>
            </p:cNvSpPr>
            <p:nvPr/>
          </p:nvSpPr>
          <p:spPr bwMode="auto">
            <a:xfrm flipH="1">
              <a:off x="4399" y="11332"/>
              <a:ext cx="139" cy="2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8" name="AutoShape 10"/>
            <p:cNvSpPr>
              <a:spLocks noChangeShapeType="1"/>
            </p:cNvSpPr>
            <p:nvPr/>
          </p:nvSpPr>
          <p:spPr bwMode="auto">
            <a:xfrm flipH="1">
              <a:off x="3904" y="11886"/>
              <a:ext cx="495" cy="50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7" name="AutoShape 9"/>
            <p:cNvSpPr>
              <a:spLocks noChangeShapeType="1"/>
            </p:cNvSpPr>
            <p:nvPr/>
          </p:nvSpPr>
          <p:spPr bwMode="auto">
            <a:xfrm>
              <a:off x="4399" y="11886"/>
              <a:ext cx="635" cy="50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6" name="AutoShape 8"/>
            <p:cNvSpPr>
              <a:spLocks noChangeShapeType="1"/>
            </p:cNvSpPr>
            <p:nvPr/>
          </p:nvSpPr>
          <p:spPr bwMode="auto">
            <a:xfrm flipH="1">
              <a:off x="3834" y="12724"/>
              <a:ext cx="70" cy="22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5" name="AutoShape 7"/>
            <p:cNvSpPr>
              <a:spLocks noChangeShapeType="1"/>
            </p:cNvSpPr>
            <p:nvPr/>
          </p:nvSpPr>
          <p:spPr bwMode="auto">
            <a:xfrm flipV="1">
              <a:off x="5034" y="11836"/>
              <a:ext cx="1481" cy="5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4" name="AutoShape 6"/>
            <p:cNvSpPr>
              <a:spLocks noChangeShapeType="1"/>
            </p:cNvSpPr>
            <p:nvPr/>
          </p:nvSpPr>
          <p:spPr bwMode="auto">
            <a:xfrm>
              <a:off x="7361" y="11335"/>
              <a:ext cx="73" cy="22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3" name="AutoShape 5"/>
            <p:cNvSpPr>
              <a:spLocks noChangeShapeType="1"/>
            </p:cNvSpPr>
            <p:nvPr/>
          </p:nvSpPr>
          <p:spPr bwMode="auto">
            <a:xfrm flipH="1">
              <a:off x="6870" y="12114"/>
              <a:ext cx="564" cy="27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2" name="AutoShape 4"/>
            <p:cNvSpPr>
              <a:spLocks noChangeShapeType="1"/>
            </p:cNvSpPr>
            <p:nvPr/>
          </p:nvSpPr>
          <p:spPr bwMode="auto">
            <a:xfrm>
              <a:off x="7434" y="12114"/>
              <a:ext cx="564" cy="27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1" name="AutoShape 3"/>
            <p:cNvSpPr>
              <a:spLocks noChangeShapeType="1"/>
            </p:cNvSpPr>
            <p:nvPr/>
          </p:nvSpPr>
          <p:spPr bwMode="auto">
            <a:xfrm flipH="1">
              <a:off x="6798" y="12724"/>
              <a:ext cx="72" cy="22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0" name="AutoShape 2"/>
            <p:cNvSpPr>
              <a:spLocks noChangeShapeType="1"/>
            </p:cNvSpPr>
            <p:nvPr/>
          </p:nvSpPr>
          <p:spPr bwMode="auto">
            <a:xfrm>
              <a:off x="7998" y="12724"/>
              <a:ext cx="72" cy="22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037168"/>
            <a:ext cx="1392885" cy="82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3491880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Кишечник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4876800"/>
          </a:xfrm>
        </p:spPr>
        <p:txBody>
          <a:bodyPr>
            <a:noAutofit/>
          </a:bodyPr>
          <a:lstStyle/>
          <a:p>
            <a:r>
              <a:rPr lang="ru-RU" sz="2700" dirty="0" smtClean="0"/>
              <a:t>Уменьшение в 1,5 раза способности слизистой к регенерации;</a:t>
            </a:r>
          </a:p>
          <a:p>
            <a:r>
              <a:rPr lang="ru-RU" sz="2700" dirty="0" smtClean="0">
                <a:cs typeface="Times New Roman" pitchFamily="18" charset="0"/>
              </a:rPr>
              <a:t>Изменения в состоянии и характере кишечной микрофлоры </a:t>
            </a:r>
            <a:r>
              <a:rPr lang="ru-RU" sz="2700" u="sng" dirty="0" smtClean="0">
                <a:cs typeface="Times New Roman" pitchFamily="18" charset="0"/>
              </a:rPr>
              <a:t>с резким преобладанием гнилостных микроорганизмов</a:t>
            </a:r>
            <a:r>
              <a:rPr lang="ru-RU" sz="2700" dirty="0" smtClean="0">
                <a:cs typeface="Times New Roman" pitchFamily="18" charset="0"/>
              </a:rPr>
              <a:t>, в результате чего имеет место повышенное образование в кишечнике гнилостных продуктов с последующим  их всасыванием;</a:t>
            </a:r>
          </a:p>
          <a:p>
            <a:r>
              <a:rPr lang="ru-RU" sz="2700" u="sng" dirty="0" smtClean="0">
                <a:cs typeface="Times New Roman" pitchFamily="18" charset="0"/>
              </a:rPr>
              <a:t>Уменьшение выделения пищеварительных соков в тонкой кишке</a:t>
            </a:r>
            <a:r>
              <a:rPr lang="ru-RU" sz="2700" dirty="0" smtClean="0">
                <a:cs typeface="Times New Roman" pitchFamily="18" charset="0"/>
              </a:rPr>
              <a:t> с ослаблением их переваривающей способности.</a:t>
            </a:r>
          </a:p>
          <a:p>
            <a:endParaRPr lang="ru-RU" sz="2700" dirty="0" smtClean="0">
              <a:cs typeface="Times New Roman" pitchFamily="18" charset="0"/>
            </a:endParaRPr>
          </a:p>
          <a:p>
            <a:endParaRPr lang="ru-RU" sz="2700" dirty="0" smtClean="0">
              <a:cs typeface="Times New Roman" pitchFamily="18" charset="0"/>
            </a:endParaRPr>
          </a:p>
          <a:p>
            <a:endParaRPr lang="ru-RU" sz="2700" dirty="0" smtClean="0"/>
          </a:p>
          <a:p>
            <a:endParaRPr lang="ru-RU" sz="2700" dirty="0" smtClean="0"/>
          </a:p>
        </p:txBody>
      </p:sp>
      <p:pic>
        <p:nvPicPr>
          <p:cNvPr id="6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419872" y="6165304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Вопросы скрининга</a:t>
            </a: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тест «встать и идти»;</a:t>
            </a:r>
          </a:p>
          <a:p>
            <a:r>
              <a:rPr lang="ru-RU" dirty="0" smtClean="0"/>
              <a:t>выявление синдрома недостаточности питания, который является фактором риска саркопении. 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19872" y="6165304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Дифференциальная диагностика</a:t>
            </a: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Эндокринные и метаболические миопатии;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Лекарственная миопатия (</a:t>
            </a:r>
            <a:r>
              <a:rPr lang="ru-RU" dirty="0" err="1" smtClean="0"/>
              <a:t>гиполипидемические</a:t>
            </a:r>
            <a:r>
              <a:rPr lang="ru-RU" dirty="0" smtClean="0"/>
              <a:t> препараты, </a:t>
            </a:r>
            <a:r>
              <a:rPr lang="ru-RU" dirty="0" err="1" smtClean="0"/>
              <a:t>бета-блокаторы</a:t>
            </a:r>
            <a:r>
              <a:rPr lang="ru-RU" dirty="0" smtClean="0"/>
              <a:t>);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Нутритивная</a:t>
            </a:r>
            <a:r>
              <a:rPr lang="ru-RU" dirty="0" smtClean="0"/>
              <a:t> миопатия (у длительно лежащих и ослабленных больных, за счёт синдрома </a:t>
            </a:r>
            <a:r>
              <a:rPr lang="ru-RU" dirty="0" err="1" smtClean="0"/>
              <a:t>мальнутриции</a:t>
            </a:r>
            <a:r>
              <a:rPr lang="ru-RU" dirty="0" smtClean="0"/>
              <a:t>);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Токсические миопатии (алкоголь с периферической </a:t>
            </a:r>
            <a:r>
              <a:rPr lang="ru-RU" dirty="0" err="1" smtClean="0"/>
              <a:t>нейропатией</a:t>
            </a:r>
            <a:r>
              <a:rPr lang="ru-RU" dirty="0" smtClean="0"/>
              <a:t>);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Ревматоидный</a:t>
            </a:r>
            <a:r>
              <a:rPr lang="ru-RU" dirty="0" smtClean="0"/>
              <a:t> артрит.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19872" y="6165304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Лечение 1</a:t>
            </a: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медикаментозная терапия и/или пищевые добавки для улучшения метаболизма мышечной ткани: смеси разветвленных аминокислот (лейцин, изолейцин, </a:t>
            </a:r>
            <a:r>
              <a:rPr lang="ru-RU" dirty="0" err="1" smtClean="0"/>
              <a:t>валин</a:t>
            </a:r>
            <a:r>
              <a:rPr lang="ru-RU" dirty="0" smtClean="0"/>
              <a:t>) и метаболит лейцина </a:t>
            </a:r>
            <a:r>
              <a:rPr lang="ru-RU" dirty="0" err="1" smtClean="0"/>
              <a:t>β-гидрокси-β-метилбутират</a:t>
            </a:r>
            <a:r>
              <a:rPr lang="ru-RU" dirty="0" smtClean="0"/>
              <a:t>;</a:t>
            </a:r>
          </a:p>
          <a:p>
            <a:r>
              <a:rPr lang="ru-RU" dirty="0" smtClean="0"/>
              <a:t>заместительная терапия анаболическими гормональными препаратами тестостерона (для мужчин); эстрогенами (для женщин), </a:t>
            </a:r>
            <a:r>
              <a:rPr lang="ru-RU" dirty="0" err="1" smtClean="0"/>
              <a:t>соматомедином-С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19872" y="6237312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Лечение 2</a:t>
            </a: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пептидные биорегуляторы (естественного происхождения);</a:t>
            </a:r>
          </a:p>
          <a:p>
            <a:r>
              <a:rPr lang="ru-RU" dirty="0" smtClean="0"/>
              <a:t>нестероидные противовоспалительные средства;</a:t>
            </a:r>
          </a:p>
          <a:p>
            <a:r>
              <a:rPr lang="ru-RU" dirty="0" smtClean="0"/>
              <a:t>препараты для лечения остеопороза (алендронат);</a:t>
            </a:r>
          </a:p>
          <a:p>
            <a:r>
              <a:rPr lang="ru-RU" dirty="0" smtClean="0"/>
              <a:t>синтетические пептиды с влиянием на митохондрии мышечной ткани (</a:t>
            </a:r>
            <a:r>
              <a:rPr lang="en-US" dirty="0" smtClean="0"/>
              <a:t>SS-31).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19872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Реабилитация: питание</a:t>
            </a: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оптимальное количество потребляемого белка должно составлять 0,8 г/кг/день;</a:t>
            </a:r>
          </a:p>
          <a:p>
            <a:r>
              <a:rPr lang="ru-RU" dirty="0" smtClean="0"/>
              <a:t>пациенты в возрасте старше 60 лет потребляют менее 75% от рекомендованного значения суточного количества белка.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19872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Реабилитация: кинезотерапия</a:t>
            </a:r>
            <a:endParaRPr lang="ru-RU" sz="35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изменение взгляда: необходимы не аэробные упражнения, а с сопротивлением так как важно не просто увеличить кровоток в мышцах, но улучшить метаболические процессы (потребление глюкозы);</a:t>
            </a:r>
          </a:p>
          <a:p>
            <a:r>
              <a:rPr lang="ru-RU" dirty="0" smtClean="0"/>
              <a:t>программа силовой тренировки включает занятия 2–3 раза/неделю, что приводит к улучшению физических функций и показателей скорости ходьбы, времени подъема со стула, подъема по лестнице и улучшение пробы на равновесие.</a:t>
            </a:r>
          </a:p>
          <a:p>
            <a:pPr algn="r">
              <a:buNone/>
            </a:pPr>
            <a:r>
              <a:rPr lang="en-US" sz="2900" dirty="0" err="1" smtClean="0"/>
              <a:t>S.Skirrow</a:t>
            </a:r>
            <a:r>
              <a:rPr lang="ru-RU" sz="2900" dirty="0" smtClean="0"/>
              <a:t>,</a:t>
            </a:r>
            <a:r>
              <a:rPr lang="en-US" sz="2900" dirty="0" smtClean="0"/>
              <a:t> 2013</a:t>
            </a:r>
            <a:endParaRPr lang="ru-RU" sz="2900" dirty="0" smtClean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19872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eep-fit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Кинезотерапия: величина нагрузки</a:t>
            </a:r>
            <a:endParaRPr lang="ru-RU" sz="35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 60 лет – упражнения на сопротивление с величиной нагрузки 80% от максимально возможной для данного пациента;</a:t>
            </a:r>
          </a:p>
          <a:p>
            <a:r>
              <a:rPr lang="ru-RU" dirty="0" smtClean="0"/>
              <a:t>после 60 лет – упражнения на сопротивление с величиной нагрузки 50 – 60% от максимально возможной;</a:t>
            </a:r>
          </a:p>
          <a:p>
            <a:r>
              <a:rPr lang="ru-RU" dirty="0" smtClean="0"/>
              <a:t>упражнения должны быть активными, мышечные вибраторы – не эффективны.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03848" y="6237312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Профилактика</a:t>
            </a: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адекватная физическая нагрузка с силовыми упражнениями;</a:t>
            </a:r>
          </a:p>
          <a:p>
            <a:r>
              <a:rPr lang="ru-RU" dirty="0" smtClean="0"/>
              <a:t>гормоно-заместительная терапия (по показаниям);</a:t>
            </a:r>
          </a:p>
          <a:p>
            <a:r>
              <a:rPr lang="ru-RU" dirty="0" smtClean="0"/>
              <a:t>правильное питание (включая увеличение потребления белка при отсутствии противопоказаний со стороны почек);</a:t>
            </a:r>
          </a:p>
          <a:p>
            <a:r>
              <a:rPr lang="ru-RU" dirty="0" smtClean="0"/>
              <a:t>пептидные биорегуляторы.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6237312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Прогноз</a:t>
            </a: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«волнообразное» течение заболеваний в пожилом возрасте;</a:t>
            </a:r>
          </a:p>
          <a:p>
            <a:r>
              <a:rPr lang="ru-RU" dirty="0" smtClean="0"/>
              <a:t>синдром старческой астении;</a:t>
            </a:r>
          </a:p>
          <a:p>
            <a:r>
              <a:rPr lang="ru-RU" dirty="0" smtClean="0"/>
              <a:t>увеличение риска инвалидности и смертности;</a:t>
            </a:r>
          </a:p>
          <a:p>
            <a:r>
              <a:rPr lang="ru-RU" dirty="0" smtClean="0"/>
              <a:t>с возрастом - снижение степени самообслуживания.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47864" y="6237312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Печень</a:t>
            </a: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cs typeface="Times New Roman" pitchFamily="18" charset="0"/>
              </a:rPr>
              <a:t>Уменьшение количества </a:t>
            </a:r>
            <a:r>
              <a:rPr lang="ru-RU" dirty="0" err="1" smtClean="0">
                <a:cs typeface="Times New Roman" pitchFamily="18" charset="0"/>
              </a:rPr>
              <a:t>гепатоцитов</a:t>
            </a:r>
            <a:r>
              <a:rPr lang="ru-RU" dirty="0" smtClean="0">
                <a:cs typeface="Times New Roman" pitchFamily="18" charset="0"/>
              </a:rPr>
              <a:t>, уменьшение массы печени;</a:t>
            </a:r>
          </a:p>
          <a:p>
            <a:r>
              <a:rPr lang="ru-RU" dirty="0" smtClean="0">
                <a:cs typeface="Times New Roman" pitchFamily="18" charset="0"/>
              </a:rPr>
              <a:t>Снижение интенсивности в ней кровотока;</a:t>
            </a:r>
          </a:p>
          <a:p>
            <a:r>
              <a:rPr lang="ru-RU" dirty="0" smtClean="0">
                <a:cs typeface="Times New Roman" pitchFamily="18" charset="0"/>
              </a:rPr>
              <a:t>Снижение уровня </a:t>
            </a:r>
            <a:r>
              <a:rPr lang="ru-RU" dirty="0" err="1" smtClean="0">
                <a:cs typeface="Times New Roman" pitchFamily="18" charset="0"/>
              </a:rPr>
              <a:t>биллирубина</a:t>
            </a:r>
            <a:r>
              <a:rPr lang="ru-RU" dirty="0" smtClean="0">
                <a:cs typeface="Times New Roman" pitchFamily="18" charset="0"/>
              </a:rPr>
              <a:t>, желчных кислот;</a:t>
            </a:r>
          </a:p>
          <a:p>
            <a:r>
              <a:rPr lang="ru-RU" dirty="0" smtClean="0">
                <a:cs typeface="Times New Roman" pitchFamily="18" charset="0"/>
              </a:rPr>
              <a:t>Увеличение  продукции холестерина;</a:t>
            </a:r>
          </a:p>
          <a:p>
            <a:r>
              <a:rPr lang="ru-RU" dirty="0" smtClean="0">
                <a:cs typeface="Times New Roman" pitchFamily="18" charset="0"/>
              </a:rPr>
              <a:t>Снижение </a:t>
            </a:r>
            <a:r>
              <a:rPr lang="ru-RU" dirty="0" err="1" smtClean="0">
                <a:cs typeface="Times New Roman" pitchFamily="18" charset="0"/>
              </a:rPr>
              <a:t>антиоксидантной</a:t>
            </a:r>
            <a:r>
              <a:rPr lang="ru-RU" dirty="0" smtClean="0">
                <a:cs typeface="Times New Roman" pitchFamily="18" charset="0"/>
              </a:rPr>
              <a:t> функции;</a:t>
            </a:r>
          </a:p>
          <a:p>
            <a:r>
              <a:rPr lang="ru-RU" dirty="0" smtClean="0">
                <a:cs typeface="Times New Roman" pitchFamily="18" charset="0"/>
              </a:rPr>
              <a:t>Снижение ферментной функции;</a:t>
            </a:r>
          </a:p>
          <a:p>
            <a:r>
              <a:rPr lang="ru-RU" dirty="0" smtClean="0">
                <a:cs typeface="Times New Roman" pitchFamily="18" charset="0"/>
              </a:rPr>
              <a:t>Нарушение </a:t>
            </a:r>
            <a:r>
              <a:rPr lang="ru-RU" u="sng" dirty="0" smtClean="0">
                <a:cs typeface="Times New Roman" pitchFamily="18" charset="0"/>
              </a:rPr>
              <a:t>оттока желчи</a:t>
            </a:r>
            <a:r>
              <a:rPr lang="ru-RU" dirty="0" smtClean="0">
                <a:cs typeface="Times New Roman" pitchFamily="18" charset="0"/>
              </a:rPr>
              <a:t>.</a:t>
            </a:r>
          </a:p>
          <a:p>
            <a:endParaRPr lang="ru-RU" dirty="0" smtClean="0">
              <a:cs typeface="Times New Roman" pitchFamily="18" charset="0"/>
            </a:endParaRPr>
          </a:p>
        </p:txBody>
      </p:sp>
      <p:pic>
        <p:nvPicPr>
          <p:cNvPr id="6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419872" y="6237312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Болевой синдром</a:t>
            </a: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Содержимое 5" descr="600x401_0_6c457ed665dba3b86b8e19fbdcd82aea@800x534_0x59f91261_17447713341394186120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5993" y="1600200"/>
            <a:ext cx="6772014" cy="4525963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47864" y="6237312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Распространенность</a:t>
            </a:r>
            <a:endParaRPr lang="ru-RU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46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dirty="0" smtClean="0"/>
              <a:t>   </a:t>
            </a:r>
            <a:endParaRPr lang="ru-RU" dirty="0" smtClean="0"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dirty="0" smtClean="0">
                <a:cs typeface="Times New Roman" pitchFamily="18" charset="0"/>
              </a:rPr>
              <a:t>    Согласно данных эпидемиологических исследований, болевой синдром наблюдается почти у 60% популяции, а </a:t>
            </a:r>
            <a:r>
              <a:rPr lang="ru-RU" b="1" u="sng" dirty="0" smtClean="0">
                <a:cs typeface="Times New Roman" pitchFamily="18" charset="0"/>
              </a:rPr>
              <a:t>среди лиц пожилого и старческого возраста - до 75 - 80%</a:t>
            </a:r>
            <a:r>
              <a:rPr lang="ru-RU" dirty="0" smtClean="0">
                <a:cs typeface="Times New Roman" pitchFamily="18" charset="0"/>
              </a:rPr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47864" y="6237312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Определение</a:t>
            </a:r>
            <a:endParaRPr lang="ru-RU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5715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ru-RU" dirty="0" smtClean="0">
                <a:cs typeface="Times New Roman" pitchFamily="18" charset="0"/>
              </a:rPr>
              <a:t>Боль определяют как неприятное ощущение и эмоциональное испытание, связанное с имеющимся или потенциальным повреждением тканей, либо же испытываемое в момент этого повреждения.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dirty="0" smtClean="0">
                <a:cs typeface="Times New Roman" pitchFamily="18" charset="0"/>
              </a:rPr>
              <a:t>   Болью  в пожилом и старческом возрасте сопровождается огромное количество заболеваний, от небольшой ничем не угрожающей травмы до инфаркта миокарда с болевым шоком.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47864" y="6237312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35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Механизмы формирования боли</a:t>
            </a:r>
            <a:endParaRPr lang="ru-RU" sz="35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6739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endParaRPr lang="ru-RU" dirty="0" smtClean="0"/>
          </a:p>
          <a:p>
            <a:pPr eaLnBrk="1" hangingPunct="1"/>
            <a:r>
              <a:rPr lang="ru-RU" b="1" dirty="0" smtClean="0"/>
              <a:t>физиологический</a:t>
            </a:r>
            <a:r>
              <a:rPr lang="ru-RU" dirty="0" smtClean="0"/>
              <a:t> (функционирование </a:t>
            </a:r>
            <a:r>
              <a:rPr lang="ru-RU" dirty="0" err="1" smtClean="0"/>
              <a:t>ноцицептивных</a:t>
            </a:r>
            <a:r>
              <a:rPr lang="ru-RU" dirty="0" smtClean="0"/>
              <a:t> и </a:t>
            </a:r>
            <a:r>
              <a:rPr lang="ru-RU" dirty="0" err="1" smtClean="0"/>
              <a:t>антиноцептивных</a:t>
            </a:r>
            <a:r>
              <a:rPr lang="ru-RU" dirty="0" smtClean="0"/>
              <a:t> систем); </a:t>
            </a:r>
          </a:p>
          <a:p>
            <a:pPr eaLnBrk="1" hangingPunct="1"/>
            <a:r>
              <a:rPr lang="ru-RU" dirty="0" smtClean="0"/>
              <a:t> </a:t>
            </a:r>
            <a:r>
              <a:rPr lang="ru-RU" b="1" dirty="0" smtClean="0"/>
              <a:t>поведенческий </a:t>
            </a:r>
            <a:r>
              <a:rPr lang="ru-RU" dirty="0" smtClean="0"/>
              <a:t>(его отражает болевая поза и мимика, особая речевая и двигательная активность);</a:t>
            </a:r>
          </a:p>
          <a:p>
            <a:pPr eaLnBrk="1" hangingPunct="1"/>
            <a:r>
              <a:rPr lang="ru-RU" dirty="0" smtClean="0"/>
              <a:t> </a:t>
            </a:r>
            <a:r>
              <a:rPr lang="ru-RU" b="1" dirty="0" smtClean="0"/>
              <a:t>личностный</a:t>
            </a:r>
            <a:r>
              <a:rPr lang="ru-RU" dirty="0" smtClean="0"/>
              <a:t> (сопутствующие боли мысли, чувства и эмоции).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35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Хронизация</a:t>
            </a:r>
            <a:r>
              <a:rPr lang="ru-RU" sz="35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болевого синдрома</a:t>
            </a:r>
            <a:endParaRPr lang="ru-RU" sz="35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776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ru-RU" b="1" u="sng" dirty="0" smtClean="0">
                <a:cs typeface="Times New Roman" pitchFamily="18" charset="0"/>
              </a:rPr>
              <a:t>Наследственная предрасположенность</a:t>
            </a:r>
            <a:r>
              <a:rPr lang="ru-RU" dirty="0" smtClean="0">
                <a:cs typeface="Times New Roman" pitchFamily="18" charset="0"/>
              </a:rPr>
              <a:t>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dirty="0" smtClean="0">
                <a:cs typeface="Times New Roman" pitchFamily="18" charset="0"/>
              </a:rPr>
              <a:t>    У пациентов с хроническими болями ближайшие родственники нередко имели подобные клинические ситуации. В дальнейшем в таких «болевых семьях» в нескольких поколениях может формироваться специфическая модель реагирования личности на боль ввиду специфических характерных особенностей.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47864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35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Хронизация</a:t>
            </a:r>
            <a:r>
              <a:rPr lang="ru-RU" sz="35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болевого синдрома</a:t>
            </a:r>
            <a:endParaRPr lang="ru-RU" sz="3500" dirty="0"/>
          </a:p>
        </p:txBody>
      </p:sp>
      <p:sp>
        <p:nvSpPr>
          <p:cNvPr id="118787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ru-RU" b="1" u="sng" dirty="0" smtClean="0">
                <a:cs typeface="Times New Roman" pitchFamily="18" charset="0"/>
              </a:rPr>
              <a:t>Особенности анамнеза жизни</a:t>
            </a:r>
            <a:r>
              <a:rPr lang="ru-RU" dirty="0" smtClean="0">
                <a:cs typeface="Times New Roman" pitchFamily="18" charset="0"/>
              </a:rPr>
              <a:t>. Пережитое физическое или сексуальное насилие может иметь значение для возникновения в последующем хронического болевого синдрома.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ru-RU" b="1" u="sng" dirty="0" smtClean="0">
                <a:cs typeface="Times New Roman" pitchFamily="18" charset="0"/>
              </a:rPr>
              <a:t>Особенности труда</a:t>
            </a:r>
            <a:r>
              <a:rPr lang="ru-RU" dirty="0" smtClean="0">
                <a:cs typeface="Times New Roman" pitchFamily="18" charset="0"/>
              </a:rPr>
              <a:t>. Лица, занимавшиеся тяжелым физическим трудом, в большей степени подвержены хронической боли, часто преувеличивают свои болевые проблемы.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63888" y="6237312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35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Хронизация</a:t>
            </a:r>
            <a:r>
              <a:rPr lang="ru-RU" sz="35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болевого синдрома</a:t>
            </a:r>
            <a:endParaRPr lang="ru-RU" sz="3500" dirty="0"/>
          </a:p>
        </p:txBody>
      </p:sp>
      <p:sp>
        <p:nvSpPr>
          <p:cNvPr id="119811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 eaLnBrk="1" hangingPunct="1">
              <a:buFont typeface="+mj-lt"/>
              <a:buAutoNum type="arabicPeriod" startAt="4"/>
            </a:pPr>
            <a:r>
              <a:rPr lang="ru-RU" b="1" u="sng" dirty="0" smtClean="0">
                <a:cs typeface="Times New Roman" pitchFamily="18" charset="0"/>
              </a:rPr>
              <a:t>Уровень образования</a:t>
            </a:r>
            <a:r>
              <a:rPr lang="ru-RU" dirty="0" smtClean="0">
                <a:cs typeface="Times New Roman" pitchFamily="18" charset="0"/>
              </a:rPr>
              <a:t>. Лица с более низким культурным и интеллектуальным уровнем имеют больше шансов на вероятность развития психогенных болевых синдромов и </a:t>
            </a:r>
            <a:r>
              <a:rPr lang="ru-RU" dirty="0" err="1" smtClean="0">
                <a:cs typeface="Times New Roman" pitchFamily="18" charset="0"/>
              </a:rPr>
              <a:t>соматоформных</a:t>
            </a:r>
            <a:r>
              <a:rPr lang="ru-RU" dirty="0" smtClean="0">
                <a:cs typeface="Times New Roman" pitchFamily="18" charset="0"/>
              </a:rPr>
              <a:t> болевых расстройств.</a:t>
            </a:r>
          </a:p>
          <a:p>
            <a:pPr marL="514350" indent="-514350" eaLnBrk="1" hangingPunct="1">
              <a:buFont typeface="+mj-lt"/>
              <a:buAutoNum type="arabicPeriod" startAt="4"/>
            </a:pPr>
            <a:r>
              <a:rPr lang="ru-RU" b="1" u="sng" dirty="0" smtClean="0">
                <a:cs typeface="Times New Roman" pitchFamily="18" charset="0"/>
              </a:rPr>
              <a:t>Особенности мировоззрения</a:t>
            </a:r>
            <a:r>
              <a:rPr lang="ru-RU" dirty="0" smtClean="0">
                <a:cs typeface="Times New Roman" pitchFamily="18" charset="0"/>
              </a:rPr>
              <a:t>. Люди с оптимистичным взглядом на жизнь, лучше переносят боль, чем пессимисты.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75856" y="6237312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35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Хронизация</a:t>
            </a:r>
            <a:r>
              <a:rPr lang="ru-RU" sz="35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болевого синдрома</a:t>
            </a:r>
            <a:endParaRPr lang="ru-RU" sz="3500" dirty="0"/>
          </a:p>
        </p:txBody>
      </p:sp>
      <p:sp>
        <p:nvSpPr>
          <p:cNvPr id="120835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 eaLnBrk="1" hangingPunct="1">
              <a:buFont typeface="+mj-lt"/>
              <a:buAutoNum type="arabicPeriod" startAt="6"/>
            </a:pPr>
            <a:r>
              <a:rPr lang="ru-RU" b="1" u="sng" dirty="0" smtClean="0">
                <a:cs typeface="Times New Roman" pitchFamily="18" charset="0"/>
              </a:rPr>
              <a:t>Тип высшей нервной деятельности</a:t>
            </a:r>
            <a:r>
              <a:rPr lang="ru-RU" dirty="0" smtClean="0">
                <a:cs typeface="Times New Roman" pitchFamily="18" charset="0"/>
              </a:rPr>
              <a:t>. </a:t>
            </a:r>
          </a:p>
          <a:p>
            <a:pPr marL="514350" indent="-514350"/>
            <a:r>
              <a:rPr lang="ru-RU" dirty="0" smtClean="0">
                <a:cs typeface="Times New Roman" pitchFamily="18" charset="0"/>
              </a:rPr>
              <a:t>Экстраверты более ярко выражают эмоции и способны подавлять болевые ощущения;</a:t>
            </a:r>
          </a:p>
          <a:p>
            <a:pPr marL="514350" indent="-514350"/>
            <a:r>
              <a:rPr lang="ru-RU" dirty="0" err="1" smtClean="0">
                <a:cs typeface="Times New Roman" pitchFamily="18" charset="0"/>
              </a:rPr>
              <a:t>Интраверты</a:t>
            </a:r>
            <a:r>
              <a:rPr lang="ru-RU" dirty="0" smtClean="0">
                <a:cs typeface="Times New Roman" pitchFamily="18" charset="0"/>
              </a:rPr>
              <a:t>, невротичные лица более чувствительны к любым болевым раздражителям. Они «замкнуты», страдают в тишине; </a:t>
            </a:r>
          </a:p>
          <a:p>
            <a:pPr marL="514350" indent="-514350"/>
            <a:r>
              <a:rPr lang="ru-RU" dirty="0" smtClean="0">
                <a:cs typeface="Times New Roman" pitchFamily="18" charset="0"/>
              </a:rPr>
              <a:t>Лица с ипохондрическими, демонстративными, депрессивными чертами, а также пассивно-агрессивные в большей степени склонны к развитию хронической боли.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75856" y="6237312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Алгоритм обследования</a:t>
            </a:r>
            <a:endParaRPr lang="ru-RU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1859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cs typeface="Times New Roman" pitchFamily="18" charset="0"/>
              </a:rPr>
              <a:t>Объективизация причины хронического болевого синдрома, определение или исключение органической причины болевого синдрома;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cs typeface="Times New Roman" pitchFamily="18" charset="0"/>
              </a:rPr>
              <a:t>Выявление психологических, социально-культурологических и семейных предпосылок для развития болевого синдрома;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63888" y="6165304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Алгоритм обследования</a:t>
            </a:r>
            <a:endParaRPr lang="ru-RU" sz="4000" dirty="0"/>
          </a:p>
        </p:txBody>
      </p:sp>
      <p:sp>
        <p:nvSpPr>
          <p:cNvPr id="12288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ru-RU" sz="2400" dirty="0" smtClean="0">
                <a:cs typeface="Times New Roman" pitchFamily="18" charset="0"/>
              </a:rPr>
              <a:t>Оценка степени выраженности болевого синдрома, имеющихся у пациента психических и/или эмоционально-личностных нарушений (истерический, ипохондрический невроз, </a:t>
            </a:r>
            <a:r>
              <a:rPr lang="ru-RU" sz="2400" dirty="0" err="1" smtClean="0">
                <a:cs typeface="Times New Roman" pitchFamily="18" charset="0"/>
              </a:rPr>
              <a:t>соматоформное</a:t>
            </a:r>
            <a:r>
              <a:rPr lang="ru-RU" sz="2400" dirty="0" smtClean="0">
                <a:cs typeface="Times New Roman" pitchFamily="18" charset="0"/>
              </a:rPr>
              <a:t> расстройство, депрессия, тревога, страх и др.);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400" dirty="0" smtClean="0">
                <a:cs typeface="Times New Roman" pitchFamily="18" charset="0"/>
              </a:rPr>
              <a:t>Изучение </a:t>
            </a:r>
            <a:r>
              <a:rPr lang="ru-RU" sz="2400" dirty="0" err="1" smtClean="0">
                <a:cs typeface="Times New Roman" pitchFamily="18" charset="0"/>
              </a:rPr>
              <a:t>когнитивно-поведенческих</a:t>
            </a:r>
            <a:r>
              <a:rPr lang="ru-RU" sz="2400" dirty="0" smtClean="0">
                <a:cs typeface="Times New Roman" pitchFamily="18" charset="0"/>
              </a:rPr>
              <a:t> факторов и степени адаптации пациента (характер болевого поведения, выбор стратегии преодоления боли, оценка качества жизни);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400" dirty="0" smtClean="0">
                <a:cs typeface="Times New Roman" pitchFamily="18" charset="0"/>
              </a:rPr>
              <a:t>Выбор оптимальной тактики лечения, использование сочетания противоболевой терапии с психотропной фармакотерапией, реабилитационными мерами.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63888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Поджелудочная железа</a:t>
            </a: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600201"/>
            <a:ext cx="8686800" cy="3962400"/>
          </a:xfrm>
        </p:spPr>
        <p:txBody>
          <a:bodyPr>
            <a:normAutofit/>
          </a:bodyPr>
          <a:lstStyle/>
          <a:p>
            <a:r>
              <a:rPr lang="ru-RU" sz="3000" dirty="0" smtClean="0"/>
              <a:t>Изменения начинаются с 40 лет;</a:t>
            </a:r>
          </a:p>
          <a:p>
            <a:r>
              <a:rPr lang="ru-RU" sz="3000" dirty="0" smtClean="0"/>
              <a:t>Формирование фиброза;</a:t>
            </a:r>
          </a:p>
          <a:p>
            <a:r>
              <a:rPr lang="ru-RU" sz="3000" u="sng" dirty="0" smtClean="0">
                <a:cs typeface="Times New Roman" pitchFamily="18" charset="0"/>
              </a:rPr>
              <a:t>Атрофия активных элементов поджелудочной железы</a:t>
            </a:r>
            <a:r>
              <a:rPr lang="ru-RU" sz="3000" dirty="0" smtClean="0">
                <a:cs typeface="Times New Roman" pitchFamily="18" charset="0"/>
              </a:rPr>
              <a:t> со снижением ее функциональной способности, уменьшением количества и снижением активности ферментов, продуцируемых ею. </a:t>
            </a:r>
          </a:p>
          <a:p>
            <a:endParaRPr lang="ru-RU" sz="3000" dirty="0" smtClean="0"/>
          </a:p>
        </p:txBody>
      </p:sp>
      <p:pic>
        <p:nvPicPr>
          <p:cNvPr id="6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491880" y="6237312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Лечение</a:t>
            </a: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39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cs typeface="Times New Roman" pitchFamily="18" charset="0"/>
              </a:rPr>
              <a:t>немедикаментозные методы: лазеротерапия, диадинамические и </a:t>
            </a:r>
            <a:r>
              <a:rPr lang="ru-RU" dirty="0" err="1" smtClean="0">
                <a:cs typeface="Times New Roman" pitchFamily="18" charset="0"/>
              </a:rPr>
              <a:t>синусоидальномодулированные</a:t>
            </a:r>
            <a:r>
              <a:rPr lang="ru-RU" dirty="0" smtClean="0">
                <a:cs typeface="Times New Roman" pitchFamily="18" charset="0"/>
              </a:rPr>
              <a:t> токи, </a:t>
            </a:r>
            <a:r>
              <a:rPr lang="ru-RU" dirty="0" err="1" smtClean="0">
                <a:cs typeface="Times New Roman" pitchFamily="18" charset="0"/>
              </a:rPr>
              <a:t>магнитотерапия</a:t>
            </a:r>
            <a:r>
              <a:rPr lang="ru-RU" dirty="0" smtClean="0">
                <a:cs typeface="Times New Roman" pitchFamily="18" charset="0"/>
              </a:rPr>
              <a:t>;</a:t>
            </a:r>
          </a:p>
          <a:p>
            <a:pPr eaLnBrk="1" hangingPunct="1"/>
            <a:r>
              <a:rPr lang="ru-RU" dirty="0" smtClean="0">
                <a:cs typeface="Times New Roman" pitchFamily="18" charset="0"/>
              </a:rPr>
              <a:t>НПВС, ненаркотические анальгетики;</a:t>
            </a:r>
          </a:p>
          <a:p>
            <a:pPr eaLnBrk="1" hangingPunct="1"/>
            <a:r>
              <a:rPr lang="ru-RU" dirty="0" smtClean="0">
                <a:cs typeface="Times New Roman" pitchFamily="18" charset="0"/>
              </a:rPr>
              <a:t>антидепрессанты;</a:t>
            </a:r>
          </a:p>
          <a:p>
            <a:pPr eaLnBrk="1" hangingPunct="1"/>
            <a:r>
              <a:rPr lang="ru-RU" dirty="0" smtClean="0">
                <a:cs typeface="Times New Roman" pitchFamily="18" charset="0"/>
              </a:rPr>
              <a:t>седативные препараты и транквилизаторы.</a:t>
            </a: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707904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Спасибо за внимание!</a:t>
            </a: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Содержимое 5" descr="1265031162_funny_p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196752"/>
            <a:ext cx="5688632" cy="5178884"/>
          </a:xfrm>
        </p:spPr>
      </p:pic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707904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Возрастные особенности пищеварительного тракта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500" b="1" u="sng" dirty="0" smtClean="0">
              <a:cs typeface="Times New Roman" pitchFamily="18" charset="0"/>
            </a:endParaRPr>
          </a:p>
          <a:p>
            <a:r>
              <a:rPr lang="ru-RU" sz="2500" b="1" u="sng" dirty="0" smtClean="0">
                <a:cs typeface="Times New Roman" pitchFamily="18" charset="0"/>
              </a:rPr>
              <a:t>Ослабление мышц живота</a:t>
            </a:r>
            <a:r>
              <a:rPr lang="ru-RU" sz="2500" dirty="0" smtClean="0">
                <a:cs typeface="Times New Roman" pitchFamily="18" charset="0"/>
              </a:rPr>
              <a:t> с опущением внутренних органов; </a:t>
            </a:r>
          </a:p>
          <a:p>
            <a:r>
              <a:rPr lang="ru-RU" sz="2500" dirty="0" smtClean="0">
                <a:cs typeface="Times New Roman" pitchFamily="18" charset="0"/>
              </a:rPr>
              <a:t>Снижение образования инсулина; </a:t>
            </a:r>
          </a:p>
          <a:p>
            <a:r>
              <a:rPr lang="ru-RU" sz="2500" dirty="0" smtClean="0">
                <a:cs typeface="Times New Roman" pitchFamily="18" charset="0"/>
              </a:rPr>
              <a:t>Падает активность и других желез внутренней секреции – щитовидной, половых, что в свою очередь влияет на обмен веществ и функцию различных органов и систем. </a:t>
            </a:r>
          </a:p>
          <a:p>
            <a:endParaRPr lang="ru-RU" sz="2500" dirty="0" smtClean="0">
              <a:cs typeface="Times New Roman" pitchFamily="18" charset="0"/>
            </a:endParaRPr>
          </a:p>
          <a:p>
            <a:endParaRPr lang="ru-RU" sz="2500" b="1" u="sng" dirty="0" smtClean="0">
              <a:cs typeface="Times New Roman" pitchFamily="18" charset="0"/>
            </a:endParaRPr>
          </a:p>
          <a:p>
            <a:endParaRPr lang="ru-RU" sz="2500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Определение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недостаточный объем и </a:t>
            </a:r>
            <a:r>
              <a:rPr lang="ru-RU" dirty="0" err="1" smtClean="0"/>
              <a:t>калораж</a:t>
            </a:r>
            <a:r>
              <a:rPr lang="ru-RU" dirty="0" smtClean="0"/>
              <a:t> принимаемой пищи;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низкие значения индекса массы тела;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лабораторные и антропометрические характеристики: </a:t>
            </a:r>
            <a:r>
              <a:rPr lang="ru-RU" dirty="0" err="1" smtClean="0"/>
              <a:t>гипохолестеринемия</a:t>
            </a:r>
            <a:r>
              <a:rPr lang="ru-RU" dirty="0" smtClean="0"/>
              <a:t>, </a:t>
            </a:r>
            <a:r>
              <a:rPr lang="ru-RU" dirty="0" err="1" smtClean="0"/>
              <a:t>гипоальбуминемия</a:t>
            </a:r>
            <a:r>
              <a:rPr lang="ru-RU" dirty="0" smtClean="0"/>
              <a:t>, уменьшение размера талии/бедер.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419872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Распространенность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до 20% у лиц в возрасте старше 60 лет;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при присоединении заболеваний – 20 – 40%, причем у половины пациентов в тяжелой степени.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Определение </a:t>
            </a:r>
            <a:r>
              <a:rPr lang="ru-RU" sz="35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гериатрии</a:t>
            </a:r>
            <a:endParaRPr lang="ru-RU" sz="3500" b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cs typeface="Times New Roman" pitchFamily="18" charset="0"/>
              </a:rPr>
              <a:t>Гериатрия</a:t>
            </a:r>
            <a:r>
              <a:rPr lang="ru-RU" dirty="0" smtClean="0">
                <a:cs typeface="Times New Roman" pitchFamily="18" charset="0"/>
              </a:rPr>
              <a:t> является составной частью геронтологии (науки о пожилых людях и старении) и представляет собой направление науки и клиническую специальность, занимающаяся изучением особенностей заболеваний лиц пожилого и старческого возраста. </a:t>
            </a:r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491880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Причины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274320" indent="-274320">
              <a:buFont typeface="Wingdings" pitchFamily="2" charset="2"/>
              <a:buChar char="ü"/>
              <a:defRPr/>
            </a:pPr>
            <a:r>
              <a:rPr lang="ru-RU" dirty="0" smtClean="0"/>
              <a:t>дефицит </a:t>
            </a:r>
            <a:r>
              <a:rPr lang="ru-RU" dirty="0"/>
              <a:t>поступления полноценных </a:t>
            </a:r>
            <a:r>
              <a:rPr lang="ru-RU" dirty="0" smtClean="0"/>
              <a:t>продуктов;</a:t>
            </a:r>
          </a:p>
          <a:p>
            <a:pPr marL="274320" indent="-274320">
              <a:buFont typeface="Wingdings" pitchFamily="2" charset="2"/>
              <a:buChar char="ü"/>
              <a:defRPr/>
            </a:pPr>
            <a:r>
              <a:rPr lang="ru-RU" dirty="0" smtClean="0"/>
              <a:t>недостаточное </a:t>
            </a:r>
            <a:r>
              <a:rPr lang="ru-RU" dirty="0"/>
              <a:t>поступление белков при удовлетворительном </a:t>
            </a:r>
            <a:r>
              <a:rPr lang="ru-RU" dirty="0" err="1" smtClean="0"/>
              <a:t>калораже</a:t>
            </a:r>
            <a:r>
              <a:rPr lang="ru-RU" dirty="0" smtClean="0"/>
              <a:t>;</a:t>
            </a:r>
          </a:p>
          <a:p>
            <a:pPr marL="274320" indent="-274320">
              <a:buFont typeface="Wingdings" pitchFamily="2" charset="2"/>
              <a:buChar char="ü"/>
              <a:defRPr/>
            </a:pPr>
            <a:r>
              <a:rPr lang="ru-RU" dirty="0" smtClean="0"/>
              <a:t>недостаточное </a:t>
            </a:r>
            <a:r>
              <a:rPr lang="ru-RU" dirty="0"/>
              <a:t>поступление отдельных веществ (витамины</a:t>
            </a:r>
            <a:r>
              <a:rPr lang="ru-RU" dirty="0" smtClean="0"/>
              <a:t>);</a:t>
            </a:r>
          </a:p>
          <a:p>
            <a:pPr marL="274320" indent="-274320">
              <a:buFont typeface="Wingdings" pitchFamily="2" charset="2"/>
              <a:buChar char="ü"/>
              <a:defRPr/>
            </a:pPr>
            <a:r>
              <a:rPr lang="ru-RU" dirty="0" smtClean="0"/>
              <a:t>онкологическая патология;</a:t>
            </a:r>
          </a:p>
          <a:p>
            <a:pPr marL="274320" indent="-274320">
              <a:buFont typeface="Wingdings" pitchFamily="2" charset="2"/>
              <a:buChar char="ü"/>
              <a:defRPr/>
            </a:pPr>
            <a:r>
              <a:rPr lang="ru-RU" dirty="0" err="1" smtClean="0"/>
              <a:t>полипрагмазия</a:t>
            </a:r>
            <a:r>
              <a:rPr lang="ru-RU" dirty="0" smtClean="0"/>
              <a:t>;</a:t>
            </a:r>
          </a:p>
          <a:p>
            <a:pPr marL="274320" indent="-274320">
              <a:buFont typeface="Wingdings" pitchFamily="2" charset="2"/>
              <a:buChar char="ü"/>
              <a:defRPr/>
            </a:pPr>
            <a:r>
              <a:rPr lang="ru-RU" dirty="0" smtClean="0"/>
              <a:t>тиреотоксикоз</a:t>
            </a:r>
            <a:r>
              <a:rPr lang="ru-RU" dirty="0"/>
              <a:t>.</a:t>
            </a:r>
          </a:p>
          <a:p>
            <a:pPr marL="274320" indent="-274320">
              <a:buFont typeface="Wingdings 2"/>
              <a:buChar char=""/>
              <a:defRPr/>
            </a:pPr>
            <a:endParaRPr lang="ru-RU" dirty="0"/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Классификация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 smtClean="0"/>
              <a:t>Легкая: </a:t>
            </a:r>
            <a:r>
              <a:rPr lang="ru-RU" dirty="0" smtClean="0"/>
              <a:t>ИМТ </a:t>
            </a:r>
            <a:r>
              <a:rPr lang="en-US" dirty="0" smtClean="0"/>
              <a:t>&gt;</a:t>
            </a:r>
            <a:r>
              <a:rPr lang="ru-RU" dirty="0" smtClean="0"/>
              <a:t> 18 – 20 кг/</a:t>
            </a:r>
            <a:r>
              <a:rPr lang="en-US" dirty="0" smtClean="0"/>
              <a:t>m</a:t>
            </a:r>
            <a:r>
              <a:rPr lang="ru-RU" dirty="0" smtClean="0"/>
              <a:t>; отсутствие соматических и функциональных нарушений; вес не менее 80% от нормального; 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Средней тяжести: </a:t>
            </a:r>
            <a:r>
              <a:rPr lang="ru-RU" dirty="0" smtClean="0"/>
              <a:t>ИМТ 16 – 18 кг/</a:t>
            </a:r>
            <a:r>
              <a:rPr lang="en-US" dirty="0" smtClean="0"/>
              <a:t>m</a:t>
            </a:r>
            <a:r>
              <a:rPr lang="ru-RU" dirty="0" smtClean="0"/>
              <a:t>; вес в пределах 70 – 80% от нормального;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Тяжелой степени: </a:t>
            </a:r>
            <a:r>
              <a:rPr lang="ru-RU" dirty="0" smtClean="0"/>
              <a:t>ИМТ менее 16 кг/</a:t>
            </a:r>
            <a:r>
              <a:rPr lang="en-US" dirty="0" smtClean="0"/>
              <a:t>m</a:t>
            </a:r>
            <a:r>
              <a:rPr lang="ru-RU" dirty="0" smtClean="0"/>
              <a:t>; атрофия подкожной жировой клетчатки; медленное заживление ран; отеки; выраженная слабость.  </a:t>
            </a:r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Выявление недостаточности питания</a:t>
            </a:r>
            <a:endParaRPr lang="ru-RU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" name="Содержимое 3" descr="4383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556792"/>
            <a:ext cx="7061050" cy="3530525"/>
          </a:xfrm>
        </p:spPr>
      </p:pic>
      <p:pic>
        <p:nvPicPr>
          <p:cNvPr id="5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635896" y="6237312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Осмотр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Анамнез: анализ диеты; выявление доступности пищи; аппетит; наличие в анамнезе сопутствующих заболеваний; </a:t>
            </a:r>
          </a:p>
          <a:p>
            <a:r>
              <a:rPr lang="ru-RU" dirty="0" err="1" smtClean="0"/>
              <a:t>Физикальные</a:t>
            </a:r>
            <a:r>
              <a:rPr lang="ru-RU" dirty="0" smtClean="0"/>
              <a:t> данные: ИМТ; мышечная сила (динамометрия, спирометрия); антропометрические данные (величина кожной складки над </a:t>
            </a:r>
            <a:r>
              <a:rPr lang="ru-RU" dirty="0" err="1" smtClean="0"/>
              <a:t>трицепсем</a:t>
            </a:r>
            <a:r>
              <a:rPr lang="ru-RU" dirty="0" smtClean="0"/>
              <a:t> менее 10,5 мм); </a:t>
            </a:r>
            <a:r>
              <a:rPr lang="ru-RU" dirty="0" err="1" smtClean="0"/>
              <a:t>скрининговые</a:t>
            </a:r>
            <a:r>
              <a:rPr lang="ru-RU" dirty="0" smtClean="0"/>
              <a:t> шкалы (</a:t>
            </a:r>
            <a:r>
              <a:rPr lang="ru-RU" dirty="0" err="1" smtClean="0"/>
              <a:t>Ноттингемский</a:t>
            </a:r>
            <a:r>
              <a:rPr lang="ru-RU" dirty="0" smtClean="0"/>
              <a:t> </a:t>
            </a:r>
            <a:r>
              <a:rPr lang="ru-RU" dirty="0" err="1" smtClean="0"/>
              <a:t>скрининговый</a:t>
            </a:r>
            <a:r>
              <a:rPr lang="ru-RU" dirty="0" smtClean="0"/>
              <a:t> </a:t>
            </a:r>
            <a:r>
              <a:rPr lang="ru-RU" dirty="0" err="1" smtClean="0"/>
              <a:t>опросник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5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Опросник</a:t>
            </a:r>
            <a:r>
              <a:rPr lang="ru-RU" sz="3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качества питания 1</a:t>
            </a:r>
            <a:endParaRPr lang="ru-RU" sz="35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информация о чувстве аппетита на протяжении последних трех месяцев;</a:t>
            </a:r>
          </a:p>
          <a:p>
            <a:r>
              <a:rPr lang="ru-RU" dirty="0" smtClean="0"/>
              <a:t>снижение массы тела на протяжении трех месяцев, предшествующих опросу;</a:t>
            </a:r>
          </a:p>
          <a:p>
            <a:r>
              <a:rPr lang="ru-RU" dirty="0" smtClean="0"/>
              <a:t>состояние мобильности;</a:t>
            </a:r>
          </a:p>
          <a:p>
            <a:r>
              <a:rPr lang="ru-RU" dirty="0" smtClean="0"/>
              <a:t>наличие психологических стрессов на протяжении последних трех месяцев;</a:t>
            </a:r>
          </a:p>
          <a:p>
            <a:r>
              <a:rPr lang="ru-RU" dirty="0" smtClean="0"/>
              <a:t>наличие нейропсихических проблем (деменции);</a:t>
            </a:r>
          </a:p>
          <a:p>
            <a:r>
              <a:rPr lang="ru-RU" dirty="0" smtClean="0"/>
              <a:t>индекс массы тела.</a:t>
            </a:r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6237312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5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Опросник</a:t>
            </a:r>
            <a:r>
              <a:rPr lang="ru-RU" sz="3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качества питания 1</a:t>
            </a:r>
            <a:endParaRPr lang="ru-RU" sz="35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/>
          <a:p>
            <a:r>
              <a:rPr lang="ru-RU" sz="2200" dirty="0" smtClean="0"/>
              <a:t>имеется ли у Вас снижение аппетита? (0 – выраженное снижение, 1 – умеренное снижение, 2 – нет снижения);</a:t>
            </a:r>
          </a:p>
          <a:p>
            <a:r>
              <a:rPr lang="ru-RU" sz="2200" dirty="0" smtClean="0"/>
              <a:t>отмечалось ли у Вас снижение массы тела на протяжении последнего месяца? (0 – более 2 кг, 1 – не знаю, 2 – в пределах 1 – 2 кг, 3 – стабильная масса тела);</a:t>
            </a:r>
          </a:p>
          <a:p>
            <a:r>
              <a:rPr lang="ru-RU" sz="2200" dirty="0" smtClean="0"/>
              <a:t>степень мобильности (0 – прикован к постели, 1 – передвижения в пределах квартиры, 2 – нет ограничений); </a:t>
            </a:r>
          </a:p>
          <a:p>
            <a:r>
              <a:rPr lang="ru-RU" sz="2200" dirty="0" smtClean="0"/>
              <a:t>наличие психологического стресса в течение последних трех месяцев (0 – наличие стресса, 1 – отсутствие стресса); </a:t>
            </a:r>
          </a:p>
          <a:p>
            <a:r>
              <a:rPr lang="ru-RU" sz="2200" dirty="0" smtClean="0"/>
              <a:t>наличие психологических проблем (0 – тяжелая депрессия, деменция, 1 – умеренная депрессия, 2 – отсутствие проблем); </a:t>
            </a:r>
          </a:p>
          <a:p>
            <a:r>
              <a:rPr lang="ru-RU" sz="2200" dirty="0" smtClean="0"/>
              <a:t>величина индекса массы тела (0 баллов – меньше 19, 1 балл – 19 – 21, 2 балла – 21 – 23, 3 балла – больше 23).</a:t>
            </a:r>
            <a:endParaRPr lang="ru-RU" sz="2200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491880" y="6488668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5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Опросник</a:t>
            </a:r>
            <a:r>
              <a:rPr lang="ru-RU" sz="3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качества питания 1</a:t>
            </a:r>
            <a:endParaRPr lang="ru-RU" sz="35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000" dirty="0" smtClean="0"/>
              <a:t>риск развития синдрома мальнутриции имеет место при суммарной величине баллов менее 11;</a:t>
            </a:r>
          </a:p>
          <a:p>
            <a:r>
              <a:rPr lang="ru-RU" sz="3000" dirty="0" smtClean="0"/>
              <a:t>нормальный показатель статуса питания соответствует 12 баллам и более.</a:t>
            </a:r>
            <a:endParaRPr lang="ru-RU" sz="3000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491880" y="6237312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Опросник качества питания 2</a:t>
            </a:r>
            <a:endParaRPr lang="ru-RU" sz="35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оценка регулярности и качества питания;</a:t>
            </a:r>
          </a:p>
          <a:p>
            <a:r>
              <a:rPr lang="ru-RU" dirty="0" smtClean="0"/>
              <a:t>оценка факторов, которые могут влиять на пищевое поведение - условия проживания, употребление медикаментов и их количество, количество ежедневно употребляемых блюд, ориентировочное количество белковой пищи в рационе, употребление овощей, зелени, жидкости</a:t>
            </a:r>
            <a:r>
              <a:rPr lang="ru-RU" dirty="0"/>
              <a:t>;</a:t>
            </a:r>
            <a:endParaRPr lang="ru-RU" dirty="0" smtClean="0"/>
          </a:p>
          <a:p>
            <a:r>
              <a:rPr lang="ru-RU" dirty="0" smtClean="0"/>
              <a:t>степень самостоятельности при приеме пищи.</a:t>
            </a:r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63888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Опросник качества питания 2</a:t>
            </a:r>
            <a:endParaRPr lang="ru-RU" sz="35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проживание дома (0 – нет, 1 – да); </a:t>
            </a:r>
          </a:p>
          <a:p>
            <a:r>
              <a:rPr lang="ru-RU" dirty="0" smtClean="0"/>
              <a:t>прием свыше трех препаратов ежедневно (0 – да, 1 – нет); </a:t>
            </a:r>
          </a:p>
          <a:p>
            <a:r>
              <a:rPr lang="ru-RU" dirty="0" smtClean="0"/>
              <a:t>наличие пролежней (0 – да, 1 – нет); </a:t>
            </a:r>
          </a:p>
          <a:p>
            <a:r>
              <a:rPr lang="ru-RU" dirty="0" smtClean="0"/>
              <a:t>количество основных блюд в течение дня (0 – 1 блюдо, 1 – 2 блюда, 2 – 3 блюда); </a:t>
            </a:r>
          </a:p>
          <a:p>
            <a:r>
              <a:rPr lang="ru-RU" dirty="0" smtClean="0"/>
              <a:t>прием белков (0 – до одного раза в день, 0,5 балла – два раза в день, 1 балл – 3 раза в день;</a:t>
            </a:r>
          </a:p>
          <a:p>
            <a:r>
              <a:rPr lang="ru-RU" dirty="0" smtClean="0"/>
              <a:t>прием овощей и фруктов в течение дня (0 – нет, 1 – да). </a:t>
            </a: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491880" y="6237312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Оценка качества питания 2</a:t>
            </a:r>
            <a:endParaRPr lang="ru-RU" sz="35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/>
          <a:p>
            <a:r>
              <a:rPr lang="ru-RU" sz="2300" dirty="0" smtClean="0"/>
              <a:t>прием жидкости (0 – менее трех стаканов; 0,5 баллов – 3 – 5 стакана, 1 – более 5 стаканов); </a:t>
            </a:r>
          </a:p>
          <a:p>
            <a:r>
              <a:rPr lang="ru-RU" sz="2300" dirty="0" smtClean="0"/>
              <a:t>степень независимости при приеме пищи (0 – с посторонней помощью, 1 – самостоятельно, но с трудом, 2 – полностью самостоятельно); </a:t>
            </a:r>
          </a:p>
          <a:p>
            <a:r>
              <a:rPr lang="ru-RU" sz="2300" dirty="0" smtClean="0"/>
              <a:t>собственная оценка статуса питания (0 – имеются проблемы, 1 – недостаточный, 2 – нет проблем питания); </a:t>
            </a:r>
          </a:p>
          <a:p>
            <a:r>
              <a:rPr lang="ru-RU" sz="2300" dirty="0" smtClean="0"/>
              <a:t>собственная оценка состояния здоровья (0 – плохое, 0,5 балла – не знаю, 1 – хорошее, 2 – отличное); </a:t>
            </a:r>
          </a:p>
          <a:p>
            <a:r>
              <a:rPr lang="ru-RU" sz="2300" dirty="0" smtClean="0"/>
              <a:t>средний диаметр живота (0 – менее 21 см, 0,5 балла – 21 – 22 см, 1 – больше 22 см)2 ; </a:t>
            </a:r>
          </a:p>
          <a:p>
            <a:r>
              <a:rPr lang="ru-RU" sz="2300" dirty="0" smtClean="0"/>
              <a:t>средний диаметр бедер (0 – менее 31 см, 1 – 31 см и выше).</a:t>
            </a: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419872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/>
            </a:r>
            <a:br>
              <a:rPr lang="ru-RU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</a:br>
            <a:r>
              <a:rPr lang="ru-RU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В рамках гериатрии выделяют такие важные разделы как:</a:t>
            </a:r>
            <a:r>
              <a:rPr lang="ru-RU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/>
            </a:r>
            <a:br>
              <a:rPr lang="ru-RU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</a:br>
            <a:endParaRPr lang="ru-RU" sz="3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b="1" i="1" dirty="0" err="1" smtClean="0">
                <a:cs typeface="Times New Roman" pitchFamily="18" charset="0"/>
              </a:rPr>
              <a:t>Герогигиена</a:t>
            </a:r>
            <a:r>
              <a:rPr lang="ru-RU" i="1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- учение о гигиене людей старших возрастных групп;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b="1" i="1" dirty="0" err="1" smtClean="0">
                <a:cs typeface="Times New Roman" pitchFamily="18" charset="0"/>
              </a:rPr>
              <a:t>Геропрофилактика</a:t>
            </a:r>
            <a:r>
              <a:rPr lang="ru-RU" i="1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– учение о профилактике преждевременного старения;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err="1" smtClean="0">
                <a:cs typeface="Times New Roman" pitchFamily="18" charset="0"/>
              </a:rPr>
              <a:t>Г</a:t>
            </a:r>
            <a:r>
              <a:rPr lang="ru-RU" b="1" i="1" dirty="0" err="1" smtClean="0">
                <a:cs typeface="Times New Roman" pitchFamily="18" charset="0"/>
              </a:rPr>
              <a:t>еропсихология</a:t>
            </a:r>
            <a:r>
              <a:rPr lang="ru-RU" dirty="0" smtClean="0">
                <a:cs typeface="Times New Roman" pitchFamily="18" charset="0"/>
              </a:rPr>
              <a:t> - дисциплина, предметом изучения которой является особенности личности и психологии пожилого человека. </a:t>
            </a:r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491880" y="6237312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Оценка качества питания 2</a:t>
            </a:r>
            <a:endParaRPr lang="ru-RU" sz="35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При оценке результатов второй части опросника принимается во внимание, что максимальное значение соответствует 16 баллам.</a:t>
            </a:r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491880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Оценка качества питания</a:t>
            </a: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Оценка результатов опроса и осмотра пациентов по двум частям опросника:</a:t>
            </a:r>
          </a:p>
          <a:p>
            <a:r>
              <a:rPr lang="ru-RU" dirty="0" smtClean="0"/>
              <a:t>максимальное количество баллов – 30;</a:t>
            </a:r>
          </a:p>
          <a:p>
            <a:r>
              <a:rPr lang="ru-RU" dirty="0" smtClean="0"/>
              <a:t>норма – 24 балла и больше;</a:t>
            </a:r>
          </a:p>
          <a:p>
            <a:r>
              <a:rPr lang="ru-RU" dirty="0" smtClean="0"/>
              <a:t>наличие риска развития синдрома мальнутриции – 17 – 23,5 балла;</a:t>
            </a:r>
          </a:p>
          <a:p>
            <a:r>
              <a:rPr lang="ru-RU" dirty="0" smtClean="0"/>
              <a:t>наличие синдрома мальнутриции – меньше 17 баллов.</a:t>
            </a:r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63888" y="6237312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Лабораторные данные</a:t>
            </a:r>
            <a:endParaRPr lang="ru-RU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Гипопротеинемия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Гипоальбуминемия</a:t>
            </a:r>
            <a:r>
              <a:rPr lang="ru-RU" dirty="0" smtClean="0"/>
              <a:t> менее 35 – 38 г/л;</a:t>
            </a:r>
          </a:p>
          <a:p>
            <a:r>
              <a:rPr lang="ru-RU" dirty="0" smtClean="0"/>
              <a:t>Уровень </a:t>
            </a:r>
            <a:r>
              <a:rPr lang="ru-RU" dirty="0" err="1" smtClean="0"/>
              <a:t>трансферина</a:t>
            </a:r>
            <a:r>
              <a:rPr lang="ru-RU" dirty="0" smtClean="0"/>
              <a:t> менее 1,5 г/л;</a:t>
            </a:r>
          </a:p>
          <a:p>
            <a:r>
              <a:rPr lang="ru-RU" dirty="0" smtClean="0"/>
              <a:t>Снижение уровня общего холестерина;</a:t>
            </a:r>
          </a:p>
          <a:p>
            <a:r>
              <a:rPr lang="ru-RU" dirty="0" smtClean="0"/>
              <a:t>Разнонаправленные колебания уровня глюкозы;</a:t>
            </a:r>
          </a:p>
          <a:p>
            <a:r>
              <a:rPr lang="ru-RU" dirty="0" err="1" smtClean="0"/>
              <a:t>Лимфопения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Лечение</a:t>
            </a: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Увеличить общий </a:t>
            </a:r>
            <a:r>
              <a:rPr lang="ru-RU" dirty="0" err="1" smtClean="0"/>
              <a:t>калораж</a:t>
            </a:r>
            <a:r>
              <a:rPr lang="ru-RU" dirty="0" smtClean="0"/>
              <a:t> пищи;</a:t>
            </a:r>
          </a:p>
          <a:p>
            <a:r>
              <a:rPr lang="ru-RU" dirty="0" smtClean="0"/>
              <a:t>Формула </a:t>
            </a:r>
            <a:r>
              <a:rPr lang="ru-RU" dirty="0" err="1" smtClean="0"/>
              <a:t>Гарриса-Бенедикта</a:t>
            </a:r>
            <a:r>
              <a:rPr lang="ru-RU" dirty="0" smtClean="0"/>
              <a:t>;</a:t>
            </a:r>
          </a:p>
          <a:p>
            <a:r>
              <a:rPr lang="ru-RU" dirty="0" smtClean="0"/>
              <a:t>Достаточный прием жидкости (не менее 30 мл на 1 кг веса в день)</a:t>
            </a:r>
          </a:p>
          <a:p>
            <a:r>
              <a:rPr lang="ru-RU" dirty="0" smtClean="0"/>
              <a:t>Фармакологическая стимуляция аппетита: </a:t>
            </a:r>
            <a:r>
              <a:rPr lang="ru-RU" dirty="0" err="1" smtClean="0"/>
              <a:t>мегестрола</a:t>
            </a:r>
            <a:r>
              <a:rPr lang="ru-RU" dirty="0" smtClean="0"/>
              <a:t> ацетат в дозе до 800 мг в сутки у онкологических больных; антидепрессант </a:t>
            </a:r>
            <a:r>
              <a:rPr lang="ru-RU" dirty="0" err="1" smtClean="0"/>
              <a:t>миртазапин</a:t>
            </a:r>
            <a:r>
              <a:rPr lang="ru-RU" dirty="0" smtClean="0"/>
              <a:t> до 30 мг в сутки.</a:t>
            </a:r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347864" y="6165304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ФОРМУЛА ГАРРИСА-БЕНЕДИКТА</a:t>
            </a:r>
            <a:endParaRPr lang="ru-RU" sz="3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3400" dirty="0" smtClean="0"/>
              <a:t>потребность больного в энергии складывается из величин основного обмена, </a:t>
            </a:r>
            <a:r>
              <a:rPr lang="ru-RU" sz="3400" dirty="0" err="1" smtClean="0"/>
              <a:t>энергозатрат</a:t>
            </a:r>
            <a:r>
              <a:rPr lang="ru-RU" sz="3400" dirty="0" smtClean="0"/>
              <a:t> на физическую активность, и прибавлением к этой сумме 10%. </a:t>
            </a:r>
          </a:p>
          <a:p>
            <a:r>
              <a:rPr lang="ru-RU" sz="3400" dirty="0" smtClean="0"/>
              <a:t>Основной обмен рассчитывается по формуле </a:t>
            </a:r>
            <a:r>
              <a:rPr lang="ru-RU" sz="3400" dirty="0" err="1" smtClean="0"/>
              <a:t>Гарриса</a:t>
            </a:r>
            <a:r>
              <a:rPr lang="ru-RU" sz="3400" dirty="0" smtClean="0"/>
              <a:t>–Бенедикта для мужчин 66 + [13,7хмасса тела (кг)] + [5хрост (см)] – [6,8хвозраст (годы)], для женщин 655 + [9,6хмасса тела (кг)] + [1,8хрост (см)] – [4,7хвозраст (годы)]. </a:t>
            </a:r>
          </a:p>
          <a:p>
            <a:r>
              <a:rPr lang="ru-RU" sz="3400" dirty="0" smtClean="0"/>
              <a:t>Данные, полученные по этой формуле, являются "золотым стандартом". В случае ИМТ от 20 до 25 величина суточного </a:t>
            </a:r>
            <a:r>
              <a:rPr lang="ru-RU" sz="3400" dirty="0" err="1" smtClean="0"/>
              <a:t>калоража</a:t>
            </a:r>
            <a:r>
              <a:rPr lang="ru-RU" sz="3400" dirty="0" smtClean="0"/>
              <a:t> должна соответствовать "золотому стандарту", более 25 – от величины "золотого стандарта" отнимают 30%, менее 20 – к величине "золотого стандарта" прибавляют 30%.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Питание в пожилом возрасте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Содержимое 5" descr="146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3600" y="1600200"/>
            <a:ext cx="6436800" cy="4525963"/>
          </a:xfrm>
        </p:spPr>
      </p:pic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Проблемы питания в пожилом возрасте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cs typeface="Times New Roman" pitchFamily="18" charset="0"/>
              </a:rPr>
              <a:t>преобладает пища, содержащая жиры животного происхождения;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cs typeface="Times New Roman" pitchFamily="18" charset="0"/>
              </a:rPr>
              <a:t>мясо потребляется в значительно большем количестве, чем рыба;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cs typeface="Times New Roman" pitchFamily="18" charset="0"/>
              </a:rPr>
              <a:t>имеют место излишества в принятии углеводсодержащей пищи (мучных, сладких продуктов);</a:t>
            </a:r>
            <a:endParaRPr lang="ru-RU" dirty="0"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cs typeface="Times New Roman" pitchFamily="18" charset="0"/>
              </a:rPr>
              <a:t>наблюдается ограниченное потребление овощей, фруктов, зелени, растительного масла.</a:t>
            </a:r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1. Принцип питания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 smtClean="0">
                <a:cs typeface="Times New Roman" pitchFamily="18" charset="0"/>
              </a:rPr>
              <a:t>Энергетическая сбалансированность между калорийностью потребляемых продуктов и фактическими </a:t>
            </a:r>
            <a:r>
              <a:rPr lang="ru-RU" b="1" dirty="0" err="1" smtClean="0">
                <a:cs typeface="Times New Roman" pitchFamily="18" charset="0"/>
              </a:rPr>
              <a:t>энергозатратами</a:t>
            </a:r>
            <a:r>
              <a:rPr lang="ru-RU" b="1" dirty="0" smtClean="0">
                <a:cs typeface="Times New Roman" pitchFamily="18" charset="0"/>
              </a:rPr>
              <a:t> организма.</a:t>
            </a:r>
          </a:p>
          <a:p>
            <a:pPr algn="ctr">
              <a:buNone/>
            </a:pPr>
            <a:endParaRPr lang="ru-RU" b="1" dirty="0" smtClean="0"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cs typeface="Times New Roman" pitchFamily="18" charset="0"/>
              </a:rPr>
              <a:t>В связи с уменьшением </a:t>
            </a:r>
            <a:r>
              <a:rPr lang="ru-RU" dirty="0" err="1" smtClean="0">
                <a:cs typeface="Times New Roman" pitchFamily="18" charset="0"/>
              </a:rPr>
              <a:t>энергозатрат</a:t>
            </a:r>
            <a:r>
              <a:rPr lang="ru-RU" dirty="0" smtClean="0">
                <a:cs typeface="Times New Roman" pitchFamily="18" charset="0"/>
              </a:rPr>
              <a:t> и обмена веществ – уменьшается и потребность в пищевых продуктах. Рекомендуемая калорийность для мужчин старше 60 лет – 2000-3000 ккал, для женщин – 1900-2000 ккал.</a:t>
            </a:r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Подходы к подбору белков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cs typeface="Times New Roman" pitchFamily="18" charset="0"/>
              </a:rPr>
              <a:t> снижение нормы белка до 1 г на 1 кг массы тела; </a:t>
            </a:r>
          </a:p>
          <a:p>
            <a:r>
              <a:rPr lang="ru-RU" dirty="0" smtClean="0">
                <a:cs typeface="Times New Roman" pitchFamily="18" charset="0"/>
              </a:rPr>
              <a:t> соотношение животных и растительных белков 1:1; </a:t>
            </a:r>
          </a:p>
          <a:p>
            <a:r>
              <a:rPr lang="ru-RU" dirty="0" smtClean="0">
                <a:cs typeface="Times New Roman" pitchFamily="18" charset="0"/>
              </a:rPr>
              <a:t> приготовление мясных блюд преимущественно в отварном виде; </a:t>
            </a:r>
          </a:p>
          <a:p>
            <a:r>
              <a:rPr lang="ru-RU" dirty="0" smtClean="0">
                <a:cs typeface="Times New Roman" pitchFamily="18" charset="0"/>
              </a:rPr>
              <a:t> использование нежирных сортов мяса;</a:t>
            </a:r>
          </a:p>
          <a:p>
            <a:r>
              <a:rPr lang="ru-RU" dirty="0" smtClean="0">
                <a:cs typeface="Times New Roman" pitchFamily="18" charset="0"/>
              </a:rPr>
              <a:t> ограничение потребления мяса и мясных продуктов (предпочтение рыбным блюдам);</a:t>
            </a:r>
          </a:p>
          <a:p>
            <a:r>
              <a:rPr lang="ru-RU" dirty="0" smtClean="0">
                <a:cs typeface="Times New Roman" pitchFamily="18" charset="0"/>
              </a:rPr>
              <a:t> введение в рацион до 30% белка за счет молочных продуктов;</a:t>
            </a:r>
          </a:p>
          <a:p>
            <a:r>
              <a:rPr lang="ru-RU" dirty="0" smtClean="0">
                <a:cs typeface="Times New Roman" pitchFamily="18" charset="0"/>
              </a:rPr>
              <a:t> использование неострых и несоленых сортов сыра; </a:t>
            </a:r>
          </a:p>
          <a:p>
            <a:r>
              <a:rPr lang="ru-RU" dirty="0" smtClean="0">
                <a:cs typeface="Times New Roman" pitchFamily="18" charset="0"/>
              </a:rPr>
              <a:t> введение растительных белков главным образом за счет зерновых культур и бобовых. </a:t>
            </a:r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Подбор жиров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cs typeface="Times New Roman" pitchFamily="18" charset="0"/>
              </a:rPr>
              <a:t>общая потребность в жире лиц пожилого возраста ориентировочно принимается на 10 % больше количества белков пищевого рациона;</a:t>
            </a:r>
          </a:p>
          <a:p>
            <a:r>
              <a:rPr lang="ru-RU" dirty="0" smtClean="0">
                <a:cs typeface="Times New Roman" pitchFamily="18" charset="0"/>
              </a:rPr>
              <a:t> ограничение в первую очередь потребления животных жиров;</a:t>
            </a:r>
          </a:p>
          <a:p>
            <a:r>
              <a:rPr lang="ru-RU" dirty="0" smtClean="0">
                <a:cs typeface="Times New Roman" pitchFamily="18" charset="0"/>
              </a:rPr>
              <a:t> наряду со сливочным маслом необходимо использовать и растительное, однако систематический прием большого количества растительного масла нежелателен в связи с тем, что </a:t>
            </a:r>
            <a:r>
              <a:rPr lang="ru-RU" b="1" u="sng" dirty="0" smtClean="0">
                <a:cs typeface="Times New Roman" pitchFamily="18" charset="0"/>
              </a:rPr>
              <a:t>оно может содержать значительное количество продуктов окисления, легко образующихся в растительных маслах вследствие высокого содержания ненасыщенных жирных кислот</a:t>
            </a:r>
            <a:r>
              <a:rPr lang="ru-RU" dirty="0" smtClean="0"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Основные синдромы в гериатрии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Содержимое 5" descr="1368445261_D0BCD0B5D0B4D183D181D0BBD183D0B3D0B820D0B220D180D0BED181D181D0B8D0B820D0B4D0BED180D0BED0B6D0B0D18ED182_shutterstock_618946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556792"/>
            <a:ext cx="6129167" cy="4296546"/>
          </a:xfrm>
        </p:spPr>
      </p:pic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63888" y="6237312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Подбор углеводов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cs typeface="Times New Roman" pitchFamily="18" charset="0"/>
              </a:rPr>
              <a:t>использование в качестве источников углеводов продуктов из цельного зерна; </a:t>
            </a:r>
          </a:p>
          <a:p>
            <a:r>
              <a:rPr lang="ru-RU" dirty="0" smtClean="0">
                <a:cs typeface="Times New Roman" pitchFamily="18" charset="0"/>
              </a:rPr>
              <a:t> ограничение углеводов в первую очередь за счет сахара и сладостей;</a:t>
            </a:r>
          </a:p>
          <a:p>
            <a:r>
              <a:rPr lang="ru-RU" dirty="0" smtClean="0">
                <a:cs typeface="Times New Roman" pitchFamily="18" charset="0"/>
              </a:rPr>
              <a:t> увеличение количества сложных углеводов, содержащих клетчатку, пектиновые вещества, которые в настоящее время объединены термином волокнистые вещества пищи (пищевые волокна). Благодаря своим физико-химическим свойствам они </a:t>
            </a:r>
            <a:r>
              <a:rPr lang="ru-RU" b="1" u="sng" dirty="0" smtClean="0">
                <a:cs typeface="Times New Roman" pitchFamily="18" charset="0"/>
              </a:rPr>
              <a:t>обладают способностью адсорбировать пищевые и токсические вещества и улучшать бактериальное содержание кишечника, для лиц пожилого возраста общее количество клетчатки должно составлять 25-30 г в сутки.</a:t>
            </a:r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Использование витаминов и минеральных веществ</a:t>
            </a:r>
          </a:p>
          <a:p>
            <a:endParaRPr lang="ru-RU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Использование биологически активных добавок (БАД)</a:t>
            </a:r>
            <a:endParaRPr lang="ru-RU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2. Принцип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Максимальное разнообразие питания в сочетании с энергетической сбалансированностью </a:t>
            </a: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dirty="0" smtClean="0"/>
              <a:t>Калорийность рациона должна соответствовать </a:t>
            </a:r>
            <a:r>
              <a:rPr lang="ru-RU" dirty="0" err="1" smtClean="0"/>
              <a:t>энергозатратам</a:t>
            </a:r>
            <a:r>
              <a:rPr lang="ru-RU" dirty="0" smtClean="0"/>
              <a:t> организма</a:t>
            </a:r>
          </a:p>
          <a:p>
            <a:pPr algn="ctr"/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3. Принцип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b="1" u="sng" dirty="0" err="1" smtClean="0"/>
              <a:t>Антиатерогенная</a:t>
            </a:r>
            <a:r>
              <a:rPr lang="ru-RU" b="1" u="sng" dirty="0" smtClean="0"/>
              <a:t> направленность питания вне зависимости от возраста.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Необходимо </a:t>
            </a:r>
            <a:r>
              <a:rPr lang="ru-RU" b="1" u="sng" dirty="0" smtClean="0">
                <a:cs typeface="Times New Roman" pitchFamily="18" charset="0"/>
              </a:rPr>
              <a:t>ограничение продуктов, содержащих холестерин </a:t>
            </a:r>
            <a:r>
              <a:rPr lang="ru-RU" dirty="0" smtClean="0">
                <a:cs typeface="Times New Roman" pitchFamily="18" charset="0"/>
              </a:rPr>
              <a:t>(печень, почки, мозги, жирные сорта мяса, икра рыб, яичные желтки), и </a:t>
            </a:r>
            <a:r>
              <a:rPr lang="ru-RU" b="1" u="sng" dirty="0" smtClean="0">
                <a:cs typeface="Times New Roman" pitchFamily="18" charset="0"/>
              </a:rPr>
              <a:t>животных жиров, богатых насыщенными жирными кислотами</a:t>
            </a:r>
            <a:r>
              <a:rPr lang="ru-RU" dirty="0" smtClean="0">
                <a:cs typeface="Times New Roman" pitchFamily="18" charset="0"/>
              </a:rPr>
              <a:t> (говяжий, свиной, бараний, утиный, гусиный, куриный и другие жиры), замена их </a:t>
            </a:r>
            <a:r>
              <a:rPr lang="ru-RU" b="1" u="sng" dirty="0" smtClean="0">
                <a:cs typeface="Times New Roman" pitchFamily="18" charset="0"/>
              </a:rPr>
              <a:t>растительными маслами</a:t>
            </a:r>
            <a:r>
              <a:rPr lang="ru-RU" dirty="0" smtClean="0">
                <a:cs typeface="Times New Roman" pitchFamily="18" charset="0"/>
              </a:rPr>
              <a:t> (подсолнечным, оливковым, кукурузным, хлопковым, соевым, льняным, рапсовым и др.). </a:t>
            </a:r>
          </a:p>
          <a:p>
            <a:r>
              <a:rPr lang="ru-RU" dirty="0" smtClean="0">
                <a:cs typeface="Times New Roman" pitchFamily="18" charset="0"/>
              </a:rPr>
              <a:t>Полезно вводить в рацион </a:t>
            </a:r>
            <a:r>
              <a:rPr lang="ru-RU" b="1" u="sng" dirty="0" smtClean="0">
                <a:cs typeface="Times New Roman" pitchFamily="18" charset="0"/>
              </a:rPr>
              <a:t>животные источники полиненасыщенных жирных кислот</a:t>
            </a:r>
            <a:r>
              <a:rPr lang="ru-RU" dirty="0" smtClean="0">
                <a:cs typeface="Times New Roman" pitchFamily="18" charset="0"/>
              </a:rPr>
              <a:t> – морскую жирную рыбу (скумбрию, сардину, сельдь иваси) по 300–400 г в неделю в </a:t>
            </a:r>
            <a:r>
              <a:rPr lang="ru-RU" dirty="0" err="1" smtClean="0">
                <a:cs typeface="Times New Roman" pitchFamily="18" charset="0"/>
              </a:rPr>
              <a:t>запеченом</a:t>
            </a:r>
            <a:r>
              <a:rPr lang="ru-RU" dirty="0" smtClean="0">
                <a:cs typeface="Times New Roman" pitchFamily="18" charset="0"/>
              </a:rPr>
              <a:t> или консервированном виде. </a:t>
            </a: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4. Принцип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Использование продуктов и блюд, обладающих легкой перевариваемостью и усвояемостью</a:t>
            </a:r>
            <a:endParaRPr lang="ru-RU" b="1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5. Принцип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Обеспечение рационального питания пожилых при их пребывании во внедомашних условиях</a:t>
            </a:r>
            <a:endParaRPr lang="ru-RU" b="1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Требования к рациону пожилых людей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ограничить потребление жира (общее потребление - не более 30%</a:t>
            </a:r>
            <a:r>
              <a:rPr lang="en-US" dirty="0" smtClean="0"/>
              <a:t>)</a:t>
            </a:r>
            <a:r>
              <a:rPr lang="ru-RU" dirty="0" smtClean="0"/>
              <a:t>;</a:t>
            </a:r>
          </a:p>
          <a:p>
            <a:r>
              <a:rPr lang="ru-RU" dirty="0" smtClean="0"/>
              <a:t>предусмотреть потребление насыщенных животных жиров - не более 10% от общей суточной калорийности рациона) и холестерина (не более 300 мг/день);</a:t>
            </a:r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Требования к рациону пожилых людей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cs typeface="Times New Roman" pitchFamily="18" charset="0"/>
              </a:rPr>
              <a:t>обеспечить не менее трех раз в день потребление овощей и фруктов;</a:t>
            </a:r>
          </a:p>
          <a:p>
            <a:r>
              <a:rPr lang="ru-RU" dirty="0" smtClean="0">
                <a:cs typeface="Times New Roman" pitchFamily="18" charset="0"/>
              </a:rPr>
              <a:t>поддерживать на умеренном уровне потребление белка; - обеспечить баланс между количеством потребляемой энергии (количеством пищи) и физической активностью (затратами энергии);</a:t>
            </a:r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Требования к рациону пожилых людей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снизить потребление поваренной соли до 6 г и менее в день, при недостаточности йода использовать йодированную поваренную соль;</a:t>
            </a:r>
          </a:p>
          <a:p>
            <a:r>
              <a:rPr lang="ru-RU" dirty="0" smtClean="0"/>
              <a:t>поддерживать с профилактической целью достаточный уровень потребления кальция.</a:t>
            </a:r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Пролежни в пожилом возрасте</a:t>
            </a:r>
            <a:endParaRPr lang="ru-RU" sz="35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Содержимое 5" descr="097bc4fa3d3bf34da1b28753ef4db5e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340768"/>
            <a:ext cx="6792032" cy="4525963"/>
          </a:xfrm>
        </p:spPr>
      </p:pic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1. Соматические: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Courier New" pitchFamily="49" charset="0"/>
              <a:buChar char="o"/>
            </a:pPr>
            <a:r>
              <a:rPr lang="ru-RU" dirty="0"/>
              <a:t>С</a:t>
            </a:r>
            <a:r>
              <a:rPr lang="ru-RU" dirty="0" smtClean="0"/>
              <a:t>индром </a:t>
            </a:r>
            <a:r>
              <a:rPr lang="ru-RU" dirty="0" err="1" smtClean="0"/>
              <a:t>мальнутриции</a:t>
            </a:r>
            <a:r>
              <a:rPr lang="ru-RU" dirty="0" smtClean="0"/>
              <a:t>;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Пролежни;</a:t>
            </a:r>
          </a:p>
          <a:p>
            <a:pPr>
              <a:buFont typeface="Courier New" pitchFamily="49" charset="0"/>
              <a:buChar char="o"/>
            </a:pPr>
            <a:r>
              <a:rPr lang="ru-RU" dirty="0"/>
              <a:t>Н</a:t>
            </a:r>
            <a:r>
              <a:rPr lang="ru-RU" dirty="0" smtClean="0"/>
              <a:t>едержание мочи и кала;</a:t>
            </a:r>
          </a:p>
          <a:p>
            <a:pPr>
              <a:buFont typeface="Courier New" pitchFamily="49" charset="0"/>
              <a:buChar char="o"/>
            </a:pPr>
            <a:r>
              <a:rPr lang="ru-RU" dirty="0"/>
              <a:t>П</a:t>
            </a:r>
            <a:r>
              <a:rPr lang="ru-RU" dirty="0" smtClean="0"/>
              <a:t>адения и нарушения ходьбы;</a:t>
            </a:r>
          </a:p>
          <a:p>
            <a:pPr>
              <a:buFont typeface="Courier New" pitchFamily="49" charset="0"/>
              <a:buChar char="o"/>
            </a:pPr>
            <a:r>
              <a:rPr lang="ru-RU" dirty="0"/>
              <a:t>Г</a:t>
            </a:r>
            <a:r>
              <a:rPr lang="ru-RU" dirty="0" smtClean="0"/>
              <a:t>оловокружение и атаксия;</a:t>
            </a:r>
          </a:p>
          <a:p>
            <a:pPr>
              <a:buFont typeface="Courier New" pitchFamily="49" charset="0"/>
              <a:buChar char="o"/>
            </a:pPr>
            <a:r>
              <a:rPr lang="ru-RU" dirty="0"/>
              <a:t>Н</a:t>
            </a:r>
            <a:r>
              <a:rPr lang="ru-RU" dirty="0" smtClean="0"/>
              <a:t>арушения слуха и зрения;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 </a:t>
            </a:r>
            <a:r>
              <a:rPr lang="ru-RU" dirty="0" err="1"/>
              <a:t>С</a:t>
            </a:r>
            <a:r>
              <a:rPr lang="ru-RU" dirty="0" err="1" smtClean="0"/>
              <a:t>аркопения</a:t>
            </a:r>
            <a:r>
              <a:rPr lang="ru-RU" dirty="0" smtClean="0"/>
              <a:t>;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 Болевой синдром.</a:t>
            </a:r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419872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Возрастные особенности кожи</a:t>
            </a:r>
            <a:endParaRPr lang="ru-RU" sz="35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cs typeface="Times New Roman" pitchFamily="18" charset="0"/>
              </a:rPr>
              <a:t>уменьшение толщины эпидермиса;</a:t>
            </a:r>
          </a:p>
          <a:p>
            <a:r>
              <a:rPr lang="ru-RU" dirty="0">
                <a:cs typeface="Times New Roman" pitchFamily="18" charset="0"/>
              </a:rPr>
              <a:t>у</a:t>
            </a:r>
            <a:r>
              <a:rPr lang="ru-RU" dirty="0" smtClean="0">
                <a:cs typeface="Times New Roman" pitchFamily="18" charset="0"/>
              </a:rPr>
              <a:t>площение нормального рисунка кожи;</a:t>
            </a:r>
          </a:p>
          <a:p>
            <a:r>
              <a:rPr lang="ru-RU" dirty="0" smtClean="0">
                <a:cs typeface="Times New Roman" pitchFamily="18" charset="0"/>
              </a:rPr>
              <a:t>уменьшение количества потовых желез;</a:t>
            </a:r>
          </a:p>
          <a:p>
            <a:r>
              <a:rPr lang="ru-RU" dirty="0" smtClean="0">
                <a:cs typeface="Times New Roman" pitchFamily="18" charset="0"/>
              </a:rPr>
              <a:t>уменьшение количества волосяных фолликулов, седина;</a:t>
            </a:r>
          </a:p>
          <a:p>
            <a:r>
              <a:rPr lang="ru-RU" dirty="0" smtClean="0">
                <a:cs typeface="Times New Roman" pitchFamily="18" charset="0"/>
              </a:rPr>
              <a:t>истончение и выгибание ногтей;</a:t>
            </a:r>
          </a:p>
          <a:p>
            <a:r>
              <a:rPr lang="ru-RU" dirty="0" smtClean="0">
                <a:cs typeface="Times New Roman" pitchFamily="18" charset="0"/>
              </a:rPr>
              <a:t>уменьшение содержания коллагена в коже (на 1 % в год).</a:t>
            </a:r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Возрастные особенности кожи</a:t>
            </a:r>
            <a:endParaRPr lang="ru-RU" sz="35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</a:t>
            </a:r>
            <a:r>
              <a:rPr lang="ru-RU" dirty="0" smtClean="0">
                <a:cs typeface="Times New Roman" pitchFamily="18" charset="0"/>
              </a:rPr>
              <a:t>меньшение содержания в коже эластических волокон;</a:t>
            </a:r>
          </a:p>
          <a:p>
            <a:r>
              <a:rPr lang="ru-RU" dirty="0" smtClean="0">
                <a:cs typeface="Times New Roman" pitchFamily="18" charset="0"/>
              </a:rPr>
              <a:t>уменьшение количества основного вещества в коже;</a:t>
            </a:r>
          </a:p>
          <a:p>
            <a:r>
              <a:rPr lang="ru-RU" dirty="0" smtClean="0">
                <a:cs typeface="Times New Roman" pitchFamily="18" charset="0"/>
              </a:rPr>
              <a:t>уменьшение или увеличение количества подкожного жира (в зависимости от участка тела);</a:t>
            </a:r>
          </a:p>
          <a:p>
            <a:r>
              <a:rPr lang="ru-RU" dirty="0" smtClean="0">
                <a:cs typeface="Times New Roman" pitchFamily="18" charset="0"/>
              </a:rPr>
              <a:t>снижение степени </a:t>
            </a:r>
            <a:r>
              <a:rPr lang="ru-RU" dirty="0" err="1" smtClean="0">
                <a:cs typeface="Times New Roman" pitchFamily="18" charset="0"/>
              </a:rPr>
              <a:t>васкуляризации</a:t>
            </a:r>
            <a:r>
              <a:rPr lang="ru-RU" dirty="0" smtClean="0"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Возрастные особенности кожи</a:t>
            </a:r>
            <a:endParaRPr lang="ru-RU" sz="35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cs typeface="Times New Roman" pitchFamily="18" charset="0"/>
              </a:rPr>
              <a:t>стенки кровеносных сосудов могут </a:t>
            </a:r>
            <a:r>
              <a:rPr lang="ru-RU" dirty="0" err="1" smtClean="0">
                <a:cs typeface="Times New Roman" pitchFamily="18" charset="0"/>
              </a:rPr>
              <a:t>склерозироваться</a:t>
            </a:r>
            <a:r>
              <a:rPr lang="ru-RU" dirty="0" smtClean="0">
                <a:cs typeface="Times New Roman" pitchFamily="18" charset="0"/>
              </a:rPr>
              <a:t>, поэтому кровоснабжение кожи уменьшается и она теряет розоватый оттенок, присущий молодым; </a:t>
            </a:r>
          </a:p>
          <a:p>
            <a:r>
              <a:rPr lang="ru-RU" dirty="0">
                <a:cs typeface="Times New Roman" pitchFamily="18" charset="0"/>
              </a:rPr>
              <a:t>п</a:t>
            </a:r>
            <a:r>
              <a:rPr lang="ru-RU" dirty="0" smtClean="0">
                <a:cs typeface="Times New Roman" pitchFamily="18" charset="0"/>
              </a:rPr>
              <a:t>росветы сосудов микроциркуляторного русла суживаются, как в артериальном, так и в венозном отделах;</a:t>
            </a:r>
          </a:p>
          <a:p>
            <a:r>
              <a:rPr lang="ru-RU" dirty="0" smtClean="0">
                <a:cs typeface="Times New Roman" pitchFamily="18" charset="0"/>
              </a:rPr>
              <a:t>чувствительность кожи пожилых людей снижается, и это может явиться причиной серьезных ожогов и пролежней.</a:t>
            </a:r>
          </a:p>
          <a:p>
            <a:endParaRPr lang="ru-RU" dirty="0" smtClean="0"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Определение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ишемическое поражение тканей в местах длительного давления;</a:t>
            </a:r>
          </a:p>
          <a:p>
            <a:r>
              <a:rPr lang="ru-RU" dirty="0" smtClean="0"/>
              <a:t>в пожилом возрасте могут образовываться в течении нескольких часов;</a:t>
            </a:r>
          </a:p>
          <a:p>
            <a:r>
              <a:rPr lang="ru-RU" dirty="0" smtClean="0"/>
              <a:t>наблюдаются у 2 – 4% госпитализированных; 10 – 20% пожилых лиц в социальном приюте;</a:t>
            </a:r>
          </a:p>
          <a:p>
            <a:r>
              <a:rPr lang="ru-RU" dirty="0" smtClean="0"/>
              <a:t>риск смерти повышается на 50%, т.к. пролежни часто являются проявлениями сопутствующих заболеваний</a:t>
            </a:r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Факторы риска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274320" indent="-274320">
              <a:defRPr/>
            </a:pPr>
            <a:r>
              <a:rPr lang="ru-RU" dirty="0"/>
              <a:t>возраст – 70% всех случаев пролежней встречается в возрасте старше 70 </a:t>
            </a:r>
            <a:r>
              <a:rPr lang="ru-RU" dirty="0" smtClean="0"/>
              <a:t>лет;</a:t>
            </a:r>
          </a:p>
          <a:p>
            <a:pPr marL="274320" indent="-274320">
              <a:defRPr/>
            </a:pPr>
            <a:r>
              <a:rPr lang="ru-RU" dirty="0" err="1" smtClean="0"/>
              <a:t>мальнутриция</a:t>
            </a:r>
            <a:r>
              <a:rPr lang="ru-RU" dirty="0" smtClean="0"/>
              <a:t>;</a:t>
            </a:r>
          </a:p>
          <a:p>
            <a:pPr marL="274320" indent="-274320">
              <a:defRPr/>
            </a:pPr>
            <a:r>
              <a:rPr lang="ru-RU" dirty="0" smtClean="0"/>
              <a:t>длительная </a:t>
            </a:r>
            <a:r>
              <a:rPr lang="ru-RU" dirty="0"/>
              <a:t>иммобилизация, неврологический дефицит, </a:t>
            </a:r>
            <a:r>
              <a:rPr lang="ru-RU" dirty="0" smtClean="0"/>
              <a:t>контрактуры;</a:t>
            </a:r>
          </a:p>
          <a:p>
            <a:pPr marL="274320" indent="-274320">
              <a:defRPr/>
            </a:pPr>
            <a:r>
              <a:rPr lang="ru-RU" dirty="0" smtClean="0"/>
              <a:t>недержание </a:t>
            </a:r>
            <a:r>
              <a:rPr lang="ru-RU" dirty="0"/>
              <a:t>мочи и </a:t>
            </a:r>
            <a:r>
              <a:rPr lang="ru-RU" dirty="0" smtClean="0"/>
              <a:t>кала;</a:t>
            </a:r>
          </a:p>
          <a:p>
            <a:pPr marL="274320" indent="-274320">
              <a:defRPr/>
            </a:pPr>
            <a:r>
              <a:rPr lang="ru-RU" dirty="0" smtClean="0"/>
              <a:t>сахарный </a:t>
            </a:r>
            <a:r>
              <a:rPr lang="ru-RU" dirty="0"/>
              <a:t>диабет, деменция, инфекционная </a:t>
            </a:r>
            <a:r>
              <a:rPr lang="ru-RU" dirty="0" smtClean="0"/>
              <a:t>патология;</a:t>
            </a:r>
          </a:p>
          <a:p>
            <a:pPr marL="274320" indent="-274320">
              <a:defRPr/>
            </a:pPr>
            <a:r>
              <a:rPr lang="ru-RU" dirty="0" smtClean="0"/>
              <a:t>нарушения </a:t>
            </a:r>
            <a:r>
              <a:rPr lang="ru-RU" dirty="0"/>
              <a:t>периферического </a:t>
            </a:r>
            <a:r>
              <a:rPr lang="ru-RU" dirty="0" smtClean="0"/>
              <a:t>кровообращения;</a:t>
            </a:r>
          </a:p>
          <a:p>
            <a:pPr marL="274320" indent="-274320">
              <a:defRPr/>
            </a:pPr>
            <a:r>
              <a:rPr lang="ru-RU" dirty="0" smtClean="0"/>
              <a:t>медикаменты </a:t>
            </a:r>
            <a:r>
              <a:rPr lang="ru-RU" dirty="0"/>
              <a:t>(</a:t>
            </a:r>
            <a:r>
              <a:rPr lang="ru-RU" dirty="0" err="1"/>
              <a:t>глюкокортикоиды</a:t>
            </a:r>
            <a:r>
              <a:rPr lang="ru-RU" dirty="0"/>
              <a:t>, </a:t>
            </a:r>
            <a:r>
              <a:rPr lang="ru-RU" dirty="0" err="1"/>
              <a:t>цитостатики</a:t>
            </a:r>
            <a:r>
              <a:rPr lang="ru-RU" dirty="0"/>
              <a:t> и пр.)</a:t>
            </a:r>
          </a:p>
          <a:p>
            <a:pPr marL="274320" indent="-274320">
              <a:buFont typeface="Wingdings 2"/>
              <a:buChar char=""/>
              <a:defRPr/>
            </a:pPr>
            <a:endParaRPr lang="ru-RU" dirty="0"/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Классификация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Стадия 1 – </a:t>
            </a:r>
            <a:r>
              <a:rPr lang="ru-RU" dirty="0" err="1" smtClean="0"/>
              <a:t>эритематозная</a:t>
            </a:r>
            <a:r>
              <a:rPr lang="ru-RU" dirty="0" smtClean="0"/>
              <a:t>, можно достичь быстрого обратного развития;</a:t>
            </a:r>
          </a:p>
          <a:p>
            <a:r>
              <a:rPr lang="ru-RU" dirty="0" smtClean="0"/>
              <a:t>Стадия 2 – поверхностной </a:t>
            </a:r>
            <a:r>
              <a:rPr lang="ru-RU" dirty="0" err="1" smtClean="0"/>
              <a:t>ульцерации</a:t>
            </a:r>
            <a:r>
              <a:rPr lang="ru-RU" dirty="0" smtClean="0"/>
              <a:t>, поражены эпидермис и дерма;</a:t>
            </a:r>
          </a:p>
          <a:p>
            <a:r>
              <a:rPr lang="ru-RU" dirty="0" smtClean="0"/>
              <a:t>Стадия 3 – некротическая, сухой некроз, но в пределах кожи;</a:t>
            </a:r>
          </a:p>
          <a:p>
            <a:r>
              <a:rPr lang="ru-RU" dirty="0" smtClean="0"/>
              <a:t>Стадия 4 – некротические изменения затрагивают не только кожу, но и более глубокие структуры.</a:t>
            </a:r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 стадия </a:t>
            </a:r>
            <a:endParaRPr lang="ru-RU" dirty="0"/>
          </a:p>
        </p:txBody>
      </p:sp>
      <p:pic>
        <p:nvPicPr>
          <p:cNvPr id="8" name="Содержимое 7" descr="i (1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19672" y="1772816"/>
            <a:ext cx="5544616" cy="40242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Профилактика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Периодическое уменьшение давления на выступающие участки кожи – не менее чем на 15 секунд каждые 10 минут;</a:t>
            </a:r>
          </a:p>
          <a:p>
            <a:r>
              <a:rPr lang="ru-RU" dirty="0" smtClean="0"/>
              <a:t>У лежачих больных изменение положения не реже каждых 2 часов;</a:t>
            </a:r>
          </a:p>
          <a:p>
            <a:r>
              <a:rPr lang="ru-RU" dirty="0" smtClean="0"/>
              <a:t>Применение специальных </a:t>
            </a:r>
            <a:r>
              <a:rPr lang="ru-RU" dirty="0" err="1" smtClean="0"/>
              <a:t>противопролежневых</a:t>
            </a:r>
            <a:r>
              <a:rPr lang="ru-RU" dirty="0" smtClean="0"/>
              <a:t> матрасов;</a:t>
            </a:r>
          </a:p>
          <a:p>
            <a:r>
              <a:rPr lang="ru-RU" dirty="0" smtClean="0"/>
              <a:t>Контроль физиологических констант – АД, достаточный прием жидкости, лечение анемии, </a:t>
            </a:r>
            <a:r>
              <a:rPr lang="ru-RU" dirty="0" err="1" smtClean="0"/>
              <a:t>нутрициальная</a:t>
            </a:r>
            <a:r>
              <a:rPr lang="ru-RU" dirty="0" smtClean="0"/>
              <a:t> поддержка.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lechenie-prolezhnej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8136904" cy="5606975"/>
          </a:xfrm>
        </p:spPr>
      </p:pic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Противопролежневый</a:t>
            </a:r>
            <a:r>
              <a:rPr lang="ru-RU" dirty="0" smtClean="0"/>
              <a:t> матрас</a:t>
            </a:r>
            <a:endParaRPr lang="ru-RU" dirty="0"/>
          </a:p>
        </p:txBody>
      </p:sp>
      <p:pic>
        <p:nvPicPr>
          <p:cNvPr id="6" name="Содержимое 5" descr="17_img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0288" y="1600200"/>
            <a:ext cx="7003424" cy="4525963"/>
          </a:xfrm>
        </p:spPr>
      </p:pic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2. Психические: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ru-RU" dirty="0" smtClean="0"/>
              <a:t>Деменция;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Депрессия;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Делирий;</a:t>
            </a:r>
          </a:p>
          <a:p>
            <a:pPr>
              <a:buFont typeface="Courier New" pitchFamily="49" charset="0"/>
              <a:buChar char="o"/>
            </a:pPr>
            <a:r>
              <a:rPr lang="ru-RU" dirty="0"/>
              <a:t>Н</a:t>
            </a:r>
            <a:r>
              <a:rPr lang="ru-RU" dirty="0" smtClean="0"/>
              <a:t>арушения поведения и адаптации.</a:t>
            </a:r>
          </a:p>
          <a:p>
            <a:pPr>
              <a:buFont typeface="Courier New" pitchFamily="49" charset="0"/>
              <a:buChar char="o"/>
            </a:pPr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491880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Лечение </a:t>
            </a: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«не вводите в рану то, что не ввели бы в собственный глаз»;</a:t>
            </a:r>
          </a:p>
          <a:p>
            <a:r>
              <a:rPr lang="ru-RU" dirty="0" smtClean="0"/>
              <a:t>использование антисептических средств типа                   </a:t>
            </a:r>
            <a:r>
              <a:rPr lang="ru-RU" dirty="0" err="1" smtClean="0"/>
              <a:t>йод-повидона</a:t>
            </a:r>
            <a:r>
              <a:rPr lang="ru-RU" dirty="0" smtClean="0"/>
              <a:t>, перекиси водорода и </a:t>
            </a:r>
            <a:r>
              <a:rPr lang="ru-RU" dirty="0" err="1" smtClean="0"/>
              <a:t>гипохлорида</a:t>
            </a:r>
            <a:r>
              <a:rPr lang="ru-RU" dirty="0" smtClean="0"/>
              <a:t> натрия лучше избегать, поскольку они не только уничтожают микрофлору, но и повреждают нормальную ткань;</a:t>
            </a:r>
          </a:p>
          <a:p>
            <a:r>
              <a:rPr lang="ru-RU" dirty="0" smtClean="0"/>
              <a:t>полезнее промывать пролежневую язву стерильным изотоническим раствором натрия хлорида.</a:t>
            </a:r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707904" y="6237312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Лечение 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Гидрогели – пролежни с минимальной экссудацией – Гидросорб, Гидросорб-Гель;</a:t>
            </a:r>
          </a:p>
          <a:p>
            <a:r>
              <a:rPr lang="ru-RU" smtClean="0"/>
              <a:t>Губчатые повязки – малая и средняя экссудация – Гидро Так;</a:t>
            </a:r>
          </a:p>
          <a:p>
            <a:r>
              <a:rPr lang="ru-RU" smtClean="0"/>
              <a:t>Гидроколлоиды и атравматичные сетчатые повязки – Гидроколл, Бранолинд, Гидротюль;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63888" y="6237312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Лечение 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для современных перевязочных средств частота смены повязки составляет от одних суток до 7 дней в зависимости от фазы течения раневого процесса, степени экссудации, состояния окружающей кожи и свойств применяемой повязки;</a:t>
            </a:r>
          </a:p>
          <a:p>
            <a:r>
              <a:rPr lang="ru-RU" dirty="0" smtClean="0"/>
              <a:t>в среднем, при правильном подборе, кратность смены повязки составляет один раз в 3 – 5 дней.</a:t>
            </a:r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63888" y="6237312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Лечение 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лишние необоснованные перевязки не показаны, так как хронической ране, каковой является пролежень, необходимо обеспечить максимальный покой;</a:t>
            </a:r>
          </a:p>
          <a:p>
            <a:r>
              <a:rPr lang="ru-RU" dirty="0" smtClean="0"/>
              <a:t>внеплановые перевязки требуются при появлении болевого синдрома, признаков раневых осложнений, нарушении функции, загрязнении и фиксации повязки.</a:t>
            </a:r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419872" y="6237312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Прогноз</a:t>
            </a: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спонтанное заживление пролежней  происходит крайне редко;</a:t>
            </a:r>
          </a:p>
          <a:p>
            <a:r>
              <a:rPr lang="ru-RU" dirty="0" smtClean="0"/>
              <a:t>при хорошем уходе и адекватном лечении состояние больных с пролежнями в 80% случаев улучшается, а у 40% пациентов они полностью излечиваются.</a:t>
            </a: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491880" y="6237312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Недержание мочи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Содержимое 5" descr="2373_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556792"/>
            <a:ext cx="5644852" cy="4255350"/>
          </a:xfrm>
        </p:spPr>
      </p:pic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Возрастные особенности мочевыделительной системы</a:t>
            </a:r>
            <a:endParaRPr lang="ru-RU" sz="3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cs typeface="Times New Roman" pitchFamily="18" charset="0"/>
              </a:rPr>
              <a:t>происходит потеря эластичности, уплотнение и увеличение емкости лоханок, мочеточников, мочевого пузыря; </a:t>
            </a:r>
          </a:p>
          <a:p>
            <a:r>
              <a:rPr lang="ru-RU" dirty="0" smtClean="0">
                <a:cs typeface="Times New Roman" pitchFamily="18" charset="0"/>
              </a:rPr>
              <a:t>за счет замещения мышечной ткани соединительной снижается сократительная активность мышц мочевыводящей системы, что приводит к нарушению нормального пассажа мочи; </a:t>
            </a:r>
          </a:p>
          <a:p>
            <a:r>
              <a:rPr lang="ru-RU" dirty="0" smtClean="0">
                <a:cs typeface="Times New Roman" pitchFamily="18" charset="0"/>
              </a:rPr>
              <a:t>страдают сфинктеры мочевого пузыря, что обусловливает развитие недержания мочи в старческом возрасте.</a:t>
            </a:r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Определение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неконтролируемое мочеиспускание;</a:t>
            </a:r>
          </a:p>
          <a:p>
            <a:r>
              <a:rPr lang="ru-RU" dirty="0" smtClean="0"/>
              <a:t>приводит к клиническим и социальным проблемам;</a:t>
            </a:r>
          </a:p>
          <a:p>
            <a:r>
              <a:rPr lang="ru-RU" dirty="0" smtClean="0"/>
              <a:t>не является признаком старения, требует лечения и реабилитации.</a:t>
            </a:r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Классификация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74320" indent="-274320">
              <a:defRPr/>
            </a:pPr>
            <a:r>
              <a:rPr lang="ru-RU" dirty="0" smtClean="0"/>
              <a:t>стрессовое </a:t>
            </a:r>
            <a:r>
              <a:rPr lang="ru-RU" dirty="0"/>
              <a:t>недержание (недостаточность сфинктера), характерно для </a:t>
            </a:r>
            <a:r>
              <a:rPr lang="ru-RU" dirty="0" smtClean="0"/>
              <a:t>женщин;</a:t>
            </a:r>
          </a:p>
          <a:p>
            <a:pPr marL="274320" indent="-274320">
              <a:defRPr/>
            </a:pPr>
            <a:r>
              <a:rPr lang="ru-RU" dirty="0" err="1" smtClean="0"/>
              <a:t>ургентное</a:t>
            </a:r>
            <a:r>
              <a:rPr lang="ru-RU" dirty="0" smtClean="0"/>
              <a:t> </a:t>
            </a:r>
            <a:r>
              <a:rPr lang="ru-RU" dirty="0"/>
              <a:t>недержание – императивные позывы на мочеиспускание в течение </a:t>
            </a:r>
            <a:r>
              <a:rPr lang="ru-RU" dirty="0" smtClean="0"/>
              <a:t>дня;</a:t>
            </a:r>
          </a:p>
          <a:p>
            <a:pPr marL="274320" indent="-274320">
              <a:defRPr/>
            </a:pPr>
            <a:r>
              <a:rPr lang="ru-RU" dirty="0" smtClean="0"/>
              <a:t>смешанная форма;</a:t>
            </a:r>
          </a:p>
          <a:p>
            <a:pPr marL="274320" indent="-274320">
              <a:defRPr/>
            </a:pPr>
            <a:r>
              <a:rPr lang="ru-RU" dirty="0" smtClean="0"/>
              <a:t>рефлекторное </a:t>
            </a:r>
            <a:r>
              <a:rPr lang="ru-RU" dirty="0"/>
              <a:t>недержание – дисфункция </a:t>
            </a:r>
            <a:r>
              <a:rPr lang="ru-RU" dirty="0" smtClean="0"/>
              <a:t>ЦНС;</a:t>
            </a:r>
          </a:p>
          <a:p>
            <a:pPr marL="274320" indent="-274320">
              <a:defRPr/>
            </a:pPr>
            <a:r>
              <a:rPr lang="ru-RU" dirty="0" smtClean="0"/>
              <a:t>функциональное </a:t>
            </a:r>
            <a:r>
              <a:rPr lang="ru-RU" dirty="0"/>
              <a:t>недержание (делирий, нарушения адаптации при госпитализации</a:t>
            </a:r>
            <a:r>
              <a:rPr lang="ru-RU" dirty="0" smtClean="0"/>
              <a:t>);</a:t>
            </a:r>
          </a:p>
          <a:p>
            <a:pPr marL="274320" indent="-274320">
              <a:defRPr/>
            </a:pPr>
            <a:r>
              <a:rPr lang="ru-RU" dirty="0" smtClean="0"/>
              <a:t>фармакологическое </a:t>
            </a:r>
            <a:r>
              <a:rPr lang="ru-RU" dirty="0"/>
              <a:t>недержание (прием антихолинергических препаратов, гипнотиков, </a:t>
            </a:r>
            <a:r>
              <a:rPr lang="ru-RU" dirty="0" err="1"/>
              <a:t>диуретиков</a:t>
            </a:r>
            <a:r>
              <a:rPr lang="ru-RU" dirty="0"/>
              <a:t>, </a:t>
            </a:r>
            <a:r>
              <a:rPr lang="ru-RU" dirty="0" err="1"/>
              <a:t>альфа-блокаторов</a:t>
            </a:r>
            <a:r>
              <a:rPr lang="ru-RU" dirty="0"/>
              <a:t>, </a:t>
            </a:r>
            <a:r>
              <a:rPr lang="ru-RU" dirty="0" err="1"/>
              <a:t>блокаторов</a:t>
            </a:r>
            <a:r>
              <a:rPr lang="ru-RU" dirty="0"/>
              <a:t> кальциевых каналов).</a:t>
            </a:r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Лечение</a:t>
            </a: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>
              <a:defRPr/>
            </a:pPr>
            <a:r>
              <a:rPr lang="ru-RU" dirty="0" smtClean="0"/>
              <a:t>нормализация питьевого режима (но не ограничивать общий объем жидкости в связи с возможностью дегидратации);</a:t>
            </a:r>
          </a:p>
          <a:p>
            <a:pPr marL="274320" indent="-274320">
              <a:defRPr/>
            </a:pPr>
            <a:r>
              <a:rPr lang="ru-RU" dirty="0" smtClean="0"/>
              <a:t>применение абсорбционных материалов;</a:t>
            </a:r>
          </a:p>
          <a:p>
            <a:pPr marL="274320" indent="-274320">
              <a:defRPr/>
            </a:pPr>
            <a:r>
              <a:rPr lang="ru-RU" dirty="0" smtClean="0"/>
              <a:t>поведенческая терапия: приучение к частому мочеиспусканию;</a:t>
            </a:r>
          </a:p>
          <a:p>
            <a:pPr marL="274320" indent="-274320">
              <a:defRPr/>
            </a:pPr>
            <a:r>
              <a:rPr lang="ru-RU" dirty="0" smtClean="0"/>
              <a:t>хирургические методы;</a:t>
            </a:r>
          </a:p>
          <a:p>
            <a:pPr marL="274320" indent="-274320">
              <a:defRPr/>
            </a:pPr>
            <a:r>
              <a:rPr lang="ru-RU" dirty="0" smtClean="0"/>
              <a:t>фармакологическое вмешательство.</a:t>
            </a:r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491880" y="6237312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3. Социальные: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ru-RU" dirty="0"/>
              <a:t>У</a:t>
            </a:r>
            <a:r>
              <a:rPr lang="ru-RU" dirty="0" smtClean="0"/>
              <a:t>трата самообслуживания;</a:t>
            </a:r>
          </a:p>
          <a:p>
            <a:pPr>
              <a:buFont typeface="Courier New" pitchFamily="49" charset="0"/>
              <a:buChar char="o"/>
            </a:pPr>
            <a:r>
              <a:rPr lang="ru-RU" dirty="0"/>
              <a:t>З</a:t>
            </a:r>
            <a:r>
              <a:rPr lang="ru-RU" dirty="0" smtClean="0"/>
              <a:t>ависимость от помощи других;</a:t>
            </a:r>
          </a:p>
          <a:p>
            <a:pPr>
              <a:buFont typeface="Courier New" pitchFamily="49" charset="0"/>
              <a:buChar char="o"/>
            </a:pPr>
            <a:r>
              <a:rPr lang="ru-RU" dirty="0"/>
              <a:t>С</a:t>
            </a:r>
            <a:r>
              <a:rPr lang="ru-RU" dirty="0" smtClean="0"/>
              <a:t>оциальная изоляция; </a:t>
            </a:r>
          </a:p>
          <a:p>
            <a:pPr>
              <a:buFont typeface="Courier New" pitchFamily="49" charset="0"/>
              <a:buChar char="o"/>
            </a:pPr>
            <a:r>
              <a:rPr lang="ru-RU" dirty="0"/>
              <a:t>П</a:t>
            </a:r>
            <a:r>
              <a:rPr lang="ru-RU" dirty="0" smtClean="0"/>
              <a:t>одверженность насилию; </a:t>
            </a:r>
          </a:p>
          <a:p>
            <a:pPr>
              <a:buFont typeface="Courier New" pitchFamily="49" charset="0"/>
              <a:buChar char="o"/>
            </a:pPr>
            <a:r>
              <a:rPr lang="ru-RU" dirty="0"/>
              <a:t>Н</a:t>
            </a:r>
            <a:r>
              <a:rPr lang="ru-RU" dirty="0" smtClean="0"/>
              <a:t>арушение семейных связей.</a:t>
            </a:r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347864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Основные советы по уходу</a:t>
            </a:r>
            <a:endParaRPr lang="ru-RU" sz="35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ru-RU" dirty="0"/>
              <a:t>П</a:t>
            </a:r>
            <a:r>
              <a:rPr lang="ru-RU" dirty="0" smtClean="0"/>
              <a:t>ри возникновении позыва на мочеиспускание необходимо помочь человеку быстро добраться до туалета либо подать ему судно или утку;</a:t>
            </a:r>
          </a:p>
          <a:p>
            <a:pPr marL="514350" indent="-514350">
              <a:buAutoNum type="arabicPeriod"/>
            </a:pPr>
            <a:r>
              <a:rPr lang="ru-RU" dirty="0"/>
              <a:t>Ч</a:t>
            </a:r>
            <a:r>
              <a:rPr lang="ru-RU" dirty="0" smtClean="0"/>
              <a:t>аще предлагать посетить туалет и предоставить для этого достаточное количество времени и обеспечить уединенность;</a:t>
            </a:r>
          </a:p>
          <a:p>
            <a:pPr marL="514350" indent="-514350">
              <a:buAutoNum type="arabicPeriod"/>
            </a:pPr>
            <a:r>
              <a:rPr lang="ru-RU" dirty="0" smtClean="0"/>
              <a:t>Выяснить обычный режим мочеиспускания и предлагать свою помощь в нужное время (не реже, чем каждые 2 часа);</a:t>
            </a:r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Основные советы по уходу</a:t>
            </a:r>
            <a:endParaRPr lang="ru-R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4. При непроизвольном мочеиспускании:</a:t>
            </a:r>
          </a:p>
          <a:p>
            <a:r>
              <a:rPr lang="ru-RU" dirty="0" smtClean="0"/>
              <a:t>нельзя выражать свое неодобрение, брезгливость или иные эмоции;</a:t>
            </a:r>
          </a:p>
          <a:p>
            <a:r>
              <a:rPr lang="ru-RU" dirty="0" smtClean="0"/>
              <a:t>человека необходимо успокоить и ободрить;</a:t>
            </a:r>
          </a:p>
          <a:p>
            <a:r>
              <a:rPr lang="ru-RU" dirty="0" smtClean="0"/>
              <a:t>мокрое белье необходимо сразу заменить на сухое.</a:t>
            </a:r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Основные советы по уходу</a:t>
            </a:r>
            <a:endParaRPr lang="ru-RU" sz="35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5. У лежачих пожилых под простыней на матрасе должна лежать клеенка, предохраняющая его от загрязнения;</a:t>
            </a:r>
          </a:p>
          <a:p>
            <a:pPr>
              <a:buNone/>
            </a:pPr>
            <a:r>
              <a:rPr lang="ru-RU" dirty="0" smtClean="0"/>
              <a:t>6. Следует часто подмывать и проводить профилактику пролежней;</a:t>
            </a:r>
          </a:p>
          <a:p>
            <a:pPr>
              <a:buNone/>
            </a:pPr>
            <a:r>
              <a:rPr lang="ru-RU" dirty="0" smtClean="0"/>
              <a:t>7. После подмывания кожу в паховой области тщательно вытирают и смазывают вазелином или детским кремом, можно припудрить тальком;</a:t>
            </a:r>
          </a:p>
          <a:p>
            <a:pPr>
              <a:buNone/>
            </a:pPr>
            <a:r>
              <a:rPr lang="ru-RU" dirty="0"/>
              <a:t>8</a:t>
            </a:r>
            <a:r>
              <a:rPr lang="ru-RU" dirty="0" smtClean="0"/>
              <a:t>. Судно моют дезинфицирующим раствором, а стеклянные мочеприемники промывают. </a:t>
            </a:r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Нарушение стула</a:t>
            </a:r>
            <a:endParaRPr lang="ru-RU" sz="35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Содержимое 5" descr="2373_2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0000" y="1666081"/>
            <a:ext cx="6604000" cy="4394200"/>
          </a:xfrm>
        </p:spPr>
      </p:pic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Возрастные особенности строения и функции кишечника</a:t>
            </a:r>
            <a:endParaRPr lang="ru-RU" sz="3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656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000" dirty="0" smtClean="0">
                <a:cs typeface="Times New Roman" pitchFamily="18" charset="0"/>
              </a:rPr>
              <a:t>Отмечается </a:t>
            </a:r>
            <a:r>
              <a:rPr lang="ru-RU" sz="3000" b="1" u="sng" dirty="0" smtClean="0">
                <a:cs typeface="Times New Roman" pitchFamily="18" charset="0"/>
              </a:rPr>
              <a:t>снижение площади пристеночного пищеварения</a:t>
            </a:r>
            <a:r>
              <a:rPr lang="ru-RU" sz="3000" dirty="0" smtClean="0">
                <a:cs typeface="Times New Roman" pitchFamily="18" charset="0"/>
              </a:rPr>
              <a:t> за счет атрофии кишечных ворсинок тонкой кишки; </a:t>
            </a:r>
          </a:p>
          <a:p>
            <a:pPr eaLnBrk="1" hangingPunct="1"/>
            <a:r>
              <a:rPr lang="ru-RU" sz="3000" dirty="0" smtClean="0">
                <a:cs typeface="Times New Roman" pitchFamily="18" charset="0"/>
              </a:rPr>
              <a:t>Снижается интенсивность пристеночного пищеварения также </a:t>
            </a:r>
            <a:r>
              <a:rPr lang="ru-RU" sz="3000" b="1" u="sng" dirty="0" smtClean="0">
                <a:cs typeface="Times New Roman" pitchFamily="18" charset="0"/>
              </a:rPr>
              <a:t>за счет снижения </a:t>
            </a:r>
            <a:r>
              <a:rPr lang="ru-RU" sz="3000" b="1" u="sng" dirty="0" err="1" smtClean="0">
                <a:cs typeface="Times New Roman" pitchFamily="18" charset="0"/>
              </a:rPr>
              <a:t>липолитической</a:t>
            </a:r>
            <a:r>
              <a:rPr lang="ru-RU" sz="3000" b="1" u="sng" dirty="0" smtClean="0">
                <a:cs typeface="Times New Roman" pitchFamily="18" charset="0"/>
              </a:rPr>
              <a:t> активности</a:t>
            </a:r>
            <a:r>
              <a:rPr lang="ru-RU" sz="3000" dirty="0" smtClean="0">
                <a:cs typeface="Times New Roman" pitchFamily="18" charset="0"/>
              </a:rPr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6165304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Возрастные особенности строения и функции кишечника</a:t>
            </a:r>
            <a:endParaRPr lang="ru-RU" sz="2800" dirty="0"/>
          </a:p>
        </p:txBody>
      </p:sp>
      <p:sp>
        <p:nvSpPr>
          <p:cNvPr id="67587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ru-RU" sz="2400" dirty="0" smtClean="0">
                <a:cs typeface="Times New Roman" pitchFamily="18" charset="0"/>
              </a:rPr>
              <a:t>Имеет место снижение гидролиза и всасывания липидов, глюкозы, ксилозы;  </a:t>
            </a:r>
          </a:p>
          <a:p>
            <a:pPr eaLnBrk="1" hangingPunct="1"/>
            <a:r>
              <a:rPr lang="ru-RU" sz="2400" dirty="0" smtClean="0">
                <a:cs typeface="Times New Roman" pitchFamily="18" charset="0"/>
              </a:rPr>
              <a:t>Доказано </a:t>
            </a:r>
            <a:r>
              <a:rPr lang="ru-RU" sz="2400" b="1" u="sng" dirty="0" smtClean="0">
                <a:cs typeface="Times New Roman" pitchFamily="18" charset="0"/>
              </a:rPr>
              <a:t>снижение двигательной активности кишечника, развивается </a:t>
            </a:r>
            <a:r>
              <a:rPr lang="ru-RU" sz="2400" b="1" u="sng" dirty="0" err="1" smtClean="0">
                <a:cs typeface="Times New Roman" pitchFamily="18" charset="0"/>
              </a:rPr>
              <a:t>гипомоторная</a:t>
            </a:r>
            <a:r>
              <a:rPr lang="ru-RU" sz="2400" b="1" u="sng" dirty="0" smtClean="0">
                <a:cs typeface="Times New Roman" pitchFamily="18" charset="0"/>
              </a:rPr>
              <a:t> </a:t>
            </a:r>
            <a:r>
              <a:rPr lang="ru-RU" sz="2400" b="1" u="sng" dirty="0" err="1" smtClean="0">
                <a:cs typeface="Times New Roman" pitchFamily="18" charset="0"/>
              </a:rPr>
              <a:t>дискинезия</a:t>
            </a:r>
            <a:r>
              <a:rPr lang="ru-RU" sz="2400" b="1" u="sng" dirty="0" smtClean="0">
                <a:cs typeface="Times New Roman" pitchFamily="18" charset="0"/>
              </a:rPr>
              <a:t> толстой кишки, что клинически выражается в склонности к запорам</a:t>
            </a:r>
            <a:r>
              <a:rPr lang="ru-RU" sz="2400" dirty="0">
                <a:cs typeface="Times New Roman" pitchFamily="18" charset="0"/>
              </a:rPr>
              <a:t>;</a:t>
            </a:r>
            <a:endParaRPr lang="ru-RU" sz="2400" dirty="0" smtClean="0">
              <a:cs typeface="Times New Roman" pitchFamily="18" charset="0"/>
            </a:endParaRPr>
          </a:p>
          <a:p>
            <a:pPr eaLnBrk="1" hangingPunct="1"/>
            <a:r>
              <a:rPr lang="ru-RU" sz="2400" dirty="0" smtClean="0">
                <a:cs typeface="Times New Roman" pitchFamily="18" charset="0"/>
              </a:rPr>
              <a:t>В толстой кишке происходит активация процессов брожения, размножение гнилостной и гноеродной флоры;</a:t>
            </a:r>
          </a:p>
          <a:p>
            <a:pPr eaLnBrk="1" hangingPunct="1"/>
            <a:r>
              <a:rPr lang="ru-RU" sz="2400" dirty="0" smtClean="0">
                <a:cs typeface="Times New Roman" pitchFamily="18" charset="0"/>
              </a:rPr>
              <a:t>Одним из признаков старения кишечника является </a:t>
            </a:r>
            <a:r>
              <a:rPr lang="ru-RU" sz="2400" b="1" u="sng" dirty="0" smtClean="0">
                <a:cs typeface="Times New Roman" pitchFamily="18" charset="0"/>
              </a:rPr>
              <a:t>уменьшение способности слизистой кишечника к регенерации</a:t>
            </a:r>
            <a:r>
              <a:rPr lang="ru-RU" sz="2400" dirty="0" smtClean="0">
                <a:cs typeface="Times New Roman" pitchFamily="18" charset="0"/>
              </a:rPr>
              <a:t>, эти процессы замедляются в среднем в 1,5 раза.</a:t>
            </a:r>
          </a:p>
          <a:p>
            <a:pPr eaLnBrk="1" hangingPunct="1"/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6237312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Определение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86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неконтролируемая дефекация с гигиеническими и социальными проблемами;</a:t>
            </a:r>
          </a:p>
          <a:p>
            <a:pPr eaLnBrk="1" hangingPunct="1"/>
            <a:r>
              <a:rPr lang="ru-RU" dirty="0" smtClean="0"/>
              <a:t>в возрасте старше 65 лет встречается в 1% случаев.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Диарейный</a:t>
            </a:r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синдром</a:t>
            </a:r>
            <a:endParaRPr lang="ru-RU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Наличие более 3-х актов дефекации в день, продолжительностью более 3-4 недель.</a:t>
            </a:r>
          </a:p>
          <a:p>
            <a:pPr>
              <a:buNone/>
            </a:pPr>
            <a:r>
              <a:rPr lang="ru-RU" b="1" dirty="0" smtClean="0"/>
              <a:t>Причины: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Прием лекарственных препаратов – слабительные, а/б, </a:t>
            </a:r>
            <a:r>
              <a:rPr lang="ru-RU" dirty="0" err="1" smtClean="0"/>
              <a:t>холиномиметики</a:t>
            </a:r>
            <a:r>
              <a:rPr lang="ru-RU" dirty="0" smtClean="0"/>
              <a:t>, магнийсодержащие антациды, препараты железа, </a:t>
            </a:r>
            <a:r>
              <a:rPr lang="ru-RU" dirty="0" err="1" smtClean="0"/>
              <a:t>хинидин</a:t>
            </a:r>
            <a:r>
              <a:rPr lang="ru-RU" dirty="0" smtClean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Злокачественные новообразования – рак толстой кишки, </a:t>
            </a:r>
            <a:r>
              <a:rPr lang="ru-RU" dirty="0" err="1" smtClean="0"/>
              <a:t>лимфома</a:t>
            </a:r>
            <a:r>
              <a:rPr lang="ru-RU" dirty="0" smtClean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Воспалительные заболевания кишечника, инфекции;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Системные заболевания – </a:t>
            </a:r>
            <a:r>
              <a:rPr lang="ru-RU" dirty="0" err="1" smtClean="0"/>
              <a:t>мальабсорбция</a:t>
            </a:r>
            <a:r>
              <a:rPr lang="ru-RU" dirty="0" smtClean="0"/>
              <a:t>, недостаточность функции поджелудочной железы;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Алиментарные факторы.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Обстипационный</a:t>
            </a:r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синдром</a:t>
            </a:r>
            <a:endParaRPr lang="ru-RU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Причины: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Особенности образа жизни и питания – сниженное содержание пищевых волокон в рационе, недостаточное употребление жидкости;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ЛП – </a:t>
            </a:r>
            <a:r>
              <a:rPr lang="ru-RU" dirty="0" err="1" smtClean="0"/>
              <a:t>верапамил</a:t>
            </a:r>
            <a:r>
              <a:rPr lang="ru-RU" dirty="0" smtClean="0"/>
              <a:t>, нейролептики, антидепрессанты, </a:t>
            </a:r>
            <a:r>
              <a:rPr lang="ru-RU" dirty="0" err="1" smtClean="0"/>
              <a:t>противопаркинсонические</a:t>
            </a:r>
            <a:r>
              <a:rPr lang="ru-RU" dirty="0" smtClean="0"/>
              <a:t> средства, </a:t>
            </a:r>
            <a:r>
              <a:rPr lang="ru-RU" dirty="0" err="1" smtClean="0"/>
              <a:t>диуретики</a:t>
            </a:r>
            <a:r>
              <a:rPr lang="ru-RU" dirty="0" smtClean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Опухоли, трещина заднего прохода, </a:t>
            </a:r>
            <a:r>
              <a:rPr lang="ru-RU" dirty="0" err="1" smtClean="0"/>
              <a:t>гипотироз</a:t>
            </a:r>
            <a:r>
              <a:rPr lang="ru-RU" dirty="0" smtClean="0"/>
              <a:t>, диабетическая </a:t>
            </a:r>
            <a:r>
              <a:rPr lang="ru-RU" dirty="0" err="1" smtClean="0"/>
              <a:t>нейропатия</a:t>
            </a:r>
            <a:r>
              <a:rPr lang="ru-RU" dirty="0" smtClean="0"/>
              <a:t>;</a:t>
            </a:r>
            <a:endParaRPr lang="ru-RU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0659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buNone/>
            </a:pPr>
            <a:r>
              <a:rPr lang="ru-RU" dirty="0" smtClean="0"/>
              <a:t>4. физиологические и поведенческие причины: депрессия, деменция;</a:t>
            </a:r>
          </a:p>
          <a:p>
            <a:pPr eaLnBrk="1" hangingPunct="1">
              <a:buNone/>
            </a:pPr>
            <a:r>
              <a:rPr lang="ru-RU" dirty="0" smtClean="0"/>
              <a:t>5. средовые факторы: недоступность туалета (в больнице);</a:t>
            </a:r>
          </a:p>
          <a:p>
            <a:pPr eaLnBrk="1" hangingPunct="1">
              <a:buNone/>
            </a:pPr>
            <a:r>
              <a:rPr lang="ru-RU" dirty="0" smtClean="0"/>
              <a:t>6. нейрогенные факторы: рассеянный склероз, деменция, болезнь Паркинсона;</a:t>
            </a:r>
          </a:p>
          <a:p>
            <a:pPr eaLnBrk="1" hangingPunct="1">
              <a:buNone/>
            </a:pPr>
            <a:r>
              <a:rPr lang="ru-RU" dirty="0" smtClean="0"/>
              <a:t>7. ослабление мышц брюшной стенки: ХОБЛ, операции на малом тазу, старческая астения;</a:t>
            </a:r>
          </a:p>
          <a:p>
            <a:pPr eaLnBrk="1" hangingPunct="1">
              <a:buNone/>
            </a:pPr>
            <a:r>
              <a:rPr lang="ru-RU" dirty="0" smtClean="0"/>
              <a:t>8. нарушение моторики ЖКТ.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19872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Синдром недостаточности питания - </a:t>
            </a:r>
            <a:r>
              <a:rPr lang="ru-RU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мальнутриция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Содержимое 5" descr="alzheimer-franz-kafka-1MalcolmBarbaraGTV_468x32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2132856"/>
            <a:ext cx="5472608" cy="3835503"/>
          </a:xfrm>
        </p:spPr>
      </p:pic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419872" y="6237312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Лечение</a:t>
            </a: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168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ru-RU" dirty="0" smtClean="0"/>
              <a:t>достаточное количество жидкости;</a:t>
            </a:r>
          </a:p>
          <a:p>
            <a:pPr eaLnBrk="1" hangingPunct="1"/>
            <a:r>
              <a:rPr lang="ru-RU" dirty="0" smtClean="0"/>
              <a:t>двигательная активность;</a:t>
            </a:r>
          </a:p>
          <a:p>
            <a:pPr eaLnBrk="1" hangingPunct="1"/>
            <a:r>
              <a:rPr lang="ru-RU" dirty="0" smtClean="0"/>
              <a:t>употребление продуктов, нормализующих пассаж: отруби, зелень;</a:t>
            </a:r>
          </a:p>
          <a:p>
            <a:pPr eaLnBrk="1" hangingPunct="1"/>
            <a:r>
              <a:rPr lang="ru-RU" dirty="0" smtClean="0"/>
              <a:t>поведенческая терапия;</a:t>
            </a:r>
          </a:p>
          <a:p>
            <a:pPr eaLnBrk="1" hangingPunct="1"/>
            <a:r>
              <a:rPr lang="ru-RU" dirty="0" smtClean="0"/>
              <a:t>фармакологические средства: нормализация моторики (</a:t>
            </a:r>
            <a:r>
              <a:rPr lang="ru-RU" dirty="0" err="1" smtClean="0"/>
              <a:t>лоперамид</a:t>
            </a:r>
            <a:r>
              <a:rPr lang="ru-RU" dirty="0" smtClean="0"/>
              <a:t>); при запорах - </a:t>
            </a:r>
            <a:r>
              <a:rPr lang="ru-RU" dirty="0" err="1" smtClean="0"/>
              <a:t>осмотически</a:t>
            </a:r>
            <a:r>
              <a:rPr lang="ru-RU" dirty="0" smtClean="0"/>
              <a:t> активные препараты (</a:t>
            </a:r>
            <a:r>
              <a:rPr lang="ru-RU" dirty="0" err="1" smtClean="0"/>
              <a:t>лактулоза</a:t>
            </a:r>
            <a:r>
              <a:rPr lang="ru-RU" dirty="0" smtClean="0"/>
              <a:t>); раздражение стенки кишки (препараты </a:t>
            </a:r>
            <a:r>
              <a:rPr lang="ru-RU" dirty="0" err="1" smtClean="0"/>
              <a:t>сенны</a:t>
            </a:r>
            <a:r>
              <a:rPr lang="ru-RU" dirty="0" smtClean="0"/>
              <a:t>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91880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Синдром падения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Содержимое 5" descr="FALLING-PI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844824"/>
            <a:ext cx="5407484" cy="3944112"/>
          </a:xfrm>
        </p:spPr>
      </p:pic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Определение</a:t>
            </a: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373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неосознанное изменение положения тела;</a:t>
            </a:r>
          </a:p>
          <a:p>
            <a:pPr eaLnBrk="1" hangingPunct="1"/>
            <a:r>
              <a:rPr lang="ru-RU" dirty="0" smtClean="0"/>
              <a:t>может сопровождаться травмами;</a:t>
            </a:r>
          </a:p>
          <a:p>
            <a:pPr eaLnBrk="1" hangingPunct="1"/>
            <a:r>
              <a:rPr lang="ru-RU" dirty="0" smtClean="0"/>
              <a:t>в возрасте 65 – 69 лет встречается в 20-30% случаев;</a:t>
            </a:r>
          </a:p>
          <a:p>
            <a:pPr eaLnBrk="1" hangingPunct="1"/>
            <a:r>
              <a:rPr lang="ru-RU" dirty="0" smtClean="0"/>
              <a:t>в возрасте старше 85 лет – в 50% случаев;</a:t>
            </a:r>
          </a:p>
          <a:p>
            <a:pPr eaLnBrk="1" hangingPunct="1"/>
            <a:r>
              <a:rPr lang="ru-RU" dirty="0" smtClean="0"/>
              <a:t>чаще встречается у женщин;</a:t>
            </a:r>
          </a:p>
          <a:p>
            <a:pPr eaLnBrk="1" hangingPunct="1"/>
            <a:r>
              <a:rPr lang="ru-RU" dirty="0" smtClean="0"/>
              <a:t>чаще в условиях жизни в стационарных социальных учреждениях.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Причины</a:t>
            </a: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74320" indent="-274320">
              <a:defRPr/>
            </a:pPr>
            <a:r>
              <a:rPr lang="ru-RU" dirty="0"/>
              <a:t>кардиоваскулярная патология: синкопы, ортостатическая гипотензия, вертебробазилярные инсульты, гиперчувствительность каротидного </a:t>
            </a:r>
            <a:r>
              <a:rPr lang="ru-RU" dirty="0" smtClean="0"/>
              <a:t>синуса;</a:t>
            </a:r>
          </a:p>
          <a:p>
            <a:pPr marL="274320" indent="-274320">
              <a:defRPr/>
            </a:pPr>
            <a:r>
              <a:rPr lang="ru-RU" dirty="0" smtClean="0"/>
              <a:t>неврологическая </a:t>
            </a:r>
            <a:r>
              <a:rPr lang="ru-RU" dirty="0"/>
              <a:t>патология: болезнь Паркинсона, периферическая </a:t>
            </a:r>
            <a:r>
              <a:rPr lang="ru-RU" dirty="0" err="1" smtClean="0"/>
              <a:t>нейропатия</a:t>
            </a:r>
            <a:r>
              <a:rPr lang="ru-RU" dirty="0" smtClean="0"/>
              <a:t>;</a:t>
            </a:r>
          </a:p>
          <a:p>
            <a:pPr marL="274320" indent="-274320">
              <a:defRPr/>
            </a:pPr>
            <a:r>
              <a:rPr lang="ru-RU" dirty="0" smtClean="0"/>
              <a:t>психиатрические </a:t>
            </a:r>
            <a:r>
              <a:rPr lang="ru-RU" dirty="0"/>
              <a:t>болезни: деменция, </a:t>
            </a:r>
            <a:r>
              <a:rPr lang="ru-RU" dirty="0" smtClean="0"/>
              <a:t>депрессия;</a:t>
            </a:r>
          </a:p>
          <a:p>
            <a:pPr marL="274320" indent="-274320">
              <a:defRPr/>
            </a:pPr>
            <a:r>
              <a:rPr lang="ru-RU" dirty="0" smtClean="0"/>
              <a:t>периферические </a:t>
            </a:r>
            <a:r>
              <a:rPr lang="ru-RU" dirty="0"/>
              <a:t>вестибулярные нарушения: </a:t>
            </a:r>
            <a:r>
              <a:rPr lang="ru-RU" dirty="0" err="1"/>
              <a:t>вертиго</a:t>
            </a:r>
            <a:r>
              <a:rPr lang="ru-RU" dirty="0"/>
              <a:t>, болезнь </a:t>
            </a:r>
            <a:r>
              <a:rPr lang="ru-RU" dirty="0" err="1" smtClean="0"/>
              <a:t>Меньера</a:t>
            </a:r>
            <a:r>
              <a:rPr lang="ru-RU" dirty="0" smtClean="0"/>
              <a:t>;</a:t>
            </a:r>
          </a:p>
          <a:p>
            <a:pPr marL="274320" indent="-274320">
              <a:defRPr/>
            </a:pPr>
            <a:r>
              <a:rPr lang="ru-RU" dirty="0" smtClean="0"/>
              <a:t>нарушения </a:t>
            </a:r>
            <a:r>
              <a:rPr lang="ru-RU" dirty="0"/>
              <a:t>зрения: нарушения рефракции, близорукость, катаракта, глаукома, </a:t>
            </a:r>
            <a:r>
              <a:rPr lang="ru-RU" dirty="0" err="1"/>
              <a:t>макулярная</a:t>
            </a:r>
            <a:r>
              <a:rPr lang="ru-RU" dirty="0"/>
              <a:t> дегенерация, нарушения полей зрения.</a:t>
            </a:r>
          </a:p>
          <a:p>
            <a:pPr marL="274320" indent="-274320">
              <a:buFont typeface="Wingdings 2"/>
              <a:buChar char=""/>
              <a:defRPr/>
            </a:pPr>
            <a:endParaRPr lang="ru-RU" dirty="0"/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Факторы риска</a:t>
            </a: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5779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/>
            <a:r>
              <a:rPr lang="ru-RU" dirty="0" smtClean="0"/>
              <a:t>возраст;</a:t>
            </a:r>
          </a:p>
          <a:p>
            <a:pPr eaLnBrk="1" hangingPunct="1"/>
            <a:r>
              <a:rPr lang="ru-RU" dirty="0" smtClean="0"/>
              <a:t>Наличие падений в анамнезе;</a:t>
            </a:r>
          </a:p>
          <a:p>
            <a:pPr eaLnBrk="1" hangingPunct="1"/>
            <a:r>
              <a:rPr lang="ru-RU" dirty="0" smtClean="0"/>
              <a:t>Патология зрения;</a:t>
            </a:r>
          </a:p>
          <a:p>
            <a:pPr eaLnBrk="1" hangingPunct="1"/>
            <a:r>
              <a:rPr lang="ru-RU" dirty="0" smtClean="0"/>
              <a:t>патология опорно-двигательного аппарата;</a:t>
            </a:r>
          </a:p>
          <a:p>
            <a:pPr eaLnBrk="1" hangingPunct="1"/>
            <a:r>
              <a:rPr lang="ru-RU" dirty="0" smtClean="0"/>
              <a:t>Неустойчивость походки;</a:t>
            </a:r>
          </a:p>
          <a:p>
            <a:pPr eaLnBrk="1" hangingPunct="1"/>
            <a:r>
              <a:rPr lang="ru-RU" dirty="0" smtClean="0"/>
              <a:t>когнитивные нарушения;</a:t>
            </a:r>
          </a:p>
          <a:p>
            <a:pPr eaLnBrk="1" hangingPunct="1"/>
            <a:r>
              <a:rPr lang="ru-RU" dirty="0" smtClean="0"/>
              <a:t>Острая патология – приступ эпилепсии, ОНМК, пневмония;</a:t>
            </a:r>
          </a:p>
          <a:p>
            <a:pPr eaLnBrk="1" hangingPunct="1"/>
            <a:r>
              <a:rPr lang="ru-RU" dirty="0" smtClean="0"/>
              <a:t>Хронические заболевания – болезнь Паркинсона, СД;</a:t>
            </a:r>
          </a:p>
          <a:p>
            <a:pPr eaLnBrk="1" hangingPunct="1"/>
            <a:r>
              <a:rPr lang="ru-RU" dirty="0" smtClean="0"/>
              <a:t>прием некоторые медикаментов: бензодиазепины, гипнотики, </a:t>
            </a:r>
            <a:r>
              <a:rPr lang="ru-RU" dirty="0" err="1" smtClean="0"/>
              <a:t>миорелаксанты</a:t>
            </a:r>
            <a:r>
              <a:rPr lang="ru-RU" dirty="0" smtClean="0"/>
              <a:t>, антигипертензивные, антигистаминные, опиоиды, </a:t>
            </a:r>
            <a:r>
              <a:rPr lang="ru-RU" dirty="0" err="1" smtClean="0"/>
              <a:t>дигоксин</a:t>
            </a:r>
            <a:r>
              <a:rPr lang="ru-RU" dirty="0" smtClean="0"/>
              <a:t>, периферические вазодилататоры, некоторые </a:t>
            </a:r>
            <a:r>
              <a:rPr lang="ru-RU" dirty="0" err="1" smtClean="0"/>
              <a:t>антиаритмики</a:t>
            </a:r>
            <a:r>
              <a:rPr lang="ru-RU" dirty="0" smtClean="0"/>
              <a:t> (класса 1А).</a:t>
            </a: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6237312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3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Падения при особенностях </a:t>
            </a:r>
            <a:br>
              <a:rPr lang="ru-RU" sz="3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внешней среды </a:t>
            </a:r>
            <a:endParaRPr lang="ru-RU" sz="35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680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низкое качество покрытия пола: скользкое покрытие, небольшие скользящие ковры, провода на полу, выступающие пороги;</a:t>
            </a:r>
          </a:p>
          <a:p>
            <a:pPr lvl="0"/>
            <a:r>
              <a:rPr lang="ru-RU" dirty="0" smtClean="0"/>
              <a:t>плохое освещение;</a:t>
            </a:r>
          </a:p>
          <a:p>
            <a:pPr lvl="0"/>
            <a:r>
              <a:rPr lang="ru-RU" dirty="0" smtClean="0"/>
              <a:t>неприспособленные для пользования пожилыми людьми ванна и туалет: отсутствие поручней, высокие бортики</a:t>
            </a:r>
            <a:r>
              <a:rPr lang="ru-RU" dirty="0"/>
              <a:t>.</a:t>
            </a: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6237312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Падения при особенностях </a:t>
            </a:r>
            <a:br>
              <a:rPr lang="ru-RU" sz="3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внешней среды 2</a:t>
            </a:r>
            <a:endParaRPr lang="ru-RU" sz="35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dirty="0" smtClean="0"/>
              <a:t>неудобные для перемещения стулья и кровать;</a:t>
            </a:r>
          </a:p>
          <a:p>
            <a:pPr lvl="0"/>
            <a:r>
              <a:rPr lang="ru-RU" dirty="0" smtClean="0"/>
              <a:t>неудобная обувь: тесная или обувь большого размера, скользящая по поверхности опоры подошва;</a:t>
            </a:r>
          </a:p>
          <a:p>
            <a:pPr lvl="0"/>
            <a:r>
              <a:rPr lang="ru-RU" dirty="0" smtClean="0"/>
              <a:t>неисправные технические средства реабилитации: инвалидное кресло, трость, ходунки;</a:t>
            </a:r>
          </a:p>
          <a:p>
            <a:pPr lvl="0"/>
            <a:r>
              <a:rPr lang="ru-RU" dirty="0" smtClean="0"/>
              <a:t>неумение пользоваться некоторыми приспособлениями для пожилых людей в условиях больницы, что может привести к повышению риска падений.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6165304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Классификация падений</a:t>
            </a:r>
            <a:endParaRPr lang="ru-RU" sz="35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1). Случайные падения – обусловлены случайными факторами внешней среды, например, разлитой жидкостью на полу, внезапным выключением света и пр.</a:t>
            </a:r>
          </a:p>
          <a:p>
            <a:pPr>
              <a:buNone/>
            </a:pPr>
            <a:r>
              <a:rPr lang="ru-RU" dirty="0" smtClean="0"/>
              <a:t>2). Непрогнозируемые падения - впервые возникший эпилептический припадок, патологический перелом шейки бедра во время ходьбы.</a:t>
            </a:r>
          </a:p>
          <a:p>
            <a:pPr>
              <a:buNone/>
            </a:pPr>
            <a:r>
              <a:rPr lang="ru-RU" dirty="0" smtClean="0"/>
              <a:t>3). Прогнозируемые падения, обусловленные влиянием внутренних факторов риска, например, стабильные нарушения походки, когнитивные нарушения и пр.</a:t>
            </a:r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6237312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Осложнения</a:t>
            </a: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782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боязнь повторных падений (100%);</a:t>
            </a:r>
          </a:p>
          <a:p>
            <a:pPr eaLnBrk="1" hangingPunct="1"/>
            <a:r>
              <a:rPr lang="ru-RU" dirty="0" smtClean="0"/>
              <a:t>травмы мягких тканей – 10 – 15% случаев;</a:t>
            </a:r>
          </a:p>
          <a:p>
            <a:pPr eaLnBrk="1" hangingPunct="1"/>
            <a:r>
              <a:rPr lang="ru-RU" dirty="0" smtClean="0"/>
              <a:t>переломы костей (чаще шейка бедра, кости запястья) – 3 – 5% случаев;</a:t>
            </a:r>
          </a:p>
          <a:p>
            <a:pPr eaLnBrk="1" hangingPunct="1"/>
            <a:r>
              <a:rPr lang="ru-RU" dirty="0" smtClean="0"/>
              <a:t>травма головы (повреждение мягких тканей, реже – </a:t>
            </a:r>
            <a:r>
              <a:rPr lang="ru-RU" dirty="0" err="1" smtClean="0"/>
              <a:t>субдуральные</a:t>
            </a:r>
            <a:r>
              <a:rPr lang="ru-RU" dirty="0" smtClean="0"/>
              <a:t> гематомы) – 1 – 3% случаев.</a:t>
            </a: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63888" y="6237312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3" descr="nec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Физиологические изменения пищеварительного тракта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2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34167" y="1600200"/>
            <a:ext cx="3275666" cy="4525963"/>
          </a:xfrm>
        </p:spPr>
      </p:pic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419872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Профилактика</a:t>
            </a:r>
            <a:endParaRPr lang="ru-RU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анализ принимаемых медикаментов и отмена тех препаратов, которые могут приводить к падениям;</a:t>
            </a:r>
          </a:p>
          <a:p>
            <a:r>
              <a:rPr lang="ru-RU" dirty="0" smtClean="0"/>
              <a:t>мобильная </a:t>
            </a:r>
            <a:r>
              <a:rPr lang="ru-RU" dirty="0" err="1" smtClean="0"/>
              <a:t>эрготерапия</a:t>
            </a:r>
            <a:r>
              <a:rPr lang="ru-RU" dirty="0" smtClean="0"/>
              <a:t>;</a:t>
            </a:r>
          </a:p>
          <a:p>
            <a:r>
              <a:rPr lang="ru-RU" dirty="0" smtClean="0"/>
              <a:t>образовательные программы;</a:t>
            </a:r>
          </a:p>
          <a:p>
            <a:r>
              <a:rPr lang="ru-RU" dirty="0" smtClean="0"/>
              <a:t>применение технических средств реабилитации.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3" descr="3-2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536" y="332656"/>
            <a:ext cx="8424936" cy="56060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5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Общие мероприятия предупреждения падений</a:t>
            </a:r>
            <a:endParaRPr lang="ru-RU" sz="35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cs typeface="Times New Roman" pitchFamily="18" charset="0"/>
              </a:rPr>
              <a:t>внимательное изучение причины каждого падения с целью выработки мер профилактики повторения этого </a:t>
            </a:r>
            <a:r>
              <a:rPr lang="ru-RU" dirty="0" err="1" smtClean="0">
                <a:cs typeface="Times New Roman" pitchFamily="18" charset="0"/>
              </a:rPr>
              <a:t>гериатрического</a:t>
            </a:r>
            <a:r>
              <a:rPr lang="ru-RU" dirty="0" smtClean="0">
                <a:cs typeface="Times New Roman" pitchFamily="18" charset="0"/>
              </a:rPr>
              <a:t> синдрома;</a:t>
            </a:r>
          </a:p>
          <a:p>
            <a:r>
              <a:rPr lang="ru-RU" dirty="0" smtClean="0">
                <a:cs typeface="Times New Roman" pitchFamily="18" charset="0"/>
              </a:rPr>
              <a:t> создание безопасной и </a:t>
            </a:r>
            <a:r>
              <a:rPr lang="ru-RU" dirty="0" err="1" smtClean="0">
                <a:cs typeface="Times New Roman" pitchFamily="18" charset="0"/>
              </a:rPr>
              <a:t>безбарьерной</a:t>
            </a:r>
            <a:r>
              <a:rPr lang="ru-RU" dirty="0" smtClean="0">
                <a:cs typeface="Times New Roman" pitchFamily="18" charset="0"/>
              </a:rPr>
              <a:t> среды обитания пожилого человека, в частности, обеспечение достаточной освещенности, исключение скользких и неровных поверхностей, наличие перил у лестниц и пр.;</a:t>
            </a:r>
          </a:p>
          <a:p>
            <a:endParaRPr lang="ru-RU" dirty="0" smtClean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5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Общие мероприятия предупреждения падений</a:t>
            </a:r>
            <a:endParaRPr lang="ru-RU" sz="35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cs typeface="Times New Roman" pitchFamily="18" charset="0"/>
              </a:rPr>
              <a:t>в случае необходимости оборудование туалетов, ванных комнат, коридоров специальными поручнями, которые дадут возможность либо предотвратить падение, либо ухватиться за них в случае начавшегося падения;</a:t>
            </a:r>
          </a:p>
          <a:p>
            <a:r>
              <a:rPr lang="ru-RU" dirty="0" smtClean="0">
                <a:cs typeface="Times New Roman" pitchFamily="18" charset="0"/>
              </a:rPr>
              <a:t> использование специальных ходунков при передвижении по дому либо улице в случае высокого риска возникновения падений;</a:t>
            </a:r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Общие мероприятия предупреждения падений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cs typeface="Times New Roman" pitchFamily="18" charset="0"/>
              </a:rPr>
              <a:t>оборудование интерьеров специальной сигнализацией, которая оповестит родственников или персонал при случившемся падении, ухудшении состояния пожилого человека, которое может привести к падению;</a:t>
            </a:r>
          </a:p>
          <a:p>
            <a:r>
              <a:rPr lang="ru-RU" dirty="0" smtClean="0">
                <a:cs typeface="Times New Roman" pitchFamily="18" charset="0"/>
              </a:rPr>
              <a:t> применение методов физической реабилитации для тренировки адаптационных механизмов поддержания равновесия и правильной ходьбы;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5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Общие мероприятия предупреждения падений</a:t>
            </a:r>
            <a:endParaRPr lang="ru-RU" sz="35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cs typeface="Times New Roman" pitchFamily="18" charset="0"/>
              </a:rPr>
              <a:t>тренировка мышц нижних конечностей для обеспечения правильного рисунка ходьбы, что может противодействовать падениям. Для лиц пожилого и старческого возраста характерны некоторые особенности ходьбы, которые предрасполагают к падениям: укорочение шагов, снижение амплитуды движения нижних конечностей при ходьбе, изменение положения центра тяжести при стоянии. </a:t>
            </a:r>
            <a:r>
              <a:rPr lang="ru-RU" b="1" u="sng" dirty="0" smtClean="0">
                <a:cs typeface="Times New Roman" pitchFamily="18" charset="0"/>
              </a:rPr>
              <a:t>Эти особенности необходимо диагностировать при помощи современных </a:t>
            </a:r>
            <a:r>
              <a:rPr lang="ru-RU" b="1" u="sng" dirty="0" err="1" smtClean="0">
                <a:cs typeface="Times New Roman" pitchFamily="18" charset="0"/>
              </a:rPr>
              <a:t>стабиллографических</a:t>
            </a:r>
            <a:r>
              <a:rPr lang="ru-RU" b="1" u="sng" dirty="0" smtClean="0">
                <a:cs typeface="Times New Roman" pitchFamily="18" charset="0"/>
              </a:rPr>
              <a:t> аппаратов и учитывать индивидуальные возрастные особенности при проведении мероприятий физической реабилитации;</a:t>
            </a:r>
            <a:endParaRPr lang="ru-RU" dirty="0" smtClean="0"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5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Общие мероприятия предупреждения падений</a:t>
            </a:r>
            <a:endParaRPr lang="ru-RU" sz="35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cs typeface="Times New Roman" pitchFamily="18" charset="0"/>
              </a:rPr>
              <a:t>в ряде случаев – </a:t>
            </a:r>
            <a:r>
              <a:rPr lang="ru-RU" dirty="0" err="1" smtClean="0">
                <a:cs typeface="Times New Roman" pitchFamily="18" charset="0"/>
              </a:rPr>
              <a:t>эндопротезирование</a:t>
            </a:r>
            <a:r>
              <a:rPr lang="ru-RU" dirty="0" smtClean="0">
                <a:cs typeface="Times New Roman" pitchFamily="18" charset="0"/>
              </a:rPr>
              <a:t> тазобедренных суставов (если причина привычных падений – патология опорно-двигательного аппарата);</a:t>
            </a:r>
          </a:p>
          <a:p>
            <a:r>
              <a:rPr lang="ru-RU" dirty="0" smtClean="0">
                <a:cs typeface="Times New Roman" pitchFamily="18" charset="0"/>
              </a:rPr>
              <a:t> профилактика и лечение </a:t>
            </a:r>
            <a:r>
              <a:rPr lang="ru-RU" dirty="0" err="1" smtClean="0">
                <a:cs typeface="Times New Roman" pitchFamily="18" charset="0"/>
              </a:rPr>
              <a:t>остеопороза</a:t>
            </a:r>
            <a:r>
              <a:rPr lang="ru-RU" dirty="0" smtClean="0">
                <a:cs typeface="Times New Roman" pitchFamily="18" charset="0"/>
              </a:rPr>
              <a:t>;</a:t>
            </a:r>
          </a:p>
          <a:p>
            <a:r>
              <a:rPr lang="ru-RU" dirty="0" smtClean="0">
                <a:cs typeface="Times New Roman" pitchFamily="18" charset="0"/>
              </a:rPr>
              <a:t> пересмотр медикаментозного лечения и исключение лекарственных препаратов, которые усиливают риск падений;</a:t>
            </a:r>
          </a:p>
          <a:p>
            <a:r>
              <a:rPr lang="ru-RU" dirty="0" smtClean="0">
                <a:cs typeface="Times New Roman" pitchFamily="18" charset="0"/>
              </a:rPr>
              <a:t> исключение разного рода физической активности, которая может привести к повышению риска падений.</a:t>
            </a:r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Нозоспецифическая</a:t>
            </a:r>
            <a:r>
              <a:rPr lang="ru-RU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профилактика падений</a:t>
            </a:r>
            <a:endParaRPr lang="ru-RU" sz="35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cs typeface="Times New Roman" pitchFamily="18" charset="0"/>
              </a:rPr>
              <a:t>При </a:t>
            </a:r>
            <a:r>
              <a:rPr lang="ru-RU" b="1" u="sng" dirty="0" smtClean="0">
                <a:cs typeface="Times New Roman" pitchFamily="18" charset="0"/>
              </a:rPr>
              <a:t>постуральной гипотензии</a:t>
            </a:r>
            <a:r>
              <a:rPr lang="ru-RU" dirty="0" smtClean="0">
                <a:cs typeface="Times New Roman" pitchFamily="18" charset="0"/>
              </a:rPr>
              <a:t>: постепенное изменение положения, у лежачих больных – приподнимание головного конца кровати до 30 градусов, употребление достаточного количества жидкости, минеральных вод, тщательный анализ медикаментозного лечения и четкое представление о том, какие препараты могут приводить к постуральной гипотензии; в тяжелых случаях – назначение препаратов кофеина, глюкокортикоидных гормонов.</a:t>
            </a:r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Нозоспецифическая</a:t>
            </a:r>
            <a:r>
              <a:rPr lang="ru-RU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профилактика падений</a:t>
            </a:r>
            <a:endParaRPr lang="ru-RU" sz="35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cs typeface="Times New Roman" pitchFamily="18" charset="0"/>
              </a:rPr>
              <a:t>При </a:t>
            </a:r>
            <a:r>
              <a:rPr lang="ru-RU" b="1" u="sng" dirty="0" err="1" smtClean="0">
                <a:cs typeface="Times New Roman" pitchFamily="18" charset="0"/>
              </a:rPr>
              <a:t>полипрагмазии</a:t>
            </a:r>
            <a:r>
              <a:rPr lang="ru-RU" dirty="0" smtClean="0">
                <a:cs typeface="Times New Roman" pitchFamily="18" charset="0"/>
              </a:rPr>
              <a:t>: исключение препаратов или коррекция комбинаций препаратов, которые способны вызвать синдром падения.</a:t>
            </a:r>
          </a:p>
          <a:p>
            <a:pPr>
              <a:buNone/>
            </a:pPr>
            <a:r>
              <a:rPr lang="ru-RU" dirty="0" smtClean="0"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ru-RU" dirty="0" smtClean="0">
                <a:cs typeface="Times New Roman" pitchFamily="18" charset="0"/>
              </a:rPr>
              <a:t>    </a:t>
            </a:r>
            <a:r>
              <a:rPr lang="ru-RU" b="1" u="sng" dirty="0" err="1" smtClean="0">
                <a:cs typeface="Times New Roman" pitchFamily="18" charset="0"/>
              </a:rPr>
              <a:t>Саркопения</a:t>
            </a:r>
            <a:r>
              <a:rPr lang="ru-RU" dirty="0" smtClean="0">
                <a:cs typeface="Times New Roman" pitchFamily="18" charset="0"/>
              </a:rPr>
              <a:t>: </a:t>
            </a:r>
            <a:r>
              <a:rPr lang="ru-RU" dirty="0" err="1" smtClean="0">
                <a:cs typeface="Times New Roman" pitchFamily="18" charset="0"/>
              </a:rPr>
              <a:t>кинезотерапия</a:t>
            </a:r>
            <a:r>
              <a:rPr lang="ru-RU" dirty="0" smtClean="0">
                <a:cs typeface="Times New Roman" pitchFamily="18" charset="0"/>
              </a:rPr>
              <a:t>, ориентированная на нормализацию движений в суставах, нормализацию координации движений и пр.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Головокружение</a:t>
            </a:r>
            <a:endParaRPr lang="ru-RU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Содержимое 5" descr="Golovokruzheni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484784"/>
            <a:ext cx="6912768" cy="4128635"/>
          </a:xfrm>
        </p:spPr>
      </p:pic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707904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</TotalTime>
  <Words>6732</Words>
  <Application>Microsoft Office PowerPoint</Application>
  <PresentationFormat>Экран (4:3)</PresentationFormat>
  <Paragraphs>837</Paragraphs>
  <Slides>161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161</vt:i4>
      </vt:variant>
    </vt:vector>
  </HeadingPairs>
  <TitlesOfParts>
    <vt:vector size="162" baseType="lpstr">
      <vt:lpstr>Тема Office</vt:lpstr>
      <vt:lpstr>Основные гериатрические синдромы</vt:lpstr>
      <vt:lpstr>Определение гериатрии</vt:lpstr>
      <vt:lpstr> В рамках гериатрии выделяют такие важные разделы как: </vt:lpstr>
      <vt:lpstr>Основные синдромы в гериатрии</vt:lpstr>
      <vt:lpstr>1. Соматические:</vt:lpstr>
      <vt:lpstr>2. Психические:</vt:lpstr>
      <vt:lpstr>3. Социальные:</vt:lpstr>
      <vt:lpstr>  Синдром недостаточности питания - мальнутриция </vt:lpstr>
      <vt:lpstr>Физиологические изменения пищеварительного тракта</vt:lpstr>
      <vt:lpstr>Полость рта</vt:lpstr>
      <vt:lpstr>Пищевод</vt:lpstr>
      <vt:lpstr>Желудок</vt:lpstr>
      <vt:lpstr>Кишечник</vt:lpstr>
      <vt:lpstr>Кишечник</vt:lpstr>
      <vt:lpstr>Печень</vt:lpstr>
      <vt:lpstr>Поджелудочная железа</vt:lpstr>
      <vt:lpstr>Возрастные особенности пищеварительного тракта</vt:lpstr>
      <vt:lpstr>Определение</vt:lpstr>
      <vt:lpstr>Распространенность</vt:lpstr>
      <vt:lpstr>Причины</vt:lpstr>
      <vt:lpstr>Классификация</vt:lpstr>
      <vt:lpstr>Выявление недостаточности питания</vt:lpstr>
      <vt:lpstr>Осмотр</vt:lpstr>
      <vt:lpstr>Опросник качества питания 1</vt:lpstr>
      <vt:lpstr>Опросник качества питания 1</vt:lpstr>
      <vt:lpstr>Опросник качества питания 1</vt:lpstr>
      <vt:lpstr>Опросник качества питания 2</vt:lpstr>
      <vt:lpstr>Опросник качества питания 2</vt:lpstr>
      <vt:lpstr>Оценка качества питания 2</vt:lpstr>
      <vt:lpstr>Оценка качества питания 2</vt:lpstr>
      <vt:lpstr>Оценка качества питания</vt:lpstr>
      <vt:lpstr>Лабораторные данные</vt:lpstr>
      <vt:lpstr>Лечение</vt:lpstr>
      <vt:lpstr>ФОРМУЛА ГАРРИСА-БЕНЕДИКТА</vt:lpstr>
      <vt:lpstr>Питание в пожилом возрасте</vt:lpstr>
      <vt:lpstr>Проблемы питания в пожилом возрасте</vt:lpstr>
      <vt:lpstr>1. Принцип питания</vt:lpstr>
      <vt:lpstr>Подходы к подбору белков</vt:lpstr>
      <vt:lpstr>Подбор жиров</vt:lpstr>
      <vt:lpstr>Подбор углеводов</vt:lpstr>
      <vt:lpstr>Слайд 41</vt:lpstr>
      <vt:lpstr>2. Принцип</vt:lpstr>
      <vt:lpstr>3. Принцип</vt:lpstr>
      <vt:lpstr>4. Принцип</vt:lpstr>
      <vt:lpstr>5. Принцип</vt:lpstr>
      <vt:lpstr>Требования к рациону пожилых людей</vt:lpstr>
      <vt:lpstr>Требования к рациону пожилых людей</vt:lpstr>
      <vt:lpstr>Требования к рациону пожилых людей</vt:lpstr>
      <vt:lpstr>Пролежни в пожилом возрасте</vt:lpstr>
      <vt:lpstr>Возрастные особенности кожи</vt:lpstr>
      <vt:lpstr>Возрастные особенности кожи</vt:lpstr>
      <vt:lpstr>Возрастные особенности кожи</vt:lpstr>
      <vt:lpstr>Определение</vt:lpstr>
      <vt:lpstr>Факторы риска</vt:lpstr>
      <vt:lpstr>Классификация</vt:lpstr>
      <vt:lpstr>3 стадия </vt:lpstr>
      <vt:lpstr>Профилактика</vt:lpstr>
      <vt:lpstr>Слайд 58</vt:lpstr>
      <vt:lpstr>Противопролежневый матрас</vt:lpstr>
      <vt:lpstr>Лечение </vt:lpstr>
      <vt:lpstr>Лечение </vt:lpstr>
      <vt:lpstr>Лечение </vt:lpstr>
      <vt:lpstr>Лечение </vt:lpstr>
      <vt:lpstr>Прогноз</vt:lpstr>
      <vt:lpstr>Недержание мочи</vt:lpstr>
      <vt:lpstr>Возрастные особенности мочевыделительной системы</vt:lpstr>
      <vt:lpstr>Определение</vt:lpstr>
      <vt:lpstr>Классификация</vt:lpstr>
      <vt:lpstr>Лечение</vt:lpstr>
      <vt:lpstr>Основные советы по уходу</vt:lpstr>
      <vt:lpstr>Основные советы по уходу</vt:lpstr>
      <vt:lpstr>Основные советы по уходу</vt:lpstr>
      <vt:lpstr>Нарушение стула</vt:lpstr>
      <vt:lpstr>Возрастные особенности строения и функции кишечника</vt:lpstr>
      <vt:lpstr>Возрастные особенности строения и функции кишечника</vt:lpstr>
      <vt:lpstr>Определение</vt:lpstr>
      <vt:lpstr>Диарейный синдром</vt:lpstr>
      <vt:lpstr>Обстипационный синдром</vt:lpstr>
      <vt:lpstr>Слайд 79</vt:lpstr>
      <vt:lpstr>Лечение</vt:lpstr>
      <vt:lpstr>Синдром падения</vt:lpstr>
      <vt:lpstr>Определение</vt:lpstr>
      <vt:lpstr>Причины</vt:lpstr>
      <vt:lpstr>Факторы риска</vt:lpstr>
      <vt:lpstr>Падения при особенностях  внешней среды </vt:lpstr>
      <vt:lpstr>Падения при особенностях  внешней среды 2</vt:lpstr>
      <vt:lpstr>Классификация падений</vt:lpstr>
      <vt:lpstr>Осложнения</vt:lpstr>
      <vt:lpstr>Слайд 89</vt:lpstr>
      <vt:lpstr>Профилактика</vt:lpstr>
      <vt:lpstr>Слайд 91</vt:lpstr>
      <vt:lpstr>Общие мероприятия предупреждения падений</vt:lpstr>
      <vt:lpstr>Общие мероприятия предупреждения падений</vt:lpstr>
      <vt:lpstr>Общие мероприятия предупреждения падений</vt:lpstr>
      <vt:lpstr>Общие мероприятия предупреждения падений</vt:lpstr>
      <vt:lpstr>Общие мероприятия предупреждения падений</vt:lpstr>
      <vt:lpstr>Нозоспецифическая профилактика падений</vt:lpstr>
      <vt:lpstr>Нозоспецифическая профилактика падений</vt:lpstr>
      <vt:lpstr>Головокружение</vt:lpstr>
      <vt:lpstr>Определение</vt:lpstr>
      <vt:lpstr>Причины</vt:lpstr>
      <vt:lpstr>Побочное действие медикаментов</vt:lpstr>
      <vt:lpstr>Симптомы</vt:lpstr>
      <vt:lpstr>Профилактика</vt:lpstr>
      <vt:lpstr>Лечение</vt:lpstr>
      <vt:lpstr>Нарушение слуха</vt:lpstr>
      <vt:lpstr>Распространенность</vt:lpstr>
      <vt:lpstr>Классификация</vt:lpstr>
      <vt:lpstr>Средства реабилитации</vt:lpstr>
      <vt:lpstr>Особенности работы с пожилым человеком при изменении органов слуха</vt:lpstr>
      <vt:lpstr>Шаг: 1</vt:lpstr>
      <vt:lpstr>Предупреждение!</vt:lpstr>
      <vt:lpstr>Шаг: 2</vt:lpstr>
      <vt:lpstr>Шаг: 3</vt:lpstr>
      <vt:lpstr>Шаг: 4</vt:lpstr>
      <vt:lpstr>Шаг: 5</vt:lpstr>
      <vt:lpstr>Шаг: 6</vt:lpstr>
      <vt:lpstr>Шаг: 7</vt:lpstr>
      <vt:lpstr>Нарушение зрения</vt:lpstr>
      <vt:lpstr>Причины</vt:lpstr>
      <vt:lpstr>Лечение</vt:lpstr>
      <vt:lpstr>Особенности работы с пожилым человеком при сниженном зрении</vt:lpstr>
      <vt:lpstr>Слайд 123</vt:lpstr>
      <vt:lpstr>Советы</vt:lpstr>
      <vt:lpstr> САРКОПЕНИЯ  (возрастное снижение массы и силы мышечной ткани) </vt:lpstr>
      <vt:lpstr>Возрастные особенности мышечной ткани</vt:lpstr>
      <vt:lpstr>Возрастные особенности мышечной ткани</vt:lpstr>
      <vt:lpstr>Определение</vt:lpstr>
      <vt:lpstr>Факторы риска</vt:lpstr>
      <vt:lpstr>Этиопатогенез 1</vt:lpstr>
      <vt:lpstr>Этиопатогенез 2</vt:lpstr>
      <vt:lpstr>Нарушение регенерации мышечной ткани</vt:lpstr>
      <vt:lpstr>Изменения мышечного волокна</vt:lpstr>
      <vt:lpstr>Распространенность</vt:lpstr>
      <vt:lpstr>Классификация</vt:lpstr>
      <vt:lpstr>Клиника в среднем возрасте: саркопеническое ожирение</vt:lpstr>
      <vt:lpstr>Клиническая картина в пожилом возрасте</vt:lpstr>
      <vt:lpstr>Клиническая картина в пожилом возрасте</vt:lpstr>
      <vt:lpstr>Диагностика (EWGSOP, 2009)</vt:lpstr>
      <vt:lpstr>Вопросы скрининга</vt:lpstr>
      <vt:lpstr>Дифференциальная диагностика</vt:lpstr>
      <vt:lpstr>Лечение 1</vt:lpstr>
      <vt:lpstr>Лечение 2</vt:lpstr>
      <vt:lpstr>Реабилитация: питание</vt:lpstr>
      <vt:lpstr>Реабилитация: кинезотерапия</vt:lpstr>
      <vt:lpstr>Слайд 146</vt:lpstr>
      <vt:lpstr>Кинезотерапия: величина нагрузки</vt:lpstr>
      <vt:lpstr>Профилактика</vt:lpstr>
      <vt:lpstr>Прогноз</vt:lpstr>
      <vt:lpstr>Болевой синдром</vt:lpstr>
      <vt:lpstr>Распространенность</vt:lpstr>
      <vt:lpstr>Определение</vt:lpstr>
      <vt:lpstr>Механизмы формирования боли</vt:lpstr>
      <vt:lpstr>Хронизация болевого синдрома</vt:lpstr>
      <vt:lpstr>Хронизация болевого синдрома</vt:lpstr>
      <vt:lpstr>Хронизация болевого синдрома</vt:lpstr>
      <vt:lpstr>Хронизация болевого синдрома</vt:lpstr>
      <vt:lpstr>Алгоритм обследования</vt:lpstr>
      <vt:lpstr>Алгоритм обследования</vt:lpstr>
      <vt:lpstr>Лечение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RET</dc:creator>
  <cp:lastModifiedBy>Пользователь</cp:lastModifiedBy>
  <cp:revision>83</cp:revision>
  <dcterms:created xsi:type="dcterms:W3CDTF">2016-10-23T16:05:27Z</dcterms:created>
  <dcterms:modified xsi:type="dcterms:W3CDTF">2018-09-20T12:42:08Z</dcterms:modified>
</cp:coreProperties>
</file>