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65" r:id="rId3"/>
    <p:sldId id="393" r:id="rId4"/>
    <p:sldId id="394" r:id="rId5"/>
    <p:sldId id="397" r:id="rId6"/>
    <p:sldId id="398" r:id="rId7"/>
    <p:sldId id="399" r:id="rId8"/>
    <p:sldId id="400" r:id="rId9"/>
    <p:sldId id="401" r:id="rId10"/>
    <p:sldId id="541" r:id="rId11"/>
    <p:sldId id="542" r:id="rId12"/>
    <p:sldId id="543" r:id="rId13"/>
    <p:sldId id="545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3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9" r:id="rId35"/>
    <p:sldId id="370" r:id="rId36"/>
    <p:sldId id="371" r:id="rId37"/>
    <p:sldId id="372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289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297" r:id="rId65"/>
    <p:sldId id="298" r:id="rId66"/>
    <p:sldId id="299" r:id="rId67"/>
    <p:sldId id="300" r:id="rId68"/>
    <p:sldId id="301" r:id="rId69"/>
    <p:sldId id="302" r:id="rId70"/>
    <p:sldId id="303" r:id="rId71"/>
    <p:sldId id="326" r:id="rId72"/>
    <p:sldId id="317" r:id="rId73"/>
    <p:sldId id="318" r:id="rId74"/>
    <p:sldId id="319" r:id="rId75"/>
    <p:sldId id="320" r:id="rId76"/>
    <p:sldId id="322" r:id="rId77"/>
    <p:sldId id="323" r:id="rId78"/>
    <p:sldId id="313" r:id="rId79"/>
    <p:sldId id="314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FFB75-7A08-45EB-B297-60C2D5839977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FD4F0-9B38-4B80-8AA8-02ADF22FE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571767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</a:rPr>
              <a:t>ГОРМОНАЛЬНЫЕ ДЕФИЦИТЫ И СОПУТСТВУЮЩИЕ ГИПОМИКРОЭЛЕМЕНТОЗЫ. КОМПЕТЕНЦИИ КОСМЕТОЛОГА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207170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Возрастной андрогенный дефицит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Возрастной андрогенный дефицит (ВАД) характеризуется:</a:t>
            </a:r>
          </a:p>
          <a:p>
            <a:r>
              <a:rPr lang="ru-RU" dirty="0" smtClean="0"/>
              <a:t>снижение содержания общего и биологически активного тестостерона в крови ниже нормальных значений;</a:t>
            </a:r>
          </a:p>
          <a:p>
            <a:r>
              <a:rPr lang="ru-RU" dirty="0" smtClean="0"/>
              <a:t>соматические, психоневрологические, поведенческие, сексуальные проявления.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74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Метаболизм тестостерона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большая часть тестостерона (не менее 60%) связана с глобулином, связывающим половые стероиды (ГСПС) - не является биологически активным. </a:t>
            </a:r>
          </a:p>
          <a:p>
            <a:r>
              <a:rPr lang="ru-RU" dirty="0" smtClean="0"/>
              <a:t>оставшаяся фракция тестостерона связана с альбумином (около 39%), а 1% находится в свободном состоянии. </a:t>
            </a:r>
          </a:p>
          <a:p>
            <a:r>
              <a:rPr lang="ru-RU" dirty="0" smtClean="0"/>
              <a:t>биологически активным является только </a:t>
            </a:r>
            <a:r>
              <a:rPr lang="ru-RU" b="1" dirty="0" smtClean="0"/>
              <a:t>свободный тестостерон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217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Общий тестостерон и его фракции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500" b="1" dirty="0" smtClean="0"/>
              <a:t>ОТ = </a:t>
            </a:r>
            <a:r>
              <a:rPr lang="ru-RU" sz="4500" b="1" dirty="0" err="1" smtClean="0"/>
              <a:t>тГСПС</a:t>
            </a:r>
            <a:r>
              <a:rPr lang="ru-RU" sz="4500" b="1" dirty="0" smtClean="0"/>
              <a:t> + тАльбуминов + </a:t>
            </a:r>
            <a:r>
              <a:rPr lang="ru-RU" sz="4500" b="1" u="sng" dirty="0" smtClean="0"/>
              <a:t>СТ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839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91308" y="370743"/>
            <a:ext cx="7769469" cy="84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585" b="1" dirty="0">
                <a:solidFill>
                  <a:schemeClr val="accent3"/>
                </a:solidFill>
              </a:rPr>
              <a:t>Средний жизненный цикл  женщины</a:t>
            </a:r>
            <a:endParaRPr lang="ru-RU" altLang="ru-RU" sz="2585" dirty="0">
              <a:solidFill>
                <a:schemeClr val="accent3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437543"/>
            <a:ext cx="9144000" cy="1899138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2215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2031" y="4251082"/>
            <a:ext cx="3657600" cy="14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215">
                <a:solidFill>
                  <a:srgbClr val="000066"/>
                </a:solidFill>
              </a:rPr>
              <a:t>В среднем каждая женщина проводит 1/3 своей жизни         в постменопаузальном периоде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931377" y="1507881"/>
            <a:ext cx="0" cy="1828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 sz="1662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703635" y="1507881"/>
            <a:ext cx="335450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215" b="1">
                <a:solidFill>
                  <a:srgbClr val="FF0000"/>
                </a:solidFill>
              </a:rPr>
              <a:t>Репродуктивный период</a:t>
            </a:r>
            <a:endParaRPr lang="ru-RU" altLang="ru-RU" sz="2585" b="1">
              <a:solidFill>
                <a:schemeClr val="accent1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363059" y="2211266"/>
            <a:ext cx="138307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215" b="1">
                <a:solidFill>
                  <a:srgbClr val="0000CC"/>
                </a:solidFill>
              </a:rPr>
              <a:t>Пубертат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642339" y="2773974"/>
            <a:ext cx="2008883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215" b="1">
                <a:solidFill>
                  <a:srgbClr val="0000CC"/>
                </a:solidFill>
              </a:rPr>
              <a:t>Пременопауза</a:t>
            </a:r>
            <a:endParaRPr lang="ru-RU" altLang="ru-RU" sz="2215" b="1">
              <a:solidFill>
                <a:srgbClr val="333399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699739" y="2211266"/>
            <a:ext cx="21323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215" b="1">
                <a:solidFill>
                  <a:srgbClr val="0000CC"/>
                </a:solidFill>
              </a:rPr>
              <a:t>Постменопауза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83223" y="3336681"/>
            <a:ext cx="327334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ru-RU" altLang="ru-RU" sz="2215"/>
              <a:t>0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551843" y="3336681"/>
            <a:ext cx="6832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ru-RU" altLang="ru-RU" sz="2215"/>
              <a:t>13,6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325566" y="3336681"/>
            <a:ext cx="4700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ru-RU" altLang="ru-RU" sz="2215"/>
              <a:t>15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416062" y="3336681"/>
            <a:ext cx="4700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ru-RU" altLang="ru-RU" sz="2215"/>
              <a:t>45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400800" y="3336681"/>
            <a:ext cx="4700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ru-RU" altLang="ru-RU" sz="2215"/>
              <a:t>51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8440615" y="3336681"/>
            <a:ext cx="4700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ru-RU" altLang="ru-RU" sz="2215"/>
              <a:t>77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454269" y="2281605"/>
            <a:ext cx="1336431" cy="110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1939" b="1">
                <a:solidFill>
                  <a:srgbClr val="FFFF00"/>
                </a:solidFill>
              </a:rPr>
              <a:t>Детство</a:t>
            </a:r>
          </a:p>
          <a:p>
            <a:pPr>
              <a:spcBef>
                <a:spcPct val="20000"/>
              </a:spcBef>
            </a:pPr>
            <a:r>
              <a:rPr lang="ru-RU" altLang="ru-RU" sz="1939" b="1">
                <a:solidFill>
                  <a:srgbClr val="FFFF00"/>
                </a:solidFill>
              </a:rPr>
              <a:t> и</a:t>
            </a:r>
          </a:p>
          <a:p>
            <a:pPr>
              <a:spcBef>
                <a:spcPct val="20000"/>
              </a:spcBef>
            </a:pPr>
            <a:r>
              <a:rPr lang="ru-RU" altLang="ru-RU" sz="1939" b="1">
                <a:solidFill>
                  <a:srgbClr val="FFFF00"/>
                </a:solidFill>
              </a:rPr>
              <a:t>юность</a:t>
            </a:r>
            <a:endParaRPr lang="ru-RU" altLang="ru-RU" sz="1939" b="1">
              <a:solidFill>
                <a:srgbClr val="996633"/>
              </a:solidFill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-83527" y="1437543"/>
            <a:ext cx="1266093" cy="8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1477" b="1">
                <a:solidFill>
                  <a:srgbClr val="003300"/>
                </a:solidFill>
              </a:rPr>
              <a:t>Внутри утробное</a:t>
            </a:r>
          </a:p>
          <a:p>
            <a:pPr>
              <a:spcBef>
                <a:spcPct val="20000"/>
              </a:spcBef>
            </a:pPr>
            <a:r>
              <a:rPr lang="ru-RU" altLang="ru-RU" sz="1477" b="1">
                <a:solidFill>
                  <a:srgbClr val="003300"/>
                </a:solidFill>
              </a:rPr>
              <a:t>развитие</a:t>
            </a:r>
            <a:endParaRPr lang="ru-RU" altLang="ru-RU" sz="1477" b="1">
              <a:solidFill>
                <a:srgbClr val="006600"/>
              </a:solidFill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52754" y="1085851"/>
            <a:ext cx="1164614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ru-RU" altLang="ru-RU" sz="1846">
                <a:solidFill>
                  <a:srgbClr val="000066"/>
                </a:solidFill>
              </a:rPr>
              <a:t>рождение</a:t>
            </a:r>
            <a:endParaRPr lang="ru-RU" altLang="ru-RU" sz="1846"/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1579685" y="1085851"/>
            <a:ext cx="1009122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ru-RU" altLang="ru-RU" sz="1846">
                <a:solidFill>
                  <a:srgbClr val="CC0000"/>
                </a:solidFill>
              </a:rPr>
              <a:t>менархе</a:t>
            </a: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5908431" y="1085851"/>
            <a:ext cx="1222642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ru-RU" altLang="ru-RU" sz="1846">
                <a:solidFill>
                  <a:srgbClr val="000066"/>
                </a:solidFill>
              </a:rPr>
              <a:t>менопауза</a:t>
            </a:r>
          </a:p>
        </p:txBody>
      </p:sp>
      <p:pic>
        <p:nvPicPr>
          <p:cNvPr id="15381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046" y="3688373"/>
            <a:ext cx="3938954" cy="25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86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Дефициты железа, меди и цинка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err="1" smtClean="0"/>
              <a:t>полиэтиологическое</a:t>
            </a:r>
            <a:r>
              <a:rPr lang="ru-RU" dirty="0" smtClean="0"/>
              <a:t> заболевание, возникновение которого связано с дефицитом железа в организме из-за нарушения его поступления, усвоения или повышенных потерь, характеризующееся </a:t>
            </a:r>
            <a:r>
              <a:rPr lang="ru-RU" dirty="0" err="1" smtClean="0"/>
              <a:t>микроцитозом</a:t>
            </a:r>
            <a:r>
              <a:rPr lang="ru-RU" dirty="0" smtClean="0"/>
              <a:t> и гипохромной анемией.</a:t>
            </a:r>
          </a:p>
        </p:txBody>
      </p:sp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Латентный дефицит железа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приобретенное функциональное состояние;</a:t>
            </a:r>
          </a:p>
          <a:p>
            <a:r>
              <a:rPr lang="ru-RU" dirty="0" smtClean="0"/>
              <a:t>латентный (скрытый) дефицит железа;</a:t>
            </a:r>
          </a:p>
          <a:p>
            <a:r>
              <a:rPr lang="ru-RU" dirty="0" smtClean="0"/>
              <a:t>снижение запасов железа в организме;</a:t>
            </a:r>
          </a:p>
          <a:p>
            <a:r>
              <a:rPr lang="ru-RU" dirty="0" smtClean="0"/>
              <a:t>недостаточное содержание железа в тканях (</a:t>
            </a:r>
            <a:r>
              <a:rPr lang="ru-RU" dirty="0" err="1" smtClean="0"/>
              <a:t>сидеропения</a:t>
            </a:r>
            <a:r>
              <a:rPr lang="ru-RU" dirty="0" smtClean="0"/>
              <a:t>, </a:t>
            </a:r>
            <a:r>
              <a:rPr lang="ru-RU" dirty="0" err="1" smtClean="0"/>
              <a:t>гипосидероз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отсутствие анемии. 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развития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неправильное (несбалансированное) питание;</a:t>
            </a:r>
          </a:p>
          <a:p>
            <a:r>
              <a:rPr lang="ru-RU" dirty="0" smtClean="0"/>
              <a:t>кровотечения различных локализаций, что приводит к развитию хронической постгеморрагической анемии;</a:t>
            </a:r>
          </a:p>
          <a:p>
            <a:r>
              <a:rPr lang="ru-RU" dirty="0" smtClean="0"/>
              <a:t>глистные инвазии.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Гендерные различия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 лиц мужского пола - </a:t>
            </a:r>
            <a:r>
              <a:rPr lang="ru-RU" u="sng" dirty="0" smtClean="0"/>
              <a:t>заболевания желудочно-кишечного тракта</a:t>
            </a:r>
            <a:r>
              <a:rPr lang="ru-RU" dirty="0" smtClean="0"/>
              <a:t>: язвенные кровотечения, полипы толстой кишки, неспецифический язвенный колит, </a:t>
            </a:r>
            <a:r>
              <a:rPr lang="ru-RU" dirty="0" err="1" smtClean="0"/>
              <a:t>ангио-матоз</a:t>
            </a:r>
            <a:r>
              <a:rPr lang="ru-RU" dirty="0" smtClean="0"/>
              <a:t> кишечника, дивертикул </a:t>
            </a:r>
            <a:r>
              <a:rPr lang="ru-RU" dirty="0" err="1" smtClean="0"/>
              <a:t>Меккеля</a:t>
            </a:r>
            <a:r>
              <a:rPr lang="ru-RU" dirty="0" smtClean="0"/>
              <a:t>, кровотечения из геморроидальных образований, опухоли желудка и кишечника;</a:t>
            </a:r>
          </a:p>
          <a:p>
            <a:r>
              <a:rPr lang="ru-RU" dirty="0" smtClean="0"/>
              <a:t>у девушек и женщин репродуктивного возраста - на первом месте находятся аномальные или обильные </a:t>
            </a:r>
            <a:r>
              <a:rPr lang="ru-RU" u="sng" dirty="0" smtClean="0"/>
              <a:t>маточные кровотечения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Диагностика: общий анализ крови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НЬ (менее 110 г/л);</a:t>
            </a:r>
          </a:p>
          <a:p>
            <a:r>
              <a:rPr lang="ru-RU" dirty="0" smtClean="0"/>
              <a:t>снижение количества эритроцитов (менее 3,8 </a:t>
            </a:r>
            <a:r>
              <a:rPr lang="ru-RU" dirty="0" err="1" smtClean="0"/>
              <a:t>х</a:t>
            </a:r>
            <a:r>
              <a:rPr lang="ru-RU" dirty="0" smtClean="0"/>
              <a:t> 12/л);</a:t>
            </a:r>
          </a:p>
          <a:p>
            <a:r>
              <a:rPr lang="ru-RU" dirty="0" smtClean="0"/>
              <a:t>снижение цветового показателя (менее 0,85);</a:t>
            </a:r>
          </a:p>
          <a:p>
            <a:r>
              <a:rPr lang="ru-RU" dirty="0" smtClean="0"/>
              <a:t>увеличение СОЭ (более 10—12 мм/ч);</a:t>
            </a:r>
          </a:p>
          <a:p>
            <a:r>
              <a:rPr lang="ru-RU" dirty="0" smtClean="0"/>
              <a:t>сниженное или нормальное количество </a:t>
            </a:r>
            <a:r>
              <a:rPr lang="ru-RU" dirty="0" err="1" smtClean="0"/>
              <a:t>ретикулоцитов</a:t>
            </a:r>
            <a:r>
              <a:rPr lang="ru-RU" dirty="0" smtClean="0"/>
              <a:t> (норма 10—20%с);</a:t>
            </a:r>
          </a:p>
          <a:p>
            <a:r>
              <a:rPr lang="ru-RU" dirty="0" err="1" smtClean="0"/>
              <a:t>анизоцитоз</a:t>
            </a:r>
            <a:r>
              <a:rPr lang="ru-RU" dirty="0" smtClean="0"/>
              <a:t> и </a:t>
            </a:r>
            <a:r>
              <a:rPr lang="ru-RU" dirty="0" err="1" smtClean="0"/>
              <a:t>пойкилоцитоз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микроцитарная</a:t>
            </a:r>
            <a:r>
              <a:rPr lang="ru-RU" dirty="0" smtClean="0"/>
              <a:t>, гипохромная, </a:t>
            </a:r>
            <a:r>
              <a:rPr lang="ru-RU" dirty="0" err="1" smtClean="0"/>
              <a:t>нормо</a:t>
            </a:r>
            <a:r>
              <a:rPr lang="ru-RU" dirty="0" smtClean="0"/>
              <a:t>- или реже </a:t>
            </a:r>
            <a:r>
              <a:rPr lang="ru-RU" dirty="0" err="1" smtClean="0"/>
              <a:t>гипорегенераторная</a:t>
            </a:r>
            <a:r>
              <a:rPr lang="ru-RU" dirty="0" smtClean="0"/>
              <a:t> анемия.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Диагностика: автоматический гематологический анализатор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снижение среднего объема эритроцита (</a:t>
            </a:r>
            <a:r>
              <a:rPr lang="en-US" dirty="0" smtClean="0"/>
              <a:t>mean corpuscular volume — MCV) (</a:t>
            </a:r>
            <a:r>
              <a:rPr lang="ru-RU" dirty="0" smtClean="0"/>
              <a:t>менее 80 </a:t>
            </a:r>
            <a:r>
              <a:rPr lang="ru-RU" dirty="0" err="1" smtClean="0"/>
              <a:t>фл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среднее содержание НЬ в эритроците (</a:t>
            </a:r>
            <a:r>
              <a:rPr lang="en-US" dirty="0" smtClean="0"/>
              <a:t>mean corpuscular hemoglobin — </a:t>
            </a:r>
            <a:r>
              <a:rPr lang="ru-RU" dirty="0" smtClean="0"/>
              <a:t>МСН) (менее 26 </a:t>
            </a:r>
            <a:r>
              <a:rPr lang="ru-RU" dirty="0" err="1" smtClean="0"/>
              <a:t>пг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средняя концентрация НЬ в эритроците (</a:t>
            </a:r>
            <a:r>
              <a:rPr lang="en-US" dirty="0" smtClean="0"/>
              <a:t>mean corpuscular hemoglobin concentration — MCHC) (</a:t>
            </a:r>
            <a:r>
              <a:rPr lang="ru-RU" dirty="0" smtClean="0"/>
              <a:t>менее 320 г/л);</a:t>
            </a:r>
          </a:p>
          <a:p>
            <a:r>
              <a:rPr lang="ru-RU" dirty="0" smtClean="0"/>
              <a:t>повышение степени </a:t>
            </a:r>
            <a:r>
              <a:rPr lang="ru-RU" dirty="0" err="1" smtClean="0"/>
              <a:t>анизоцитоза</a:t>
            </a:r>
            <a:r>
              <a:rPr lang="ru-RU" dirty="0" smtClean="0"/>
              <a:t> эритроцитов (</a:t>
            </a:r>
            <a:r>
              <a:rPr lang="en-US" dirty="0" smtClean="0"/>
              <a:t>red blood cell distribution width — RDW) (</a:t>
            </a:r>
            <a:r>
              <a:rPr lang="ru-RU" dirty="0" smtClean="0"/>
              <a:t>более 14%).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Рэперные</a:t>
            </a:r>
            <a:r>
              <a:rPr lang="ru-RU" b="1" dirty="0" smtClean="0">
                <a:solidFill>
                  <a:srgbClr val="00B050"/>
                </a:solidFill>
              </a:rPr>
              <a:t> точки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гормональных дефицитов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генетические и эпигенетические влияния;</a:t>
            </a:r>
          </a:p>
          <a:p>
            <a:r>
              <a:rPr lang="ru-RU" dirty="0" smtClean="0"/>
              <a:t>функционирование оси гипоталамус – гипофиз – кора надпочечников;</a:t>
            </a:r>
          </a:p>
          <a:p>
            <a:r>
              <a:rPr lang="ru-RU" dirty="0" smtClean="0"/>
              <a:t>нейрохимические особенности функционирования организма (нейротрансмиттеры, нейропептиды, гормоны);</a:t>
            </a:r>
          </a:p>
          <a:p>
            <a:r>
              <a:rPr lang="ru-RU" dirty="0" smtClean="0"/>
              <a:t>статус хронического иммунного воспаления и оксидативный статус;</a:t>
            </a:r>
          </a:p>
          <a:p>
            <a:r>
              <a:rPr lang="ru-RU" dirty="0" smtClean="0"/>
              <a:t>состояние макробиоты кишечника;</a:t>
            </a:r>
          </a:p>
          <a:p>
            <a:r>
              <a:rPr lang="ru-RU" dirty="0" smtClean="0"/>
              <a:t>иммунный статус.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Диагностика: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биохимический анализ крови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снижение концентрации сывороточного железа - СЖ (менее 12,5 </a:t>
            </a:r>
            <a:r>
              <a:rPr lang="ru-RU" dirty="0" err="1" smtClean="0"/>
              <a:t>мкмоль</a:t>
            </a:r>
            <a:r>
              <a:rPr lang="ru-RU" dirty="0" smtClean="0"/>
              <a:t>/л);</a:t>
            </a:r>
          </a:p>
          <a:p>
            <a:r>
              <a:rPr lang="ru-RU" dirty="0" smtClean="0"/>
              <a:t>повышение общей </a:t>
            </a:r>
            <a:r>
              <a:rPr lang="ru-RU" dirty="0" err="1" smtClean="0"/>
              <a:t>железосвязывающей</a:t>
            </a:r>
            <a:r>
              <a:rPr lang="ru-RU" dirty="0" smtClean="0"/>
              <a:t> способности сыворотки - ОЖСС (более 69 </a:t>
            </a:r>
            <a:r>
              <a:rPr lang="ru-RU" dirty="0" err="1" smtClean="0"/>
              <a:t>мкмоль</a:t>
            </a:r>
            <a:r>
              <a:rPr lang="ru-RU" dirty="0" smtClean="0"/>
              <a:t>/л);</a:t>
            </a:r>
          </a:p>
          <a:p>
            <a:r>
              <a:rPr lang="ru-RU" dirty="0" smtClean="0"/>
              <a:t>снижение коэффициента насыщения </a:t>
            </a:r>
            <a:r>
              <a:rPr lang="ru-RU" dirty="0" err="1" smtClean="0"/>
              <a:t>трансферрина</a:t>
            </a:r>
            <a:r>
              <a:rPr lang="ru-RU" dirty="0" smtClean="0"/>
              <a:t> железом - НТЖ (менее 17%);</a:t>
            </a:r>
          </a:p>
          <a:p>
            <a:r>
              <a:rPr lang="ru-RU" dirty="0" smtClean="0"/>
              <a:t>снижение концентрации сывороточного </a:t>
            </a:r>
            <a:r>
              <a:rPr lang="ru-RU" dirty="0" err="1" smtClean="0"/>
              <a:t>ферритина</a:t>
            </a:r>
            <a:r>
              <a:rPr lang="ru-RU" dirty="0" smtClean="0"/>
              <a:t> - СФ (менее 30 </a:t>
            </a:r>
            <a:r>
              <a:rPr lang="ru-RU" dirty="0" err="1" smtClean="0"/>
              <a:t>нг</a:t>
            </a:r>
            <a:r>
              <a:rPr lang="ru-RU" dirty="0" smtClean="0"/>
              <a:t>/мл или мкг/л);</a:t>
            </a:r>
          </a:p>
          <a:p>
            <a:r>
              <a:rPr lang="ru-RU" dirty="0" smtClean="0"/>
              <a:t>увеличение растворимых </a:t>
            </a:r>
            <a:r>
              <a:rPr lang="ru-RU" dirty="0" err="1" smtClean="0"/>
              <a:t>трансферриновых</a:t>
            </a:r>
            <a:r>
              <a:rPr lang="ru-RU" dirty="0" smtClean="0"/>
              <a:t> рецепторов (</a:t>
            </a:r>
            <a:r>
              <a:rPr lang="ru-RU" dirty="0" err="1" smtClean="0"/>
              <a:t>рТФР</a:t>
            </a:r>
            <a:r>
              <a:rPr lang="ru-RU" dirty="0" smtClean="0"/>
              <a:t>) (более 2,9 мкг/мл).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Принципы терапии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назначение лекарственных железосодержащих препаратов, поскольку полностью возместить дефицит железа в организме иными способами невозможно; </a:t>
            </a:r>
          </a:p>
          <a:p>
            <a:r>
              <a:rPr lang="ru-RU" dirty="0" smtClean="0"/>
              <a:t>использование преимущественно препаратов железа для </a:t>
            </a:r>
            <a:r>
              <a:rPr lang="ru-RU" dirty="0" err="1" smtClean="0"/>
              <a:t>перорального</a:t>
            </a:r>
            <a:r>
              <a:rPr lang="ru-RU" dirty="0" smtClean="0"/>
              <a:t> приема; </a:t>
            </a:r>
          </a:p>
          <a:p>
            <a:r>
              <a:rPr lang="ru-RU" dirty="0" smtClean="0"/>
              <a:t>назначение препаратов железа в адекватных дозах, которые рассчитываются для каждого конкретного больного с учетом массы его тела и терапевтического плана лечения;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Принципы терапии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достаточная длительность курса лечения препаратами железа, составляющая при анемии легкой степени 3 мес., при анемии средней степени 4,5 мес. и при тяжелой анемии 6 мес.; </a:t>
            </a:r>
          </a:p>
          <a:p>
            <a:r>
              <a:rPr lang="ru-RU" dirty="0" smtClean="0"/>
              <a:t>преодоление тканевой </a:t>
            </a:r>
            <a:r>
              <a:rPr lang="ru-RU" dirty="0" err="1" smtClean="0"/>
              <a:t>сидеропении</a:t>
            </a:r>
            <a:r>
              <a:rPr lang="ru-RU" dirty="0" smtClean="0"/>
              <a:t> и пополнение запасов железа в депо, что определяется по нормализации концентрации сывороточного </a:t>
            </a:r>
            <a:r>
              <a:rPr lang="ru-RU" dirty="0" err="1" smtClean="0"/>
              <a:t>ферритина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необходимость контроля эффективности терапии препаратами железа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Дефицит железа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не корригируется продуктами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неодинаковая степень всасываемости железа из различных продуктов;</a:t>
            </a:r>
          </a:p>
          <a:p>
            <a:r>
              <a:rPr lang="ru-RU" dirty="0" smtClean="0"/>
              <a:t>железо, содержащееся в мясе в виде </a:t>
            </a:r>
            <a:r>
              <a:rPr lang="ru-RU" dirty="0" err="1" smtClean="0"/>
              <a:t>гема</a:t>
            </a:r>
            <a:r>
              <a:rPr lang="ru-RU" dirty="0" smtClean="0"/>
              <a:t>, всасывается на 40–50%;</a:t>
            </a:r>
          </a:p>
          <a:p>
            <a:r>
              <a:rPr lang="ru-RU" dirty="0" smtClean="0"/>
              <a:t>железо из растительных продуктов, овощей, фруктов всасывается всего 3–5%;</a:t>
            </a:r>
          </a:p>
          <a:p>
            <a:r>
              <a:rPr lang="ru-RU" dirty="0" smtClean="0"/>
              <a:t>пища должна быть обогащена продуктами, в которых много железа.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Поступление железа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 продуктами питания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300" dirty="0" smtClean="0"/>
              <a:t>ежедневная потребность взрослого человека в железе составляет около 1–2 мг, ребенка – 0,5–1,2 мг, обычная диета обеспечивает поступление от 5 до 15 мг элементарного железа в день;</a:t>
            </a:r>
          </a:p>
          <a:p>
            <a:r>
              <a:rPr lang="ru-RU" sz="2300" dirty="0" smtClean="0"/>
              <a:t>всасывается 10–15% железа, содержащегося в пище;</a:t>
            </a:r>
          </a:p>
          <a:p>
            <a:r>
              <a:rPr lang="ru-RU" sz="2300" dirty="0" smtClean="0"/>
              <a:t>основной пищевой источник железа - продукты животного происхождения, содержащие </a:t>
            </a:r>
            <a:r>
              <a:rPr lang="ru-RU" sz="2300" dirty="0" err="1" smtClean="0"/>
              <a:t>гемовое</a:t>
            </a:r>
            <a:r>
              <a:rPr lang="ru-RU" sz="2300" dirty="0" smtClean="0"/>
              <a:t> железо (говядина, баранина, печень, в меньшей степени - в рыбе, курином мясе, твороге);</a:t>
            </a:r>
          </a:p>
          <a:p>
            <a:r>
              <a:rPr lang="ru-RU" sz="2300" dirty="0" err="1" smtClean="0"/>
              <a:t>негемовое</a:t>
            </a:r>
            <a:r>
              <a:rPr lang="ru-RU" sz="2300" dirty="0" smtClean="0"/>
              <a:t> железо, содержащееся в растительной пище (овощи, фрукты, злаки), имеет сниженную </a:t>
            </a:r>
            <a:r>
              <a:rPr lang="ru-RU" sz="2300" dirty="0" err="1" smtClean="0"/>
              <a:t>биодоступность</a:t>
            </a:r>
            <a:r>
              <a:rPr lang="ru-RU" sz="2300" dirty="0" smtClean="0"/>
              <a:t>, что означает его более низкую всасываемость. </a:t>
            </a:r>
            <a:endParaRPr lang="ru-RU" sz="2300" dirty="0"/>
          </a:p>
        </p:txBody>
      </p:sp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Основные препараты железа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err="1" smtClean="0"/>
              <a:t>Сорбифер</a:t>
            </a:r>
            <a:r>
              <a:rPr lang="ru-RU" u="sng" dirty="0" smtClean="0"/>
              <a:t> </a:t>
            </a:r>
            <a:r>
              <a:rPr lang="ru-RU" u="sng" dirty="0" err="1" smtClean="0"/>
              <a:t>Дурулес</a:t>
            </a:r>
            <a:r>
              <a:rPr lang="ru-RU" u="sng" dirty="0" smtClean="0"/>
              <a:t> Сульфат </a:t>
            </a:r>
            <a:r>
              <a:rPr lang="ru-RU" dirty="0" smtClean="0"/>
              <a:t>железа 320 мг, аскорбиновая кислота 60 мг Таблетки, покрытые оболочкой, по 30 и 50 таблеток во флаконе Fe2+: 100 мг в 1 таблетке;</a:t>
            </a:r>
          </a:p>
          <a:p>
            <a:r>
              <a:rPr lang="ru-RU" u="sng" dirty="0" err="1" smtClean="0"/>
              <a:t>Мальтофер</a:t>
            </a:r>
            <a:r>
              <a:rPr lang="ru-RU" dirty="0" smtClean="0"/>
              <a:t> ГПК Раствор для приема внутрь, 30 мл во флаконе с капельницей Fe3+: 50 мг в 1 мл раствора (20 капель);</a:t>
            </a:r>
          </a:p>
          <a:p>
            <a:r>
              <a:rPr lang="ru-RU" u="sng" dirty="0" err="1" smtClean="0"/>
              <a:t>Мальтофер</a:t>
            </a:r>
            <a:r>
              <a:rPr lang="ru-RU" u="sng" dirty="0" smtClean="0"/>
              <a:t> -Фол ГПК</a:t>
            </a:r>
            <a:r>
              <a:rPr lang="ru-RU" dirty="0" smtClean="0"/>
              <a:t>, </a:t>
            </a:r>
            <a:r>
              <a:rPr lang="ru-RU" dirty="0" err="1" smtClean="0"/>
              <a:t>фолиевая</a:t>
            </a:r>
            <a:r>
              <a:rPr lang="ru-RU" dirty="0" smtClean="0"/>
              <a:t> кислота 0,35 мг в 1 таблетке Жевательные таблетки, 10 таблеток в блистере, по 3 блистера в упаковке Fe3+: 100 мг в 1 таблетке;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Основные препараты железа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err="1" smtClean="0"/>
              <a:t>Тардиферон</a:t>
            </a:r>
            <a:r>
              <a:rPr lang="ru-RU" u="sng" dirty="0" smtClean="0"/>
              <a:t> Сульфат железа </a:t>
            </a:r>
            <a:r>
              <a:rPr lang="ru-RU" dirty="0" smtClean="0"/>
              <a:t>256,3 мг, </a:t>
            </a:r>
            <a:r>
              <a:rPr lang="ru-RU" dirty="0" err="1" smtClean="0"/>
              <a:t>мукопротеоза</a:t>
            </a:r>
            <a:r>
              <a:rPr lang="ru-RU" dirty="0" smtClean="0"/>
              <a:t> 80 мг, аскорбиновая кислота 30 мг Таблетки, покрытые оболочкой, 10 таблеток в блистере, 3 блистера в упаковке Fe2+: 80 мг; </a:t>
            </a:r>
          </a:p>
          <a:p>
            <a:r>
              <a:rPr lang="ru-RU" u="sng" dirty="0" smtClean="0"/>
              <a:t>Тотема В</a:t>
            </a:r>
            <a:r>
              <a:rPr lang="ru-RU" dirty="0" smtClean="0"/>
              <a:t> 10 мл раствора содержится: 50 мг </a:t>
            </a:r>
            <a:r>
              <a:rPr lang="ru-RU" dirty="0" err="1" smtClean="0"/>
              <a:t>глюконата</a:t>
            </a:r>
            <a:r>
              <a:rPr lang="ru-RU" dirty="0" smtClean="0"/>
              <a:t> железа, 1,33 мг </a:t>
            </a:r>
            <a:r>
              <a:rPr lang="ru-RU" dirty="0" err="1" smtClean="0"/>
              <a:t>глюконата</a:t>
            </a:r>
            <a:r>
              <a:rPr lang="ru-RU" dirty="0" smtClean="0"/>
              <a:t> марганца, 0,7 мг </a:t>
            </a:r>
            <a:r>
              <a:rPr lang="ru-RU" dirty="0" err="1" smtClean="0"/>
              <a:t>глюконата</a:t>
            </a:r>
            <a:r>
              <a:rPr lang="ru-RU" dirty="0" smtClean="0"/>
              <a:t> меди, </a:t>
            </a:r>
            <a:r>
              <a:rPr lang="ru-RU" dirty="0" err="1" smtClean="0"/>
              <a:t>глицерол</a:t>
            </a:r>
            <a:r>
              <a:rPr lang="ru-RU" dirty="0" smtClean="0"/>
              <a:t>, глюкоза, сахароза, лимонная кислота, цитрат натрия и др. Раствор для приема внутрь, ампулы по 10 мл, по 20 шт. в упаковке Fe2+: 5 мг в 1 мл;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Основные препараты железа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err="1" smtClean="0"/>
              <a:t>Ферроплекс</a:t>
            </a:r>
            <a:r>
              <a:rPr lang="ru-RU" u="sng" dirty="0" smtClean="0"/>
              <a:t> Сульфат железа </a:t>
            </a:r>
            <a:r>
              <a:rPr lang="ru-RU" dirty="0" smtClean="0"/>
              <a:t>50 мг, аскорбиновая кислота 30 мг Драже, в упаковке 100 шт. Fe2+: 10 мг в 1 драже;</a:t>
            </a:r>
          </a:p>
          <a:p>
            <a:r>
              <a:rPr lang="ru-RU" u="sng" dirty="0" err="1" smtClean="0"/>
              <a:t>Ферронал</a:t>
            </a:r>
            <a:r>
              <a:rPr lang="ru-RU" u="sng" dirty="0" smtClean="0"/>
              <a:t> </a:t>
            </a:r>
            <a:r>
              <a:rPr lang="ru-RU" u="sng" dirty="0" err="1" smtClean="0"/>
              <a:t>Глюконат</a:t>
            </a:r>
            <a:r>
              <a:rPr lang="ru-RU" u="sng" dirty="0" smtClean="0"/>
              <a:t> </a:t>
            </a:r>
            <a:r>
              <a:rPr lang="ru-RU" dirty="0" smtClean="0"/>
              <a:t>железа 300 мг в 1 таблетке Таблетки, покрытые оболочкой, в блистере 10 таблеток, 1 блистер в упаковке Fe2+: 30 мг в таблетке;</a:t>
            </a:r>
          </a:p>
          <a:p>
            <a:r>
              <a:rPr lang="ru-RU" u="sng" dirty="0" err="1" smtClean="0"/>
              <a:t>Ферлатум</a:t>
            </a:r>
            <a:r>
              <a:rPr lang="ru-RU" u="sng" dirty="0" smtClean="0"/>
              <a:t> Протеин </a:t>
            </a:r>
            <a:r>
              <a:rPr lang="ru-RU" u="sng" dirty="0" err="1" smtClean="0"/>
              <a:t>сукцинилат</a:t>
            </a:r>
            <a:r>
              <a:rPr lang="ru-RU" u="sng" dirty="0" smtClean="0"/>
              <a:t> железа</a:t>
            </a:r>
            <a:r>
              <a:rPr lang="ru-RU" dirty="0" smtClean="0"/>
              <a:t> 800 мг в 15 мл Раствор для приема внутрь, 15 мл во флаконе, 10 флаконов в упаковке Fe2+: 40 мг в 15 мл.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Основные препараты железа 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u="sng" dirty="0" smtClean="0"/>
              <a:t>Фенюльс Сульфат железа </a:t>
            </a:r>
            <a:r>
              <a:rPr lang="ru-RU" dirty="0" smtClean="0"/>
              <a:t>150 мг, аскорбиновая кислота 50 мг, рибофлавин 2 мг, тиамин 2 мг, </a:t>
            </a:r>
            <a:r>
              <a:rPr lang="ru-RU" dirty="0" err="1" smtClean="0"/>
              <a:t>никотинамид</a:t>
            </a:r>
            <a:r>
              <a:rPr lang="ru-RU" dirty="0" smtClean="0"/>
              <a:t> 15 мг, пиридоксин гидрохлорид 1 мг, пантотеновая кислота 2,5 мг Капсулы, 10 капсул в блистере, 1 блистер в упаковке Fe2+: 45 мг в 1 капсуле;</a:t>
            </a:r>
          </a:p>
          <a:p>
            <a:r>
              <a:rPr lang="ru-RU" u="sng" dirty="0" err="1" smtClean="0"/>
              <a:t>Феррум</a:t>
            </a:r>
            <a:r>
              <a:rPr lang="ru-RU" u="sng" dirty="0" smtClean="0"/>
              <a:t> Лек ГПК </a:t>
            </a:r>
            <a:r>
              <a:rPr lang="ru-RU" dirty="0" smtClean="0"/>
              <a:t>Жевательные таблетки, 10 таблеток в </a:t>
            </a:r>
            <a:r>
              <a:rPr lang="ru-RU" dirty="0" err="1" smtClean="0"/>
              <a:t>стрипе</a:t>
            </a:r>
            <a:r>
              <a:rPr lang="ru-RU" dirty="0" smtClean="0"/>
              <a:t>, 3 </a:t>
            </a:r>
            <a:r>
              <a:rPr lang="ru-RU" dirty="0" err="1" smtClean="0"/>
              <a:t>стрипа</a:t>
            </a:r>
            <a:r>
              <a:rPr lang="ru-RU" dirty="0" smtClean="0"/>
              <a:t> в упаковке Fe3+: 100 мг в 1 таблетке;</a:t>
            </a:r>
          </a:p>
          <a:p>
            <a:r>
              <a:rPr lang="ru-RU" u="sng" dirty="0" err="1" smtClean="0"/>
              <a:t>Хеферол</a:t>
            </a:r>
            <a:r>
              <a:rPr lang="ru-RU" u="sng" dirty="0" smtClean="0"/>
              <a:t> </a:t>
            </a:r>
            <a:r>
              <a:rPr lang="ru-RU" u="sng" dirty="0" err="1" smtClean="0"/>
              <a:t>Фумарат</a:t>
            </a:r>
            <a:r>
              <a:rPr lang="ru-RU" u="sng" dirty="0" smtClean="0"/>
              <a:t> железа </a:t>
            </a:r>
            <a:r>
              <a:rPr lang="ru-RU" dirty="0" smtClean="0"/>
              <a:t>350 мг в 1 капсуле Капсулы, во флаконе 30 шт. Fe2+: 115 мг в капсуле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Правила приема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препаратов железа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рекомендуется принимать за час до еды;</a:t>
            </a:r>
          </a:p>
          <a:p>
            <a:r>
              <a:rPr lang="ru-RU" dirty="0" smtClean="0"/>
              <a:t>целесообразны препараты  с замедленным высвобождением железа в тонком кишечнике, что уменьшает токсическое воздействие ионов железа на слизистые;</a:t>
            </a:r>
          </a:p>
          <a:p>
            <a:r>
              <a:rPr lang="ru-RU" dirty="0" smtClean="0"/>
              <a:t>исключить взаимодействие с некоторыми пищевыми продуктами (танин, </a:t>
            </a:r>
            <a:r>
              <a:rPr lang="ru-RU" dirty="0" err="1" smtClean="0"/>
              <a:t>фитаты</a:t>
            </a:r>
            <a:r>
              <a:rPr lang="ru-RU" dirty="0" smtClean="0"/>
              <a:t>, соли кальция) и медикаментами (пленкообразующие препараты, тетрациклины, препараты кальция), снижающими </a:t>
            </a:r>
            <a:r>
              <a:rPr lang="ru-RU" dirty="0" err="1" smtClean="0"/>
              <a:t>биодоступность</a:t>
            </a:r>
            <a:r>
              <a:rPr lang="ru-RU" dirty="0" smtClean="0"/>
              <a:t> железа.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ГИПОТИРЕОЗ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</a:rPr>
              <a:t>Осложнения </a:t>
            </a:r>
            <a:r>
              <a:rPr lang="ru-RU" sz="3500" b="1" dirty="0" err="1" smtClean="0">
                <a:solidFill>
                  <a:srgbClr val="00B050"/>
                </a:solidFill>
              </a:rPr>
              <a:t>пероральной</a:t>
            </a:r>
            <a:r>
              <a:rPr lang="ru-RU" sz="3500" b="1" dirty="0" smtClean="0">
                <a:solidFill>
                  <a:srgbClr val="00B050"/>
                </a:solidFill>
              </a:rPr>
              <a:t> терапии – лучше применять </a:t>
            </a:r>
            <a:r>
              <a:rPr lang="ru-RU" sz="3500" b="1" dirty="0" err="1" smtClean="0">
                <a:solidFill>
                  <a:srgbClr val="00B050"/>
                </a:solidFill>
              </a:rPr>
              <a:t>трехвалетное</a:t>
            </a:r>
            <a:r>
              <a:rPr lang="ru-RU" sz="3500" b="1" dirty="0" smtClean="0">
                <a:solidFill>
                  <a:srgbClr val="00B050"/>
                </a:solidFill>
              </a:rPr>
              <a:t> железо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передозировка и даже отравление вследствие неконтролируемого организмом всасывания;</a:t>
            </a:r>
          </a:p>
          <a:p>
            <a:r>
              <a:rPr lang="ru-RU" dirty="0" smtClean="0"/>
              <a:t>взаимодействие с другими лекарственными препаратами и пищей; </a:t>
            </a:r>
          </a:p>
          <a:p>
            <a:r>
              <a:rPr lang="ru-RU" dirty="0" smtClean="0"/>
              <a:t>выраженный металлический привкус; </a:t>
            </a:r>
          </a:p>
          <a:p>
            <a:r>
              <a:rPr lang="ru-RU" dirty="0" smtClean="0"/>
              <a:t>окрашивание эмали зубов и десен, иногда стойкое; </a:t>
            </a:r>
          </a:p>
          <a:p>
            <a:r>
              <a:rPr lang="ru-RU" dirty="0" smtClean="0"/>
              <a:t>частый отказ пациентов от лечения (до 30—35% приступивших к лечению), т.е. низкая </a:t>
            </a:r>
            <a:r>
              <a:rPr lang="ru-RU" dirty="0" err="1" smtClean="0"/>
              <a:t>комплаентность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Схема приема препаратов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постепенное повышение дозы препарата первые 3—5 дней, чтобы не вызвать у больного раздражения слизистой оболочки;</a:t>
            </a:r>
          </a:p>
          <a:p>
            <a:r>
              <a:rPr lang="ru-RU" dirty="0" smtClean="0"/>
              <a:t>полная (100%) дозу солевого препарата железа применяют в течение 1,5—3 мес. в зависимости от степени тяжести анемии с последующим ее снижением до 50% к моменту окончания лечения.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Показания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для парентерального введения 1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тяжелая форма ЖДА (в настоящее время встречается довольно редко, менее чем в 3% случаев);</a:t>
            </a:r>
          </a:p>
          <a:p>
            <a:r>
              <a:rPr lang="ru-RU" dirty="0" smtClean="0"/>
              <a:t>непереносимость и </a:t>
            </a:r>
            <a:r>
              <a:rPr lang="ru-RU" dirty="0" err="1" smtClean="0"/>
              <a:t>резистентность</a:t>
            </a:r>
            <a:r>
              <a:rPr lang="ru-RU" dirty="0" smtClean="0"/>
              <a:t> к </a:t>
            </a:r>
            <a:r>
              <a:rPr lang="ru-RU" dirty="0" err="1" smtClean="0"/>
              <a:t>пероральным</a:t>
            </a:r>
            <a:r>
              <a:rPr lang="ru-RU" dirty="0" smtClean="0"/>
              <a:t> препаратам</a:t>
            </a:r>
          </a:p>
          <a:p>
            <a:r>
              <a:rPr lang="ru-RU" dirty="0" smtClean="0"/>
              <a:t>наличие язвенной болезни желудка или двенадцатиперстной кишки или операций на ЖКТ, даже в анамнезе; 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Показания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для парентерального введения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анемии, ассоциированные с хроническими болезнями кишечника (язвенный колит, болезнь Крона); </a:t>
            </a:r>
          </a:p>
          <a:p>
            <a:r>
              <a:rPr lang="ru-RU" dirty="0" smtClean="0"/>
              <a:t>хроническая болезнь почек для лечения и профилактики анемии в </a:t>
            </a:r>
            <a:r>
              <a:rPr lang="ru-RU" dirty="0" err="1" smtClean="0"/>
              <a:t>преддиализный</a:t>
            </a:r>
            <a:r>
              <a:rPr lang="ru-RU" dirty="0" smtClean="0"/>
              <a:t> и </a:t>
            </a:r>
            <a:r>
              <a:rPr lang="ru-RU" dirty="0" err="1" smtClean="0"/>
              <a:t>диализный</a:t>
            </a:r>
            <a:r>
              <a:rPr lang="ru-RU" dirty="0" smtClean="0"/>
              <a:t> периоды; </a:t>
            </a:r>
          </a:p>
          <a:p>
            <a:r>
              <a:rPr lang="ru-RU" dirty="0" smtClean="0"/>
              <a:t>необходимости быстрого насыщения организма железом;</a:t>
            </a:r>
          </a:p>
          <a:p>
            <a:r>
              <a:rPr lang="ru-RU" dirty="0" smtClean="0"/>
              <a:t>религиозные соображения (свидетели Иеговы).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Критерии эффективности терапии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ретикулоцитарная</a:t>
            </a:r>
            <a:r>
              <a:rPr lang="ru-RU" dirty="0" smtClean="0"/>
              <a:t> реакция: на 7−10-й день от начала лечения препаратами железа количество </a:t>
            </a:r>
            <a:r>
              <a:rPr lang="ru-RU" dirty="0" err="1" smtClean="0"/>
              <a:t>ретикулоцитов</a:t>
            </a:r>
            <a:r>
              <a:rPr lang="ru-RU" dirty="0" smtClean="0"/>
              <a:t> повышается (обычно на 2–3% или 20–30‰) по сравнению с их количеством до начала лечения</a:t>
            </a:r>
          </a:p>
          <a:p>
            <a:r>
              <a:rPr lang="ru-RU" dirty="0" smtClean="0"/>
              <a:t>повышение концентрации </a:t>
            </a:r>
            <a:r>
              <a:rPr lang="ru-RU" dirty="0" err="1" smtClean="0"/>
              <a:t>Hb</a:t>
            </a:r>
            <a:r>
              <a:rPr lang="ru-RU" dirty="0" smtClean="0"/>
              <a:t> к концу 4 недели лечения препаратами железа на 10 г/л и гематокрита на 3% по отношению к изначальным значениям до лечения; </a:t>
            </a: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Критерии эффективности терапии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исчезновение клинических проявлений заболевания через 1−1,5 месяцев от начала лечения препаратами железа;</a:t>
            </a:r>
          </a:p>
          <a:p>
            <a:r>
              <a:rPr lang="ru-RU" dirty="0" smtClean="0"/>
              <a:t>преодоление тканевой </a:t>
            </a:r>
            <a:r>
              <a:rPr lang="ru-RU" dirty="0" err="1" smtClean="0"/>
              <a:t>сидеропении</a:t>
            </a:r>
            <a:r>
              <a:rPr lang="ru-RU" dirty="0" smtClean="0"/>
              <a:t> и восполнение железа в депо через 3−6 месяцев от начала лечения (в зависимости от степени тяжести анемии), что контролируется по нормализации концентрации сывороточного </a:t>
            </a:r>
            <a:r>
              <a:rPr lang="ru-RU" dirty="0" err="1" smtClean="0"/>
              <a:t>ферритина</a:t>
            </a:r>
            <a:r>
              <a:rPr lang="ru-RU" dirty="0" smtClean="0"/>
              <a:t> (более 30 мкг/л).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Фортификация (ВОЗ)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обогащение железом наиболее употребляемых населением продуктов;</a:t>
            </a:r>
          </a:p>
          <a:p>
            <a:r>
              <a:rPr lang="ru-RU" dirty="0" smtClean="0"/>
              <a:t>хлеб или макаронные изделия;</a:t>
            </a:r>
          </a:p>
          <a:p>
            <a:r>
              <a:rPr lang="ru-RU" dirty="0" smtClean="0"/>
              <a:t>доля населения, употребляющего этот продукт, должна составлять 65 - 95%.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Саплиментация</a:t>
            </a:r>
            <a:r>
              <a:rPr lang="ru-RU" b="1" dirty="0" smtClean="0">
                <a:solidFill>
                  <a:srgbClr val="00B050"/>
                </a:solidFill>
              </a:rPr>
              <a:t> (ВОЗ)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добавка веществ (железа, йода и др.) извне;</a:t>
            </a:r>
          </a:p>
          <a:p>
            <a:r>
              <a:rPr lang="ru-RU" dirty="0" smtClean="0"/>
              <a:t>применение препаратов железа у беременных женщин для профилактики ЖДА;</a:t>
            </a:r>
          </a:p>
          <a:p>
            <a:r>
              <a:rPr lang="ru-RU" dirty="0" smtClean="0"/>
              <a:t>препарат железа в дозе 60 мг/кг в сутки применяют во II и III триместрах беременности и в течение 3 месяцев лактации;</a:t>
            </a:r>
          </a:p>
          <a:p>
            <a:r>
              <a:rPr lang="ru-RU" dirty="0" smtClean="0"/>
              <a:t>национальные рекомендации США предусматривают применение препарата железа в дозе 30 мг/кг в сутки в течение всего периода беременности;</a:t>
            </a:r>
          </a:p>
          <a:p>
            <a:r>
              <a:rPr lang="ru-RU" dirty="0" smtClean="0"/>
              <a:t>при охвате </a:t>
            </a:r>
            <a:r>
              <a:rPr lang="ru-RU" dirty="0" err="1" smtClean="0"/>
              <a:t>саплиментацией</a:t>
            </a:r>
            <a:r>
              <a:rPr lang="ru-RU" smtClean="0"/>
              <a:t> 95</a:t>
            </a:r>
            <a:r>
              <a:rPr lang="ru-RU" dirty="0" smtClean="0"/>
              <a:t>% беременных женщин эффективную дозу железа получают только 67% женщин.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gerontolog.info/image/product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857232"/>
            <a:ext cx="3214710" cy="5143536"/>
          </a:xfrm>
          <a:prstGeom prst="rect">
            <a:avLst/>
          </a:prstGeom>
          <a:noFill/>
        </p:spPr>
      </p:pic>
      <p:pic>
        <p:nvPicPr>
          <p:cNvPr id="2052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gerontolog.info/image/product/8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-285776"/>
            <a:ext cx="5334000" cy="7305675"/>
          </a:xfrm>
          <a:prstGeom prst="rect">
            <a:avLst/>
          </a:prstGeom>
          <a:noFill/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Субклинический</a:t>
            </a:r>
            <a:r>
              <a:rPr lang="ru-RU" b="1" dirty="0" smtClean="0">
                <a:solidFill>
                  <a:srgbClr val="00B050"/>
                </a:solidFill>
              </a:rPr>
              <a:t> гипотиреоз по уровню ТТГ (</a:t>
            </a:r>
            <a:r>
              <a:rPr lang="ru-RU" b="1" dirty="0" err="1" smtClean="0">
                <a:solidFill>
                  <a:srgbClr val="00B050"/>
                </a:solidFill>
              </a:rPr>
              <a:t>мЕд</a:t>
            </a:r>
            <a:r>
              <a:rPr lang="ru-RU" b="1" dirty="0" smtClean="0">
                <a:solidFill>
                  <a:srgbClr val="00B050"/>
                </a:solidFill>
              </a:rPr>
              <a:t>/л)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манифестный</a:t>
            </a:r>
            <a:r>
              <a:rPr lang="ru-RU" dirty="0" smtClean="0"/>
              <a:t> гипотиреоз – 10,0 и более;</a:t>
            </a:r>
          </a:p>
          <a:p>
            <a:r>
              <a:rPr lang="ru-RU" dirty="0" err="1" smtClean="0"/>
              <a:t>субклинический</a:t>
            </a:r>
            <a:r>
              <a:rPr lang="ru-RU" dirty="0" smtClean="0"/>
              <a:t> гипотиреоз – 4,0 – 10,0 при нормальном содержании Т4;</a:t>
            </a:r>
          </a:p>
          <a:p>
            <a:r>
              <a:rPr lang="ru-RU" dirty="0" err="1" smtClean="0"/>
              <a:t>высоконормальный</a:t>
            </a:r>
            <a:r>
              <a:rPr lang="ru-RU" dirty="0" smtClean="0"/>
              <a:t> ТТГ – 2,5 – 4,0;</a:t>
            </a:r>
          </a:p>
          <a:p>
            <a:r>
              <a:rPr lang="ru-RU" dirty="0" err="1" smtClean="0"/>
              <a:t>низконормальный</a:t>
            </a:r>
            <a:r>
              <a:rPr lang="ru-RU" dirty="0" smtClean="0"/>
              <a:t> ТТГ – 0,4 – 2,5;</a:t>
            </a:r>
          </a:p>
          <a:p>
            <a:r>
              <a:rPr lang="ru-RU" dirty="0" smtClean="0"/>
              <a:t>тиреотоксикоз – 0,1 и ниже.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Медь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важный катион, входящий в состав многих ферментов;</a:t>
            </a:r>
          </a:p>
          <a:p>
            <a:r>
              <a:rPr lang="ru-RU" dirty="0" smtClean="0"/>
              <a:t>принимает активное участие в метаболизме железа, формировании соединительной ткани, клеточном энергообмене, продукции меланина;</a:t>
            </a:r>
          </a:p>
          <a:p>
            <a:r>
              <a:rPr lang="ru-RU" dirty="0" smtClean="0"/>
              <a:t>обеспечивает нормальное функционирование экстрапирамидной нервной системы;</a:t>
            </a:r>
          </a:p>
          <a:p>
            <a:r>
              <a:rPr lang="ru-RU" dirty="0" smtClean="0"/>
              <a:t>участие в остеогенезе, регенерации костной ткани. 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Медь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содержание меди в питьевой воде не должно превышать 1 мг/л (СанПиН 2.1.4.1074-01);</a:t>
            </a:r>
          </a:p>
          <a:p>
            <a:r>
              <a:rPr lang="ru-RU" dirty="0" smtClean="0"/>
              <a:t>ранее считалось, что избыток меди может быть причиной гастроэнтеральных расстройств;</a:t>
            </a:r>
          </a:p>
          <a:p>
            <a:r>
              <a:rPr lang="ru-RU" dirty="0" smtClean="0"/>
              <a:t>Всемирная Организация Здравоохранения (ВОЗ): «риски для здоровья человека от недостатка меди в организме многократно выше, чем риски от её избытка». 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снижения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содержания меди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болезнь Менкеса ("болезнь курчавых волос"),</a:t>
            </a:r>
          </a:p>
          <a:p>
            <a:pPr lvl="0"/>
            <a:r>
              <a:rPr lang="ru-RU" dirty="0" smtClean="0"/>
              <a:t>болезнь Вильсона – Коновалова (гепатолентикулярная дегенерация),</a:t>
            </a:r>
          </a:p>
          <a:p>
            <a:pPr lvl="0"/>
            <a:r>
              <a:rPr lang="ru-RU" dirty="0" smtClean="0"/>
              <a:t>заболевания желудочно-кишечного тракта (спру, </a:t>
            </a:r>
            <a:r>
              <a:rPr lang="ru-RU" dirty="0" err="1" smtClean="0"/>
              <a:t>целиакия</a:t>
            </a:r>
            <a:r>
              <a:rPr lang="ru-RU" dirty="0" smtClean="0"/>
              <a:t>, поражения тонкого кишечника),</a:t>
            </a:r>
          </a:p>
          <a:p>
            <a:pPr lvl="0"/>
            <a:r>
              <a:rPr lang="ru-RU" dirty="0" smtClean="0"/>
              <a:t>заболевания почек и печени,</a:t>
            </a:r>
          </a:p>
          <a:p>
            <a:pPr lvl="0"/>
            <a:r>
              <a:rPr lang="ru-RU" dirty="0" smtClean="0"/>
              <a:t>долгий период </a:t>
            </a:r>
            <a:r>
              <a:rPr lang="ru-RU" dirty="0" err="1" smtClean="0"/>
              <a:t>энтерального</a:t>
            </a:r>
            <a:r>
              <a:rPr lang="ru-RU" dirty="0" smtClean="0"/>
              <a:t> питания,</a:t>
            </a:r>
          </a:p>
          <a:p>
            <a:pPr lvl="0"/>
            <a:r>
              <a:rPr lang="ru-RU" dirty="0" err="1" smtClean="0"/>
              <a:t>квашиоркор</a:t>
            </a:r>
            <a:r>
              <a:rPr lang="ru-RU" dirty="0" smtClean="0"/>
              <a:t>,</a:t>
            </a:r>
          </a:p>
          <a:p>
            <a:pPr lvl="0"/>
            <a:r>
              <a:rPr lang="ru-RU" dirty="0" err="1" smtClean="0"/>
              <a:t>муковисцидоз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нарушения обмена коллагена,</a:t>
            </a:r>
          </a:p>
          <a:p>
            <a:pPr lvl="0"/>
            <a:r>
              <a:rPr lang="ru-RU" dirty="0" smtClean="0"/>
              <a:t>первичный остеопороз,</a:t>
            </a:r>
          </a:p>
          <a:p>
            <a:pPr lvl="0"/>
            <a:r>
              <a:rPr lang="ru-RU" dirty="0" err="1" smtClean="0"/>
              <a:t>саркоидоз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повышения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содержания меди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внутривенное введение медьсодержащих растворов,</a:t>
            </a:r>
          </a:p>
          <a:p>
            <a:pPr lvl="0"/>
            <a:r>
              <a:rPr lang="ru-RU" dirty="0" smtClean="0"/>
              <a:t>применение оральных </a:t>
            </a:r>
            <a:r>
              <a:rPr lang="ru-RU" dirty="0" err="1" smtClean="0"/>
              <a:t>контрацептивов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первичный </a:t>
            </a:r>
            <a:r>
              <a:rPr lang="ru-RU" dirty="0" err="1" smtClean="0"/>
              <a:t>билиарный</a:t>
            </a:r>
            <a:r>
              <a:rPr lang="ru-RU" dirty="0" smtClean="0"/>
              <a:t> цирроз,</a:t>
            </a:r>
          </a:p>
          <a:p>
            <a:pPr lvl="0"/>
            <a:r>
              <a:rPr lang="ru-RU" dirty="0" smtClean="0"/>
              <a:t>хронические воспалительные заболевания (</a:t>
            </a:r>
            <a:r>
              <a:rPr lang="ru-RU" dirty="0" err="1" smtClean="0"/>
              <a:t>ревматоидный</a:t>
            </a:r>
            <a:r>
              <a:rPr lang="ru-RU" dirty="0" smtClean="0"/>
              <a:t> артрит, системная красная волчанка),</a:t>
            </a:r>
          </a:p>
          <a:p>
            <a:pPr lvl="0"/>
            <a:r>
              <a:rPr lang="ru-RU" dirty="0" err="1" smtClean="0"/>
              <a:t>гемохроматоз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гипертиреоз,</a:t>
            </a:r>
          </a:p>
          <a:p>
            <a:pPr lvl="0"/>
            <a:r>
              <a:rPr lang="ru-RU" dirty="0" smtClean="0"/>
              <a:t>гипотиреоз,</a:t>
            </a:r>
          </a:p>
          <a:p>
            <a:pPr lvl="0"/>
            <a:r>
              <a:rPr lang="ru-RU" dirty="0" smtClean="0"/>
              <a:t>лейкоз,</a:t>
            </a:r>
          </a:p>
          <a:p>
            <a:pPr lvl="0"/>
            <a:r>
              <a:rPr lang="ru-RU" dirty="0" err="1" smtClean="0"/>
              <a:t>лимфома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анемия (пернициозная, железодефицитная, </a:t>
            </a:r>
            <a:r>
              <a:rPr lang="ru-RU" dirty="0" err="1" smtClean="0"/>
              <a:t>апластическая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Референсные значения меди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Медь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для мужчин: 700 - 1400 мкг/л;</a:t>
            </a:r>
          </a:p>
          <a:p>
            <a:r>
              <a:rPr lang="ru-RU" dirty="0" smtClean="0"/>
              <a:t>для женщин: 800 - 1550 мкг/л.</a:t>
            </a:r>
          </a:p>
          <a:p>
            <a:endParaRPr lang="ru-RU" dirty="0" smtClean="0"/>
          </a:p>
          <a:p>
            <a:pPr>
              <a:buNone/>
            </a:pPr>
            <a:r>
              <a:rPr lang="ru-RU" u="sng" dirty="0" smtClean="0"/>
              <a:t>Церулоплазмин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20 - 60 мг/дл.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Проявления дефицита меди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астенический синдром: дефицит меди приводит к снижению всасывания железа и развитию железодефицитной анемии;</a:t>
            </a:r>
          </a:p>
          <a:p>
            <a:r>
              <a:rPr lang="ru-RU" dirty="0" smtClean="0"/>
              <a:t>снижение уровня жизнеспособности: недостаточность активности нейтрофилов, компрометация иммунной системы;</a:t>
            </a:r>
          </a:p>
          <a:p>
            <a:r>
              <a:rPr lang="ru-RU" dirty="0" smtClean="0"/>
              <a:t>остеопороз и остеопения, особенно на фоне возрастного андрогенного дефицита и менопаузального синдрома; 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Проявления дефицита меди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когнитивный дефицит: медь обеспечивает необходимый уровень энергетического обмена в нейроцитах и глиальных клетках, уровень меди значительно снижается при деменциях альцгеймеровского типа;</a:t>
            </a:r>
          </a:p>
          <a:p>
            <a:r>
              <a:rPr lang="ru-RU" dirty="0" smtClean="0"/>
              <a:t> нарушения походки за счет снижения экстрапирамидной регуляции, активности мотонейронов головного мозга;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Проявления дефицита меди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нарушения терморегуляции: дефицит меди вызывает снижение функции щитовидной железы, что приводит к повышению чувствительности к холоду;</a:t>
            </a:r>
          </a:p>
          <a:p>
            <a:r>
              <a:rPr lang="ru-RU" dirty="0" smtClean="0"/>
              <a:t>бледность кожи и неэффективность косметологических манипуляций, преждевременная седина волос: медь принимает участие в продукции меланина;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Проявление дефицита меди 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сенсорные дефициты (снижение остроты зрения): особенно выраженные изменения развиваются после операций на органах желудочно-кишечного тракта, при рестриктивных диетах, шунтирующих операциях (бариатрическая хирургия), на фоне чего развивается синдром недостаточности питания с дефицитом меди.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Проявления интоксикации медью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диспепсические расстройства: тошнота, рвота, боль в животе, черный, «дегтеобразный» стул;</a:t>
            </a:r>
          </a:p>
          <a:p>
            <a:pPr lvl="0"/>
            <a:r>
              <a:rPr lang="ru-RU" dirty="0" smtClean="0"/>
              <a:t>головные боли, нарушение ритма сердца, артериальная гипотензия;</a:t>
            </a:r>
          </a:p>
          <a:p>
            <a:pPr lvl="0"/>
            <a:r>
              <a:rPr lang="ru-RU" dirty="0" smtClean="0"/>
              <a:t>нефропатия;</a:t>
            </a:r>
          </a:p>
          <a:p>
            <a:pPr lvl="0"/>
            <a:r>
              <a:rPr lang="ru-RU" dirty="0" err="1" smtClean="0"/>
              <a:t>гепатопатия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Интерпретация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ТТГ 4,0 – 10,0 </a:t>
            </a:r>
            <a:r>
              <a:rPr lang="ru-RU" b="1" dirty="0" err="1" smtClean="0">
                <a:solidFill>
                  <a:srgbClr val="00B050"/>
                </a:solidFill>
              </a:rPr>
              <a:t>мЕд</a:t>
            </a:r>
            <a:r>
              <a:rPr lang="ru-RU" b="1" dirty="0" smtClean="0">
                <a:solidFill>
                  <a:srgbClr val="00B050"/>
                </a:solidFill>
              </a:rPr>
              <a:t>/л – Уровень ТТГ, как правило, соответствующий </a:t>
            </a:r>
            <a:r>
              <a:rPr lang="ru-RU" b="1" dirty="0" err="1" smtClean="0">
                <a:solidFill>
                  <a:srgbClr val="00B050"/>
                </a:solidFill>
              </a:rPr>
              <a:t>субклиническому</a:t>
            </a:r>
            <a:r>
              <a:rPr lang="ru-RU" b="1" dirty="0" smtClean="0">
                <a:solidFill>
                  <a:srgbClr val="00B050"/>
                </a:solidFill>
              </a:rPr>
              <a:t> гипотиреозу. Имеющиеся исследования не позволяют сделать однозначный вывод о необходимости назначения заместительной терапии в этой ситуации. Общепринято, что заместительная терапия показана при беременности и её планировании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ТТГ более 10,0 </a:t>
            </a:r>
            <a:r>
              <a:rPr lang="ru-RU" dirty="0" err="1" smtClean="0"/>
              <a:t>мЕд</a:t>
            </a:r>
            <a:r>
              <a:rPr lang="ru-RU" dirty="0" smtClean="0"/>
              <a:t>/л – Уровень, который может соответствовать как </a:t>
            </a:r>
            <a:r>
              <a:rPr lang="ru-RU" dirty="0" err="1" smtClean="0"/>
              <a:t>субклиническому</a:t>
            </a:r>
            <a:r>
              <a:rPr lang="ru-RU" dirty="0" smtClean="0"/>
              <a:t> (нормальный Т4), так и </a:t>
            </a:r>
            <a:r>
              <a:rPr lang="ru-RU" dirty="0" err="1" smtClean="0"/>
              <a:t>манифестному</a:t>
            </a:r>
            <a:r>
              <a:rPr lang="ru-RU" dirty="0" smtClean="0"/>
              <a:t> (сниженный Т4) гипотиреозу. Заместительная терапия показана практически всем пациентам.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Источники меди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говяжья печень - 14,3 мг на 100 г продукта; печень трески - 12,5 мг, употреблять без сметаны и яиц, так как казеин затрудняет всасывание меди;</a:t>
            </a:r>
          </a:p>
          <a:p>
            <a:r>
              <a:rPr lang="ru-RU" dirty="0" smtClean="0"/>
              <a:t>устрицы - от 4,4 мг на 100 г продукта, кальмары – примерно 2,2 мг; устрицы – источник цинка, селена, витамина В12, при этом они являются низкокалорийной пищей;</a:t>
            </a:r>
          </a:p>
          <a:p>
            <a:r>
              <a:rPr lang="ru-RU" dirty="0" smtClean="0"/>
              <a:t>другие морепродукты (креветки и мидии) - минимальное количество меди.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Источники меди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кешью - 2,2 мг, фундук и бразильский орех  - 1,8 мг, грецкие орехи - 1,6 мг, кедровых орешки и фисташки - 1,3 мг;</a:t>
            </a:r>
          </a:p>
          <a:p>
            <a:r>
              <a:rPr lang="ru-RU" dirty="0" smtClean="0"/>
              <a:t>семена кунжута: одна столовая ложка восполнит половину суточной нормы минерала;</a:t>
            </a:r>
          </a:p>
          <a:p>
            <a:r>
              <a:rPr lang="ru-RU" dirty="0" smtClean="0"/>
              <a:t>Гречки - 0,7 мг, рисовая каша - 0,5 мг;</a:t>
            </a:r>
          </a:p>
          <a:p>
            <a:r>
              <a:rPr lang="ru-RU" dirty="0" smtClean="0"/>
              <a:t>макароны, в зависимости от сорта пшеницы, включают в себя около 0,8 мг на 100 г продукта.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Источники меди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чеснок  - 0,3 мг, сушеный инжир и чернослив -  0,28 мг, базилик - 0,38 мг;</a:t>
            </a:r>
          </a:p>
          <a:p>
            <a:r>
              <a:rPr lang="ru-RU" dirty="0" smtClean="0"/>
              <a:t>какао-порошок – источник кальция, магния, фосфора и калия, марганец и медь - 0,38 мг, для обеспечения организма медью достаточно выпивать утром чашку какао или съедать квадратик темного шоколада.</a:t>
            </a:r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Глицин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регулятор обмена веществ, нормализует и активирует процессы защитного торможения в ЦНС, уменьшает психоэмоциональное напряжение, повышает умственную работоспособность;</a:t>
            </a:r>
          </a:p>
          <a:p>
            <a:r>
              <a:rPr lang="ru-RU" dirty="0" smtClean="0"/>
              <a:t>обладает глицин- и </a:t>
            </a:r>
            <a:r>
              <a:rPr lang="ru-RU" dirty="0" err="1" smtClean="0"/>
              <a:t>ГАМК-ергическим</a:t>
            </a:r>
            <a:r>
              <a:rPr lang="ru-RU" dirty="0" smtClean="0"/>
              <a:t>, альфа</a:t>
            </a:r>
            <a:r>
              <a:rPr lang="ru-RU" baseline="-25000" dirty="0" smtClean="0"/>
              <a:t>1</a:t>
            </a:r>
            <a:r>
              <a:rPr lang="ru-RU" dirty="0" smtClean="0"/>
              <a:t>-адреноблокирующим, </a:t>
            </a:r>
            <a:r>
              <a:rPr lang="ru-RU" dirty="0" err="1" smtClean="0"/>
              <a:t>антиоксидантным</a:t>
            </a:r>
            <a:r>
              <a:rPr lang="ru-RU" dirty="0" smtClean="0"/>
              <a:t>, антитоксическим действием, регулирует деятельность </a:t>
            </a:r>
            <a:r>
              <a:rPr lang="ru-RU" dirty="0" err="1" smtClean="0"/>
              <a:t>глутаматных</a:t>
            </a:r>
            <a:r>
              <a:rPr lang="ru-RU" dirty="0" smtClean="0"/>
              <a:t> (NMDA) рецепторов.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Глицин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уменьшает психоэмоциональное напряжение, агрессивность, конфликтность, повышать социальную адаптацию;</a:t>
            </a:r>
          </a:p>
          <a:p>
            <a:r>
              <a:rPr lang="ru-RU" dirty="0" smtClean="0"/>
              <a:t>улучшает настроение; </a:t>
            </a:r>
          </a:p>
          <a:p>
            <a:r>
              <a:rPr lang="ru-RU" dirty="0" smtClean="0"/>
              <a:t>облегчает засыпание и нормализовывает сон; </a:t>
            </a:r>
          </a:p>
          <a:p>
            <a:r>
              <a:rPr lang="ru-RU" dirty="0" smtClean="0"/>
              <a:t>повышать умственную работоспособность; </a:t>
            </a:r>
          </a:p>
          <a:p>
            <a:r>
              <a:rPr lang="ru-RU" dirty="0" smtClean="0"/>
              <a:t>уменьшает выраженность соматоформных расстройств (в том числе в климактерическом периоде); </a:t>
            </a:r>
          </a:p>
          <a:p>
            <a:r>
              <a:rPr lang="ru-RU" dirty="0" smtClean="0"/>
              <a:t>уменьшать токсическое действие алкоголя и других лекарственных средств, угнетающих функцию ЦНС. 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Продермо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органическая медь – 2,7 мг;</a:t>
            </a:r>
          </a:p>
          <a:p>
            <a:r>
              <a:rPr lang="ru-RU" dirty="0" smtClean="0"/>
              <a:t>по одной капсуле 1 раз в день утром;</a:t>
            </a:r>
          </a:p>
          <a:p>
            <a:r>
              <a:rPr lang="ru-RU" dirty="0" smtClean="0"/>
              <a:t>продолжительность применения – 1 месяц, количество курсов – 2 – 3 на протяжении одного года; возобновление приема – не ранее чем через две недели после окончания предыдущего курса;</a:t>
            </a:r>
          </a:p>
          <a:p>
            <a:r>
              <a:rPr lang="ru-RU" dirty="0" smtClean="0"/>
              <a:t>противопоказания – генетические нарушения обмена меди, индивидуальная непереносимость.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  <p:pic>
        <p:nvPicPr>
          <p:cNvPr id="18434" name="Picture 2" descr="http://www.gerontolog.info/image/product/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928670"/>
            <a:ext cx="292895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  <p:pic>
        <p:nvPicPr>
          <p:cNvPr id="17410" name="Picture 2" descr="http://www.gerontolog.info/image/product/7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-285776"/>
            <a:ext cx="53340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Цинк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один из важнейших микроэлементов, необходимых человеку на протяжении всей его жизни, начиная с внутриутробного периода;</a:t>
            </a:r>
          </a:p>
          <a:p>
            <a:r>
              <a:rPr lang="ru-RU" dirty="0" smtClean="0"/>
              <a:t>эссенциальный или незаменимый микроэлемент, наряду с железом, йодом, медью, селеном, марганцем;</a:t>
            </a:r>
          </a:p>
          <a:p>
            <a:r>
              <a:rPr lang="ru-RU" dirty="0" smtClean="0"/>
              <a:t>суточная потребность взрослого человека в цинке колеблется от 10 до 25 мг;</a:t>
            </a:r>
          </a:p>
          <a:p>
            <a:r>
              <a:rPr lang="ru-RU" dirty="0" smtClean="0"/>
              <a:t>потребность увеличивается в период полового созревания и беременности;</a:t>
            </a:r>
          </a:p>
          <a:p>
            <a:r>
              <a:rPr lang="ru-RU" dirty="0" smtClean="0"/>
              <a:t>дефицит цинка может развиваться при недостаточном поступлении в организм - 1 мг/день и менее;</a:t>
            </a:r>
          </a:p>
          <a:p>
            <a:r>
              <a:rPr lang="ru-RU" dirty="0" smtClean="0"/>
              <a:t>порог токсичности составляет 600 мг/день.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Цинк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участвует в процессе сперматогенеза и продукции мужских половых гормонов;</a:t>
            </a:r>
          </a:p>
          <a:p>
            <a:pPr lvl="0"/>
            <a:r>
              <a:rPr lang="ru-RU" dirty="0" smtClean="0"/>
              <a:t>необходим для обеспечения нормального обмена ряда витаминов, в том числе витамина Е;</a:t>
            </a:r>
          </a:p>
          <a:p>
            <a:pPr lvl="0"/>
            <a:r>
              <a:rPr lang="ru-RU" dirty="0" smtClean="0"/>
              <a:t>принимает участие в синтезе разных анаболических гормонов в организме, включая инсулин и гормон роста;</a:t>
            </a:r>
          </a:p>
          <a:p>
            <a:r>
              <a:rPr lang="ru-RU" dirty="0" smtClean="0"/>
              <a:t>входит в состав алкогольдегидрогеназы.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Опасности </a:t>
            </a:r>
            <a:r>
              <a:rPr lang="ru-RU" b="1" dirty="0" err="1" smtClean="0">
                <a:solidFill>
                  <a:srgbClr val="00B050"/>
                </a:solidFill>
              </a:rPr>
              <a:t>субклинического</a:t>
            </a:r>
            <a:r>
              <a:rPr lang="ru-RU" b="1" dirty="0" smtClean="0">
                <a:solidFill>
                  <a:srgbClr val="00B050"/>
                </a:solidFill>
              </a:rPr>
              <a:t> гипотиреоза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дислипидемия</a:t>
            </a:r>
            <a:r>
              <a:rPr lang="ru-RU" dirty="0" smtClean="0"/>
              <a:t> и прогрессирование атеросклероза;</a:t>
            </a:r>
          </a:p>
          <a:p>
            <a:r>
              <a:rPr lang="ru-RU" dirty="0" smtClean="0"/>
              <a:t>эндотелиальная дисфункция;</a:t>
            </a:r>
          </a:p>
          <a:p>
            <a:r>
              <a:rPr lang="ru-RU" dirty="0" smtClean="0"/>
              <a:t>повышение периферического сосудистого сопротивления;</a:t>
            </a:r>
          </a:p>
          <a:p>
            <a:r>
              <a:rPr lang="ru-RU" dirty="0" err="1" smtClean="0"/>
              <a:t>диастолическая</a:t>
            </a:r>
            <a:r>
              <a:rPr lang="ru-RU" dirty="0" smtClean="0"/>
              <a:t> дисфункция миокарда;</a:t>
            </a:r>
          </a:p>
          <a:p>
            <a:r>
              <a:rPr lang="ru-RU" dirty="0" smtClean="0"/>
              <a:t>повышенная смертность от сердечно-сосудистых заболеваний.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снижения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содержания цинка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риск дефицита цинка выше у тех, кто придерживается растительной диеты, исключающей мясо или молочные продукты (веганы или вегетарианцы);</a:t>
            </a:r>
          </a:p>
          <a:p>
            <a:r>
              <a:rPr lang="ru-RU" dirty="0" smtClean="0"/>
              <a:t>патология желудочно-кишечного тракта с секреторной нгедостаточностью;</a:t>
            </a:r>
          </a:p>
          <a:p>
            <a:r>
              <a:rPr lang="ru-RU" dirty="0" smtClean="0"/>
              <a:t>прием противозачаточные препаратов или препаратов заместительной менопаузальной терапии - могут препятствовать связанной с гормонами роли цинка в организме.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снижения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содержания цинка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err="1" smtClean="0"/>
              <a:t>энтеропатический</a:t>
            </a:r>
            <a:r>
              <a:rPr lang="ru-RU" dirty="0" smtClean="0"/>
              <a:t> </a:t>
            </a:r>
            <a:r>
              <a:rPr lang="ru-RU" dirty="0" err="1" smtClean="0"/>
              <a:t>акродерматит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целиакия</a:t>
            </a:r>
            <a:r>
              <a:rPr lang="ru-RU" dirty="0" smtClean="0"/>
              <a:t>, заболевания желчного пузыря;</a:t>
            </a:r>
          </a:p>
          <a:p>
            <a:pPr lvl="0"/>
            <a:r>
              <a:rPr lang="ru-RU" dirty="0" err="1" smtClean="0"/>
              <a:t>лимфома</a:t>
            </a:r>
            <a:r>
              <a:rPr lang="ru-RU" dirty="0" smtClean="0"/>
              <a:t>, лейкоз, метастатическое поражение печени;</a:t>
            </a:r>
          </a:p>
          <a:p>
            <a:pPr lvl="0"/>
            <a:r>
              <a:rPr lang="ru-RU" dirty="0" smtClean="0"/>
              <a:t>хроническая почечная </a:t>
            </a:r>
            <a:r>
              <a:rPr lang="ru-RU" dirty="0" err="1" smtClean="0"/>
              <a:t>недосточность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ишемическая болезнь сердца;</a:t>
            </a:r>
          </a:p>
          <a:p>
            <a:pPr lvl="0"/>
            <a:r>
              <a:rPr lang="ru-RU" dirty="0" smtClean="0"/>
              <a:t>туберкулез;</a:t>
            </a:r>
          </a:p>
          <a:p>
            <a:pPr lvl="0"/>
            <a:r>
              <a:rPr lang="ru-RU" dirty="0" err="1" smtClean="0"/>
              <a:t>серповидноклеточная</a:t>
            </a:r>
            <a:r>
              <a:rPr lang="ru-RU" dirty="0" smtClean="0"/>
              <a:t> анемия;</a:t>
            </a:r>
          </a:p>
          <a:p>
            <a:pPr lvl="0"/>
            <a:r>
              <a:rPr lang="ru-RU" dirty="0" smtClean="0"/>
              <a:t>талассемия;</a:t>
            </a:r>
          </a:p>
          <a:p>
            <a:pPr lvl="0"/>
            <a:r>
              <a:rPr lang="ru-RU" dirty="0" smtClean="0"/>
              <a:t>острый стресс;</a:t>
            </a:r>
          </a:p>
          <a:p>
            <a:pPr lvl="0"/>
            <a:r>
              <a:rPr lang="ru-RU" dirty="0" smtClean="0"/>
              <a:t>прием лекарственных препаратов.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повышения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содержания цинка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при длительном поступлении в организм в больших количествах все соли цинка, особенно сульфаты и хлориды, могут вызывать отравление - в быту хлориды, сульфаты и оксид цинка могут образовываться при хранении пищевых продуктов в цинковой и оцинкованной посуде;</a:t>
            </a:r>
          </a:p>
          <a:p>
            <a:r>
              <a:rPr lang="ru-RU" dirty="0" smtClean="0"/>
              <a:t>отравление ZnSO</a:t>
            </a:r>
            <a:r>
              <a:rPr lang="ru-RU" baseline="-25000" dirty="0" smtClean="0"/>
              <a:t>4</a:t>
            </a:r>
            <a:r>
              <a:rPr lang="ru-RU" dirty="0" smtClean="0"/>
              <a:t> приводит к анемии;</a:t>
            </a:r>
          </a:p>
          <a:p>
            <a:r>
              <a:rPr lang="ru-RU" dirty="0" smtClean="0"/>
              <a:t>отравление оксидом цинка происходит при вдыхании его паров, появляется сладковатый вкус во рту, снижается аппетит, сильная жажда, усталость, чувство разбитости, стеснение и давящая боль в груди, сонливость, сухой кашель. 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повышения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содержания цинка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хроническое или острое отравление;</a:t>
            </a:r>
          </a:p>
          <a:p>
            <a:pPr lvl="0"/>
            <a:r>
              <a:rPr lang="ru-RU" dirty="0" smtClean="0"/>
              <a:t>артериолосклероз;</a:t>
            </a:r>
          </a:p>
          <a:p>
            <a:pPr lvl="0"/>
            <a:r>
              <a:rPr lang="ru-RU" dirty="0" smtClean="0"/>
              <a:t>анемия;</a:t>
            </a:r>
          </a:p>
          <a:p>
            <a:pPr lvl="0"/>
            <a:r>
              <a:rPr lang="ru-RU" dirty="0" smtClean="0"/>
              <a:t>остеросаркома;</a:t>
            </a:r>
          </a:p>
          <a:p>
            <a:pPr lvl="0"/>
            <a:r>
              <a:rPr lang="ru-RU" dirty="0" smtClean="0"/>
              <a:t>прием ряда лекарственных препаратов.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Референсные значения цинка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550 - 1130 мкг/л;</a:t>
            </a:r>
          </a:p>
          <a:p>
            <a:r>
              <a:rPr lang="ru-RU" dirty="0" smtClean="0"/>
              <a:t>определение уровня цинка в сыворотке венозной крови проводят с использованием методов масс-спектрометрии;</a:t>
            </a:r>
          </a:p>
          <a:p>
            <a:r>
              <a:rPr lang="ru-RU" dirty="0" smtClean="0"/>
              <a:t>забор крови осуществляют в утренние часы на голодный желудок через как минимум 8 часов после последнего приема пищи;</a:t>
            </a:r>
          </a:p>
          <a:p>
            <a:r>
              <a:rPr lang="ru-RU" dirty="0" smtClean="0"/>
              <a:t>следует согласовать прием лекарств и отмену их перед анализом.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Проявления дефицита цинка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снижение жизнеспособности, угнетение иммунной системы, снижение резистентности к респираторным вирусным инфекциям;</a:t>
            </a:r>
          </a:p>
          <a:p>
            <a:r>
              <a:rPr lang="ru-RU" dirty="0" smtClean="0"/>
              <a:t>в связи с тем, что цинк является мощным антиоксидантом, его дефицит приводит к повышению уровня оксидативного стресса и снижает резистентность к неблагоприятным физическим и психическим факторам;  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Проявления дефицита цинка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снижение уровня репродуктивного здоровья у мужчин и женщин, формирование неблагоприятного течения менопаузального синдрома и возрастного андрогенного дефицита;</a:t>
            </a:r>
          </a:p>
          <a:p>
            <a:r>
              <a:rPr lang="ru-RU" dirty="0" smtClean="0"/>
              <a:t>повышение риска развития сахарного диабета;</a:t>
            </a:r>
          </a:p>
          <a:p>
            <a:r>
              <a:rPr lang="ru-RU" dirty="0" smtClean="0"/>
              <a:t>снижение эндотелиальной функции и ее последствия;</a:t>
            </a:r>
          </a:p>
          <a:p>
            <a:r>
              <a:rPr lang="ru-RU" dirty="0" smtClean="0"/>
              <a:t>снижение качества гепатопротекции;</a:t>
            </a:r>
          </a:p>
          <a:p>
            <a:r>
              <a:rPr lang="ru-RU" dirty="0" smtClean="0"/>
              <a:t>развитие остеосаркопении.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Источники цинка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орехи и семечки: тыква - 10 мг, кунжут - 7 мг, подсолнечник - 5,3 мг, миндаль - 3 мг, грецкие орехи - 3 мг;</a:t>
            </a:r>
          </a:p>
          <a:p>
            <a:pPr lvl="0"/>
            <a:r>
              <a:rPr lang="ru-RU" dirty="0" smtClean="0"/>
              <a:t>мясо: говяжья печень - 4 мг, говядина - 3-8,4 мг, баранина  2-6 мг, курица - 0,8-3,5 мг, свинина - 0,8-3,5 мг;</a:t>
            </a:r>
          </a:p>
          <a:p>
            <a:pPr lvl="0"/>
            <a:r>
              <a:rPr lang="ru-RU" dirty="0" smtClean="0"/>
              <a:t>бобовые: чечевица - 4,78 мг, арахис - 4 мг, горох - 1,2 мг, соевые бобы - 3 мг;</a:t>
            </a:r>
          </a:p>
          <a:p>
            <a:pPr lvl="0"/>
            <a:r>
              <a:rPr lang="ru-RU" dirty="0" smtClean="0"/>
              <a:t>молочные продукты: твердый сыр - 3-4 мг, мороженое, йогурт - 0,7-0,8 мг, молоко - 0,4 мг;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Источники цинка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злаки и хлеб: овес - 3,97, пшеница - 3,46 мг, рожь - 2,65 мг;</a:t>
            </a:r>
          </a:p>
          <a:p>
            <a:pPr lvl="0"/>
            <a:r>
              <a:rPr lang="ru-RU" dirty="0" smtClean="0"/>
              <a:t>рыба и морепродукты: устрицы - 16-40 мг, анчоусы - 1,72 мг, осьминог - 1,68 мг, карп - 1,48 мг, икра - 1 мг, сельдь - 0,99 мг;</a:t>
            </a:r>
          </a:p>
          <a:p>
            <a:pPr lvl="0"/>
            <a:r>
              <a:rPr lang="ru-RU" dirty="0" smtClean="0"/>
              <a:t>овощи и фрукты: зелёный горошек - 1,24 мг, ростки бамбука - 1,10 мг, кукуруза (варёная, консервированная) - 0,5-0,6 мг, финики - 0,44 мг, малина - 0,42 мг, брокколи - 0,41 мг;</a:t>
            </a:r>
          </a:p>
          <a:p>
            <a:pPr lvl="0"/>
            <a:r>
              <a:rPr lang="ru-RU" dirty="0" smtClean="0"/>
              <a:t>сладости: порошок какао (неподслащенный) - 6,81 мг, шоколад - 2,3 мг, шоколадные конфеты - 1-2 мг, мед - 0,22 мг.</a:t>
            </a:r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Цитруллин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источник образования образовываться аргинина;</a:t>
            </a:r>
          </a:p>
          <a:p>
            <a:r>
              <a:rPr lang="ru-RU" dirty="0" smtClean="0"/>
              <a:t>повышает выносливость, снижает утомление, укрепляет жизнеспособность;</a:t>
            </a:r>
          </a:p>
          <a:p>
            <a:r>
              <a:rPr lang="ru-RU" dirty="0" smtClean="0"/>
              <a:t>ускоряет элиминацию лактата (молочной кислоты) из мышечной ткани, улучшает трофику и васкуляризацию мышц;</a:t>
            </a:r>
          </a:p>
          <a:p>
            <a:r>
              <a:rPr lang="ru-RU" dirty="0" smtClean="0"/>
              <a:t>укрепляет иммунную функцию;</a:t>
            </a:r>
          </a:p>
          <a:p>
            <a:r>
              <a:rPr lang="ru-RU" dirty="0" smtClean="0"/>
              <a:t>встречается в специализированных энзимах, входит в состав кожи, волос и оболочки нервов;</a:t>
            </a:r>
          </a:p>
          <a:p>
            <a:r>
              <a:rPr lang="ru-RU" dirty="0" smtClean="0"/>
              <a:t>принимает участие в поддержании положительного азотистого баланса в организме;</a:t>
            </a:r>
          </a:p>
          <a:p>
            <a:r>
              <a:rPr lang="ru-RU" dirty="0" smtClean="0"/>
              <a:t>улучшает эректильную функцию.</a:t>
            </a:r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Решение о заместительной терапии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уровне ТТГ между верхней границей </a:t>
            </a:r>
            <a:r>
              <a:rPr lang="ru-RU" dirty="0" err="1" smtClean="0"/>
              <a:t>референсного</a:t>
            </a:r>
            <a:r>
              <a:rPr lang="ru-RU" dirty="0" smtClean="0"/>
              <a:t> диапазона и 10 </a:t>
            </a:r>
            <a:r>
              <a:rPr lang="ru-RU" dirty="0" err="1" smtClean="0"/>
              <a:t>мЕд</a:t>
            </a:r>
            <a:r>
              <a:rPr lang="ru-RU" dirty="0" smtClean="0"/>
              <a:t>/л решение о заместительной терапии принимается индивидуально на основании таких факторов, как наличие симптомов, предположительно связанных с гипотиреозом, носительства АТ-ТПО, а также ИБС, сердечной недостаточности и факторов </a:t>
            </a:r>
            <a:r>
              <a:rPr lang="ru-RU" dirty="0" err="1" smtClean="0"/>
              <a:t>сердечно-сосудистого</a:t>
            </a:r>
            <a:r>
              <a:rPr lang="ru-RU" dirty="0" smtClean="0"/>
              <a:t> риска.</a:t>
            </a:r>
            <a:endParaRPr lang="ru-RU" dirty="0"/>
          </a:p>
        </p:txBody>
      </p:sp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цинк – 4 мг, </a:t>
            </a:r>
            <a:r>
              <a:rPr lang="en-US" dirty="0" smtClean="0"/>
              <a:t>L-</a:t>
            </a:r>
            <a:r>
              <a:rPr lang="ru-RU" dirty="0" smtClean="0"/>
              <a:t>цитруллин – 205 мг;</a:t>
            </a:r>
          </a:p>
          <a:p>
            <a:r>
              <a:rPr lang="ru-RU" dirty="0" smtClean="0"/>
              <a:t>прием – по 1 капсуле два раза в сутки на протяжении 1 месяца, количество курсов – 3 в год;</a:t>
            </a:r>
          </a:p>
          <a:p>
            <a:r>
              <a:rPr lang="ru-RU" dirty="0" smtClean="0"/>
              <a:t>максимальный эффект наступает на 15 день приема, первые положительные ощущения возникают уже на 3 - 4 день приема (синергичный эффект цинка и цитруллина);</a:t>
            </a:r>
          </a:p>
          <a:p>
            <a:r>
              <a:rPr lang="ru-RU" dirty="0" smtClean="0"/>
              <a:t>противопоказания – беременность, лактация и индивидуальная непереносимость.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428604"/>
            <a:ext cx="8050085" cy="6072230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b="1" dirty="0" err="1" smtClean="0">
                <a:solidFill>
                  <a:srgbClr val="00B050"/>
                </a:solidFill>
              </a:rPr>
              <a:t>Либиана</a:t>
            </a:r>
            <a:r>
              <a:rPr lang="ru-RU" sz="2500" b="1" dirty="0" smtClean="0">
                <a:solidFill>
                  <a:srgbClr val="00B050"/>
                </a:solidFill>
              </a:rPr>
              <a:t> </a:t>
            </a:r>
            <a:r>
              <a:rPr lang="ru-RU" sz="2500" b="1" dirty="0" err="1" smtClean="0">
                <a:solidFill>
                  <a:srgbClr val="00B050"/>
                </a:solidFill>
              </a:rPr>
              <a:t>Химид</a:t>
            </a:r>
            <a:r>
              <a:rPr lang="ru-RU" sz="2500" b="1" dirty="0" smtClean="0">
                <a:solidFill>
                  <a:srgbClr val="00B050"/>
                </a:solidFill>
              </a:rPr>
              <a:t>, «Мое сердце между двумя», нарушила условия премии Тернера и получила ее в 56 лет (по положению – дипломант должен быть не старше 50 лет) </a:t>
            </a:r>
            <a:endParaRPr lang="ru-RU" sz="25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60757177_2159004994220750_565089706987172659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Скульптор Луиза Буржуа получила всемирное признание в 80 лет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60765382_2158928120895104_581629850670858240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Кармен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Арера</a:t>
            </a:r>
            <a:r>
              <a:rPr lang="ru-RU" b="1" dirty="0" smtClean="0">
                <a:solidFill>
                  <a:srgbClr val="00B050"/>
                </a:solidFill>
              </a:rPr>
              <a:t>, впервые продала свою работу в 89 лет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61094464_2158130354308214_323811988047763865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000240"/>
            <a:ext cx="5072098" cy="4000528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</a:rPr>
              <a:t>Бил </a:t>
            </a:r>
            <a:r>
              <a:rPr lang="ru-RU" sz="3000" b="1" dirty="0" err="1" smtClean="0">
                <a:solidFill>
                  <a:srgbClr val="00B050"/>
                </a:solidFill>
              </a:rPr>
              <a:t>Трэйлор</a:t>
            </a:r>
            <a:r>
              <a:rPr lang="ru-RU" sz="3000" b="1" dirty="0" smtClean="0">
                <a:solidFill>
                  <a:srgbClr val="00B050"/>
                </a:solidFill>
              </a:rPr>
              <a:t>, классик американской живописи, стал заниматься рисованием после 80 лет</a:t>
            </a:r>
            <a:endParaRPr lang="ru-RU" sz="3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61252290_2157832217671361_401016881346615705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439" y="1600200"/>
            <a:ext cx="3619122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err="1" smtClean="0">
                <a:solidFill>
                  <a:srgbClr val="00B050"/>
                </a:solidFill>
              </a:rPr>
              <a:t>Тэд</a:t>
            </a:r>
            <a:r>
              <a:rPr lang="ru-RU" sz="3500" b="1" dirty="0" smtClean="0">
                <a:solidFill>
                  <a:srgbClr val="00B050"/>
                </a:solidFill>
              </a:rPr>
              <a:t> Тернер: публично признался, что страдает деменцией с тельцами Леви </a:t>
            </a:r>
            <a:endParaRPr lang="ru-RU" sz="35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56482f2d03edf92593-ted-terner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334" y="1600200"/>
            <a:ext cx="8043331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Джейн Фонда: про-эйдж активистка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file70ofv235i9zqwxvum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www.gerontolog.info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сайт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500174"/>
            <a:ext cx="8050085" cy="5000660"/>
          </a:xfrm>
        </p:spPr>
      </p:pic>
      <p:pic>
        <p:nvPicPr>
          <p:cNvPr id="6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95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Дозировка заместительной гормональной терапии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субклиническом</a:t>
            </a:r>
            <a:r>
              <a:rPr lang="ru-RU" dirty="0" smtClean="0"/>
              <a:t> гипотиреозе исходная доза L-T4, как правило, меньше, чем при явном;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субклиническом</a:t>
            </a:r>
            <a:r>
              <a:rPr lang="ru-RU" dirty="0" smtClean="0"/>
              <a:t> гипотиреозе можно рекомендовать L-Т4 в дозе между 25 и 75 мкг, в зависимости от исходного повышения уровня ТТГ. Дальнейший подбор дозы также осуществляется по уровню ТТГ. </a:t>
            </a:r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Эутирокс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 </a:t>
            </a:r>
            <a:r>
              <a:rPr lang="ru-RU" i="1" dirty="0" smtClean="0"/>
              <a:t>заместительной терапии при гипотиреозе</a:t>
            </a:r>
            <a:r>
              <a:rPr lang="ru-RU" dirty="0" smtClean="0"/>
              <a:t> начальная доза для </a:t>
            </a:r>
            <a:r>
              <a:rPr lang="ru-RU" b="1" dirty="0" smtClean="0"/>
              <a:t>пациентов в возрасте до 55 лет (при отсутствии сердечно-сосудистых заболеваний)</a:t>
            </a:r>
            <a:r>
              <a:rPr lang="ru-RU" dirty="0" smtClean="0"/>
              <a:t> составляет для женщин 75-100 мкг/</a:t>
            </a:r>
            <a:r>
              <a:rPr lang="ru-RU" dirty="0" err="1" smtClean="0"/>
              <a:t>сут</a:t>
            </a:r>
            <a:r>
              <a:rPr lang="ru-RU" dirty="0" smtClean="0"/>
              <a:t>., для мужчин - 100-150 мкг/</a:t>
            </a:r>
            <a:r>
              <a:rPr lang="ru-RU" dirty="0" err="1" smtClean="0"/>
              <a:t>сут</a:t>
            </a:r>
            <a:r>
              <a:rPr lang="ru-RU" dirty="0" smtClean="0"/>
              <a:t>.;</a:t>
            </a:r>
          </a:p>
          <a:p>
            <a:r>
              <a:rPr lang="ru-RU" dirty="0" smtClean="0"/>
              <a:t>для </a:t>
            </a:r>
            <a:r>
              <a:rPr lang="ru-RU" b="1" dirty="0" smtClean="0"/>
              <a:t>пациентов старше 55 лет или при сопутствующих сердечно-сосудистых заболеваниях</a:t>
            </a:r>
            <a:r>
              <a:rPr lang="ru-RU" dirty="0" smtClean="0"/>
              <a:t> начальная доза составляет 25 мкг/</a:t>
            </a:r>
            <a:r>
              <a:rPr lang="ru-RU" dirty="0" err="1" smtClean="0"/>
              <a:t>сут</a:t>
            </a:r>
            <a:r>
              <a:rPr lang="ru-RU" dirty="0" smtClean="0"/>
              <a:t>.; увеличивать дозу следует на 25 мкг с интервалом 2 мес. до нормализации уровня ТТГ в крови; при появлении или ухудшении симптомов со стороны сердечно-сосудистой системы необходимо провести коррекцию терапии сердечно-сосудистых заболеваний.</a:t>
            </a:r>
          </a:p>
          <a:p>
            <a:endParaRPr lang="ru-RU" dirty="0"/>
          </a:p>
        </p:txBody>
      </p:sp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756" y="6215082"/>
            <a:ext cx="78524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3342</Words>
  <Application>Microsoft Office PowerPoint</Application>
  <PresentationFormat>Экран (4:3)</PresentationFormat>
  <Paragraphs>346</Paragraphs>
  <Slides>79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Тема Office</vt:lpstr>
      <vt:lpstr>ГОРМОНАЛЬНЫЕ ДЕФИЦИТЫ И СОПУТСТВУЮЩИЕ ГИПОМИКРОЭЛЕМЕНТОЗЫ. КОМПЕТЕНЦИИ КОСМЕТОЛОГА</vt:lpstr>
      <vt:lpstr>Рэперные точки  гормональных дефицитов</vt:lpstr>
      <vt:lpstr>Слайд 3</vt:lpstr>
      <vt:lpstr>Субклинический гипотиреоз по уровню ТТГ (мЕд/л)</vt:lpstr>
      <vt:lpstr>Интерпретация 3</vt:lpstr>
      <vt:lpstr>Опасности субклинического гипотиреоза</vt:lpstr>
      <vt:lpstr>Решение о заместительной терапии</vt:lpstr>
      <vt:lpstr>Дозировка заместительной гормональной терапии</vt:lpstr>
      <vt:lpstr>Эутирокс</vt:lpstr>
      <vt:lpstr>Возрастной андрогенный дефицит</vt:lpstr>
      <vt:lpstr>Метаболизм тестостерона</vt:lpstr>
      <vt:lpstr>Общий тестостерон и его фракции</vt:lpstr>
      <vt:lpstr>Слайд 13</vt:lpstr>
      <vt:lpstr>Дефициты железа, меди и цинка</vt:lpstr>
      <vt:lpstr>Латентный дефицит железа</vt:lpstr>
      <vt:lpstr>Причины развития</vt:lpstr>
      <vt:lpstr>Гендерные различия</vt:lpstr>
      <vt:lpstr>Диагностика: общий анализ крови</vt:lpstr>
      <vt:lpstr>Диагностика: автоматический гематологический анализатор</vt:lpstr>
      <vt:lpstr>Диагностика:  биохимический анализ крови</vt:lpstr>
      <vt:lpstr>Принципы терапии 1</vt:lpstr>
      <vt:lpstr>Принципы терапии 2</vt:lpstr>
      <vt:lpstr>Дефицит железа  не корригируется продуктами</vt:lpstr>
      <vt:lpstr>Поступление железа  с продуктами питания</vt:lpstr>
      <vt:lpstr>Основные препараты железа 1</vt:lpstr>
      <vt:lpstr>Основные препараты железа 2</vt:lpstr>
      <vt:lpstr>Основные препараты железа 3</vt:lpstr>
      <vt:lpstr>Основные препараты железа 4</vt:lpstr>
      <vt:lpstr>Правила приема  препаратов железа</vt:lpstr>
      <vt:lpstr>Осложнения пероральной терапии – лучше применять трехвалетное железо</vt:lpstr>
      <vt:lpstr>Схема приема препаратов</vt:lpstr>
      <vt:lpstr>Показания  для парентерального введения 1 </vt:lpstr>
      <vt:lpstr>Показания  для парентерального введения 2</vt:lpstr>
      <vt:lpstr>Критерии эффективности терапии 1</vt:lpstr>
      <vt:lpstr>Критерии эффективности терапии 2</vt:lpstr>
      <vt:lpstr>Фортификация (ВОЗ)</vt:lpstr>
      <vt:lpstr>Саплиментация (ВОЗ)</vt:lpstr>
      <vt:lpstr>Слайд 38</vt:lpstr>
      <vt:lpstr>Слайд 39</vt:lpstr>
      <vt:lpstr>Медь 1</vt:lpstr>
      <vt:lpstr>Медь 2</vt:lpstr>
      <vt:lpstr>Причины снижения  содержания меди</vt:lpstr>
      <vt:lpstr>Причины повышения  содержания меди</vt:lpstr>
      <vt:lpstr>Референсные значения меди</vt:lpstr>
      <vt:lpstr>Проявления дефицита меди 1</vt:lpstr>
      <vt:lpstr>Проявления дефицита меди 2</vt:lpstr>
      <vt:lpstr>Проявления дефицита меди 3</vt:lpstr>
      <vt:lpstr>Проявление дефицита меди 4</vt:lpstr>
      <vt:lpstr>Проявления интоксикации медью</vt:lpstr>
      <vt:lpstr>Источники меди 1</vt:lpstr>
      <vt:lpstr>Источники меди 2</vt:lpstr>
      <vt:lpstr>Источники меди 3</vt:lpstr>
      <vt:lpstr>Глицин 1</vt:lpstr>
      <vt:lpstr>Глицин 2</vt:lpstr>
      <vt:lpstr>Продермо</vt:lpstr>
      <vt:lpstr>Слайд 56</vt:lpstr>
      <vt:lpstr>Слайд 57</vt:lpstr>
      <vt:lpstr>Цинк 1</vt:lpstr>
      <vt:lpstr>Цинк 2</vt:lpstr>
      <vt:lpstr>Причины снижения  содержания цинка 1</vt:lpstr>
      <vt:lpstr>Причины снижения  содержания цинка 2</vt:lpstr>
      <vt:lpstr>Причины повышения  содержания цинка 1</vt:lpstr>
      <vt:lpstr>Причины повышения  содержания цинка 2</vt:lpstr>
      <vt:lpstr>Референсные значения цинка</vt:lpstr>
      <vt:lpstr>Проявления дефицита цинка 1</vt:lpstr>
      <vt:lpstr>Проявления дефицита цинка 2</vt:lpstr>
      <vt:lpstr>Источники цинка 1</vt:lpstr>
      <vt:lpstr>Источники цинка 2</vt:lpstr>
      <vt:lpstr>Цитруллин</vt:lpstr>
      <vt:lpstr>Ц2</vt:lpstr>
      <vt:lpstr>Слайд 71</vt:lpstr>
      <vt:lpstr>Либиана Химид, «Мое сердце между двумя», нарушила условия премии Тернера и получила ее в 56 лет (по положению – дипломант должен быть не старше 50 лет) </vt:lpstr>
      <vt:lpstr>Скульптор Луиза Буржуа получила всемирное признание в 80 лет</vt:lpstr>
      <vt:lpstr>Кармен Арера, впервые продала свою работу в 89 лет </vt:lpstr>
      <vt:lpstr>Бил Трэйлор, классик американской живописи, стал заниматься рисованием после 80 лет</vt:lpstr>
      <vt:lpstr>Тэд Тернер: публично признался, что страдает деменцией с тельцами Леви </vt:lpstr>
      <vt:lpstr>Джейн Фонда: про-эйдж активистка</vt:lpstr>
      <vt:lpstr>www.gerontolog.info</vt:lpstr>
      <vt:lpstr>Слайд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НЕУЯЗВИМЫЕ</dc:title>
  <dc:creator>Пользователь</dc:creator>
  <cp:lastModifiedBy>Admin</cp:lastModifiedBy>
  <cp:revision>63</cp:revision>
  <dcterms:created xsi:type="dcterms:W3CDTF">2019-11-20T06:37:02Z</dcterms:created>
  <dcterms:modified xsi:type="dcterms:W3CDTF">2022-02-22T09:53:18Z</dcterms:modified>
</cp:coreProperties>
</file>