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12" r:id="rId2"/>
    <p:sldId id="293" r:id="rId3"/>
    <p:sldId id="285" r:id="rId4"/>
    <p:sldId id="286" r:id="rId5"/>
    <p:sldId id="295" r:id="rId6"/>
    <p:sldId id="287" r:id="rId7"/>
    <p:sldId id="290" r:id="rId8"/>
    <p:sldId id="291" r:id="rId9"/>
    <p:sldId id="292" r:id="rId10"/>
    <p:sldId id="284" r:id="rId11"/>
    <p:sldId id="257" r:id="rId12"/>
    <p:sldId id="307" r:id="rId13"/>
    <p:sldId id="308" r:id="rId14"/>
    <p:sldId id="309" r:id="rId15"/>
    <p:sldId id="310" r:id="rId16"/>
    <p:sldId id="311" r:id="rId17"/>
    <p:sldId id="258" r:id="rId18"/>
    <p:sldId id="259" r:id="rId19"/>
    <p:sldId id="260" r:id="rId20"/>
    <p:sldId id="283" r:id="rId21"/>
    <p:sldId id="261" r:id="rId22"/>
    <p:sldId id="263" r:id="rId23"/>
    <p:sldId id="268" r:id="rId24"/>
    <p:sldId id="294" r:id="rId25"/>
    <p:sldId id="264" r:id="rId26"/>
    <p:sldId id="265" r:id="rId27"/>
    <p:sldId id="280" r:id="rId28"/>
    <p:sldId id="266" r:id="rId29"/>
    <p:sldId id="279" r:id="rId30"/>
    <p:sldId id="267" r:id="rId31"/>
    <p:sldId id="269" r:id="rId32"/>
    <p:sldId id="282" r:id="rId33"/>
    <p:sldId id="270" r:id="rId34"/>
    <p:sldId id="275" r:id="rId35"/>
    <p:sldId id="277" r:id="rId36"/>
    <p:sldId id="278" r:id="rId37"/>
    <p:sldId id="296" r:id="rId38"/>
    <p:sldId id="297" r:id="rId39"/>
    <p:sldId id="302" r:id="rId40"/>
    <p:sldId id="298" r:id="rId41"/>
    <p:sldId id="299" r:id="rId42"/>
    <p:sldId id="300" r:id="rId43"/>
    <p:sldId id="301" r:id="rId44"/>
    <p:sldId id="303" r:id="rId45"/>
    <p:sldId id="304" r:id="rId46"/>
    <p:sldId id="305" r:id="rId47"/>
    <p:sldId id="306" r:id="rId4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88" autoAdjust="0"/>
  </p:normalViewPr>
  <p:slideViewPr>
    <p:cSldViewPr>
      <p:cViewPr varScale="1">
        <p:scale>
          <a:sx n="74" d="100"/>
          <a:sy n="74" d="100"/>
        </p:scale>
        <p:origin x="8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6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E86EE-559E-4C8D-A31C-EC5B13A417E6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9A2BA-107C-4018-85BB-62C395B3E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1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9A2BA-107C-4018-85BB-62C395B3EABB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2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157-50E3-40B0-A7CB-01201FA697D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436D-757A-4CA5-8A08-C7044F4FF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7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157-50E3-40B0-A7CB-01201FA697D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436D-757A-4CA5-8A08-C7044F4FF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2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157-50E3-40B0-A7CB-01201FA697D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436D-757A-4CA5-8A08-C7044F4FF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2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157-50E3-40B0-A7CB-01201FA697D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436D-757A-4CA5-8A08-C7044F4FF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4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157-50E3-40B0-A7CB-01201FA697D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436D-757A-4CA5-8A08-C7044F4FF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9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157-50E3-40B0-A7CB-01201FA697D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436D-757A-4CA5-8A08-C7044F4FF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1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157-50E3-40B0-A7CB-01201FA697D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436D-757A-4CA5-8A08-C7044F4FF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1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157-50E3-40B0-A7CB-01201FA697D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436D-757A-4CA5-8A08-C7044F4FF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5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157-50E3-40B0-A7CB-01201FA697D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436D-757A-4CA5-8A08-C7044F4FF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157-50E3-40B0-A7CB-01201FA697D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436D-757A-4CA5-8A08-C7044F4FF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7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B157-50E3-40B0-A7CB-01201FA697D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436D-757A-4CA5-8A08-C7044F4FF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B157-50E3-40B0-A7CB-01201FA697DC}" type="datetimeFigureOut">
              <a:rPr lang="ru-RU" smtClean="0"/>
              <a:pPr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436D-757A-4CA5-8A08-C7044F4FF3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1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567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bject 3"/>
          <p:cNvSpPr txBox="1">
            <a:spLocks/>
          </p:cNvSpPr>
          <p:nvPr/>
        </p:nvSpPr>
        <p:spPr bwMode="auto">
          <a:xfrm>
            <a:off x="857291" y="2542378"/>
            <a:ext cx="69437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203" tIns="123821" rIns="78203" bIns="39101"/>
          <a:lstStyle>
            <a:lvl1pPr marL="9525" defTabSz="100647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defTabSz="100647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100647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100647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1006475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1006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ts val="975"/>
              </a:spcBef>
            </a:pPr>
            <a:r>
              <a:rPr lang="ru-RU" altLang="ru-RU" sz="4400" b="1" i="1" dirty="0" smtClean="0">
                <a:solidFill>
                  <a:srgbClr val="0821B8"/>
                </a:solidFill>
                <a:ea typeface="Microsoft YaHei" panose="020B0503020204020204" pitchFamily="34" charset="-122"/>
              </a:rPr>
              <a:t>КОРЬ У ДЕТЕЙ</a:t>
            </a:r>
            <a:endParaRPr lang="ru-RU" altLang="ru-RU" sz="4400" b="1" i="1" dirty="0">
              <a:solidFill>
                <a:srgbClr val="0821B8"/>
              </a:solidFill>
              <a:ea typeface="Microsoft YaHei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2052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325438" y="115888"/>
            <a:ext cx="43910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object 4"/>
          <p:cNvSpPr txBox="1">
            <a:spLocks noChangeArrowheads="1"/>
          </p:cNvSpPr>
          <p:nvPr/>
        </p:nvSpPr>
        <p:spPr bwMode="auto">
          <a:xfrm>
            <a:off x="44450" y="6419850"/>
            <a:ext cx="2611438" cy="2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974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ts val="38"/>
              </a:spcBef>
              <a:buNone/>
            </a:pPr>
            <a:r>
              <a:rPr lang="ru-RU" alt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10.10. </a:t>
            </a:r>
            <a:r>
              <a:rPr lang="ru-RU" altLang="ru-RU" sz="1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для МС.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651500" y="333375"/>
            <a:ext cx="3313113" cy="23653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Кафедра педиатрии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6876256" y="5316537"/>
            <a:ext cx="1844675" cy="1193923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200" dirty="0" smtClean="0">
                <a:solidFill>
                  <a:srgbClr val="0000FF"/>
                </a:solidFill>
              </a:rPr>
              <a:t>Алексеева О.П., к.м.н., доцент кафедры</a:t>
            </a:r>
          </a:p>
          <a:p>
            <a:pPr algn="ctr" eaLnBrk="1" hangingPunct="1">
              <a:defRPr/>
            </a:pPr>
            <a:endParaRPr lang="ru-RU" altLang="ru-RU" sz="105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2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16832"/>
            <a:ext cx="8147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Корь – это опаснейшая болезнь, до сегодняшнего дня остающаяся на одной из лидирующих позиций в мире по числу летальных исходов.</a:t>
            </a:r>
          </a:p>
          <a:p>
            <a:r>
              <a:rPr lang="ru-RU" sz="2400" b="1" dirty="0"/>
              <a:t> Преимущественно вирус поражает детей с ослабленным иммунитетом, особенно в неблагоприятные эпидемиологические сезоны. </a:t>
            </a:r>
          </a:p>
          <a:p>
            <a:r>
              <a:rPr lang="ru-RU" sz="2400" b="1" dirty="0"/>
              <a:t>Наиболее опасно это заболевание при иммунодефиците: среди больных ВИЧ смертность от кори фиксируется в 99%случаев. </a:t>
            </a:r>
          </a:p>
        </p:txBody>
      </p:sp>
    </p:spTree>
    <p:extLst>
      <p:ext uri="{BB962C8B-B14F-4D97-AF65-F5344CB8AC3E}">
        <p14:creationId xmlns:p14="http://schemas.microsoft.com/office/powerpoint/2010/main" val="30458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3"/>
            <a:ext cx="3960440" cy="266429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КОРЬ</a:t>
            </a:r>
            <a:r>
              <a:rPr lang="ru-RU" dirty="0" smtClean="0"/>
              <a:t> - острое вирусное </a:t>
            </a:r>
            <a:r>
              <a:rPr lang="ru-RU" dirty="0" err="1" smtClean="0"/>
              <a:t>антропонозное</a:t>
            </a:r>
            <a:r>
              <a:rPr lang="ru-RU" dirty="0" smtClean="0"/>
              <a:t> заболевание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6047656"/>
            <a:ext cx="8229600" cy="810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Характеризующееся: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53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5949280"/>
            <a:ext cx="9144000" cy="1143000"/>
          </a:xfrm>
        </p:spPr>
        <p:txBody>
          <a:bodyPr/>
          <a:lstStyle/>
          <a:p>
            <a:r>
              <a:rPr lang="ru-RU" dirty="0" smtClean="0"/>
              <a:t>ВЫРАЖЕННОЙ ИНТОКСИКАЦИЕЙ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anchor="t"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dirty="0" smtClean="0">
                <a:solidFill>
                  <a:prstClr val="black"/>
                </a:solidFill>
              </a:rPr>
              <a:t>катаральным и катарально-гнойным ринитом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96544" cy="1143000"/>
          </a:xfrm>
        </p:spPr>
        <p:txBody>
          <a:bodyPr>
            <a:normAutofit/>
            <a:scene3d>
              <a:camera prst="perspectiveRight"/>
              <a:lightRig rig="threePt" dir="t"/>
            </a:scene3d>
            <a:sp3d z="6350"/>
          </a:bodyPr>
          <a:lstStyle/>
          <a:p>
            <a:r>
              <a:rPr lang="ru-RU" sz="54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alpha val="34000"/>
                  </a:schemeClr>
                </a:solidFill>
              </a:rPr>
              <a:t>ЛАРИНГИТОМ</a:t>
            </a:r>
            <a:endParaRPr lang="ru-RU" sz="5400" dirty="0">
              <a:ln>
                <a:solidFill>
                  <a:schemeClr val="tx1"/>
                </a:solidFill>
              </a:ln>
              <a:solidFill>
                <a:schemeClr val="accent1">
                  <a:alpha val="34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ln>
                  <a:solidFill>
                    <a:srgbClr val="C00000"/>
                  </a:solidFill>
                </a:ln>
                <a:solidFill>
                  <a:schemeClr val="bg1">
                    <a:alpha val="37000"/>
                  </a:schemeClr>
                </a:solidFill>
              </a:rPr>
              <a:t>КОНЪЮКТИВИТОМ</a:t>
            </a:r>
            <a:endParaRPr lang="ru-RU" sz="7200" i="1" dirty="0">
              <a:ln>
                <a:solidFill>
                  <a:srgbClr val="C00000"/>
                </a:solidFill>
              </a:ln>
              <a:solidFill>
                <a:schemeClr val="bg1">
                  <a:alpha val="37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inf7\Desktop\корь - фото\КОРЬ\лютиков\02.02\IMG_3296.JPG"/>
          <p:cNvPicPr>
            <a:picLocks noChangeAspect="1" noChangeArrowheads="1"/>
          </p:cNvPicPr>
          <p:nvPr/>
        </p:nvPicPr>
        <p:blipFill>
          <a:blip r:embed="rId2" cstate="print"/>
          <a:srcRect t="13336" b="13336"/>
          <a:stretch>
            <a:fillRect/>
          </a:stretch>
        </p:blipFill>
        <p:spPr>
          <a:xfrm>
            <a:off x="611560" y="404664"/>
            <a:ext cx="8229600" cy="45259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996952"/>
            <a:ext cx="5670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своеобразной энантемой (пятна </a:t>
            </a:r>
            <a:r>
              <a:rPr lang="ru-RU" sz="4000" dirty="0" err="1" smtClean="0">
                <a:solidFill>
                  <a:prstClr val="black"/>
                </a:solidFill>
                <a:ea typeface="+mj-ea"/>
                <a:cs typeface="+mj-cs"/>
              </a:rPr>
              <a:t>Бельского-Филатова-Коплика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РНК-содержащий вирус </a:t>
            </a:r>
            <a:r>
              <a:rPr lang="en-US" dirty="0" smtClean="0"/>
              <a:t>MORBILLVIRUS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Семейства </a:t>
            </a:r>
            <a:r>
              <a:rPr lang="en-US" dirty="0" smtClean="0"/>
              <a:t>PARAMYXOVIRIDAE</a:t>
            </a:r>
          </a:p>
          <a:p>
            <a:pPr marL="0" indent="0">
              <a:buNone/>
            </a:pPr>
            <a:r>
              <a:rPr lang="ru-RU" dirty="0" smtClean="0"/>
              <a:t>Вирус обладает повышенной летучестью (до 30 м)</a:t>
            </a:r>
          </a:p>
          <a:p>
            <a:pPr marL="0" indent="0">
              <a:buNone/>
            </a:pPr>
            <a:r>
              <a:rPr lang="ru-RU" dirty="0" smtClean="0"/>
              <a:t>Не стоек в окружающей среде (погибает в течение 5 мин под воздействием УФО)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8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 Заболевают, как правило, не привитые и не болевшие корью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 Возможно развитие кори после прививки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/>
              <a:t> Возможно поражение ослабленных привитых детей, в данном случае развивается специфическая нетяжелая форма – </a:t>
            </a:r>
            <a:r>
              <a:rPr lang="ru-RU" b="1" i="1" u="sng" dirty="0" smtClean="0"/>
              <a:t>корь привитых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35672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Дети 1-го года жизни получают защитный врожденный иммунитет от вакцинированных или переболевших матерей. Такой иммунитет сохраняется до 15 мес.</a:t>
            </a:r>
          </a:p>
          <a:p>
            <a:pPr marL="0" indent="0">
              <a:buNone/>
            </a:pPr>
            <a:r>
              <a:rPr lang="ru-RU" dirty="0" smtClean="0"/>
              <a:t>В настоящее время корью заболевают дети от 5 до 14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7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В России принята программа «Элиминации кори и краснухи (2016-2020гг), основанная на стратегическом плане ВОЗ по глобальной ликвидации кори и краснухи на 2011-2020гг.</a:t>
            </a:r>
          </a:p>
          <a:p>
            <a:pPr marL="0" indent="0">
              <a:buNone/>
            </a:pPr>
            <a:r>
              <a:rPr lang="ru-RU" dirty="0"/>
              <a:t>Цель программы- достижение устойчивой спорадической заболеваемости корью и краснухой </a:t>
            </a:r>
            <a:r>
              <a:rPr lang="ru-RU" dirty="0" smtClean="0"/>
              <a:t> </a:t>
            </a:r>
            <a:r>
              <a:rPr lang="ru-RU" dirty="0"/>
              <a:t>на территории РФ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В 2019-2020гг. проводится второй этап программы – верификация элиминации кори и краснухи, т.е. отсутствие местных случаев кори и краснухи при возможных завозах из других стран.</a:t>
            </a:r>
          </a:p>
        </p:txBody>
      </p:sp>
    </p:spTree>
    <p:extLst>
      <p:ext uri="{BB962C8B-B14F-4D97-AF65-F5344CB8AC3E}">
        <p14:creationId xmlns:p14="http://schemas.microsoft.com/office/powerpoint/2010/main" val="39402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Корь встречается круглогодично, но чаще весной и осенью.</a:t>
            </a:r>
          </a:p>
          <a:p>
            <a:r>
              <a:rPr lang="ru-RU" dirty="0" err="1" smtClean="0"/>
              <a:t>Контагиозность</a:t>
            </a:r>
            <a:r>
              <a:rPr lang="ru-RU" dirty="0" smtClean="0"/>
              <a:t> 98-100%</a:t>
            </a:r>
          </a:p>
          <a:p>
            <a:r>
              <a:rPr lang="ru-RU" dirty="0" smtClean="0"/>
              <a:t>Заражение через предметы быта невозможно.</a:t>
            </a:r>
          </a:p>
          <a:p>
            <a:r>
              <a:rPr lang="ru-RU" dirty="0" smtClean="0"/>
              <a:t>Путь передачи – воздушно-капельный</a:t>
            </a:r>
          </a:p>
          <a:p>
            <a:pPr marL="0" indent="0">
              <a:buNone/>
            </a:pPr>
            <a:r>
              <a:rPr lang="ru-RU" dirty="0" smtClean="0"/>
              <a:t>   (при кашле, чихании, крике, плаче, разговоре)</a:t>
            </a:r>
          </a:p>
        </p:txBody>
      </p:sp>
    </p:spTree>
    <p:extLst>
      <p:ext uri="{BB962C8B-B14F-4D97-AF65-F5344CB8AC3E}">
        <p14:creationId xmlns:p14="http://schemas.microsoft.com/office/powerpoint/2010/main" val="745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 инфекции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Только больной человек в последние дни инкубационного периода, в максимальной степени в продромальный (катаральный) период и в значительно меньшей степени – в период высыпания.</a:t>
            </a:r>
          </a:p>
          <a:p>
            <a:pPr marL="0" indent="0">
              <a:buNone/>
            </a:pPr>
            <a:r>
              <a:rPr lang="ru-RU" dirty="0" smtClean="0"/>
              <a:t>Вопрос здорового </a:t>
            </a:r>
            <a:r>
              <a:rPr lang="ru-RU" dirty="0" err="1" smtClean="0"/>
              <a:t>вирусоносительства</a:t>
            </a:r>
            <a:r>
              <a:rPr lang="ru-RU" dirty="0" smtClean="0"/>
              <a:t> отрицается.</a:t>
            </a:r>
          </a:p>
          <a:p>
            <a:pPr marL="0" indent="0">
              <a:buNone/>
            </a:pPr>
            <a:r>
              <a:rPr lang="ru-RU" dirty="0" smtClean="0"/>
              <a:t>Описаны случаи бессимптомной коревой инфекции. Такие больные также могут стать источником заболевания.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457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Иммунитет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После перенесенной кори остается СТОЙКИЙ, НАПРЯЖЕННЫЙ ИММУНИТЕТ,  У 99% - ПОЖИЗНЕННЫЙ.</a:t>
            </a:r>
          </a:p>
          <a:p>
            <a:pPr marL="0" indent="0">
              <a:buNone/>
            </a:pPr>
            <a:r>
              <a:rPr lang="ru-RU" dirty="0" smtClean="0"/>
              <a:t>Поствакцинальный иммунитет, полученный в результате прививок живой коревой вакциной развивается у 90% привитых и сохраняется более 20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737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кори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u="sng" dirty="0" smtClean="0"/>
              <a:t>По типу: </a:t>
            </a:r>
            <a:r>
              <a:rPr lang="ru-RU" dirty="0" smtClean="0"/>
              <a:t>Типичная</a:t>
            </a:r>
          </a:p>
          <a:p>
            <a:pPr marL="0" indent="0">
              <a:buNone/>
            </a:pPr>
            <a:r>
              <a:rPr lang="ru-RU" dirty="0" smtClean="0"/>
              <a:t>                  Атипичная (</a:t>
            </a:r>
            <a:r>
              <a:rPr lang="ru-RU" dirty="0" err="1" smtClean="0"/>
              <a:t>митигированная</a:t>
            </a:r>
            <a:r>
              <a:rPr lang="ru-RU" dirty="0" smtClean="0"/>
              <a:t>, абортивная, стертая, бессимптомная)</a:t>
            </a:r>
          </a:p>
          <a:p>
            <a:pPr marL="0" indent="0">
              <a:buNone/>
            </a:pPr>
            <a:r>
              <a:rPr lang="ru-RU" i="1" u="sng" dirty="0" smtClean="0"/>
              <a:t>По форме: </a:t>
            </a:r>
            <a:r>
              <a:rPr lang="ru-RU" dirty="0" smtClean="0"/>
              <a:t>Легкая форма</a:t>
            </a:r>
          </a:p>
          <a:p>
            <a:pPr marL="0" indent="0">
              <a:buNone/>
            </a:pPr>
            <a:r>
              <a:rPr lang="ru-RU" dirty="0" smtClean="0"/>
              <a:t>                      Среднетяжелая форма</a:t>
            </a:r>
          </a:p>
          <a:p>
            <a:pPr marL="0" indent="0">
              <a:buNone/>
            </a:pPr>
            <a:r>
              <a:rPr lang="ru-RU" dirty="0" smtClean="0"/>
              <a:t>                      Тяжелая форма</a:t>
            </a:r>
          </a:p>
          <a:p>
            <a:pPr marL="0" indent="0">
              <a:buNone/>
            </a:pPr>
            <a:r>
              <a:rPr lang="ru-RU" i="1" u="sng" dirty="0" smtClean="0"/>
              <a:t>По течению:</a:t>
            </a:r>
            <a:r>
              <a:rPr lang="ru-RU" dirty="0" smtClean="0"/>
              <a:t> гладкое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негладкое (осложнения: наслоения вторичной инфекции, обострение хронических заболеваний)</a:t>
            </a:r>
          </a:p>
        </p:txBody>
      </p:sp>
    </p:spTree>
    <p:extLst>
      <p:ext uri="{BB962C8B-B14F-4D97-AF65-F5344CB8AC3E}">
        <p14:creationId xmlns:p14="http://schemas.microsoft.com/office/powerpoint/2010/main" val="513671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 кори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Возникают при присоединении бактериальной флоры.</a:t>
            </a:r>
          </a:p>
          <a:p>
            <a:pPr marL="0" indent="0">
              <a:buNone/>
            </a:pPr>
            <a:r>
              <a:rPr lang="ru-RU" sz="2800" dirty="0" smtClean="0"/>
              <a:t>1.Чаще всего – гнойные трахеиты, ларингиты, бронхиты и пневмонии.</a:t>
            </a:r>
          </a:p>
          <a:p>
            <a:pPr marL="0" indent="0">
              <a:buNone/>
            </a:pPr>
            <a:r>
              <a:rPr lang="ru-RU" sz="2800" dirty="0" smtClean="0"/>
              <a:t>2.Кератит, который может вызвать пожизненное нарушение зрения.</a:t>
            </a:r>
          </a:p>
          <a:p>
            <a:pPr marL="0" indent="0">
              <a:buNone/>
            </a:pPr>
            <a:r>
              <a:rPr lang="ru-RU" sz="2800" dirty="0" smtClean="0"/>
              <a:t>3. Отит.</a:t>
            </a:r>
          </a:p>
          <a:p>
            <a:pPr marL="0" indent="0">
              <a:buNone/>
            </a:pPr>
            <a:r>
              <a:rPr lang="ru-RU" sz="2800" dirty="0" smtClean="0"/>
              <a:t>4. Стоматит, гингивит, реже – энтерит и колит.</a:t>
            </a:r>
          </a:p>
          <a:p>
            <a:pPr marL="0" indent="0">
              <a:buNone/>
            </a:pPr>
            <a:r>
              <a:rPr lang="ru-RU" sz="2800" dirty="0" smtClean="0"/>
              <a:t>5. Менингит, энцефалит.</a:t>
            </a:r>
          </a:p>
          <a:p>
            <a:pPr marL="0" indent="0">
              <a:buNone/>
            </a:pPr>
            <a:r>
              <a:rPr lang="ru-RU" sz="2800" dirty="0" smtClean="0"/>
              <a:t>6. При трансплацентарной передаче кори- риск развития п/о склерозирующего панэнцефалита.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146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течении коревой инфекции выделяют  4 периода: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- инкубационный (7-</a:t>
            </a:r>
            <a:r>
              <a:rPr lang="ru-RU" b="1" i="1" u="sng" dirty="0" smtClean="0"/>
              <a:t>9-11</a:t>
            </a:r>
            <a:r>
              <a:rPr lang="ru-RU" dirty="0" smtClean="0"/>
              <a:t>-28 дней)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- продромальный (катаральный)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- период высыпаний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- реконвалесценция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780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Клиническая картина:</a:t>
            </a:r>
            <a:br>
              <a:rPr lang="ru-RU" dirty="0" smtClean="0"/>
            </a:br>
            <a:r>
              <a:rPr lang="ru-RU" dirty="0" smtClean="0"/>
              <a:t>продромальный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острое начало заболевания;</a:t>
            </a:r>
          </a:p>
          <a:p>
            <a:pPr marL="0" indent="0">
              <a:buNone/>
            </a:pPr>
            <a:r>
              <a:rPr lang="ru-RU" dirty="0" smtClean="0"/>
              <a:t>интоксикация;</a:t>
            </a:r>
          </a:p>
          <a:p>
            <a:pPr marL="0" indent="0">
              <a:buNone/>
            </a:pPr>
            <a:r>
              <a:rPr lang="ru-RU" dirty="0" smtClean="0"/>
              <a:t>катаральные воспаления слизистых     оболочек: покраснения глаз, слезотечение, ощущение жжения и зуда в глазах, светобоязнь, нарастающий ринит, кашель с мокротой, гиперемия и отечность слизистой зева, ротовой полости, пятна Филатова-Бельского-</a:t>
            </a:r>
            <a:r>
              <a:rPr lang="ru-RU" dirty="0" err="1" smtClean="0"/>
              <a:t>Коплика</a:t>
            </a:r>
            <a:r>
              <a:rPr lang="ru-RU" dirty="0" smtClean="0"/>
              <a:t> (исчезают к периоду высыпаний), энантема на твердом нёбе ;</a:t>
            </a:r>
          </a:p>
          <a:p>
            <a:pPr marL="0" indent="0">
              <a:buNone/>
            </a:pPr>
            <a:r>
              <a:rPr lang="ru-RU" dirty="0" smtClean="0"/>
              <a:t>повышение температуры 37.2- 38.0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262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" y="19785"/>
            <a:ext cx="9054720" cy="6798136"/>
          </a:xfrm>
        </p:spPr>
      </p:pic>
    </p:spTree>
    <p:extLst>
      <p:ext uri="{BB962C8B-B14F-4D97-AF65-F5344CB8AC3E}">
        <p14:creationId xmlns:p14="http://schemas.microsoft.com/office/powerpoint/2010/main" val="1480670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Клиническая картина:</a:t>
            </a:r>
            <a:br>
              <a:rPr lang="ru-RU" dirty="0" smtClean="0"/>
            </a:br>
            <a:r>
              <a:rPr lang="ru-RU" dirty="0" smtClean="0"/>
              <a:t>период высыпаний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На 4-5 день болезни (иногда на 2-3 день) появляются первые высыпания на теле: за ушами, на лице. Кожные высыпания сопровождаются слабостью, недомоганием, фебрильной лихорадкой.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smtClean="0"/>
              <a:t>     Сыпь напоминает пятна, в центре которых имеется ярко-красный бугорок, окруженный бледно-розовым кольцом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 smtClean="0"/>
              <a:t>    На 2 день высыпаний сыпь распространяется на тело.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На 3 день сыпь распространяется на конечности: сначала появляется на руках, затем на ногах.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346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51014" y="580237"/>
            <a:ext cx="6841972" cy="56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2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634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Корь остается серьезной проблемой: </a:t>
            </a:r>
          </a:p>
          <a:p>
            <a:pPr>
              <a:buFontTx/>
              <a:buChar char="-"/>
            </a:pPr>
            <a:r>
              <a:rPr lang="ru-RU" sz="2400" dirty="0" smtClean="0"/>
              <a:t>1 из 4 заболевших требует госпитализации;</a:t>
            </a:r>
          </a:p>
          <a:p>
            <a:pPr>
              <a:buFontTx/>
              <a:buChar char="-"/>
            </a:pPr>
            <a:r>
              <a:rPr lang="ru-RU" sz="2400" dirty="0" smtClean="0"/>
              <a:t>энцефалит развивается с частотой 1:1000,</a:t>
            </a:r>
          </a:p>
          <a:p>
            <a:pPr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огибает 1-2 на 1000;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Частота развития ПСПЭ (подострого склерозирующего панэнцефалита) у детей, перенесших корь в возрасте </a:t>
            </a:r>
          </a:p>
          <a:p>
            <a:pPr marL="0" indent="0">
              <a:buNone/>
            </a:pPr>
            <a:r>
              <a:rPr lang="ru-RU" sz="2400" dirty="0" smtClean="0"/>
              <a:t>до 1 года         1:1387; </a:t>
            </a:r>
          </a:p>
          <a:p>
            <a:pPr marL="0" indent="0">
              <a:buNone/>
            </a:pPr>
            <a:r>
              <a:rPr lang="ru-RU" sz="2400" dirty="0" smtClean="0"/>
              <a:t>старше года – 1:600.</a:t>
            </a:r>
          </a:p>
          <a:p>
            <a:pPr marL="0" indent="0">
              <a:buNone/>
            </a:pPr>
            <a:r>
              <a:rPr lang="ru-RU" sz="2400" dirty="0" smtClean="0"/>
              <a:t>Средний возраст развития ПСПЭ - 12 лет, диапазон возрастов – 3-35лет. </a:t>
            </a:r>
          </a:p>
          <a:p>
            <a:pPr marL="0" indent="0">
              <a:buNone/>
            </a:pPr>
            <a:r>
              <a:rPr lang="ru-RU" sz="2400" b="1" i="1" dirty="0" smtClean="0"/>
              <a:t>Так что корь оставляет после себя бомбу замедленного действия.</a:t>
            </a:r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931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Клиническая картина:</a:t>
            </a:r>
            <a:br>
              <a:rPr lang="ru-RU" dirty="0" smtClean="0"/>
            </a:br>
            <a:r>
              <a:rPr lang="ru-RU" dirty="0" smtClean="0"/>
              <a:t>период высыпаний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 мере распространения сыпи</a:t>
            </a:r>
          </a:p>
          <a:p>
            <a:pPr marL="0" indent="0">
              <a:buNone/>
            </a:pPr>
            <a:r>
              <a:rPr lang="ru-RU" dirty="0" smtClean="0"/>
              <a:t> температура снижается;</a:t>
            </a:r>
          </a:p>
          <a:p>
            <a:pPr marL="0" indent="0">
              <a:buNone/>
            </a:pPr>
            <a:r>
              <a:rPr lang="ru-RU" dirty="0" smtClean="0"/>
              <a:t> уменьшаются недомогание и слабость</a:t>
            </a:r>
          </a:p>
          <a:p>
            <a:pPr marL="0" indent="0">
              <a:buNone/>
            </a:pPr>
            <a:r>
              <a:rPr lang="ru-RU" dirty="0" smtClean="0"/>
              <a:t>На 4-5 день сыпь буреет. В этот момент могут присоединиться аллергические реакции и гнойные осложнения (гнойные корочки)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89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Клиническая картина:</a:t>
            </a:r>
            <a:br>
              <a:rPr lang="ru-RU" dirty="0" smtClean="0"/>
            </a:br>
            <a:r>
              <a:rPr lang="ru-RU" dirty="0" smtClean="0"/>
              <a:t>период высыпаний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период высыпаний меняется кашель: появляются признаки ларингита, или </a:t>
            </a:r>
            <a:r>
              <a:rPr lang="ru-RU" dirty="0" err="1" smtClean="0"/>
              <a:t>ларинготрахеобронхита</a:t>
            </a:r>
            <a:r>
              <a:rPr lang="ru-RU" dirty="0" smtClean="0"/>
              <a:t> – кашель становится частым, сухим, «лающим», навязчиво-мучительным, осиплость голоса или афония.</a:t>
            </a:r>
          </a:p>
          <a:p>
            <a:pPr marL="0" indent="0">
              <a:buNone/>
            </a:pPr>
            <a:r>
              <a:rPr lang="ru-RU" u="sng" dirty="0" smtClean="0"/>
              <a:t>Всегда</a:t>
            </a:r>
            <a:r>
              <a:rPr lang="ru-RU" dirty="0" smtClean="0"/>
              <a:t> развивается </a:t>
            </a:r>
            <a:r>
              <a:rPr lang="ru-RU" dirty="0" err="1" smtClean="0"/>
              <a:t>коньюнктивит</a:t>
            </a:r>
            <a:r>
              <a:rPr lang="ru-RU" dirty="0" smtClean="0"/>
              <a:t> с отеком и гиперемией слизистой оболочки глаз, с серозным или серозно-гнойным отделяемым, инъекция сосудов склер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107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949" y="1340769"/>
            <a:ext cx="7754105" cy="42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4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Диагностика типичной кори, достаточно специфическая и затруднений  обычно не вызывает.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Лихорадка, ринит, ларингит, </a:t>
            </a:r>
            <a:r>
              <a:rPr lang="ru-RU" b="1" dirty="0" err="1" smtClean="0"/>
              <a:t>коньюнктивит</a:t>
            </a:r>
            <a:r>
              <a:rPr lang="ru-RU" b="1" dirty="0" smtClean="0"/>
              <a:t>, пятна Бельского-Филатова-</a:t>
            </a:r>
            <a:r>
              <a:rPr lang="ru-RU" b="1" dirty="0" err="1" smtClean="0"/>
              <a:t>Коплика</a:t>
            </a:r>
            <a:r>
              <a:rPr lang="ru-RU" b="1" dirty="0" smtClean="0"/>
              <a:t> и экзантема – обязательные, самые яркие и наиболее ценные проявления кори. </a:t>
            </a:r>
          </a:p>
          <a:p>
            <a:pPr marL="0" indent="0">
              <a:buNone/>
            </a:pPr>
            <a:r>
              <a:rPr lang="ru-RU" b="1" dirty="0" smtClean="0"/>
              <a:t>Играют роль и анамнестические данные.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0298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Лабораторные изменения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8600" b="1" dirty="0" smtClean="0"/>
              <a:t>Ан.крови клинический:</a:t>
            </a:r>
            <a:endParaRPr lang="ru-RU" sz="8600" b="1" dirty="0"/>
          </a:p>
          <a:p>
            <a:pPr marL="0" indent="0">
              <a:buNone/>
            </a:pPr>
            <a:r>
              <a:rPr lang="ru-RU" sz="8600" u="sng" dirty="0" smtClean="0"/>
              <a:t>Период клинической манифестации:</a:t>
            </a:r>
          </a:p>
          <a:p>
            <a:pPr marL="0" indent="0">
              <a:buNone/>
            </a:pPr>
            <a:r>
              <a:rPr lang="ru-RU" sz="8600" dirty="0"/>
              <a:t> </a:t>
            </a:r>
            <a:r>
              <a:rPr lang="ru-RU" sz="8600" dirty="0" smtClean="0"/>
              <a:t>   лейкопения</a:t>
            </a:r>
          </a:p>
          <a:p>
            <a:pPr marL="0" indent="0">
              <a:buNone/>
            </a:pPr>
            <a:r>
              <a:rPr lang="ru-RU" sz="8600" dirty="0"/>
              <a:t> </a:t>
            </a:r>
            <a:r>
              <a:rPr lang="ru-RU" sz="8600" dirty="0" smtClean="0"/>
              <a:t>   относительная и </a:t>
            </a:r>
            <a:r>
              <a:rPr lang="ru-RU" sz="8600" dirty="0"/>
              <a:t>а</a:t>
            </a:r>
            <a:r>
              <a:rPr lang="ru-RU" sz="8600" dirty="0" smtClean="0"/>
              <a:t>бсолютная </a:t>
            </a:r>
            <a:r>
              <a:rPr lang="ru-RU" sz="8600" dirty="0" err="1" smtClean="0"/>
              <a:t>нейтропения</a:t>
            </a:r>
            <a:endParaRPr lang="ru-RU" sz="8600" dirty="0" smtClean="0"/>
          </a:p>
          <a:p>
            <a:pPr marL="0" indent="0">
              <a:buNone/>
            </a:pPr>
            <a:r>
              <a:rPr lang="ru-RU" sz="8600" dirty="0"/>
              <a:t> </a:t>
            </a:r>
            <a:r>
              <a:rPr lang="ru-RU" sz="8600" dirty="0" smtClean="0"/>
              <a:t>   относительный лимфоцитоз</a:t>
            </a:r>
          </a:p>
          <a:p>
            <a:pPr marL="0" indent="0">
              <a:buNone/>
            </a:pPr>
            <a:r>
              <a:rPr lang="ru-RU" sz="8600" dirty="0"/>
              <a:t> </a:t>
            </a:r>
            <a:r>
              <a:rPr lang="ru-RU" sz="8600" dirty="0" smtClean="0"/>
              <a:t>   </a:t>
            </a:r>
            <a:r>
              <a:rPr lang="ru-RU" sz="8600" dirty="0" err="1" smtClean="0"/>
              <a:t>эозинопения</a:t>
            </a:r>
            <a:r>
              <a:rPr lang="ru-RU" sz="8600" dirty="0" smtClean="0"/>
              <a:t> (</a:t>
            </a:r>
            <a:r>
              <a:rPr lang="ru-RU" sz="8600" dirty="0" err="1" smtClean="0"/>
              <a:t>анэозинофилия</a:t>
            </a:r>
            <a:r>
              <a:rPr lang="ru-RU" sz="8600" dirty="0" smtClean="0"/>
              <a:t>)</a:t>
            </a:r>
          </a:p>
          <a:p>
            <a:pPr marL="0" indent="0">
              <a:buNone/>
            </a:pPr>
            <a:r>
              <a:rPr lang="ru-RU" sz="8600" u="sng" dirty="0" smtClean="0"/>
              <a:t>Период высыпаний:</a:t>
            </a:r>
          </a:p>
          <a:p>
            <a:pPr marL="0" indent="0">
              <a:buNone/>
            </a:pPr>
            <a:r>
              <a:rPr lang="ru-RU" sz="8600" dirty="0"/>
              <a:t> </a:t>
            </a:r>
            <a:r>
              <a:rPr lang="ru-RU" sz="8600" dirty="0" smtClean="0"/>
              <a:t>   появляются плазматические клетки</a:t>
            </a:r>
          </a:p>
          <a:p>
            <a:pPr marL="0" indent="0">
              <a:buNone/>
            </a:pPr>
            <a:r>
              <a:rPr lang="ru-RU" sz="8600" dirty="0"/>
              <a:t> </a:t>
            </a:r>
            <a:r>
              <a:rPr lang="ru-RU" sz="8600" dirty="0" smtClean="0"/>
              <a:t>   возможна тромбоцитопения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543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Специфическая лабораторная диагностика кори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 smtClean="0"/>
              <a:t>Серологический метод:</a:t>
            </a:r>
          </a:p>
          <a:p>
            <a:pPr marL="0" indent="0">
              <a:buNone/>
            </a:pPr>
            <a:r>
              <a:rPr lang="ru-RU" dirty="0" smtClean="0"/>
              <a:t>позволяют определить специфические коревые антитела кори класса </a:t>
            </a:r>
            <a:r>
              <a:rPr lang="en-US" dirty="0" smtClean="0"/>
              <a:t>IgM</a:t>
            </a:r>
            <a:r>
              <a:rPr lang="ru-RU" dirty="0" smtClean="0"/>
              <a:t>, </a:t>
            </a:r>
            <a:r>
              <a:rPr lang="en-US" dirty="0" smtClean="0"/>
              <a:t>IgG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Метод ИФА эффективен даже в инкубационный период кори.</a:t>
            </a:r>
          </a:p>
          <a:p>
            <a:pPr marL="0" indent="0">
              <a:buNone/>
            </a:pPr>
            <a:r>
              <a:rPr lang="en-US" b="1" dirty="0" smtClean="0"/>
              <a:t>IgM</a:t>
            </a:r>
            <a:r>
              <a:rPr lang="ru-RU" b="1" dirty="0" smtClean="0"/>
              <a:t> появляются в крови в острую фазу заболевания с первых часов после заражения.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92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Дифференциальная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Краснуха</a:t>
            </a:r>
          </a:p>
          <a:p>
            <a:r>
              <a:rPr lang="ru-RU" dirty="0" smtClean="0"/>
              <a:t>Скарлатина</a:t>
            </a:r>
          </a:p>
          <a:p>
            <a:r>
              <a:rPr lang="ru-RU" dirty="0" smtClean="0"/>
              <a:t>Энтеровирусная инфекция</a:t>
            </a:r>
          </a:p>
          <a:p>
            <a:r>
              <a:rPr lang="ru-RU" dirty="0" err="1" smtClean="0"/>
              <a:t>Менингококцемия</a:t>
            </a:r>
            <a:endParaRPr lang="ru-RU" dirty="0" smtClean="0"/>
          </a:p>
          <a:p>
            <a:r>
              <a:rPr lang="ru-RU" dirty="0" smtClean="0"/>
              <a:t>Псевдотуберкулез </a:t>
            </a:r>
          </a:p>
          <a:p>
            <a:r>
              <a:rPr lang="ru-RU" dirty="0" smtClean="0"/>
              <a:t>Аллергические сыпи</a:t>
            </a:r>
          </a:p>
          <a:p>
            <a:r>
              <a:rPr lang="ru-RU" dirty="0" smtClean="0"/>
              <a:t>Синдром Стивена-Джонсона</a:t>
            </a:r>
          </a:p>
          <a:p>
            <a:r>
              <a:rPr lang="ru-RU" dirty="0" smtClean="0"/>
              <a:t>Синдром </a:t>
            </a:r>
            <a:r>
              <a:rPr lang="ru-RU" dirty="0" err="1" smtClean="0"/>
              <a:t>Лайелла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703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Клинический пример.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Ребенок Н.1г1мес.</a:t>
            </a:r>
          </a:p>
          <a:p>
            <a:pPr marL="0" indent="0">
              <a:buNone/>
            </a:pPr>
            <a:r>
              <a:rPr lang="ru-RU" dirty="0" smtClean="0"/>
              <a:t>Находился в ПБО с 6 по 10.03.2018г.</a:t>
            </a:r>
          </a:p>
          <a:p>
            <a:pPr marL="0" indent="0">
              <a:buNone/>
            </a:pPr>
            <a:r>
              <a:rPr lang="ru-RU" dirty="0" smtClean="0"/>
              <a:t>Мальчик -3 в семье. Родился от нормально протекавшей беременности, с весом 3680, длиной 52см. </a:t>
            </a:r>
          </a:p>
          <a:p>
            <a:pPr marL="0" indent="0">
              <a:buNone/>
            </a:pPr>
            <a:r>
              <a:rPr lang="ru-RU" dirty="0" smtClean="0"/>
              <a:t>На раннем ( с 1 мес) иск. вскармливании. </a:t>
            </a:r>
          </a:p>
          <a:p>
            <a:pPr marL="0" indent="0">
              <a:buNone/>
            </a:pPr>
            <a:r>
              <a:rPr lang="ru-RU" b="1" dirty="0" smtClean="0"/>
              <a:t>Не привит</a:t>
            </a:r>
            <a:r>
              <a:rPr lang="ru-RU" dirty="0" smtClean="0"/>
              <a:t>! (отказ родителей)</a:t>
            </a:r>
            <a:endParaRPr lang="ru-RU" dirty="0"/>
          </a:p>
          <a:p>
            <a:pPr marL="0" indent="0">
              <a:buNone/>
            </a:pPr>
            <a:r>
              <a:rPr lang="ru-RU" u="sng" dirty="0" smtClean="0"/>
              <a:t>Аллергоанамнез</a:t>
            </a:r>
            <a:r>
              <a:rPr lang="ru-RU" dirty="0" smtClean="0"/>
              <a:t>: поллиноз у отца, аллергические высыпания на гексорал в личном анамнезе.</a:t>
            </a:r>
          </a:p>
          <a:p>
            <a:pPr marL="0" indent="0">
              <a:buNone/>
            </a:pPr>
            <a:r>
              <a:rPr lang="ru-RU" dirty="0" smtClean="0"/>
              <a:t>При поступлении контакты с инфекциями отрицали!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476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715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Болеет часто ОРВИ.</a:t>
            </a:r>
          </a:p>
          <a:p>
            <a:pPr marL="0" indent="0">
              <a:buNone/>
            </a:pPr>
            <a:r>
              <a:rPr lang="ru-RU" sz="2400" dirty="0" smtClean="0"/>
              <a:t>В январе и феврале – получал а/б терапию ЦС.</a:t>
            </a:r>
          </a:p>
          <a:p>
            <a:pPr marL="0" indent="0">
              <a:buNone/>
            </a:pPr>
            <a:r>
              <a:rPr lang="ru-RU" sz="2400" u="sng" dirty="0" smtClean="0"/>
              <a:t>Настоящее заболевание с 3.03. </a:t>
            </a:r>
            <a:r>
              <a:rPr lang="ru-RU" sz="2400" dirty="0" smtClean="0"/>
              <a:t>– повышение температуры тела, затруднение носового дыхания, гиперемия зева. Получал симптоматическое лечение без эффекта- нарастали симптомы интоксикации.</a:t>
            </a:r>
          </a:p>
          <a:p>
            <a:pPr marL="0" indent="0">
              <a:buNone/>
            </a:pPr>
            <a:r>
              <a:rPr lang="ru-RU" sz="2400" u="sng" dirty="0" smtClean="0"/>
              <a:t>При поступлении 6.03</a:t>
            </a:r>
            <a:r>
              <a:rPr lang="ru-RU" sz="2400" dirty="0" smtClean="0"/>
              <a:t>. - </a:t>
            </a:r>
            <a:r>
              <a:rPr lang="en-US" sz="2400" dirty="0" smtClean="0"/>
              <a:t>t</a:t>
            </a:r>
            <a:r>
              <a:rPr lang="ru-RU" sz="2400" dirty="0" smtClean="0"/>
              <a:t>36.3. Кожные покровы  чистые, белесоватый налет на слизистой щек. По внутренним органам без особенностей.</a:t>
            </a:r>
          </a:p>
          <a:p>
            <a:pPr marL="0" indent="0">
              <a:buNone/>
            </a:pPr>
            <a:r>
              <a:rPr lang="ru-RU" sz="2400" dirty="0" smtClean="0"/>
              <a:t> В ОАК </a:t>
            </a:r>
            <a:r>
              <a:rPr lang="en-US" sz="2400" dirty="0" smtClean="0"/>
              <a:t>Le</a:t>
            </a:r>
            <a:r>
              <a:rPr lang="ru-RU" sz="2400" dirty="0" smtClean="0"/>
              <a:t>-11.5, п/я 2, с/я 31, лимф -56, </a:t>
            </a:r>
            <a:r>
              <a:rPr lang="ru-RU" sz="2400" dirty="0" err="1" smtClean="0"/>
              <a:t>мон</a:t>
            </a:r>
            <a:r>
              <a:rPr lang="ru-RU" sz="2400" dirty="0" smtClean="0"/>
              <a:t> 11%, Нв 113, </a:t>
            </a:r>
            <a:r>
              <a:rPr lang="ru-RU" sz="2400" dirty="0" err="1" smtClean="0"/>
              <a:t>Тр</a:t>
            </a:r>
            <a:r>
              <a:rPr lang="ru-RU" sz="2400" dirty="0" smtClean="0"/>
              <a:t> 263, СОЭ 14.</a:t>
            </a:r>
          </a:p>
          <a:p>
            <a:pPr marL="0" indent="0">
              <a:buNone/>
            </a:pPr>
            <a:r>
              <a:rPr lang="ru-RU" sz="2400" dirty="0" smtClean="0"/>
              <a:t>В ОАМ- лейкоциты 11.6кл/мкл</a:t>
            </a:r>
          </a:p>
          <a:p>
            <a:pPr marL="0" indent="0">
              <a:buNone/>
            </a:pPr>
            <a:r>
              <a:rPr lang="ru-RU" sz="2400" dirty="0" smtClean="0"/>
              <a:t>СрП – 8.58 мг/л</a:t>
            </a:r>
          </a:p>
        </p:txBody>
      </p:sp>
    </p:spTree>
    <p:extLst>
      <p:ext uri="{BB962C8B-B14F-4D97-AF65-F5344CB8AC3E}">
        <p14:creationId xmlns:p14="http://schemas.microsoft.com/office/powerpoint/2010/main" val="2049877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821" y="620689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Осмотрен в отделении 7.03. – </a:t>
            </a:r>
            <a:r>
              <a:rPr lang="en-US" sz="2400" dirty="0" smtClean="0"/>
              <a:t>t</a:t>
            </a:r>
            <a:r>
              <a:rPr lang="ru-RU" sz="2400" dirty="0" smtClean="0"/>
              <a:t>38.4, сыпи нет, слизистые полости рта яркие, с белыми налетами; зев ярко гиперемирован,  на дужках миндалин – афты. Носовое дыхание затруднено. Кашля при осмотре не была.</a:t>
            </a:r>
            <a:endParaRPr lang="ru-RU" sz="2400" dirty="0"/>
          </a:p>
          <a:p>
            <a:pPr marL="0" indent="0">
              <a:buNone/>
            </a:pPr>
            <a:r>
              <a:rPr lang="ru-RU" sz="2400" u="sng" dirty="0" err="1" smtClean="0"/>
              <a:t>Осм</a:t>
            </a:r>
            <a:r>
              <a:rPr lang="ru-RU" sz="2400" u="sng" dirty="0"/>
              <a:t>. лор 7.03</a:t>
            </a:r>
            <a:r>
              <a:rPr lang="ru-RU" sz="2400" dirty="0"/>
              <a:t>. </a:t>
            </a:r>
            <a:r>
              <a:rPr lang="ru-RU" sz="2400" dirty="0" smtClean="0"/>
              <a:t> </a:t>
            </a:r>
            <a:r>
              <a:rPr lang="ru-RU" sz="2400" dirty="0"/>
              <a:t>– тонзиллофарингит, ринит., </a:t>
            </a:r>
            <a:r>
              <a:rPr lang="ru-RU" sz="2400" dirty="0" err="1"/>
              <a:t>дв.отит</a:t>
            </a:r>
            <a:r>
              <a:rPr lang="ru-RU" sz="2400" dirty="0"/>
              <a:t>, кандидоз полости рта.</a:t>
            </a:r>
          </a:p>
          <a:p>
            <a:pPr marL="0" indent="0">
              <a:buNone/>
            </a:pPr>
            <a:r>
              <a:rPr lang="ru-RU" sz="2400" dirty="0" smtClean="0"/>
              <a:t>На основании данных анамнеза, осмотра и проведенного обследования диагностировано течение острой вирусно-бактериальной инфекции: тонзиллофарингит, ринит, аденоидит, кандидоз слизистой полости рта, стоматит.</a:t>
            </a:r>
          </a:p>
          <a:p>
            <a:pPr marL="0" indent="0">
              <a:buNone/>
            </a:pPr>
            <a:r>
              <a:rPr lang="ru-RU" sz="2400" dirty="0"/>
              <a:t>Лечение: флуконазол, капли в нос и уши, обработка слизистой рта </a:t>
            </a:r>
            <a:r>
              <a:rPr lang="ru-RU" sz="2400" dirty="0" err="1"/>
              <a:t>кандидом</a:t>
            </a:r>
            <a:r>
              <a:rPr lang="ru-RU" sz="2400" dirty="0"/>
              <a:t> и гексоралом.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255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Заболеваемость корью в мире уменьшилась на 75% с 2000 до 2013гг.</a:t>
            </a:r>
          </a:p>
          <a:p>
            <a:pPr marL="0" indent="0">
              <a:buNone/>
            </a:pPr>
            <a:r>
              <a:rPr lang="ru-RU" sz="2400" dirty="0" smtClean="0"/>
              <a:t>За это время предотвращено вакцинацией 146тыс смертей.</a:t>
            </a:r>
          </a:p>
          <a:p>
            <a:pPr marL="0" indent="0">
              <a:buNone/>
            </a:pPr>
            <a:r>
              <a:rPr lang="ru-RU" sz="2400" b="1" dirty="0" smtClean="0"/>
              <a:t>Тем не менее в 2015г. около 20млн детей не были привиты против кори, охват иммунизацией составил 61%.</a:t>
            </a:r>
            <a:endParaRPr lang="en-US" sz="2400" dirty="0" err="1"/>
          </a:p>
          <a:p>
            <a:pPr marL="0" indent="0">
              <a:buNone/>
            </a:pPr>
            <a:r>
              <a:rPr lang="ru-RU" sz="2400" dirty="0" smtClean="0"/>
              <a:t> В 2013-2014гг было зарегистрировано более 30тыс случаев кори: в Грузии, Германии, Казахстане, Киргизии, Болгарии, Франции, Бельгии, Боснии, Герцеговине, Румынии.</a:t>
            </a:r>
          </a:p>
          <a:p>
            <a:pPr marL="0" indent="0">
              <a:buNone/>
            </a:pPr>
            <a:r>
              <a:rPr lang="ru-RU" sz="2400" dirty="0"/>
              <a:t>В 2015г. – вспышка кори в Египте, Эфиопии. 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За 2017-2018гг </a:t>
            </a:r>
            <a:r>
              <a:rPr lang="ru-RU" sz="2400" dirty="0" smtClean="0"/>
              <a:t>в странах Европы заболели 82 </a:t>
            </a:r>
            <a:r>
              <a:rPr lang="ru-RU" sz="2400" dirty="0" err="1" smtClean="0"/>
              <a:t>тыс</a:t>
            </a:r>
            <a:r>
              <a:rPr lang="ru-RU" sz="2400" dirty="0" smtClean="0"/>
              <a:t> человек, 35 – умерли.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35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8.03. лихорадка до 38.7, аппетит снижен, отечность век; на лице, туловище, в меньшей степени на конечностях сыпь, расцененная как аллергическая (впервые пил чай из ромашки).</a:t>
            </a:r>
          </a:p>
          <a:p>
            <a:pPr marL="0" indent="0">
              <a:buNone/>
            </a:pPr>
            <a:r>
              <a:rPr lang="ru-RU" dirty="0" smtClean="0"/>
              <a:t>Слизистые рта отечны, с белыми налетами, на передних дужках – афты.</a:t>
            </a:r>
          </a:p>
          <a:p>
            <a:pPr marL="0" indent="0">
              <a:buNone/>
            </a:pPr>
            <a:r>
              <a:rPr lang="ru-RU" dirty="0" smtClean="0"/>
              <a:t>Назначен супрастин в/м, гипоаллергенная диета, отменен гексорал.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539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9.03.- сохраняется экзантема, кожного зуда нет; лихорадка до 39.4, проявления афтозного стоматита.</a:t>
            </a:r>
          </a:p>
          <a:p>
            <a:pPr marL="0" indent="0">
              <a:buNone/>
            </a:pPr>
            <a:r>
              <a:rPr lang="ru-RU" dirty="0" smtClean="0"/>
              <a:t>Назначена инфузионная терапия глюкозо-солевыми растворами, дексаметазон в/в</a:t>
            </a:r>
            <a:r>
              <a:rPr lang="ru-RU" smtClean="0"/>
              <a:t>, энтеросгель.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181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754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В отделении осмотрен 10.03. – </a:t>
            </a:r>
            <a:r>
              <a:rPr lang="en-US" sz="2400" dirty="0" smtClean="0"/>
              <a:t>t</a:t>
            </a:r>
            <a:r>
              <a:rPr lang="ru-RU" sz="2400" dirty="0" smtClean="0"/>
              <a:t>36.6, пятнисто-папулезная </a:t>
            </a:r>
            <a:r>
              <a:rPr lang="ru-RU" sz="2400" dirty="0"/>
              <a:t>сыпь по всему телу</a:t>
            </a:r>
            <a:r>
              <a:rPr lang="ru-RU" sz="2400" dirty="0" smtClean="0"/>
              <a:t>, на лице- сливная, в меньшей степени – на ногах. </a:t>
            </a:r>
          </a:p>
          <a:p>
            <a:pPr marL="0" indent="0">
              <a:buNone/>
            </a:pPr>
            <a:r>
              <a:rPr lang="ru-RU" sz="2400" dirty="0" smtClean="0"/>
              <a:t>Веки отечные, лицо одутловатое, склеры инъецированы.</a:t>
            </a:r>
          </a:p>
          <a:p>
            <a:pPr marL="0" indent="0">
              <a:buNone/>
            </a:pPr>
            <a:r>
              <a:rPr lang="ru-RU" sz="2400" dirty="0" smtClean="0"/>
              <a:t>На слизистой щек в области передних коренных зубов симметричные белесовато-серые пятна с гиперемированным ободком. Зев гиперемирован, миндалины чистые. Голос осипший.</a:t>
            </a:r>
          </a:p>
          <a:p>
            <a:pPr marL="0" indent="0">
              <a:buNone/>
            </a:pPr>
            <a:r>
              <a:rPr lang="ru-RU" sz="2400" dirty="0" smtClean="0"/>
              <a:t>По внутренним органам без изменений.</a:t>
            </a:r>
          </a:p>
          <a:p>
            <a:pPr marL="0" indent="0">
              <a:buNone/>
            </a:pPr>
            <a:r>
              <a:rPr lang="ru-RU" sz="2400" dirty="0" smtClean="0"/>
              <a:t>Дополнительно опрошены родители – </a:t>
            </a:r>
            <a:r>
              <a:rPr lang="ru-RU" sz="2400" b="1" dirty="0" smtClean="0"/>
              <a:t>ребенок прописан в Москве, по проживает в Красногорске, где по дому имел контакт с больным корью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5600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 учетом дополнительных данных анамнеза, клинической картины заболевания:</a:t>
            </a:r>
          </a:p>
          <a:p>
            <a:pPr>
              <a:buFontTx/>
              <a:buChar char="-"/>
            </a:pPr>
            <a:r>
              <a:rPr lang="ru-RU" dirty="0" smtClean="0"/>
              <a:t>3.03. –лихорадка, катаральные явления,</a:t>
            </a:r>
          </a:p>
          <a:p>
            <a:pPr>
              <a:buFontTx/>
              <a:buChar char="-"/>
            </a:pPr>
            <a:r>
              <a:rPr lang="ru-RU" dirty="0" smtClean="0"/>
              <a:t> на 4-5 день - высыпания (с 8.03. первые элементы, но без четкой </a:t>
            </a:r>
            <a:r>
              <a:rPr lang="ru-RU" dirty="0" err="1" smtClean="0"/>
              <a:t>этапности</a:t>
            </a:r>
            <a:r>
              <a:rPr lang="ru-RU" dirty="0" smtClean="0"/>
              <a:t>, расцененные как аллергические);</a:t>
            </a:r>
          </a:p>
          <a:p>
            <a:pPr>
              <a:buFontTx/>
              <a:buChar char="-"/>
            </a:pPr>
            <a:r>
              <a:rPr lang="ru-RU" dirty="0" smtClean="0"/>
              <a:t>пятна </a:t>
            </a:r>
            <a:r>
              <a:rPr lang="ru-RU" dirty="0" err="1" smtClean="0"/>
              <a:t>Коплика</a:t>
            </a:r>
            <a:r>
              <a:rPr lang="ru-RU" dirty="0"/>
              <a:t>-</a:t>
            </a:r>
            <a:r>
              <a:rPr lang="ru-RU" dirty="0" smtClean="0"/>
              <a:t> Филатова-Бельского</a:t>
            </a:r>
          </a:p>
          <a:p>
            <a:pPr marL="0" indent="0">
              <a:buNone/>
            </a:pPr>
            <a:r>
              <a:rPr lang="ru-RU" dirty="0" smtClean="0"/>
              <a:t>Поставлен </a:t>
            </a:r>
            <a:r>
              <a:rPr lang="ru-RU" u="sng" dirty="0" smtClean="0"/>
              <a:t>диагноз</a:t>
            </a:r>
            <a:r>
              <a:rPr lang="ru-RU" dirty="0" smtClean="0"/>
              <a:t>: корь, типичная, средне-тяжелое течение.</a:t>
            </a:r>
          </a:p>
          <a:p>
            <a:pPr marL="0" indent="0">
              <a:buNone/>
            </a:pPr>
            <a:r>
              <a:rPr lang="ru-RU" dirty="0" smtClean="0"/>
              <a:t>Ребенок переведен в инфекционное отделение </a:t>
            </a:r>
            <a:r>
              <a:rPr lang="ru-RU" dirty="0" err="1" smtClean="0"/>
              <a:t>Красногорской</a:t>
            </a:r>
            <a:r>
              <a:rPr lang="ru-RU" dirty="0" smtClean="0"/>
              <a:t> городской больницы, где диагноз подтвержден </a:t>
            </a:r>
            <a:r>
              <a:rPr lang="ru-RU" dirty="0" err="1" smtClean="0"/>
              <a:t>серологически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581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 изоляция больного ребенка;</a:t>
            </a:r>
          </a:p>
          <a:p>
            <a:pPr>
              <a:buFontTx/>
              <a:buChar char="-"/>
            </a:pPr>
            <a:r>
              <a:rPr lang="ru-RU" dirty="0" err="1" smtClean="0"/>
              <a:t>непривитые</a:t>
            </a:r>
            <a:r>
              <a:rPr lang="ru-RU" dirty="0" smtClean="0"/>
              <a:t> дети изолируются на 3 недели</a:t>
            </a:r>
          </a:p>
          <a:p>
            <a:pPr>
              <a:buFontTx/>
              <a:buChar char="-"/>
            </a:pPr>
            <a:r>
              <a:rPr lang="ru-RU" dirty="0" err="1"/>
              <a:t>н</a:t>
            </a:r>
            <a:r>
              <a:rPr lang="ru-RU" dirty="0" err="1" smtClean="0"/>
              <a:t>епривитым</a:t>
            </a:r>
            <a:r>
              <a:rPr lang="ru-RU" dirty="0" smtClean="0"/>
              <a:t> против кори контактным детям старше 1 года - вакцинация  против кори!</a:t>
            </a:r>
          </a:p>
          <a:p>
            <a:pPr>
              <a:buFontTx/>
              <a:buChar char="-"/>
            </a:pPr>
            <a:r>
              <a:rPr lang="ru-RU" dirty="0" err="1"/>
              <a:t>к</a:t>
            </a:r>
            <a:r>
              <a:rPr lang="ru-RU" dirty="0" err="1" smtClean="0"/>
              <a:t>варцевание</a:t>
            </a:r>
            <a:r>
              <a:rPr lang="ru-RU" dirty="0" smtClean="0"/>
              <a:t> и проветривание помещения, где находился больной ребенок.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001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Вакцинация </a:t>
            </a:r>
            <a:r>
              <a:rPr lang="ru-RU" dirty="0" err="1" smtClean="0"/>
              <a:t>проиив</a:t>
            </a:r>
            <a:r>
              <a:rPr lang="ru-RU" dirty="0" smtClean="0"/>
              <a:t> кори </a:t>
            </a:r>
            <a:r>
              <a:rPr lang="ru-RU" dirty="0" err="1" smtClean="0"/>
              <a:t>прводится</a:t>
            </a:r>
            <a:r>
              <a:rPr lang="ru-RU" dirty="0" smtClean="0"/>
              <a:t> в 1 год и 6 лет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Вакцинация против кори проводится в 1 г и 6 лет.</a:t>
            </a:r>
          </a:p>
          <a:p>
            <a:pPr marL="0" indent="0">
              <a:buNone/>
            </a:pPr>
            <a:r>
              <a:rPr lang="ru-RU" sz="2800" dirty="0" smtClean="0"/>
              <a:t>Противопоказания: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Возраст до 1 года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Первичный иммунодефицит.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Аллергическая реакция на куриный белок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Наличие тяжелого системного заболевания</a:t>
            </a:r>
          </a:p>
          <a:p>
            <a:pPr marL="514350" indent="-514350">
              <a:buAutoNum type="arabicPeriod"/>
            </a:pPr>
            <a:r>
              <a:rPr lang="ru-RU" sz="2800" dirty="0"/>
              <a:t>Б</a:t>
            </a:r>
            <a:r>
              <a:rPr lang="ru-RU" sz="2800" dirty="0" smtClean="0"/>
              <a:t>еременность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188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Коревые вакцины, зарегистрированные в России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ЖКВ- вакцина коревая «</a:t>
            </a:r>
            <a:r>
              <a:rPr lang="ru-RU" dirty="0" err="1" smtClean="0"/>
              <a:t>Микроген</a:t>
            </a:r>
            <a:r>
              <a:rPr lang="ru-RU" dirty="0" smtClean="0"/>
              <a:t>», Россия</a:t>
            </a:r>
          </a:p>
          <a:p>
            <a:r>
              <a:rPr lang="ru-RU" dirty="0" smtClean="0"/>
              <a:t>Дивакцина </a:t>
            </a:r>
            <a:r>
              <a:rPr lang="ru-RU" dirty="0" err="1" smtClean="0"/>
              <a:t>паротитно</a:t>
            </a:r>
            <a:r>
              <a:rPr lang="ru-RU" dirty="0" smtClean="0"/>
              <a:t>-коревая- «</a:t>
            </a:r>
            <a:r>
              <a:rPr lang="ru-RU" dirty="0" err="1" smtClean="0"/>
              <a:t>Микроген</a:t>
            </a:r>
            <a:r>
              <a:rPr lang="ru-RU" dirty="0" smtClean="0"/>
              <a:t>, Россия</a:t>
            </a:r>
          </a:p>
          <a:p>
            <a:pPr marL="0" indent="0">
              <a:buNone/>
            </a:pPr>
            <a:r>
              <a:rPr lang="ru-RU" i="1" dirty="0" smtClean="0"/>
              <a:t>Отечественные вакцины культивируются на фибробластах эмбрионов японских перепелов.</a:t>
            </a:r>
          </a:p>
          <a:p>
            <a:r>
              <a:rPr lang="ru-RU" dirty="0" smtClean="0"/>
              <a:t>Приорикс – вакцина коревая </a:t>
            </a:r>
            <a:r>
              <a:rPr lang="ru-RU" dirty="0" err="1" smtClean="0"/>
              <a:t>паротитная</a:t>
            </a:r>
            <a:r>
              <a:rPr lang="ru-RU" dirty="0" smtClean="0"/>
              <a:t> , краснушная. «</a:t>
            </a:r>
            <a:r>
              <a:rPr lang="ru-RU" dirty="0" err="1" smtClean="0"/>
              <a:t>ГлаксоСмитКляйн</a:t>
            </a:r>
            <a:r>
              <a:rPr lang="ru-RU" dirty="0" smtClean="0"/>
              <a:t>», </a:t>
            </a:r>
            <a:r>
              <a:rPr lang="ru-RU" dirty="0"/>
              <a:t>Б</a:t>
            </a:r>
            <a:r>
              <a:rPr lang="ru-RU" dirty="0" smtClean="0"/>
              <a:t>ельгия.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815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Спасибо за внимание!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47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Корь продолжает распространяться и в РФ – по данным </a:t>
            </a:r>
            <a:r>
              <a:rPr lang="ru-RU" sz="2800" dirty="0" err="1" smtClean="0"/>
              <a:t>Роспотребнадзора</a:t>
            </a:r>
            <a:r>
              <a:rPr lang="ru-RU" sz="2800" dirty="0" smtClean="0"/>
              <a:t>:</a:t>
            </a:r>
          </a:p>
          <a:p>
            <a:pPr marL="0" indent="0">
              <a:buNone/>
            </a:pPr>
            <a:r>
              <a:rPr lang="ru-RU" sz="2800" dirty="0"/>
              <a:t>в</a:t>
            </a:r>
            <a:r>
              <a:rPr lang="ru-RU" sz="2800" dirty="0" smtClean="0"/>
              <a:t> 2017г. -  725 случая кори</a:t>
            </a:r>
          </a:p>
          <a:p>
            <a:pPr marL="0" indent="0">
              <a:buNone/>
            </a:pPr>
            <a:r>
              <a:rPr lang="ru-RU" sz="2800" dirty="0"/>
              <a:t>в</a:t>
            </a:r>
            <a:r>
              <a:rPr lang="ru-RU" sz="2800" dirty="0" smtClean="0"/>
              <a:t> 2018г. – 2500 случаев </a:t>
            </a:r>
          </a:p>
          <a:p>
            <a:pPr marL="0" indent="0">
              <a:buNone/>
            </a:pPr>
            <a:r>
              <a:rPr lang="ru-RU" sz="2800" dirty="0"/>
              <a:t>в</a:t>
            </a:r>
            <a:r>
              <a:rPr lang="ru-RU" sz="2800" dirty="0" smtClean="0"/>
              <a:t> Москве в 2019г. – 1.03сл. на 1000 </a:t>
            </a:r>
          </a:p>
          <a:p>
            <a:pPr marL="0" indent="0">
              <a:buNone/>
            </a:pPr>
            <a:r>
              <a:rPr lang="ru-RU" sz="2800" dirty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Моск</a:t>
            </a:r>
            <a:r>
              <a:rPr lang="ru-RU" sz="2800" dirty="0" smtClean="0"/>
              <a:t>. </a:t>
            </a:r>
            <a:r>
              <a:rPr lang="ru-RU" sz="2800" dirty="0" err="1"/>
              <a:t>о</a:t>
            </a:r>
            <a:r>
              <a:rPr lang="ru-RU" sz="2800" dirty="0" err="1" smtClean="0"/>
              <a:t>бл</a:t>
            </a:r>
            <a:r>
              <a:rPr lang="ru-RU" sz="2800" dirty="0" smtClean="0"/>
              <a:t>-              1.08 сл. на 1000 населения</a:t>
            </a:r>
          </a:p>
          <a:p>
            <a:pPr marL="0" indent="0">
              <a:buNone/>
            </a:pPr>
            <a:r>
              <a:rPr lang="ru-RU" sz="2800" dirty="0" smtClean="0"/>
              <a:t>По мнению инфекционистов вирус кори распространяется в нашу страну из других государств – Украины, Сербии, Румынии, Италии, Греции, Франции.</a:t>
            </a:r>
          </a:p>
          <a:p>
            <a:pPr marL="0" indent="0">
              <a:buNone/>
            </a:pPr>
            <a:r>
              <a:rPr lang="ru-RU" sz="2800" dirty="0" smtClean="0"/>
              <a:t>На Украине за 1.5 мес 2019 г заболели 20 </a:t>
            </a:r>
            <a:r>
              <a:rPr lang="ru-RU" sz="2800" dirty="0" err="1" smtClean="0"/>
              <a:t>тыс</a:t>
            </a:r>
            <a:r>
              <a:rPr lang="ru-RU" sz="2800" dirty="0" smtClean="0"/>
              <a:t> человек.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15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Вспышки кори в странах Европы и США происходят в основном из-за низкого охвата вакцинацией.</a:t>
            </a:r>
          </a:p>
          <a:p>
            <a:r>
              <a:rPr lang="ru-RU" dirty="0" smtClean="0"/>
              <a:t>Из числа заболевших 65% не имели прививки против кори.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8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Корь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mtClean="0"/>
              <a:t>В структуре заболевших 58% - взрослые.</a:t>
            </a:r>
          </a:p>
          <a:p>
            <a:r>
              <a:rPr lang="ru-RU" smtClean="0"/>
              <a:t>Показатель заболеваемости  на 100тыс в возрасте    0-17лет – 1.26</a:t>
            </a:r>
          </a:p>
          <a:p>
            <a:r>
              <a:rPr lang="ru-RU" smtClean="0"/>
              <a:t>                     1-2 лет –  2.79 (вследствие несвоевременной вакцинации)</a:t>
            </a:r>
          </a:p>
          <a:p>
            <a:r>
              <a:rPr lang="ru-RU" smtClean="0"/>
              <a:t>                     до года – 3.75 (вследствие менее напряженного иммунитета у привитых от кори матерей).</a:t>
            </a:r>
          </a:p>
          <a:p>
            <a:r>
              <a:rPr lang="ru-RU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0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Корь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 отчетам, своевременность прививок от кори – 97.9% к 24 месяцам и 97.3 – к 6 годам.</a:t>
            </a:r>
          </a:p>
          <a:p>
            <a:pPr marL="0" indent="0">
              <a:buNone/>
            </a:pPr>
            <a:r>
              <a:rPr lang="ru-RU" dirty="0" smtClean="0"/>
              <a:t>Но возникновение очагов вокруг завозных случаев говорит о существовании </a:t>
            </a:r>
            <a:r>
              <a:rPr lang="ru-RU" dirty="0" err="1" smtClean="0"/>
              <a:t>недопривитых</a:t>
            </a:r>
            <a:r>
              <a:rPr lang="ru-RU" dirty="0" smtClean="0"/>
              <a:t> групп населения, в </a:t>
            </a:r>
            <a:r>
              <a:rPr lang="ru-RU" dirty="0" err="1" smtClean="0"/>
              <a:t>т.ч</a:t>
            </a:r>
            <a:r>
              <a:rPr lang="ru-RU" dirty="0" smtClean="0"/>
              <a:t>. медработников.</a:t>
            </a:r>
          </a:p>
          <a:p>
            <a:pPr marL="0" indent="0">
              <a:buNone/>
            </a:pPr>
            <a:r>
              <a:rPr lang="ru-RU" dirty="0" smtClean="0"/>
              <a:t>Прослеживается периодичность роста заболеваемости корью, но интервалы между пиками удлинились до 6-7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6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Корь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Половина случаев кори падает на непривитых, </a:t>
            </a:r>
          </a:p>
          <a:p>
            <a:pPr marL="0" indent="0">
              <a:buNone/>
            </a:pPr>
            <a:r>
              <a:rPr lang="ru-RU" dirty="0" smtClean="0"/>
              <a:t>среди них дети 1-4 лет – 33%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5-9 лет – 13;</a:t>
            </a:r>
          </a:p>
          <a:p>
            <a:pPr marL="0" indent="0">
              <a:buNone/>
            </a:pPr>
            <a:r>
              <a:rPr lang="ru-RU" dirty="0"/>
              <a:t>ч</a:t>
            </a:r>
            <a:r>
              <a:rPr lang="ru-RU" dirty="0" smtClean="0"/>
              <a:t>то указывает на рост числа отказов родителей от вакцинации в последние годы.</a:t>
            </a:r>
          </a:p>
          <a:p>
            <a:pPr marL="0" indent="0">
              <a:buNone/>
            </a:pPr>
            <a:r>
              <a:rPr lang="ru-RU" dirty="0" smtClean="0"/>
              <a:t>Серологический мониторинг подозрительных на корь больных в РФ проводится активно (выше требуемого уровня 2 на 100тыс населения), только около половины проб положительные, что указывает на высокий уровень бдительности.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8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1964</Words>
  <Application>Microsoft Office PowerPoint</Application>
  <PresentationFormat>Экран (4:3)</PresentationFormat>
  <Paragraphs>217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Microsoft YaHei</vt:lpstr>
      <vt:lpstr>Arial</vt:lpstr>
      <vt:lpstr>Bahnschrift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Корь в России</vt:lpstr>
      <vt:lpstr>Корь в России</vt:lpstr>
      <vt:lpstr>Корь в России</vt:lpstr>
      <vt:lpstr>Презентация PowerPoint</vt:lpstr>
      <vt:lpstr>КОРЬ - острое вирусное антропонозное заболевание</vt:lpstr>
      <vt:lpstr>ВЫРАЖЕННОЙ ИНТОКСИКАЦИЕЙ</vt:lpstr>
      <vt:lpstr>катаральным и катарально-гнойным ринитом  </vt:lpstr>
      <vt:lpstr>ЛАРИНГИТОМ</vt:lpstr>
      <vt:lpstr>КОНЪЮКТИВИТОМ</vt:lpstr>
      <vt:lpstr>Презентация PowerPoint</vt:lpstr>
      <vt:lpstr>ЭТИОЛОГИЯ</vt:lpstr>
      <vt:lpstr>ЭПИДЕМИОЛОГИЯ</vt:lpstr>
      <vt:lpstr>Эпидемиология</vt:lpstr>
      <vt:lpstr>Презентация PowerPoint</vt:lpstr>
      <vt:lpstr>Источник инфекции</vt:lpstr>
      <vt:lpstr>Иммунитет</vt:lpstr>
      <vt:lpstr>Классификация кори</vt:lpstr>
      <vt:lpstr>Осложнения кори</vt:lpstr>
      <vt:lpstr>Клиническая картина</vt:lpstr>
      <vt:lpstr>Клиническая картина: продромальный период</vt:lpstr>
      <vt:lpstr>Презентация PowerPoint</vt:lpstr>
      <vt:lpstr>Клиническая картина: период высыпаний</vt:lpstr>
      <vt:lpstr>Презентация PowerPoint</vt:lpstr>
      <vt:lpstr>Клиническая картина: период высыпаний</vt:lpstr>
      <vt:lpstr>Клиническая картина: период высыпаний</vt:lpstr>
      <vt:lpstr>Презентация PowerPoint</vt:lpstr>
      <vt:lpstr>Клиническая картина</vt:lpstr>
      <vt:lpstr>Лабораторные изменения </vt:lpstr>
      <vt:lpstr>Специфическая лабораторная диагностика кори</vt:lpstr>
      <vt:lpstr>Дифференциальная диагностика</vt:lpstr>
      <vt:lpstr>Клинический пример.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</vt:lpstr>
      <vt:lpstr>Вакцинация проиив кори прводится в 1 год и 6 лет                 </vt:lpstr>
      <vt:lpstr>Коревые вакцины, зарегистрированные в России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КОРЬ (MORBILLI)</dc:title>
  <dc:creator>Misurenko</dc:creator>
  <cp:lastModifiedBy>215 MSI</cp:lastModifiedBy>
  <cp:revision>119</cp:revision>
  <dcterms:created xsi:type="dcterms:W3CDTF">2018-03-28T10:55:22Z</dcterms:created>
  <dcterms:modified xsi:type="dcterms:W3CDTF">2023-05-31T10:26:19Z</dcterms:modified>
</cp:coreProperties>
</file>