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77" r:id="rId7"/>
    <p:sldId id="278" r:id="rId8"/>
    <p:sldId id="279" r:id="rId9"/>
    <p:sldId id="280" r:id="rId10"/>
    <p:sldId id="281" r:id="rId11"/>
    <p:sldId id="282" r:id="rId12"/>
    <p:sldId id="260" r:id="rId13"/>
    <p:sldId id="295" r:id="rId14"/>
    <p:sldId id="296" r:id="rId15"/>
    <p:sldId id="261" r:id="rId16"/>
    <p:sldId id="263" r:id="rId17"/>
    <p:sldId id="265" r:id="rId18"/>
    <p:sldId id="266" r:id="rId19"/>
    <p:sldId id="268" r:id="rId20"/>
    <p:sldId id="269" r:id="rId21"/>
    <p:sldId id="271" r:id="rId22"/>
    <p:sldId id="290" r:id="rId23"/>
    <p:sldId id="272" r:id="rId24"/>
    <p:sldId id="284" r:id="rId25"/>
    <p:sldId id="286" r:id="rId26"/>
    <p:sldId id="274" r:id="rId27"/>
    <p:sldId id="275" r:id="rId28"/>
    <p:sldId id="300" r:id="rId29"/>
    <p:sldId id="287" r:id="rId30"/>
    <p:sldId id="288" r:id="rId31"/>
    <p:sldId id="291" r:id="rId32"/>
    <p:sldId id="293" r:id="rId33"/>
    <p:sldId id="297" r:id="rId34"/>
    <p:sldId id="298" r:id="rId35"/>
    <p:sldId id="299" r:id="rId36"/>
    <p:sldId id="301" r:id="rId37"/>
    <p:sldId id="302" r:id="rId38"/>
    <p:sldId id="303" r:id="rId39"/>
    <p:sldId id="304" r:id="rId40"/>
    <p:sldId id="328" r:id="rId41"/>
    <p:sldId id="306" r:id="rId42"/>
    <p:sldId id="307" r:id="rId43"/>
    <p:sldId id="329" r:id="rId44"/>
    <p:sldId id="330" r:id="rId45"/>
    <p:sldId id="308" r:id="rId46"/>
    <p:sldId id="331" r:id="rId47"/>
    <p:sldId id="310" r:id="rId48"/>
    <p:sldId id="311" r:id="rId49"/>
    <p:sldId id="313" r:id="rId50"/>
    <p:sldId id="314" r:id="rId51"/>
    <p:sldId id="315" r:id="rId52"/>
    <p:sldId id="316" r:id="rId53"/>
    <p:sldId id="317" r:id="rId54"/>
    <p:sldId id="319" r:id="rId55"/>
    <p:sldId id="318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sylab.info/%D0%93%D0%BE%D0%BB%D0%BB%D0%B0%D0%BD%D0%B4%D1%81%D0%BA%D0%B8%D0%B9_%D0%BE%D0%BF%D1%80%D0%BE%D1%81%D0%BD%D0%B8%D0%BA_%D0%BF%D0%B8%D1%89%D0%B5%D0%B2%D0%BE%D0%B3%D0%BE_%D0%BF%D0%BE%D0%B2%D0%B5%D0%B4%D0%B5%D0%BD%D0%B8%D1%8F/%D0%A2%D0%B5%D0%BA%D1%81%D1%82_%D0%BE%D0%BF%D1%80%D0%BE%D1%81%D0%BD%D0%B8%D0%BA%D0%B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785949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ТРЕБОВАНИЯ К ЗДОРОВОМУ ВЕСУ – А КАК ДЕЛА У ВАС?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2812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Терапия флебопатии нижних конечностей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B050"/>
                </a:solidFill>
              </a:rPr>
              <a:t>Детралекс</a:t>
            </a:r>
            <a:r>
              <a:rPr lang="ru-RU" dirty="0" smtClean="0"/>
              <a:t> – две таблетки в день на протяжении двух месяцев (есть данные о клинической эффективности приема в течение одного месяца);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Флебодиа</a:t>
            </a:r>
            <a:r>
              <a:rPr lang="ru-RU" dirty="0" smtClean="0"/>
              <a:t> – одна таблетка в день на протяжении двух месяцев.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286808" cy="621510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6016046"/>
            <a:ext cx="1428728" cy="84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Что дает снижение веса?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Снижение веса на 10 кг приводит к:</a:t>
            </a:r>
          </a:p>
          <a:p>
            <a:pPr marL="514350" indent="-514350">
              <a:buAutoNum type="arabicParenR"/>
            </a:pPr>
            <a:r>
              <a:rPr lang="ru-RU" dirty="0" smtClean="0"/>
              <a:t>снижению смертности на 20%;</a:t>
            </a:r>
          </a:p>
          <a:p>
            <a:pPr marL="514350" indent="-514350">
              <a:buAutoNum type="arabicParenR"/>
            </a:pPr>
            <a:r>
              <a:rPr lang="ru-RU" dirty="0" smtClean="0"/>
              <a:t>снижению систолического и диастолического давления соответственно на 10 и 20 мм.рт.ст.;</a:t>
            </a:r>
          </a:p>
          <a:p>
            <a:pPr marL="514350" indent="-514350">
              <a:buAutoNum type="arabicParenR"/>
            </a:pPr>
            <a:r>
              <a:rPr lang="ru-RU" dirty="0" smtClean="0"/>
              <a:t>активация утилизации глюкозы на 50%;</a:t>
            </a:r>
          </a:p>
          <a:p>
            <a:pPr marL="514350" indent="-514350">
              <a:buAutoNum type="arabicParenR"/>
            </a:pPr>
            <a:r>
              <a:rPr lang="ru-RU" dirty="0" smtClean="0"/>
              <a:t>снижение содержания общего холестерина на 10% и холестерина липопротеинов низкой плотности на 8%.  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Санкт-Петербург=Интершарм\Лекция 1_Общие рекомендации по антистарению\АГ в жару\Сложности и возможности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72152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Санкт-Петербург=Интершарм\Лекция 1_Общие рекомендации по антистарению\АГ в жару\Сложности и возможности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Как интерпретировать вес?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1). Ожирение.</a:t>
            </a:r>
          </a:p>
          <a:p>
            <a:pPr>
              <a:buNone/>
            </a:pPr>
            <a:r>
              <a:rPr lang="ru-RU" dirty="0" smtClean="0"/>
              <a:t>2). Саркопеническое ожирение.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Индекс массы тела и его расчет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a0ec8a9195841e1d4e5d393fb9a9f201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6286544" cy="2428891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Классификация изменений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массы тела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Величина Индекса массы тела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Характеристика ожирения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18,4 и менее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Низкая масса тела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18,5 – 24,9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Нормальная масса тела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25,0 – 27,0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Умеренная</a:t>
                      </a:r>
                      <a:r>
                        <a:rPr lang="ru-RU" sz="2000" b="1" baseline="0" dirty="0" smtClean="0"/>
                        <a:t> избыточная масса тела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27,1 – 29,9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Высокая избыточная масса тела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30,0 – 34,9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Ожирение 1 степени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35,0 – 39,9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Ожирение</a:t>
                      </a:r>
                      <a:r>
                        <a:rPr lang="ru-RU" sz="2000" b="1" baseline="0" dirty="0" smtClean="0"/>
                        <a:t> 2 степени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40,0 – 49,9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Ожирение 3 степени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50,0</a:t>
                      </a:r>
                      <a:r>
                        <a:rPr lang="ru-RU" sz="2000" b="1" baseline="0" dirty="0" smtClean="0"/>
                        <a:t> и выше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Ожирение 4 степени (чрезмерно выраженное ожирение)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Определение ожирения по окружности талии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Мужчины</a:t>
            </a:r>
            <a:r>
              <a:rPr lang="ru-RU" dirty="0" smtClean="0"/>
              <a:t>: высокий риск ожирения = 94 – 102 см, очень высокий риск = более 102 см.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B050"/>
                </a:solidFill>
              </a:rPr>
              <a:t>Женщины</a:t>
            </a:r>
            <a:r>
              <a:rPr lang="ru-RU" dirty="0" smtClean="0"/>
              <a:t>: высокий риск = 80 – 88 см, очень высокий риск ожирения = более 88 см.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Саркопеническое ожирение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термин саркопеническое ожирение возник в 1996 году и означал снижение мышечной массы по отношению к объему жировой ткани (</a:t>
            </a:r>
            <a:r>
              <a:rPr lang="en-US" dirty="0" smtClean="0"/>
              <a:t>Heber et al.</a:t>
            </a:r>
            <a:r>
              <a:rPr lang="ru-RU" dirty="0" smtClean="0"/>
              <a:t>, 1996</a:t>
            </a:r>
            <a:r>
              <a:rPr lang="en-US" dirty="0" smtClean="0"/>
              <a:t>)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 самого начала этот клинический синдром расценивался как предиктор снижения функциональной способности у людей старшей возрастной группы,</a:t>
            </a:r>
          </a:p>
          <a:p>
            <a:r>
              <a:rPr lang="ru-RU" dirty="0" smtClean="0"/>
              <a:t>снижение уровня кардиометаболического здоровья,</a:t>
            </a:r>
          </a:p>
          <a:p>
            <a:r>
              <a:rPr lang="ru-RU" dirty="0" smtClean="0"/>
              <a:t>в возрасте старше 65 лет – значительное повышение риска падений (консенсус 2010 года).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Актуальность проблемы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Being-overweight-or-obese-linked-to-10-common-canc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572296" cy="435771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Об актуальности проблемы саркопенического ожирения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костно-мышечное здоровье</a:t>
            </a:r>
            <a:r>
              <a:rPr lang="ru-RU" dirty="0" smtClean="0"/>
              <a:t>: саркопеническое ожирение приводит к снижению физической работоспособности, увеличивается риск развития синдрома падений, количество переломов в возрасте старше 65 лет,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кардиометаболическое здоровье</a:t>
            </a:r>
            <a:r>
              <a:rPr lang="ru-RU" dirty="0" smtClean="0"/>
              <a:t>: метаболический синдром, ИБС, артериальная гипертензия (увеличение жесткости резистивных сосудов),</a:t>
            </a:r>
          </a:p>
          <a:p>
            <a:r>
              <a:rPr lang="ru-RU" dirty="0" smtClean="0"/>
              <a:t>достоверно увеличивает </a:t>
            </a:r>
            <a:r>
              <a:rPr lang="ru-RU" b="1" dirty="0" smtClean="0">
                <a:solidFill>
                  <a:srgbClr val="00B050"/>
                </a:solidFill>
              </a:rPr>
              <a:t>риск смертности</a:t>
            </a:r>
            <a:r>
              <a:rPr lang="ru-RU" dirty="0" smtClean="0"/>
              <a:t>, в большей степени у мужчин.    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Саркопеническое ожирение: характеристика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характерно для среднего возраста;</a:t>
            </a:r>
          </a:p>
          <a:p>
            <a:r>
              <a:rPr lang="ru-RU" dirty="0" smtClean="0"/>
              <a:t>проявление синдрома преждевременного старения;</a:t>
            </a:r>
          </a:p>
          <a:p>
            <a:r>
              <a:rPr lang="ru-RU" dirty="0" smtClean="0"/>
              <a:t>при нормальном индексе массы тела увеличение удельного веса жировой ткани + саркопения;</a:t>
            </a:r>
          </a:p>
          <a:p>
            <a:r>
              <a:rPr lang="ru-RU" dirty="0" smtClean="0"/>
              <a:t>перераспределение жировой ткани из конечностей в область туловища;</a:t>
            </a:r>
          </a:p>
          <a:p>
            <a:r>
              <a:rPr lang="ru-RU" dirty="0" smtClean="0"/>
              <a:t>жировая инфильтрация скелетных мышц.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64486"/>
            <a:ext cx="1346527" cy="7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Жировая дистрофия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скелетных мышц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829104_html_m6010fd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286544" cy="428628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64486"/>
            <a:ext cx="1346527" cy="7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Саркопения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err="1" smtClean="0">
                <a:solidFill>
                  <a:srgbClr val="00B050"/>
                </a:solidFill>
              </a:rPr>
              <a:t>Пресаркопения</a:t>
            </a:r>
            <a:r>
              <a:rPr lang="ru-RU" dirty="0" smtClean="0"/>
              <a:t> (</a:t>
            </a:r>
            <a:r>
              <a:rPr lang="ru-RU" dirty="0" err="1" smtClean="0"/>
              <a:t>динопения</a:t>
            </a:r>
            <a:r>
              <a:rPr lang="ru-RU" dirty="0" smtClean="0"/>
              <a:t>) – снижение мышечной силы без нарушения функции передвижения;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Собственно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саркопения</a:t>
            </a:r>
            <a:r>
              <a:rPr lang="ru-RU" dirty="0" smtClean="0"/>
              <a:t>, когда происходит снижение и мышечной силы, и развиваются затруднения при передвижении.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64486"/>
            <a:ext cx="1346527" cy="7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Возрастной андрогенный дефицит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257440603_pva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pic>
        <p:nvPicPr>
          <p:cNvPr id="5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313614"/>
            <a:ext cx="928662" cy="54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91308" y="115888"/>
            <a:ext cx="77694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2800" b="1">
                <a:solidFill>
                  <a:srgbClr val="000099"/>
                </a:solidFill>
              </a:rPr>
              <a:t>Средний жизненный цикл  женщины</a:t>
            </a:r>
            <a:endParaRPr lang="ru-RU" sz="2800">
              <a:solidFill>
                <a:srgbClr val="000099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271588"/>
            <a:ext cx="9144000" cy="2057400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22031" y="4319589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rgbClr val="000066"/>
                </a:solidFill>
              </a:rPr>
              <a:t>В среднем каждая женщина проводит 1/3 своей жизни         в постменопаузальном периоде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931377" y="1347788"/>
            <a:ext cx="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03635" y="1347788"/>
            <a:ext cx="2687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FF0000"/>
                </a:solidFill>
              </a:rPr>
              <a:t>Репродуктивный период</a:t>
            </a:r>
            <a:endParaRPr lang="ru-RU" sz="2800" b="1">
              <a:solidFill>
                <a:schemeClr val="accent1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363059" y="2109788"/>
            <a:ext cx="1094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00CC"/>
                </a:solidFill>
              </a:rPr>
              <a:t>Пубертат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42338" y="2719388"/>
            <a:ext cx="1653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00CC"/>
                </a:solidFill>
              </a:rPr>
              <a:t>Пременопауза</a:t>
            </a:r>
            <a:endParaRPr lang="ru-RU" b="1">
              <a:solidFill>
                <a:srgbClr val="333399"/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699739" y="2109788"/>
            <a:ext cx="1724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>
                <a:solidFill>
                  <a:srgbClr val="0000CC"/>
                </a:solidFill>
              </a:rPr>
              <a:t>Постменопауза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83223" y="332898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/>
              <a:t>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51843" y="3328988"/>
            <a:ext cx="593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/>
              <a:t>13,6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325566" y="3328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/>
              <a:t>15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16062" y="3328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/>
              <a:t>45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400800" y="3328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/>
              <a:t>51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8440616" y="3328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/>
              <a:t>77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454269" y="2185988"/>
            <a:ext cx="1336431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100" b="1">
                <a:solidFill>
                  <a:srgbClr val="FFFF00"/>
                </a:solidFill>
              </a:rPr>
              <a:t>Детство</a:t>
            </a:r>
          </a:p>
          <a:p>
            <a:pPr>
              <a:spcBef>
                <a:spcPct val="20000"/>
              </a:spcBef>
            </a:pPr>
            <a:r>
              <a:rPr lang="ru-RU" sz="2100" b="1">
                <a:solidFill>
                  <a:srgbClr val="FFFF00"/>
                </a:solidFill>
              </a:rPr>
              <a:t> и</a:t>
            </a:r>
          </a:p>
          <a:p>
            <a:pPr>
              <a:spcBef>
                <a:spcPct val="20000"/>
              </a:spcBef>
            </a:pPr>
            <a:r>
              <a:rPr lang="ru-RU" sz="2100" b="1">
                <a:solidFill>
                  <a:srgbClr val="FFFF00"/>
                </a:solidFill>
              </a:rPr>
              <a:t>юность</a:t>
            </a:r>
            <a:endParaRPr lang="ru-RU" sz="2100" b="1">
              <a:solidFill>
                <a:srgbClr val="996633"/>
              </a:solidFill>
            </a:endParaRP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-83527" y="1271588"/>
            <a:ext cx="1266093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>
                <a:solidFill>
                  <a:srgbClr val="003300"/>
                </a:solidFill>
              </a:rPr>
              <a:t>Внутри утробное</a:t>
            </a:r>
          </a:p>
          <a:p>
            <a:pPr>
              <a:spcBef>
                <a:spcPct val="20000"/>
              </a:spcBef>
            </a:pPr>
            <a:r>
              <a:rPr lang="ru-RU" sz="1600" b="1">
                <a:solidFill>
                  <a:srgbClr val="003300"/>
                </a:solidFill>
              </a:rPr>
              <a:t>развитие</a:t>
            </a:r>
            <a:endParaRPr lang="ru-RU" sz="1600" b="1">
              <a:solidFill>
                <a:srgbClr val="006600"/>
              </a:solidFill>
            </a:endParaRP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52754" y="890589"/>
            <a:ext cx="13004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2000">
                <a:solidFill>
                  <a:srgbClr val="000066"/>
                </a:solidFill>
              </a:rPr>
              <a:t>рождение</a:t>
            </a:r>
            <a:endParaRPr lang="ru-RU" sz="2000"/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1579685" y="890589"/>
            <a:ext cx="11142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2000">
                <a:solidFill>
                  <a:srgbClr val="CC0000"/>
                </a:solidFill>
              </a:rPr>
              <a:t>менархе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5908431" y="890589"/>
            <a:ext cx="13613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ru-RU" sz="2000">
                <a:solidFill>
                  <a:srgbClr val="000066"/>
                </a:solidFill>
              </a:rPr>
              <a:t>менопауза</a:t>
            </a:r>
          </a:p>
        </p:txBody>
      </p:sp>
      <p:pic>
        <p:nvPicPr>
          <p:cNvPr id="20501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46" y="3709988"/>
            <a:ext cx="393895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7930662" y="6508750"/>
            <a:ext cx="1137747" cy="30777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В.П.Сметник</a:t>
            </a:r>
          </a:p>
        </p:txBody>
      </p:sp>
      <p:pic>
        <p:nvPicPr>
          <p:cNvPr id="23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Расчет массы мышечной и жировой ткани (формула </a:t>
            </a:r>
            <a:r>
              <a:rPr lang="ru-RU" b="1" dirty="0" err="1" smtClean="0">
                <a:solidFill>
                  <a:srgbClr val="00B050"/>
                </a:solidFill>
              </a:rPr>
              <a:t>Матейки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e-BY" b="1" dirty="0" smtClean="0">
                <a:solidFill>
                  <a:srgbClr val="00B050"/>
                </a:solidFill>
              </a:rPr>
              <a:t>Жировая масса </a:t>
            </a:r>
            <a:r>
              <a:rPr lang="be-BY" dirty="0" smtClean="0"/>
              <a:t>= общее количество жира (кг) Х средняя величина подкожного жира (в миллиметрах) Х величина поверхности тела (в квадратных сантиметрах) Х 0,13;</a:t>
            </a:r>
            <a:endParaRPr lang="ru-RU" dirty="0" smtClean="0"/>
          </a:p>
          <a:p>
            <a:r>
              <a:rPr lang="be-BY" b="1" dirty="0" smtClean="0">
                <a:solidFill>
                  <a:srgbClr val="00B050"/>
                </a:solidFill>
              </a:rPr>
              <a:t>Средняя величина подкожного жира </a:t>
            </a:r>
            <a:r>
              <a:rPr lang="be-BY" dirty="0" smtClean="0"/>
              <a:t>= суммарная величина толщины кожно-жировых складок (в миллиметрах) на плече спереди и сзади, предплечье, спине, животе, бедре, голени и груди/14;</a:t>
            </a:r>
            <a:endParaRPr lang="ru-RU" dirty="0" smtClean="0"/>
          </a:p>
          <a:p>
            <a:r>
              <a:rPr lang="be-BY" b="1" dirty="0" smtClean="0">
                <a:solidFill>
                  <a:srgbClr val="00B050"/>
                </a:solidFill>
              </a:rPr>
              <a:t>Процентное содержание жира</a:t>
            </a:r>
            <a:r>
              <a:rPr lang="be-BY" dirty="0" smtClean="0"/>
              <a:t> = общий жир (кг) Х 100/масса тела (кг);</a:t>
            </a:r>
            <a:endParaRPr lang="ru-RU" dirty="0" smtClean="0"/>
          </a:p>
          <a:p>
            <a:r>
              <a:rPr lang="be-BY" b="1" dirty="0" smtClean="0">
                <a:solidFill>
                  <a:srgbClr val="00B050"/>
                </a:solidFill>
              </a:rPr>
              <a:t>Мышечная масса</a:t>
            </a:r>
            <a:r>
              <a:rPr lang="be-BY" dirty="0" smtClean="0"/>
              <a:t> = рост (в сантиметрах) Х среднее значение радиусов плеча, предплечья, бедра и голени (без подкожной клетчатки и кожи) (в сантиметрах) Х 6,5, при этом среднее значение радиусов определяется по следующей формуле: сумма четырех обхватов/25,12 – сумма пяти жировых складок / 100.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Норма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женщин – объемная доля мышечной ткани составляет 30% до 75 лет;</a:t>
            </a:r>
          </a:p>
          <a:p>
            <a:r>
              <a:rPr lang="ru-RU" dirty="0" smtClean="0"/>
              <a:t>у мужчин - объемная доля мышечной ткани составляет от 40 до 45% до 75 лет;</a:t>
            </a:r>
          </a:p>
          <a:p>
            <a:r>
              <a:rPr lang="ru-RU" dirty="0" smtClean="0"/>
              <a:t>среднестатистические данные (исключены спортсмены, лица, ведущие физически активный образ жизни). </a:t>
            </a:r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Арнольд Шварценеггер, ИМТ = 34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zvigzk840d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64486"/>
            <a:ext cx="1346527" cy="7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Биоимпедансметрия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ed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2651" y="1600200"/>
            <a:ext cx="5998697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64486"/>
            <a:ext cx="1346527" cy="7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Зачем снижать вес: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последствия ожирения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1). Снижение средней ожидаемой продолжительности жизни: при индексе массы тела более 45 в возрасте 20 – 30 лет у мужчин и женщин на 13 и 8 лет меньше по сравнению с лицами с индексом массы тела 24;</a:t>
            </a:r>
          </a:p>
          <a:p>
            <a:pPr>
              <a:buNone/>
            </a:pPr>
            <a:r>
              <a:rPr lang="ru-RU" dirty="0" smtClean="0"/>
              <a:t> 2). Метаболические последствия: сахарный диабет 2 типа, гиперлипидемия, артериальная гипертензия, желчекаменная болезнь, рак толстой кишки и молочной железы, мужское и женское бесплодие, синдром поликистозных яичников.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Простая и достоверная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диагностика саркопении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окружность руки – 3,14 * толщину кожно-мышечной складки трицепса.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Низкая мышечная масса 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21,1 см для мужчин</a:t>
            </a: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&lt;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19,2 см для женщин.</a:t>
            </a:r>
            <a:r>
              <a:rPr lang="ru-RU" i="1" dirty="0" smtClean="0"/>
              <a:t>                           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endParaRPr lang="ru-RU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645150" algn="l"/>
              </a:tabLst>
            </a:pPr>
            <a:r>
              <a:rPr lang="ru-RU" i="1" dirty="0" smtClean="0"/>
              <a:t>                                            </a:t>
            </a:r>
            <a:r>
              <a:rPr lang="en-US" i="1" dirty="0" smtClean="0"/>
              <a:t>F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en-US" i="1" dirty="0" err="1" smtClean="0"/>
              <a:t>Landi</a:t>
            </a:r>
            <a:r>
              <a:rPr lang="en-US" i="1" dirty="0" smtClean="0"/>
              <a:t> et al.</a:t>
            </a:r>
            <a:r>
              <a:rPr lang="ru-RU" i="1" dirty="0" smtClean="0"/>
              <a:t>, 2013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218" y="6072206"/>
            <a:ext cx="1330781" cy="785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Причины ожирения – нарушение равновесия между поступлением и расходованием энергии</a:t>
            </a:r>
            <a:endParaRPr lang="ru-RU" sz="3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150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64486"/>
            <a:ext cx="1346527" cy="79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Пищевое поведение формируется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возрасте до 6 лет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700x467_0xd42ee42d_304268531435877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39094"/>
            <a:ext cx="6667500" cy="444817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ожирения 1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1). Генетические. В большей степени придается значение семейным привычкам.</a:t>
            </a:r>
          </a:p>
          <a:p>
            <a:pPr>
              <a:buNone/>
            </a:pPr>
            <a:r>
              <a:rPr lang="ru-RU" dirty="0" smtClean="0"/>
              <a:t>2). Фетальное программирование. Недостаточное питание во время беременности является фактором предрасположенности к ожирению родившегося ребенка.</a:t>
            </a:r>
          </a:p>
          <a:p>
            <a:pPr>
              <a:buNone/>
            </a:pPr>
            <a:r>
              <a:rPr lang="ru-RU" dirty="0" smtClean="0"/>
              <a:t>3). Сопутствующие метаболические заболевания, ассоциированные с дефицитом </a:t>
            </a:r>
            <a:r>
              <a:rPr lang="ru-RU" dirty="0" err="1" smtClean="0"/>
              <a:t>лептина</a:t>
            </a:r>
            <a:r>
              <a:rPr lang="ru-RU" dirty="0" smtClean="0"/>
              <a:t> (</a:t>
            </a:r>
            <a:r>
              <a:rPr lang="ru-RU" dirty="0" err="1" smtClean="0"/>
              <a:t>гипотироз</a:t>
            </a:r>
            <a:r>
              <a:rPr lang="ru-RU" dirty="0" smtClean="0"/>
              <a:t>, синдром </a:t>
            </a:r>
            <a:r>
              <a:rPr lang="ru-RU" dirty="0" err="1" smtClean="0"/>
              <a:t>Кушинга</a:t>
            </a:r>
            <a:r>
              <a:rPr lang="ru-RU" dirty="0" smtClean="0"/>
              <a:t>, </a:t>
            </a:r>
            <a:r>
              <a:rPr lang="ru-RU" dirty="0" err="1" smtClean="0"/>
              <a:t>синдром</a:t>
            </a:r>
            <a:r>
              <a:rPr lang="ru-RU" dirty="0" smtClean="0"/>
              <a:t> поликистозных яичников).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Причины ожирения 2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4). Увеличение потребления энергии с пищей, особенно у «</a:t>
            </a:r>
            <a:r>
              <a:rPr lang="ru-RU" dirty="0" err="1" smtClean="0"/>
              <a:t>кусочников</a:t>
            </a:r>
            <a:r>
              <a:rPr lang="ru-RU" dirty="0" smtClean="0"/>
              <a:t>» и за</a:t>
            </a:r>
            <a:r>
              <a:rPr lang="en-US" dirty="0" smtClean="0"/>
              <a:t> c</a:t>
            </a:r>
            <a:r>
              <a:rPr lang="ru-RU" dirty="0" smtClean="0"/>
              <a:t>чет питания за пределами жилья;</a:t>
            </a:r>
          </a:p>
          <a:p>
            <a:pPr>
              <a:buNone/>
            </a:pPr>
            <a:r>
              <a:rPr lang="ru-RU" dirty="0" smtClean="0"/>
              <a:t>5). Снижение расходования энергии в связи с уменьшением уровня физической активности: </a:t>
            </a:r>
            <a:r>
              <a:rPr lang="ru-RU" dirty="0" err="1" smtClean="0"/>
              <a:t>фрилансеры</a:t>
            </a:r>
            <a:r>
              <a:rPr lang="ru-RU" dirty="0" smtClean="0"/>
              <a:t>, длительный просмотр телевидения и пользование компьютером, передвижение в  автомобиле, применение «умных» устройств в быту.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>Среда, предрасполагающая </a:t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к развитию ожирения (</a:t>
            </a:r>
            <a:r>
              <a:rPr lang="en-US" sz="3000" b="1" dirty="0" smtClean="0">
                <a:solidFill>
                  <a:srgbClr val="00B050"/>
                </a:solidFill>
              </a:rPr>
              <a:t>obesogenic environment)</a:t>
            </a:r>
            <a:endParaRPr lang="ru-RU" sz="30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26298_obeseenvironm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7786742" cy="35719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ОДНА ИЗ ЧАШ ВЕСОВ: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КАК ВЫ ПИТАЕТЕСЬ?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Опросники и шкалы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отношения к приему пищи;</a:t>
            </a:r>
          </a:p>
          <a:p>
            <a:r>
              <a:rPr lang="ru-RU" dirty="0" smtClean="0"/>
              <a:t>шкала оценки пищевого поведения;</a:t>
            </a:r>
          </a:p>
          <a:p>
            <a:r>
              <a:rPr lang="ru-RU" dirty="0" smtClean="0"/>
              <a:t>анкета «Пищевое поведение»;</a:t>
            </a:r>
          </a:p>
          <a:p>
            <a:r>
              <a:rPr lang="ru-RU" dirty="0" smtClean="0"/>
              <a:t>шкала нервной орторексии Бретмена;</a:t>
            </a:r>
          </a:p>
          <a:p>
            <a:r>
              <a:rPr lang="ru-RU" dirty="0" smtClean="0"/>
              <a:t>опросник образа собственного тела;</a:t>
            </a:r>
          </a:p>
          <a:p>
            <a:r>
              <a:rPr lang="ru-RU" dirty="0" smtClean="0"/>
              <a:t>шкала удовлетворенности собственным телом.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Голландский опросник: </a:t>
            </a:r>
            <a:br>
              <a:rPr lang="ru-RU" sz="3500" b="1" dirty="0" smtClean="0">
                <a:solidFill>
                  <a:srgbClr val="00B050"/>
                </a:solidFill>
              </a:rPr>
            </a:br>
            <a:r>
              <a:rPr lang="ru-RU" sz="3500" b="1" dirty="0" smtClean="0">
                <a:solidFill>
                  <a:srgbClr val="00B050"/>
                </a:solidFill>
              </a:rPr>
              <a:t>выявление типов пищевого поведения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основан на выявлении типов пищевого поведения: </a:t>
            </a:r>
            <a:r>
              <a:rPr lang="ru-RU" dirty="0" err="1" smtClean="0"/>
              <a:t>эмоциогенного</a:t>
            </a:r>
            <a:r>
              <a:rPr lang="ru-RU" dirty="0" smtClean="0"/>
              <a:t>, </a:t>
            </a:r>
            <a:r>
              <a:rPr lang="ru-RU" dirty="0" err="1" smtClean="0"/>
              <a:t>экстернального</a:t>
            </a:r>
            <a:r>
              <a:rPr lang="ru-RU" dirty="0" smtClean="0"/>
              <a:t> и ограничительного;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эмоциогенное</a:t>
            </a:r>
            <a:r>
              <a:rPr lang="ru-RU" dirty="0" smtClean="0"/>
              <a:t> поведение - </a:t>
            </a:r>
            <a:r>
              <a:rPr lang="ru-RU" dirty="0" err="1" smtClean="0"/>
              <a:t>гиперфагическая</a:t>
            </a:r>
            <a:r>
              <a:rPr lang="ru-RU" dirty="0" smtClean="0"/>
              <a:t> реакция на стресс;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экстернальное</a:t>
            </a:r>
            <a:r>
              <a:rPr lang="ru-RU" dirty="0" smtClean="0"/>
              <a:t> поведение - процесс принятия пищи запускается внешними факторами (поесть «за компанию», запах еды, перекусывание во время приготовление пищи и пр.);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ограничительное</a:t>
            </a:r>
            <a:r>
              <a:rPr lang="ru-RU" dirty="0" smtClean="0"/>
              <a:t> поведение – осознанное ограничение в питании, возможны срывы.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Dutch Eating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Behavior Questionnaire</a:t>
            </a:r>
            <a:r>
              <a:rPr lang="ru-RU" b="1" dirty="0" smtClean="0">
                <a:solidFill>
                  <a:srgbClr val="00B050"/>
                </a:solidFill>
              </a:rPr>
              <a:t> (</a:t>
            </a:r>
            <a:r>
              <a:rPr lang="en-US" b="1" dirty="0" smtClean="0">
                <a:solidFill>
                  <a:srgbClr val="00B050"/>
                </a:solidFill>
              </a:rPr>
              <a:t>DEBQ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33 утверждения, каждое из которых респондент оценивает в отношение себя как «Никогда» (1 балл), «Редко» (2 балла), «Иногда» (3 балла), «Часто» (4 балла) и «Очень часто» (5 балла);</a:t>
            </a:r>
          </a:p>
          <a:p>
            <a:r>
              <a:rPr lang="ru-RU" dirty="0" smtClean="0"/>
              <a:t>необходимо сложить баллы по каждой шкале, и разделить на количество вопросов в шкале;</a:t>
            </a:r>
          </a:p>
          <a:p>
            <a:r>
              <a:rPr lang="ru-RU" dirty="0" smtClean="0"/>
              <a:t>нормальными значениями ограничительного, </a:t>
            </a:r>
            <a:r>
              <a:rPr lang="ru-RU" dirty="0" err="1" smtClean="0"/>
              <a:t>эмоциогенного</a:t>
            </a:r>
            <a:r>
              <a:rPr lang="ru-RU" dirty="0" smtClean="0"/>
              <a:t> и </a:t>
            </a:r>
            <a:r>
              <a:rPr lang="ru-RU" dirty="0" err="1" smtClean="0"/>
              <a:t>экстернального</a:t>
            </a:r>
            <a:r>
              <a:rPr lang="ru-RU" dirty="0" smtClean="0"/>
              <a:t> пищевого поведения составляют 2,4; 1,8 и 2,7 балла соответственно.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Зачем снижать вес: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последствия ожирения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3). Физические последствия избыточного веса: остеоартроз, хроническая боль в нижней части спины, повышение частоты заболеваний верхних дыхательных путей, синдром обструктивных апноэ во время сна, кожные заболевания, синдром падений;</a:t>
            </a:r>
          </a:p>
          <a:p>
            <a:pPr>
              <a:buNone/>
            </a:pPr>
            <a:r>
              <a:rPr lang="ru-RU" dirty="0" smtClean="0"/>
              <a:t>4). Психологические последствия: депрессия, низкий уровень самооценки, социальная самоизоляция, нарушение коммуникации.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ограничительного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60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1008112"/>
                <a:gridCol w="792088"/>
                <a:gridCol w="936104"/>
                <a:gridCol w="792088"/>
                <a:gridCol w="946448"/>
              </a:tblGrid>
              <a:tr h="672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Никогда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Очень часто</a:t>
                      </a:r>
                      <a:endParaRPr lang="ru-RU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dirty="0" smtClean="0"/>
                        <a:t>1. Если</a:t>
                      </a:r>
                      <a:r>
                        <a:rPr lang="ru-RU" baseline="0" dirty="0" smtClean="0"/>
                        <a:t> ваш вес начинает нарастать, вы едите меньше обычного?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Стараетесь ли вы есть меньше, чем вам хотелось бы во время обычного приёма пищи?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6010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Часто ли вы отказываетесь от еды и питья из-за того, что беспокоитесь о своём весе?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Аккуратно ли вы контролируете количество съеденного?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Выбираете ли вы пищу преднамеренно , чтобы </a:t>
                      </a:r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похудеть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ограничительного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1008112"/>
                <a:gridCol w="792088"/>
                <a:gridCol w="936104"/>
                <a:gridCol w="792088"/>
                <a:gridCol w="94644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Никогда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Иногда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Часто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Очень часто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вы переели, будете ли вы на следующий день есть меньше?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Стараетесь ли вы есть меньше, чтобы не поправиться?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Часто ли вы стараетесь не есть между обычными приёмами пищи из-за того, что следите за своим весом?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Часто ли вы стараетесь не есть вечером из-за того, что следите за своим весом?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Имеет ли значение ваш вес, когда вы едите?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</a:t>
            </a:r>
            <a:r>
              <a:rPr lang="ru-RU" b="1" dirty="0" err="1" smtClean="0">
                <a:solidFill>
                  <a:srgbClr val="00B050"/>
                </a:solidFill>
              </a:rPr>
              <a:t>эмоциогенного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600200"/>
          <a:ext cx="8291264" cy="45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894"/>
                <a:gridCol w="1015666"/>
                <a:gridCol w="870571"/>
                <a:gridCol w="943118"/>
                <a:gridCol w="798023"/>
                <a:gridCol w="880992"/>
              </a:tblGrid>
              <a:tr h="710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Никогда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Редко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Иногда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Часто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Очень часто</a:t>
                      </a:r>
                    </a:p>
                  </a:txBody>
                  <a:tcPr anchor="ctr"/>
                </a:tc>
              </a:tr>
              <a:tr h="710127">
                <a:tc>
                  <a:txBody>
                    <a:bodyPr/>
                    <a:lstStyle/>
                    <a:p>
                      <a:r>
                        <a:rPr lang="ru-RU" dirty="0" smtClean="0"/>
                        <a:t>11.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раздражены?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10127">
                <a:tc>
                  <a:txBody>
                    <a:bodyPr/>
                    <a:lstStyle/>
                    <a:p>
                      <a:r>
                        <a:rPr lang="ru-RU" dirty="0" smtClean="0"/>
                        <a:t>12.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вам нечего делать?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1014467">
                <a:tc>
                  <a:txBody>
                    <a:bodyPr/>
                    <a:lstStyle/>
                    <a:p>
                      <a:r>
                        <a:rPr lang="ru-RU" dirty="0" smtClean="0"/>
                        <a:t>13.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подавлены или обескуражены?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10127">
                <a:tc>
                  <a:txBody>
                    <a:bodyPr/>
                    <a:lstStyle/>
                    <a:p>
                      <a:r>
                        <a:rPr lang="ru-RU" dirty="0" smtClean="0"/>
                        <a:t>14.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вам одиноко?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10127">
                <a:tc>
                  <a:txBody>
                    <a:bodyPr/>
                    <a:lstStyle/>
                    <a:p>
                      <a:r>
                        <a:rPr lang="ru-RU" dirty="0" smtClean="0"/>
                        <a:t>15.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вас кто-либо подвёл?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</a:t>
            </a:r>
            <a:r>
              <a:rPr lang="ru-RU" b="1" dirty="0" err="1" smtClean="0">
                <a:solidFill>
                  <a:srgbClr val="00B050"/>
                </a:solidFill>
              </a:rPr>
              <a:t>эмоциогенного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760"/>
                <a:gridCol w="1008112"/>
                <a:gridCol w="864096"/>
                <a:gridCol w="936104"/>
                <a:gridCol w="792088"/>
                <a:gridCol w="874440"/>
              </a:tblGrid>
              <a:tr h="6181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Никогда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Редко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Иногда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Часто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Очень часто</a:t>
                      </a:r>
                    </a:p>
                  </a:txBody>
                  <a:tcPr anchor="ctr"/>
                </a:tc>
              </a:tr>
              <a:tr h="1412987">
                <a:tc>
                  <a:txBody>
                    <a:bodyPr/>
                    <a:lstStyle/>
                    <a:p>
                      <a:r>
                        <a:rPr lang="ru-RU" dirty="0" smtClean="0"/>
                        <a:t>16.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вам что либо препятствует, встаёт на вашем пути, или нарушаются ваши планы, либо что то не удаётся?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83117">
                <a:tc>
                  <a:txBody>
                    <a:bodyPr/>
                    <a:lstStyle/>
                    <a:p>
                      <a:r>
                        <a:rPr lang="ru-RU" dirty="0" smtClean="0"/>
                        <a:t>17.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предчувствуете какую-либо неприятность?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83117">
                <a:tc>
                  <a:txBody>
                    <a:bodyPr/>
                    <a:lstStyle/>
                    <a:p>
                      <a:r>
                        <a:rPr lang="ru-RU" dirty="0" smtClean="0"/>
                        <a:t>18.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встревожены, озабочены или напряжены?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83117">
                <a:tc>
                  <a:txBody>
                    <a:bodyPr/>
                    <a:lstStyle/>
                    <a:p>
                      <a:r>
                        <a:rPr lang="ru-RU" dirty="0" smtClean="0"/>
                        <a:t>19.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«всё не так», «всё валится из рук»?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</a:t>
            </a:r>
            <a:r>
              <a:rPr lang="ru-RU" b="1" dirty="0" err="1" smtClean="0">
                <a:solidFill>
                  <a:srgbClr val="00B050"/>
                </a:solidFill>
              </a:rPr>
              <a:t>эмоциогенного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3" y="1600201"/>
          <a:ext cx="8147247" cy="463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187"/>
                <a:gridCol w="998024"/>
                <a:gridCol w="855449"/>
                <a:gridCol w="926736"/>
                <a:gridCol w="784161"/>
                <a:gridCol w="865690"/>
              </a:tblGrid>
              <a:tr h="737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Никогда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Редко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Очень часто</a:t>
                      </a:r>
                    </a:p>
                  </a:txBody>
                  <a:tcPr anchor="ctr"/>
                </a:tc>
              </a:tr>
              <a:tr h="737721">
                <a:tc>
                  <a:txBody>
                    <a:bodyPr/>
                    <a:lstStyle/>
                    <a:p>
                      <a:r>
                        <a:rPr lang="ru-RU" dirty="0" smtClean="0"/>
                        <a:t>20.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испуганы?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1053889">
                <a:tc>
                  <a:txBody>
                    <a:bodyPr/>
                    <a:lstStyle/>
                    <a:p>
                      <a:r>
                        <a:rPr lang="ru-RU" dirty="0" smtClean="0"/>
                        <a:t>21.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разочарованы, когда разрушены ваши надежды?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1053889">
                <a:tc>
                  <a:txBody>
                    <a:bodyPr/>
                    <a:lstStyle/>
                    <a:p>
                      <a:r>
                        <a:rPr lang="ru-RU" dirty="0" smtClean="0"/>
                        <a:t>22.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взволнованы, расстроены?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1053889">
                <a:tc>
                  <a:txBody>
                    <a:bodyPr/>
                    <a:lstStyle/>
                    <a:p>
                      <a:r>
                        <a:rPr lang="ru-RU" dirty="0" smtClean="0"/>
                        <a:t>23.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Возникает ли у вас желание есть, когда вы скучаете, утомлены, неспокойны?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</a:t>
            </a:r>
            <a:r>
              <a:rPr lang="ru-RU" b="1" dirty="0" err="1" smtClean="0">
                <a:solidFill>
                  <a:srgbClr val="00B050"/>
                </a:solidFill>
              </a:rPr>
              <a:t>экстернального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600201"/>
          <a:ext cx="8363272" cy="501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037"/>
                <a:gridCol w="1097664"/>
                <a:gridCol w="1024487"/>
                <a:gridCol w="951310"/>
                <a:gridCol w="878132"/>
                <a:gridCol w="888642"/>
              </a:tblGrid>
              <a:tr h="5913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Никогда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Редко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Очень часто</a:t>
                      </a:r>
                    </a:p>
                  </a:txBody>
                  <a:tcPr anchor="ctr"/>
                </a:tc>
              </a:tr>
              <a:tr h="591327">
                <a:tc>
                  <a:txBody>
                    <a:bodyPr/>
                    <a:lstStyle/>
                    <a:p>
                      <a:r>
                        <a:rPr lang="ru-RU" dirty="0" smtClean="0"/>
                        <a:t>24.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Едите ли вы больше чем обычно, когда еда вкусная?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44753">
                <a:tc>
                  <a:txBody>
                    <a:bodyPr/>
                    <a:lstStyle/>
                    <a:p>
                      <a:r>
                        <a:rPr lang="ru-RU" dirty="0" smtClean="0"/>
                        <a:t>25.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еда хорошо выглядит и хорошо пахнет, едите ли вы больше обычного?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44753">
                <a:tc>
                  <a:txBody>
                    <a:bodyPr/>
                    <a:lstStyle/>
                    <a:p>
                      <a:r>
                        <a:rPr lang="ru-RU" dirty="0" smtClean="0"/>
                        <a:t>26.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вы видите вкусную пищу и чувствуете её запах, едите ли вы больше обычного?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44753">
                <a:tc>
                  <a:txBody>
                    <a:bodyPr/>
                    <a:lstStyle/>
                    <a:p>
                      <a:r>
                        <a:rPr lang="ru-RU" dirty="0" smtClean="0"/>
                        <a:t>27.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у вас есть что-либо вкусное, съедите ли вы это немедленно?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92206">
                <a:tc>
                  <a:txBody>
                    <a:bodyPr/>
                    <a:lstStyle/>
                    <a:p>
                      <a:r>
                        <a:rPr lang="ru-RU" dirty="0" smtClean="0"/>
                        <a:t>28.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вы проходите мимо булочной (кондитерской), хочется ли вам купить что-либо вкусное?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Шкала </a:t>
            </a:r>
            <a:r>
              <a:rPr lang="ru-RU" b="1" dirty="0" err="1" smtClean="0">
                <a:solidFill>
                  <a:srgbClr val="00B050"/>
                </a:solidFill>
              </a:rPr>
              <a:t>экстернального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пищевого поведения</a:t>
            </a:r>
            <a:endParaRPr lang="ru-RU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1"/>
          <a:ext cx="8435280" cy="509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370"/>
                <a:gridCol w="1107115"/>
                <a:gridCol w="1033308"/>
                <a:gridCol w="959501"/>
                <a:gridCol w="885693"/>
                <a:gridCol w="896293"/>
              </a:tblGrid>
              <a:tr h="595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Никогда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Редко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Иногда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Очень часто</a:t>
                      </a:r>
                    </a:p>
                  </a:txBody>
                  <a:tcPr anchor="ctr"/>
                </a:tc>
              </a:tr>
              <a:tr h="850096">
                <a:tc>
                  <a:txBody>
                    <a:bodyPr/>
                    <a:lstStyle/>
                    <a:p>
                      <a:r>
                        <a:rPr lang="ru-RU" dirty="0" smtClean="0"/>
                        <a:t>29.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вы проходите мимо закусочной или кафе, хочется ли вам купить что либо вкусное?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850096">
                <a:tc>
                  <a:txBody>
                    <a:bodyPr/>
                    <a:lstStyle/>
                    <a:p>
                      <a:r>
                        <a:rPr lang="ru-RU" dirty="0" smtClean="0"/>
                        <a:t>30.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Если вы видите, как едят другие, появляется ли у вас желание есть?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785347">
                <a:tc>
                  <a:txBody>
                    <a:bodyPr/>
                    <a:lstStyle/>
                    <a:p>
                      <a:r>
                        <a:rPr lang="ru-RU" dirty="0" smtClean="0"/>
                        <a:t>31.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Можете ли вы остановиться, если едите что либо вкусное?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850096">
                <a:tc>
                  <a:txBody>
                    <a:bodyPr/>
                    <a:lstStyle/>
                    <a:p>
                      <a:r>
                        <a:rPr lang="ru-RU" dirty="0" smtClean="0"/>
                        <a:t>32.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Едите ли вы больше чем обычно в компании (когда едят другие)?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22431">
                <a:tc>
                  <a:txBody>
                    <a:bodyPr/>
                    <a:lstStyle/>
                    <a:p>
                      <a:r>
                        <a:rPr lang="ru-RU" dirty="0" smtClean="0"/>
                        <a:t>33.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Когда вы готовите пищу, часто ли вы её пробуете?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Клиническое применение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эмоциогенное</a:t>
            </a:r>
            <a:r>
              <a:rPr lang="ru-RU" dirty="0" smtClean="0"/>
              <a:t> переедание: психотерапевтическое разрешение внутреннего конфликта;</a:t>
            </a:r>
          </a:p>
          <a:p>
            <a:r>
              <a:rPr lang="ru-RU" dirty="0" err="1" smtClean="0">
                <a:solidFill>
                  <a:srgbClr val="00B050"/>
                </a:solidFill>
              </a:rPr>
              <a:t>экстернальное</a:t>
            </a:r>
            <a:r>
              <a:rPr lang="ru-RU" dirty="0" smtClean="0"/>
              <a:t> пищевое поведение: неверная привычка, для коррекции которой применяется </a:t>
            </a:r>
            <a:r>
              <a:rPr lang="ru-RU" dirty="0" err="1" smtClean="0"/>
              <a:t>когнитивно-бихевиоральная</a:t>
            </a:r>
            <a:r>
              <a:rPr lang="ru-RU" dirty="0" smtClean="0"/>
              <a:t> терапия;</a:t>
            </a:r>
          </a:p>
          <a:p>
            <a:r>
              <a:rPr lang="ru-RU" dirty="0" smtClean="0"/>
              <a:t>при </a:t>
            </a:r>
            <a:r>
              <a:rPr lang="ru-RU" dirty="0" smtClean="0">
                <a:solidFill>
                  <a:srgbClr val="00B050"/>
                </a:solidFill>
              </a:rPr>
              <a:t>ограничительном</a:t>
            </a:r>
            <a:r>
              <a:rPr lang="ru-RU" dirty="0" smtClean="0"/>
              <a:t> пищевом поведении -  диетологическое вмешательство.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ВТОРАЯ ЧАША ВЕСОВ: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КАК ВЫ ДВИГАЕТЕСЬ?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Минимальный объем движений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 18 лет – 64 года (ВОЗ, 2010)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аэробные нагрузки средней интенсивности 150 минут в неделю </a:t>
            </a:r>
            <a:r>
              <a:rPr lang="ru-RU" b="1" dirty="0" smtClean="0">
                <a:solidFill>
                  <a:srgbClr val="00B050"/>
                </a:solidFill>
              </a:rPr>
              <a:t>или</a:t>
            </a:r>
          </a:p>
          <a:p>
            <a:r>
              <a:rPr lang="ru-RU" dirty="0" smtClean="0"/>
              <a:t>аэробные нагрузки высокой интенсивности 75 минут в неделю,</a:t>
            </a:r>
          </a:p>
          <a:p>
            <a:r>
              <a:rPr lang="ru-RU" dirty="0" smtClean="0"/>
              <a:t>не менее 10 минут в день,</a:t>
            </a:r>
          </a:p>
          <a:p>
            <a:r>
              <a:rPr lang="ru-RU" dirty="0" smtClean="0"/>
              <a:t>упражнения для укрепления основных мышечных групп не менее 2 дней в неделю,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267464"/>
            <a:ext cx="1000100" cy="590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Юлия Борисова – «Пристань»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628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00174"/>
            <a:ext cx="6143667" cy="500066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Минимальный объем движений в возрасте 65 лет и старше (ВОЗ, 2010)</a:t>
            </a:r>
            <a:endParaRPr lang="ru-RU" sz="35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аэробные нагрузки средней интенсивности 150 минут в неделю </a:t>
            </a:r>
            <a:r>
              <a:rPr lang="ru-RU" b="1" dirty="0" smtClean="0">
                <a:solidFill>
                  <a:srgbClr val="00B050"/>
                </a:solidFill>
              </a:rPr>
              <a:t>или</a:t>
            </a:r>
          </a:p>
          <a:p>
            <a:r>
              <a:rPr lang="ru-RU" dirty="0" smtClean="0"/>
              <a:t>аэробные нагрузки высокой интенсивности 75 минут в неделю,</a:t>
            </a:r>
          </a:p>
          <a:p>
            <a:r>
              <a:rPr lang="ru-RU" dirty="0" smtClean="0"/>
              <a:t>не менее 10 минут в день,</a:t>
            </a:r>
          </a:p>
          <a:p>
            <a:r>
              <a:rPr lang="ru-RU" dirty="0" smtClean="0"/>
              <a:t>упражнения для укрепления основных мышечных групп не менее 2 дней в неделю,</a:t>
            </a:r>
          </a:p>
          <a:p>
            <a:r>
              <a:rPr lang="ru-RU" dirty="0" smtClean="0"/>
              <a:t>упражнения на баланс (</a:t>
            </a:r>
            <a:r>
              <a:rPr lang="ru-RU" dirty="0" err="1" smtClean="0"/>
              <a:t>чай-ши</a:t>
            </a:r>
            <a:r>
              <a:rPr lang="ru-RU" dirty="0" smtClean="0"/>
              <a:t>) или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любые доступные упражнения по состоянию здоровья! 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080255ace1ced52fab12b87fba7b5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86" y="6215082"/>
            <a:ext cx="1088813" cy="64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НАУЧНО ОБОСНОВАННЫЕ ПРИНЦИПЫ СОВРЕМЕННЫХ ДИЕТ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_DLyEB8g.width-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5" cy="621510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80x380_yNuO13k0H7DErKeFjgR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8358246" cy="614366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857892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Принципы современных диет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низким содержанием жира;</a:t>
            </a:r>
          </a:p>
          <a:p>
            <a:r>
              <a:rPr lang="ru-RU" dirty="0" err="1" smtClean="0"/>
              <a:t>гипокарбогидратные</a:t>
            </a:r>
            <a:r>
              <a:rPr lang="ru-RU" dirty="0" smtClean="0"/>
              <a:t> диеты;</a:t>
            </a:r>
          </a:p>
          <a:p>
            <a:r>
              <a:rPr lang="ru-RU" dirty="0" smtClean="0"/>
              <a:t>диеты, основанные на планировании снижения веса;</a:t>
            </a:r>
          </a:p>
          <a:p>
            <a:r>
              <a:rPr lang="ru-RU" dirty="0" smtClean="0"/>
              <a:t>диеты, основанные на постоянной калькуляции принимаемых калорий;</a:t>
            </a:r>
          </a:p>
          <a:p>
            <a:r>
              <a:rPr lang="ru-RU" dirty="0" smtClean="0"/>
              <a:t>очень низкокалорийные диеты;</a:t>
            </a:r>
          </a:p>
          <a:p>
            <a:r>
              <a:rPr lang="ru-RU" dirty="0" smtClean="0"/>
              <a:t> «заместительные» диеты.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Диеты с низким содержанием жира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основаны на ограничении поступления калорий с жирами;</a:t>
            </a:r>
          </a:p>
          <a:p>
            <a:r>
              <a:rPr lang="ru-RU" dirty="0" smtClean="0"/>
              <a:t>продукты с содержанием жира замещают овощами и фруктами, их употребляют 5 – 6 раз в день;</a:t>
            </a:r>
          </a:p>
          <a:p>
            <a:r>
              <a:rPr lang="ru-RU" dirty="0" smtClean="0"/>
              <a:t>в рацион включают большое количество рыбы и растительных белков (зерновые);</a:t>
            </a:r>
          </a:p>
          <a:p>
            <a:r>
              <a:rPr lang="ru-RU" dirty="0" smtClean="0"/>
              <a:t>снижение веса 0,5 – 1 кг/неделю, подходит для высокомотивированных лиц, так как быстрого эффекта не будет;</a:t>
            </a:r>
          </a:p>
          <a:p>
            <a:r>
              <a:rPr lang="ru-RU" dirty="0" smtClean="0"/>
              <a:t>выраженное снижение веса на протяжении 36 месяцев.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Гипокарбонгидратные</a:t>
            </a:r>
            <a:r>
              <a:rPr lang="ru-RU" b="1" dirty="0" smtClean="0">
                <a:solidFill>
                  <a:srgbClr val="00B050"/>
                </a:solidFill>
              </a:rPr>
              <a:t> (</a:t>
            </a:r>
            <a:r>
              <a:rPr lang="ru-RU" b="1" dirty="0" err="1" smtClean="0">
                <a:solidFill>
                  <a:srgbClr val="00B050"/>
                </a:solidFill>
              </a:rPr>
              <a:t>гипоуглеводистые</a:t>
            </a:r>
            <a:r>
              <a:rPr lang="ru-RU" b="1" dirty="0" smtClean="0">
                <a:solidFill>
                  <a:srgbClr val="00B050"/>
                </a:solidFill>
              </a:rPr>
              <a:t>) диеты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потребление менее 40 грамм/день углеводов;</a:t>
            </a:r>
          </a:p>
          <a:p>
            <a:r>
              <a:rPr lang="ru-RU" dirty="0" smtClean="0"/>
              <a:t>начальный период – в течение 2 недель резкое снижение количества углеводов до 20 грамм/день, но увеличение потребления мяса, яиц, животного и оливкового масла;</a:t>
            </a:r>
          </a:p>
          <a:p>
            <a:r>
              <a:rPr lang="ru-RU" dirty="0" smtClean="0"/>
              <a:t>снижение веса - за 6 месяцев;</a:t>
            </a:r>
          </a:p>
          <a:p>
            <a:r>
              <a:rPr lang="ru-RU" dirty="0" smtClean="0"/>
              <a:t>не вполне понятны реакция сердечно-сосудистой системы и частота побочных эффектов.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 с планированием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снижения веса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разрабатывается четкий план снижения веса по дням;</a:t>
            </a:r>
          </a:p>
          <a:p>
            <a:r>
              <a:rPr lang="ru-RU" dirty="0" smtClean="0"/>
              <a:t>групповая форма работы с пациентами (например, выезд на климатический курорт);</a:t>
            </a:r>
          </a:p>
          <a:p>
            <a:r>
              <a:rPr lang="ru-RU" dirty="0" smtClean="0"/>
              <a:t>в день ограничение количества калорий до 500 ккал;</a:t>
            </a:r>
          </a:p>
          <a:p>
            <a:r>
              <a:rPr lang="ru-RU" dirty="0" smtClean="0"/>
              <a:t>недостатки: надо менять режим жизни, высокая стоимость, ригидность диеты, не достигается изменение режима питания при возвращении в привычные условия, возможно восстановление избыточной массы тела.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Диета, основанная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на калькуляции калорий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подсчет количества потраченных и принимаемых калорий;</a:t>
            </a:r>
          </a:p>
          <a:p>
            <a:r>
              <a:rPr lang="ru-RU" dirty="0" smtClean="0"/>
              <a:t>возможны, но нежелательны, послабления – потребляемые калории могут включать в себя шоколад, пиво и чипсы;</a:t>
            </a:r>
          </a:p>
          <a:p>
            <a:r>
              <a:rPr lang="ru-RU" dirty="0" smtClean="0"/>
              <a:t>не формируется здоровое пищевое поведение;</a:t>
            </a:r>
          </a:p>
          <a:p>
            <a:r>
              <a:rPr lang="ru-RU" dirty="0" smtClean="0"/>
              <a:t> трудоемкость.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Ожирение и </a:t>
            </a:r>
            <a:r>
              <a:rPr lang="ru-RU" b="1" dirty="0" err="1" smtClean="0">
                <a:solidFill>
                  <a:srgbClr val="00B050"/>
                </a:solidFill>
              </a:rPr>
              <a:t>флебопатия</a:t>
            </a:r>
            <a:r>
              <a:rPr lang="ru-RU" b="1" dirty="0" smtClean="0">
                <a:solidFill>
                  <a:srgbClr val="00B050"/>
                </a:solidFill>
              </a:rPr>
              <a:t> нижних конечностей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клинически – увеличение объема, отечность голеней, стоп; чувство тяжести; парестезии; сложность подбора обуви;</a:t>
            </a:r>
          </a:p>
          <a:p>
            <a:r>
              <a:rPr lang="ru-RU" dirty="0" smtClean="0"/>
              <a:t>в анамнезе – появление симптоматики в жаркий летний период, в холодное время года – симптомы при выраженных, длительных нагрузках на ноги;</a:t>
            </a:r>
          </a:p>
          <a:p>
            <a:r>
              <a:rPr lang="ru-RU" dirty="0" smtClean="0"/>
              <a:t>инструментальные данные – отсутствие структурной патологии вен нижних конечностей.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Очень низкокалорийная диета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потребление менее 1000 ккал/день (около 400 ккал/день);</a:t>
            </a:r>
          </a:p>
          <a:p>
            <a:r>
              <a:rPr lang="ru-RU" dirty="0" smtClean="0"/>
              <a:t>жидкости – нежирные супы, обезжиренные молочные продукты и пр.;</a:t>
            </a:r>
          </a:p>
          <a:p>
            <a:r>
              <a:rPr lang="ru-RU" dirty="0" smtClean="0"/>
              <a:t>быстрое снижение массы тела (4 – 8 недель);</a:t>
            </a:r>
          </a:p>
          <a:p>
            <a:r>
              <a:rPr lang="ru-RU" dirty="0" smtClean="0"/>
              <a:t>противопоказана при наличии инсульта в анамнезе, сердечно-сосудистой, почечной и печеночной патологии, </a:t>
            </a:r>
            <a:r>
              <a:rPr lang="ru-RU" dirty="0" err="1" smtClean="0"/>
              <a:t>гиперурикемии</a:t>
            </a:r>
            <a:r>
              <a:rPr lang="ru-RU" dirty="0" smtClean="0"/>
              <a:t>, </a:t>
            </a:r>
            <a:r>
              <a:rPr lang="ru-RU" dirty="0" err="1" smtClean="0"/>
              <a:t>порфирии</a:t>
            </a:r>
            <a:r>
              <a:rPr lang="ru-RU" dirty="0" smtClean="0"/>
              <a:t> и при психических расстройствах.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«Замещение» еды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применение </a:t>
            </a:r>
            <a:r>
              <a:rPr lang="ru-RU" dirty="0" err="1" smtClean="0"/>
              <a:t>БАДов</a:t>
            </a:r>
            <a:r>
              <a:rPr lang="ru-RU" dirty="0" smtClean="0"/>
              <a:t>, которые содержат много </a:t>
            </a:r>
            <a:r>
              <a:rPr lang="ru-RU" dirty="0" err="1" smtClean="0"/>
              <a:t>микронутриентов</a:t>
            </a:r>
            <a:r>
              <a:rPr lang="ru-RU" dirty="0" smtClean="0"/>
              <a:t>, но энергетически обеднены;</a:t>
            </a:r>
          </a:p>
          <a:p>
            <a:r>
              <a:rPr lang="ru-RU" dirty="0" smtClean="0"/>
              <a:t>молочнокислые продукты, сырое мясо, обезжиренные супы, зелень;</a:t>
            </a:r>
          </a:p>
          <a:p>
            <a:r>
              <a:rPr lang="ru-RU" dirty="0" smtClean="0"/>
              <a:t>важно сочетать с увеличенной физической активностью и обучением нормам здорового питания;</a:t>
            </a:r>
          </a:p>
          <a:p>
            <a:r>
              <a:rPr lang="ru-RU" dirty="0" smtClean="0"/>
              <a:t>один раз в день – одно «нормальное» блюдо;</a:t>
            </a:r>
          </a:p>
          <a:p>
            <a:r>
              <a:rPr lang="ru-RU" dirty="0" smtClean="0"/>
              <a:t>дороговизна, реклама.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0451_576564796d12d576564796d16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143931" cy="607223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6058144"/>
            <a:ext cx="1357290" cy="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Флебопатия нижних конечностей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ORFE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70723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Флебопатия нижних конечностей при ожирении: частные случаи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ортостатическая флебопатия – физическая активность по активизации мышечно-венозной помпы;</a:t>
            </a:r>
          </a:p>
          <a:p>
            <a:r>
              <a:rPr lang="ru-RU" dirty="0" smtClean="0"/>
              <a:t>флебопатия путешественника – эластический компрессионный трикотаж;</a:t>
            </a:r>
          </a:p>
          <a:p>
            <a:r>
              <a:rPr lang="ru-RU" dirty="0" smtClean="0"/>
              <a:t>гормональная флебопатия – отмена эстрогенов (как противозачаточного средства или при заместительной гормонотерапии);  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Флебопатия нижних конечностей: частные случаи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флебопатия при повышенной массе тела – рекомендации по физической активности, индивидуально – подбор компрессионного трикотажа;</a:t>
            </a:r>
          </a:p>
          <a:p>
            <a:r>
              <a:rPr lang="ru-RU" dirty="0" smtClean="0"/>
              <a:t>беременность – компрессионный трикотаж, гимнастика, медикаментозная терапия возможна во второй половине; </a:t>
            </a:r>
          </a:p>
          <a:p>
            <a:r>
              <a:rPr lang="ru-RU" dirty="0" smtClean="0"/>
              <a:t>при неэффективности немедикаментозных методов -  терапия </a:t>
            </a:r>
            <a:r>
              <a:rPr lang="ru-RU" b="1" dirty="0" smtClean="0">
                <a:solidFill>
                  <a:srgbClr val="00B050"/>
                </a:solidFill>
              </a:rPr>
              <a:t>микронизированной очищенной  флаваноидной фракцией 1000 мг/сутки 2 месяца, в год – 3 – 4 курса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2575</Words>
  <Application>Microsoft Office PowerPoint</Application>
  <PresentationFormat>Экран (4:3)</PresentationFormat>
  <Paragraphs>461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Тема Office</vt:lpstr>
      <vt:lpstr>ТРЕБОВАНИЯ К ЗДОРОВОМУ ВЕСУ – А КАК ДЕЛА У ВАС?</vt:lpstr>
      <vt:lpstr>Актуальность проблемы</vt:lpstr>
      <vt:lpstr>Зачем снижать вес:  последствия ожирения 1</vt:lpstr>
      <vt:lpstr>Зачем снижать вес:  последствия ожирения 2</vt:lpstr>
      <vt:lpstr>Юлия Борисова – «Пристань»</vt:lpstr>
      <vt:lpstr>Ожирение и флебопатия нижних конечностей</vt:lpstr>
      <vt:lpstr>Флебопатия нижних конечностей</vt:lpstr>
      <vt:lpstr>Флебопатия нижних конечностей при ожирении: частные случаи</vt:lpstr>
      <vt:lpstr>Флебопатия нижних конечностей: частные случаи</vt:lpstr>
      <vt:lpstr>Терапия флебопатии нижних конечностей</vt:lpstr>
      <vt:lpstr>Слайд 11</vt:lpstr>
      <vt:lpstr>Что дает снижение веса?</vt:lpstr>
      <vt:lpstr>Слайд 13</vt:lpstr>
      <vt:lpstr>Слайд 14</vt:lpstr>
      <vt:lpstr>Как интерпретировать вес?</vt:lpstr>
      <vt:lpstr>Индекс массы тела и его расчет</vt:lpstr>
      <vt:lpstr>Классификация изменений  массы тела</vt:lpstr>
      <vt:lpstr>Определение ожирения по окружности талии</vt:lpstr>
      <vt:lpstr>Саркопеническое ожирение</vt:lpstr>
      <vt:lpstr>Об актуальности проблемы саркопенического ожирения</vt:lpstr>
      <vt:lpstr>Саркопеническое ожирение: характеристика</vt:lpstr>
      <vt:lpstr>Жировая дистрофия  скелетных мышц</vt:lpstr>
      <vt:lpstr>Саркопения</vt:lpstr>
      <vt:lpstr>Возрастной андрогенный дефицит</vt:lpstr>
      <vt:lpstr>Слайд 25</vt:lpstr>
      <vt:lpstr>Расчет массы мышечной и жировой ткани (формула Матейки)</vt:lpstr>
      <vt:lpstr>Норма</vt:lpstr>
      <vt:lpstr>Арнольд Шварценеггер, ИМТ = 34</vt:lpstr>
      <vt:lpstr>Биоимпедансметрия</vt:lpstr>
      <vt:lpstr>Простая и достоверная  диагностика саркопении</vt:lpstr>
      <vt:lpstr>Причины ожирения – нарушение равновесия между поступлением и расходованием энергии</vt:lpstr>
      <vt:lpstr>Пищевое поведение формируется  в возрасте до 6 лет</vt:lpstr>
      <vt:lpstr>Причины ожирения 1</vt:lpstr>
      <vt:lpstr>Причины ожирения 2</vt:lpstr>
      <vt:lpstr>Среда, предрасполагающая  к развитию ожирения (obesogenic environment)</vt:lpstr>
      <vt:lpstr>Слайд 36</vt:lpstr>
      <vt:lpstr>Опросники и шкалы</vt:lpstr>
      <vt:lpstr>Голландский опросник:  выявление типов пищевого поведения</vt:lpstr>
      <vt:lpstr>Dutch Eating  Behavior Questionnaire (DEBQ)</vt:lpstr>
      <vt:lpstr>Шкала ограничительного  пищевого поведения</vt:lpstr>
      <vt:lpstr>Шкала ограничительного  пищевого поведения</vt:lpstr>
      <vt:lpstr>Шкала эмоциогенного  пищевого поведения</vt:lpstr>
      <vt:lpstr>Шкала эмоциогенного  пищевого поведения</vt:lpstr>
      <vt:lpstr>Шкала эмоциогенного  пищевого поведения</vt:lpstr>
      <vt:lpstr>Шкала экстернального  пищевого поведения</vt:lpstr>
      <vt:lpstr>Шкала экстернального  пищевого поведения</vt:lpstr>
      <vt:lpstr>Клиническое применение</vt:lpstr>
      <vt:lpstr>Слайд 48</vt:lpstr>
      <vt:lpstr>Минимальный объем движений  в 18 лет – 64 года (ВОЗ, 2010)</vt:lpstr>
      <vt:lpstr>Минимальный объем движений в возрасте 65 лет и старше (ВОЗ, 2010)</vt:lpstr>
      <vt:lpstr>Слайд 51</vt:lpstr>
      <vt:lpstr>Слайд 52</vt:lpstr>
      <vt:lpstr>Слайд 53</vt:lpstr>
      <vt:lpstr>Слайд 54</vt:lpstr>
      <vt:lpstr>Принципы современных диет</vt:lpstr>
      <vt:lpstr>Диеты с низким содержанием жира</vt:lpstr>
      <vt:lpstr>Гипокарбонгидратные (гипоуглеводистые) диеты</vt:lpstr>
      <vt:lpstr>Диета с планированием  снижения веса</vt:lpstr>
      <vt:lpstr>Диета, основанная  на калькуляции калорий</vt:lpstr>
      <vt:lpstr>Очень низкокалорийная диета</vt:lpstr>
      <vt:lpstr>«Замещение» еды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ЗДОРОВОМУ ВЕСУ – А КАК ДЕЛА У ВАС?</dc:title>
  <dc:creator>Lenovo</dc:creator>
  <cp:lastModifiedBy>Admin</cp:lastModifiedBy>
  <cp:revision>95</cp:revision>
  <dcterms:created xsi:type="dcterms:W3CDTF">2017-01-26T11:02:18Z</dcterms:created>
  <dcterms:modified xsi:type="dcterms:W3CDTF">2022-02-22T09:50:58Z</dcterms:modified>
</cp:coreProperties>
</file>