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56" r:id="rId2"/>
    <p:sldId id="391" r:id="rId3"/>
    <p:sldId id="392" r:id="rId4"/>
    <p:sldId id="393" r:id="rId5"/>
    <p:sldId id="394" r:id="rId6"/>
    <p:sldId id="395" r:id="rId7"/>
    <p:sldId id="321" r:id="rId8"/>
    <p:sldId id="322" r:id="rId9"/>
    <p:sldId id="323" r:id="rId10"/>
    <p:sldId id="324" r:id="rId11"/>
    <p:sldId id="325" r:id="rId12"/>
    <p:sldId id="327" r:id="rId13"/>
    <p:sldId id="328" r:id="rId14"/>
    <p:sldId id="329" r:id="rId15"/>
    <p:sldId id="33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7" r:id="rId34"/>
    <p:sldId id="363" r:id="rId35"/>
    <p:sldId id="364" r:id="rId36"/>
    <p:sldId id="365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01" r:id="rId46"/>
    <p:sldId id="261" r:id="rId47"/>
    <p:sldId id="260" r:id="rId48"/>
    <p:sldId id="257" r:id="rId49"/>
    <p:sldId id="258" r:id="rId50"/>
    <p:sldId id="259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303" r:id="rId87"/>
    <p:sldId id="304" r:id="rId88"/>
    <p:sldId id="305" r:id="rId89"/>
    <p:sldId id="306" r:id="rId90"/>
    <p:sldId id="307" r:id="rId91"/>
    <p:sldId id="308" r:id="rId92"/>
    <p:sldId id="309" r:id="rId93"/>
    <p:sldId id="310" r:id="rId94"/>
    <p:sldId id="311" r:id="rId95"/>
    <p:sldId id="312" r:id="rId96"/>
    <p:sldId id="313" r:id="rId97"/>
    <p:sldId id="314" r:id="rId98"/>
    <p:sldId id="315" r:id="rId99"/>
    <p:sldId id="316" r:id="rId100"/>
    <p:sldId id="317" r:id="rId101"/>
    <p:sldId id="318" r:id="rId102"/>
    <p:sldId id="319" r:id="rId103"/>
    <p:sldId id="297" r:id="rId104"/>
    <p:sldId id="298" r:id="rId105"/>
    <p:sldId id="299" r:id="rId106"/>
    <p:sldId id="369" r:id="rId107"/>
    <p:sldId id="370" r:id="rId108"/>
    <p:sldId id="377" r:id="rId109"/>
    <p:sldId id="378" r:id="rId110"/>
    <p:sldId id="379" r:id="rId111"/>
    <p:sldId id="381" r:id="rId112"/>
    <p:sldId id="382" r:id="rId113"/>
    <p:sldId id="383" r:id="rId114"/>
    <p:sldId id="385" r:id="rId115"/>
    <p:sldId id="386" r:id="rId116"/>
    <p:sldId id="387" r:id="rId117"/>
    <p:sldId id="388" r:id="rId118"/>
    <p:sldId id="389" r:id="rId119"/>
    <p:sldId id="340" r:id="rId120"/>
    <p:sldId id="300" r:id="rId1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6ADBF-246B-4A41-A848-0756ED901E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5E8CA4DA-1CDA-4536-91B1-5AA2BBE4BE2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/>
            <a:t>Произносим три согласных</a:t>
          </a:r>
        </a:p>
        <a:p>
          <a:pPr algn="ctr"/>
          <a:r>
            <a:rPr lang="ru-RU" sz="2000" b="1" dirty="0"/>
            <a:t>с интервалом 1 сек: В К Л</a:t>
          </a:r>
          <a:endParaRPr lang="be-BY" sz="2000" b="1" dirty="0"/>
        </a:p>
      </dgm:t>
    </dgm:pt>
    <dgm:pt modelId="{2340DB08-E140-4955-9660-E6863200C790}" type="parTrans" cxnId="{2889DA48-4330-44B6-BF21-2A9D5E0112C2}">
      <dgm:prSet/>
      <dgm:spPr/>
      <dgm:t>
        <a:bodyPr/>
        <a:lstStyle/>
        <a:p>
          <a:endParaRPr lang="be-BY"/>
        </a:p>
      </dgm:t>
    </dgm:pt>
    <dgm:pt modelId="{C3016E93-CCDA-4C63-9B9C-1AA7A0E093A5}" type="sibTrans" cxnId="{2889DA48-4330-44B6-BF21-2A9D5E0112C2}">
      <dgm:prSet/>
      <dgm:spPr/>
      <dgm:t>
        <a:bodyPr/>
        <a:lstStyle/>
        <a:p>
          <a:endParaRPr lang="be-BY"/>
        </a:p>
      </dgm:t>
    </dgm:pt>
    <dgm:pt modelId="{5097D944-55BB-45D6-A6CD-16D162B3E04E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/>
            <a:t>Просим в обратном порядке</a:t>
          </a:r>
        </a:p>
        <a:p>
          <a:pPr algn="ctr"/>
          <a:r>
            <a:rPr lang="ru-RU" sz="2000" b="1" dirty="0"/>
            <a:t>произнести числа: 1 8 6</a:t>
          </a:r>
        </a:p>
        <a:p>
          <a:pPr algn="ctr"/>
          <a:r>
            <a:rPr lang="ru-RU" sz="2000" b="1" dirty="0"/>
            <a:t> (правильный ответ 6 8 1)</a:t>
          </a:r>
          <a:endParaRPr lang="be-BY" sz="2000" b="1" dirty="0"/>
        </a:p>
      </dgm:t>
    </dgm:pt>
    <dgm:pt modelId="{EBA45E11-A369-4DBD-A0D9-EB9ABA65F121}" type="parTrans" cxnId="{DAA3AB84-29E7-4B37-9390-2A01191D5016}">
      <dgm:prSet/>
      <dgm:spPr/>
      <dgm:t>
        <a:bodyPr/>
        <a:lstStyle/>
        <a:p>
          <a:endParaRPr lang="be-BY"/>
        </a:p>
      </dgm:t>
    </dgm:pt>
    <dgm:pt modelId="{17C571F5-3FBF-46D6-AD09-9641BB5B663A}" type="sibTrans" cxnId="{DAA3AB84-29E7-4B37-9390-2A01191D5016}">
      <dgm:prSet/>
      <dgm:spPr/>
      <dgm:t>
        <a:bodyPr/>
        <a:lstStyle/>
        <a:p>
          <a:endParaRPr lang="be-BY"/>
        </a:p>
      </dgm:t>
    </dgm:pt>
    <dgm:pt modelId="{ED34AA30-F099-48D4-8234-93B335A1DBD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/>
            <a:t>Просим повторить согласные</a:t>
          </a:r>
          <a:endParaRPr lang="be-BY" sz="2000" b="1" dirty="0"/>
        </a:p>
      </dgm:t>
    </dgm:pt>
    <dgm:pt modelId="{F297D983-BBB0-4975-BE73-061A5C5041D2}" type="parTrans" cxnId="{60560376-50AB-4CE5-B99D-60ECAF481113}">
      <dgm:prSet/>
      <dgm:spPr/>
      <dgm:t>
        <a:bodyPr/>
        <a:lstStyle/>
        <a:p>
          <a:endParaRPr lang="be-BY"/>
        </a:p>
      </dgm:t>
    </dgm:pt>
    <dgm:pt modelId="{83D45F29-7141-4382-8D65-AF1F9F130419}" type="sibTrans" cxnId="{60560376-50AB-4CE5-B99D-60ECAF481113}">
      <dgm:prSet/>
      <dgm:spPr/>
      <dgm:t>
        <a:bodyPr/>
        <a:lstStyle/>
        <a:p>
          <a:endParaRPr lang="be-BY"/>
        </a:p>
      </dgm:t>
    </dgm:pt>
    <dgm:pt modelId="{719C1F67-AF70-4323-A590-34B418CCA346}" type="pres">
      <dgm:prSet presAssocID="{63C6ADBF-246B-4A41-A848-0756ED901EF5}" presName="linear" presStyleCnt="0">
        <dgm:presLayoutVars>
          <dgm:dir/>
          <dgm:animLvl val="lvl"/>
          <dgm:resizeHandles val="exact"/>
        </dgm:presLayoutVars>
      </dgm:prSet>
      <dgm:spPr/>
    </dgm:pt>
    <dgm:pt modelId="{A1656550-DF5A-4AE5-B799-70FA5828401A}" type="pres">
      <dgm:prSet presAssocID="{5E8CA4DA-1CDA-4536-91B1-5AA2BBE4BE28}" presName="parentLin" presStyleCnt="0"/>
      <dgm:spPr/>
    </dgm:pt>
    <dgm:pt modelId="{C34BC738-D9BB-424A-91F5-BCA5CDFC7736}" type="pres">
      <dgm:prSet presAssocID="{5E8CA4DA-1CDA-4536-91B1-5AA2BBE4BE28}" presName="parentLeftMargin" presStyleLbl="node1" presStyleIdx="0" presStyleCnt="3"/>
      <dgm:spPr/>
    </dgm:pt>
    <dgm:pt modelId="{A3E1AA16-E69B-41C8-B88C-298B1B265F39}" type="pres">
      <dgm:prSet presAssocID="{5E8CA4DA-1CDA-4536-91B1-5AA2BBE4BE28}" presName="parentText" presStyleLbl="node1" presStyleIdx="0" presStyleCnt="3" custScaleY="336948" custLinFactX="4672" custLinFactNeighborX="100000" custLinFactNeighborY="-40569">
        <dgm:presLayoutVars>
          <dgm:chMax val="0"/>
          <dgm:bulletEnabled val="1"/>
        </dgm:presLayoutVars>
      </dgm:prSet>
      <dgm:spPr/>
    </dgm:pt>
    <dgm:pt modelId="{0450B808-7928-4F9C-8A5E-A554F33A907D}" type="pres">
      <dgm:prSet presAssocID="{5E8CA4DA-1CDA-4536-91B1-5AA2BBE4BE28}" presName="negativeSpace" presStyleCnt="0"/>
      <dgm:spPr/>
    </dgm:pt>
    <dgm:pt modelId="{36C5DCA5-FB49-41B7-809E-8BE742B35FAD}" type="pres">
      <dgm:prSet presAssocID="{5E8CA4DA-1CDA-4536-91B1-5AA2BBE4BE28}" presName="childText" presStyleLbl="conFgAcc1" presStyleIdx="0" presStyleCnt="3">
        <dgm:presLayoutVars>
          <dgm:bulletEnabled val="1"/>
        </dgm:presLayoutVars>
      </dgm:prSet>
      <dgm:spPr/>
    </dgm:pt>
    <dgm:pt modelId="{37493DCB-AF42-4535-A4E5-C39D0A205797}" type="pres">
      <dgm:prSet presAssocID="{C3016E93-CCDA-4C63-9B9C-1AA7A0E093A5}" presName="spaceBetweenRectangles" presStyleCnt="0"/>
      <dgm:spPr/>
    </dgm:pt>
    <dgm:pt modelId="{934B5AB9-1D7F-454E-B8E8-19DBB0A682D9}" type="pres">
      <dgm:prSet presAssocID="{5097D944-55BB-45D6-A6CD-16D162B3E04E}" presName="parentLin" presStyleCnt="0"/>
      <dgm:spPr/>
    </dgm:pt>
    <dgm:pt modelId="{5FEA1265-AF1E-4F64-8052-5E968876CC5D}" type="pres">
      <dgm:prSet presAssocID="{5097D944-55BB-45D6-A6CD-16D162B3E04E}" presName="parentLeftMargin" presStyleLbl="node1" presStyleIdx="0" presStyleCnt="3"/>
      <dgm:spPr/>
    </dgm:pt>
    <dgm:pt modelId="{CEFD0A1B-16C0-4164-B344-0CB0AB510A62}" type="pres">
      <dgm:prSet presAssocID="{5097D944-55BB-45D6-A6CD-16D162B3E04E}" presName="parentText" presStyleLbl="node1" presStyleIdx="1" presStyleCnt="3" custScaleY="477362" custLinFactX="5050" custLinFactNeighborX="100000" custLinFactNeighborY="-12856">
        <dgm:presLayoutVars>
          <dgm:chMax val="0"/>
          <dgm:bulletEnabled val="1"/>
        </dgm:presLayoutVars>
      </dgm:prSet>
      <dgm:spPr/>
    </dgm:pt>
    <dgm:pt modelId="{F132D53F-4952-4974-B678-C45D12ABB992}" type="pres">
      <dgm:prSet presAssocID="{5097D944-55BB-45D6-A6CD-16D162B3E04E}" presName="negativeSpace" presStyleCnt="0"/>
      <dgm:spPr/>
    </dgm:pt>
    <dgm:pt modelId="{CFB796BF-366A-4F09-ACBA-3517E8B190E9}" type="pres">
      <dgm:prSet presAssocID="{5097D944-55BB-45D6-A6CD-16D162B3E04E}" presName="childText" presStyleLbl="conFgAcc1" presStyleIdx="1" presStyleCnt="3">
        <dgm:presLayoutVars>
          <dgm:bulletEnabled val="1"/>
        </dgm:presLayoutVars>
      </dgm:prSet>
      <dgm:spPr/>
    </dgm:pt>
    <dgm:pt modelId="{51807588-4CBE-4185-8A02-84A33ABF803A}" type="pres">
      <dgm:prSet presAssocID="{17C571F5-3FBF-46D6-AD09-9641BB5B663A}" presName="spaceBetweenRectangles" presStyleCnt="0"/>
      <dgm:spPr/>
    </dgm:pt>
    <dgm:pt modelId="{92A18469-A1C2-4F27-9E2B-9253635B1AC6}" type="pres">
      <dgm:prSet presAssocID="{ED34AA30-F099-48D4-8234-93B335A1DBD8}" presName="parentLin" presStyleCnt="0"/>
      <dgm:spPr/>
    </dgm:pt>
    <dgm:pt modelId="{C3DEA9EA-7331-4519-830E-1D7B368117E4}" type="pres">
      <dgm:prSet presAssocID="{ED34AA30-F099-48D4-8234-93B335A1DBD8}" presName="parentLeftMargin" presStyleLbl="node1" presStyleIdx="1" presStyleCnt="3"/>
      <dgm:spPr/>
    </dgm:pt>
    <dgm:pt modelId="{79D4D54E-8148-443D-B22A-83E46D477060}" type="pres">
      <dgm:prSet presAssocID="{ED34AA30-F099-48D4-8234-93B335A1DBD8}" presName="parentText" presStyleLbl="node1" presStyleIdx="2" presStyleCnt="3" custScaleX="101107" custScaleY="329140" custLinFactX="5052" custLinFactNeighborX="100000" custLinFactNeighborY="40404">
        <dgm:presLayoutVars>
          <dgm:chMax val="0"/>
          <dgm:bulletEnabled val="1"/>
        </dgm:presLayoutVars>
      </dgm:prSet>
      <dgm:spPr/>
    </dgm:pt>
    <dgm:pt modelId="{22623ED2-377B-44FE-ABCB-CE07E10CDA46}" type="pres">
      <dgm:prSet presAssocID="{ED34AA30-F099-48D4-8234-93B335A1DBD8}" presName="negativeSpace" presStyleCnt="0"/>
      <dgm:spPr/>
    </dgm:pt>
    <dgm:pt modelId="{44984FB9-BA48-46F9-AE44-BB26725E397D}" type="pres">
      <dgm:prSet presAssocID="{ED34AA30-F099-48D4-8234-93B335A1DB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BD341D-0748-444E-B831-0B0CA36196A5}" type="presOf" srcId="{5E8CA4DA-1CDA-4536-91B1-5AA2BBE4BE28}" destId="{A3E1AA16-E69B-41C8-B88C-298B1B265F39}" srcOrd="1" destOrd="0" presId="urn:microsoft.com/office/officeart/2005/8/layout/list1"/>
    <dgm:cxn modelId="{426C1E2B-A1B0-43A8-B878-0C617D269C62}" type="presOf" srcId="{ED34AA30-F099-48D4-8234-93B335A1DBD8}" destId="{C3DEA9EA-7331-4519-830E-1D7B368117E4}" srcOrd="0" destOrd="0" presId="urn:microsoft.com/office/officeart/2005/8/layout/list1"/>
    <dgm:cxn modelId="{C2F36831-11C1-4B6E-B0A3-22451BB69D1C}" type="presOf" srcId="{ED34AA30-F099-48D4-8234-93B335A1DBD8}" destId="{79D4D54E-8148-443D-B22A-83E46D477060}" srcOrd="1" destOrd="0" presId="urn:microsoft.com/office/officeart/2005/8/layout/list1"/>
    <dgm:cxn modelId="{2889DA48-4330-44B6-BF21-2A9D5E0112C2}" srcId="{63C6ADBF-246B-4A41-A848-0756ED901EF5}" destId="{5E8CA4DA-1CDA-4536-91B1-5AA2BBE4BE28}" srcOrd="0" destOrd="0" parTransId="{2340DB08-E140-4955-9660-E6863200C790}" sibTransId="{C3016E93-CCDA-4C63-9B9C-1AA7A0E093A5}"/>
    <dgm:cxn modelId="{0185E26D-0CF1-4794-B049-B37906097591}" type="presOf" srcId="{5097D944-55BB-45D6-A6CD-16D162B3E04E}" destId="{5FEA1265-AF1E-4F64-8052-5E968876CC5D}" srcOrd="0" destOrd="0" presId="urn:microsoft.com/office/officeart/2005/8/layout/list1"/>
    <dgm:cxn modelId="{60560376-50AB-4CE5-B99D-60ECAF481113}" srcId="{63C6ADBF-246B-4A41-A848-0756ED901EF5}" destId="{ED34AA30-F099-48D4-8234-93B335A1DBD8}" srcOrd="2" destOrd="0" parTransId="{F297D983-BBB0-4975-BE73-061A5C5041D2}" sibTransId="{83D45F29-7141-4382-8D65-AF1F9F130419}"/>
    <dgm:cxn modelId="{DAA3AB84-29E7-4B37-9390-2A01191D5016}" srcId="{63C6ADBF-246B-4A41-A848-0756ED901EF5}" destId="{5097D944-55BB-45D6-A6CD-16D162B3E04E}" srcOrd="1" destOrd="0" parTransId="{EBA45E11-A369-4DBD-A0D9-EB9ABA65F121}" sibTransId="{17C571F5-3FBF-46D6-AD09-9641BB5B663A}"/>
    <dgm:cxn modelId="{6A71A795-99AD-4A0D-AB91-891AD351CE91}" type="presOf" srcId="{63C6ADBF-246B-4A41-A848-0756ED901EF5}" destId="{719C1F67-AF70-4323-A590-34B418CCA346}" srcOrd="0" destOrd="0" presId="urn:microsoft.com/office/officeart/2005/8/layout/list1"/>
    <dgm:cxn modelId="{876C8C9F-4AD1-4588-AA48-6F7651740630}" type="presOf" srcId="{5097D944-55BB-45D6-A6CD-16D162B3E04E}" destId="{CEFD0A1B-16C0-4164-B344-0CB0AB510A62}" srcOrd="1" destOrd="0" presId="urn:microsoft.com/office/officeart/2005/8/layout/list1"/>
    <dgm:cxn modelId="{BFA6F9AB-6F6B-4804-B88C-C50E7C16A63F}" type="presOf" srcId="{5E8CA4DA-1CDA-4536-91B1-5AA2BBE4BE28}" destId="{C34BC738-D9BB-424A-91F5-BCA5CDFC7736}" srcOrd="0" destOrd="0" presId="urn:microsoft.com/office/officeart/2005/8/layout/list1"/>
    <dgm:cxn modelId="{27CFA032-A499-4E31-820F-197820C9E64B}" type="presParOf" srcId="{719C1F67-AF70-4323-A590-34B418CCA346}" destId="{A1656550-DF5A-4AE5-B799-70FA5828401A}" srcOrd="0" destOrd="0" presId="urn:microsoft.com/office/officeart/2005/8/layout/list1"/>
    <dgm:cxn modelId="{0B231E59-E642-4AA3-A351-F591E786F2AE}" type="presParOf" srcId="{A1656550-DF5A-4AE5-B799-70FA5828401A}" destId="{C34BC738-D9BB-424A-91F5-BCA5CDFC7736}" srcOrd="0" destOrd="0" presId="urn:microsoft.com/office/officeart/2005/8/layout/list1"/>
    <dgm:cxn modelId="{1ACF717C-4A5A-4328-BC66-90DD461B5581}" type="presParOf" srcId="{A1656550-DF5A-4AE5-B799-70FA5828401A}" destId="{A3E1AA16-E69B-41C8-B88C-298B1B265F39}" srcOrd="1" destOrd="0" presId="urn:microsoft.com/office/officeart/2005/8/layout/list1"/>
    <dgm:cxn modelId="{563073D2-C09D-468A-A3BE-E126D0B156E7}" type="presParOf" srcId="{719C1F67-AF70-4323-A590-34B418CCA346}" destId="{0450B808-7928-4F9C-8A5E-A554F33A907D}" srcOrd="1" destOrd="0" presId="urn:microsoft.com/office/officeart/2005/8/layout/list1"/>
    <dgm:cxn modelId="{5BF4DB97-78B7-4400-AF7B-173E3771A5BD}" type="presParOf" srcId="{719C1F67-AF70-4323-A590-34B418CCA346}" destId="{36C5DCA5-FB49-41B7-809E-8BE742B35FAD}" srcOrd="2" destOrd="0" presId="urn:microsoft.com/office/officeart/2005/8/layout/list1"/>
    <dgm:cxn modelId="{73A61E30-A706-4FB0-86A6-31AFBFF361DE}" type="presParOf" srcId="{719C1F67-AF70-4323-A590-34B418CCA346}" destId="{37493DCB-AF42-4535-A4E5-C39D0A205797}" srcOrd="3" destOrd="0" presId="urn:microsoft.com/office/officeart/2005/8/layout/list1"/>
    <dgm:cxn modelId="{32992203-DF5B-4469-AF46-A969D888BBFF}" type="presParOf" srcId="{719C1F67-AF70-4323-A590-34B418CCA346}" destId="{934B5AB9-1D7F-454E-B8E8-19DBB0A682D9}" srcOrd="4" destOrd="0" presId="urn:microsoft.com/office/officeart/2005/8/layout/list1"/>
    <dgm:cxn modelId="{8B1B269A-29DA-4122-B68F-8BF73D59E54C}" type="presParOf" srcId="{934B5AB9-1D7F-454E-B8E8-19DBB0A682D9}" destId="{5FEA1265-AF1E-4F64-8052-5E968876CC5D}" srcOrd="0" destOrd="0" presId="urn:microsoft.com/office/officeart/2005/8/layout/list1"/>
    <dgm:cxn modelId="{FDF35F20-E63F-44FC-8A74-7DA03E0A5358}" type="presParOf" srcId="{934B5AB9-1D7F-454E-B8E8-19DBB0A682D9}" destId="{CEFD0A1B-16C0-4164-B344-0CB0AB510A62}" srcOrd="1" destOrd="0" presId="urn:microsoft.com/office/officeart/2005/8/layout/list1"/>
    <dgm:cxn modelId="{3270FD55-284D-4933-9F75-403D008D632A}" type="presParOf" srcId="{719C1F67-AF70-4323-A590-34B418CCA346}" destId="{F132D53F-4952-4974-B678-C45D12ABB992}" srcOrd="5" destOrd="0" presId="urn:microsoft.com/office/officeart/2005/8/layout/list1"/>
    <dgm:cxn modelId="{8E37FC2E-BC85-4876-9B0E-B44303B50972}" type="presParOf" srcId="{719C1F67-AF70-4323-A590-34B418CCA346}" destId="{CFB796BF-366A-4F09-ACBA-3517E8B190E9}" srcOrd="6" destOrd="0" presId="urn:microsoft.com/office/officeart/2005/8/layout/list1"/>
    <dgm:cxn modelId="{2E10BF16-3AC6-4520-93FF-B7EF735F8A35}" type="presParOf" srcId="{719C1F67-AF70-4323-A590-34B418CCA346}" destId="{51807588-4CBE-4185-8A02-84A33ABF803A}" srcOrd="7" destOrd="0" presId="urn:microsoft.com/office/officeart/2005/8/layout/list1"/>
    <dgm:cxn modelId="{E36F6445-01E4-438E-AA23-5F4872910634}" type="presParOf" srcId="{719C1F67-AF70-4323-A590-34B418CCA346}" destId="{92A18469-A1C2-4F27-9E2B-9253635B1AC6}" srcOrd="8" destOrd="0" presId="urn:microsoft.com/office/officeart/2005/8/layout/list1"/>
    <dgm:cxn modelId="{B822478E-7B6B-428D-8B89-B39F8E8A14D3}" type="presParOf" srcId="{92A18469-A1C2-4F27-9E2B-9253635B1AC6}" destId="{C3DEA9EA-7331-4519-830E-1D7B368117E4}" srcOrd="0" destOrd="0" presId="urn:microsoft.com/office/officeart/2005/8/layout/list1"/>
    <dgm:cxn modelId="{0E36837E-3206-47AC-A677-8DE0A2F55FC3}" type="presParOf" srcId="{92A18469-A1C2-4F27-9E2B-9253635B1AC6}" destId="{79D4D54E-8148-443D-B22A-83E46D477060}" srcOrd="1" destOrd="0" presId="urn:microsoft.com/office/officeart/2005/8/layout/list1"/>
    <dgm:cxn modelId="{BA5A0CC0-E2A4-4790-AD9A-C05B7A394A19}" type="presParOf" srcId="{719C1F67-AF70-4323-A590-34B418CCA346}" destId="{22623ED2-377B-44FE-ABCB-CE07E10CDA46}" srcOrd="9" destOrd="0" presId="urn:microsoft.com/office/officeart/2005/8/layout/list1"/>
    <dgm:cxn modelId="{7110667E-E298-4091-B5A5-8D2E39391841}" type="presParOf" srcId="{719C1F67-AF70-4323-A590-34B418CCA346}" destId="{44984FB9-BA48-46F9-AE44-BB26725E39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5DCA5-FB49-41B7-809E-8BE742B35FAD}">
      <dsp:nvSpPr>
        <dsp:cNvPr id="0" name=""/>
        <dsp:cNvSpPr/>
      </dsp:nvSpPr>
      <dsp:spPr>
        <a:xfrm>
          <a:off x="0" y="916001"/>
          <a:ext cx="7693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1AA16-E69B-41C8-B88C-298B1B265F39}">
      <dsp:nvSpPr>
        <dsp:cNvPr id="0" name=""/>
        <dsp:cNvSpPr/>
      </dsp:nvSpPr>
      <dsp:spPr>
        <a:xfrm>
          <a:off x="1019898" y="45854"/>
          <a:ext cx="5379858" cy="895203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545" tIns="0" rIns="20354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Произносим три согласных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 интервалом 1 сек: В К Л</a:t>
          </a:r>
          <a:endParaRPr lang="be-BY" sz="2000" b="1" kern="1200" dirty="0"/>
        </a:p>
      </dsp:txBody>
      <dsp:txXfrm>
        <a:off x="1063598" y="89554"/>
        <a:ext cx="5292458" cy="807803"/>
      </dsp:txXfrm>
    </dsp:sp>
    <dsp:sp modelId="{CFB796BF-366A-4F09-ACBA-3517E8B190E9}">
      <dsp:nvSpPr>
        <dsp:cNvPr id="0" name=""/>
        <dsp:cNvSpPr/>
      </dsp:nvSpPr>
      <dsp:spPr>
        <a:xfrm>
          <a:off x="0" y="2326817"/>
          <a:ext cx="7693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D0A1B-16C0-4164-B344-0CB0AB510A62}">
      <dsp:nvSpPr>
        <dsp:cNvPr id="0" name=""/>
        <dsp:cNvSpPr/>
      </dsp:nvSpPr>
      <dsp:spPr>
        <a:xfrm>
          <a:off x="1040234" y="1157246"/>
          <a:ext cx="5379858" cy="1268255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545" tIns="0" rIns="20354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Просим в обратном порядке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произнести числа: 1 8 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 (правильный ответ 6 8 1)</a:t>
          </a:r>
          <a:endParaRPr lang="be-BY" sz="2000" b="1" kern="1200" dirty="0"/>
        </a:p>
      </dsp:txBody>
      <dsp:txXfrm>
        <a:off x="1102145" y="1219157"/>
        <a:ext cx="5256036" cy="1144433"/>
      </dsp:txXfrm>
    </dsp:sp>
    <dsp:sp modelId="{44984FB9-BA48-46F9-AE44-BB26725E397D}">
      <dsp:nvSpPr>
        <dsp:cNvPr id="0" name=""/>
        <dsp:cNvSpPr/>
      </dsp:nvSpPr>
      <dsp:spPr>
        <a:xfrm>
          <a:off x="0" y="3343836"/>
          <a:ext cx="7693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4D54E-8148-443D-B22A-83E46D477060}">
      <dsp:nvSpPr>
        <dsp:cNvPr id="0" name=""/>
        <dsp:cNvSpPr/>
      </dsp:nvSpPr>
      <dsp:spPr>
        <a:xfrm>
          <a:off x="1040341" y="2709562"/>
          <a:ext cx="5439413" cy="874459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545" tIns="0" rIns="203545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Просим повторить согласные</a:t>
          </a:r>
          <a:endParaRPr lang="be-BY" sz="2000" b="1" kern="1200" dirty="0"/>
        </a:p>
      </dsp:txBody>
      <dsp:txXfrm>
        <a:off x="1083029" y="2752250"/>
        <a:ext cx="5354037" cy="78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378F1-25D1-4796-8997-4D5FED1899F2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45A7B-861C-4028-BF7E-4AA28C182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2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F31EB6-50C2-487F-BE15-4F915FDF709F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5325"/>
            <a:ext cx="6037263" cy="33972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71975"/>
            <a:ext cx="4997450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876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5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" y="6543675"/>
            <a:ext cx="1945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i="1">
                <a:solidFill>
                  <a:srgbClr val="FF0000"/>
                </a:solidFill>
                <a:latin typeface="Arial Unicode MS" pitchFamily="34" charset="-128"/>
              </a:rPr>
              <a:t>«ПРОМЕТЕЙ»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1275485" y="6000750"/>
          <a:ext cx="916516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тография Photo Editor" r:id="rId3" imgW="11383964" imgH="14209524" progId="">
                  <p:embed/>
                </p:oleObj>
              </mc:Choice>
              <mc:Fallback>
                <p:oleObj name="Фотография Photo Editor" r:id="rId3" imgW="11383964" imgH="14209524" progId="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5485" y="6000750"/>
                        <a:ext cx="916516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17601" y="2362201"/>
            <a:ext cx="10257367" cy="37242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860B-CA87-408D-87A5-7B57BED6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5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527F-B023-4350-90FD-DEB81CCFC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4030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5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0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0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9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4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0480D-61CA-4F87-8E84-6CEC495A09C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E143-A33A-4A48-82B2-6AD2A65E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23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0%B8%D0%BC%D0%BF%D1%82%D0%BE%D0%BC_%D1%84%D0%BE%D1%82%D0%BE%D0%B3%D1%80%D0%B0%D1%84%D0%B8%D0%B8&amp;action=edit&amp;redlink=1" TargetMode="External"/><Relationship Id="rId2" Type="http://schemas.openxmlformats.org/officeDocument/2006/relationships/hyperlink" Target="https://ru.wikipedia.org/w/index.php?title=%D0%A1%D0%B8%D0%BC%D0%BF%D1%82%D0%BE%D0%BC_%D0%B7%D0%B5%D1%80%D0%BA%D0%B0%D0%BB%D0%B0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9574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НЕУЯЗВИМАЯ</a:t>
            </a:r>
            <a:br>
              <a:rPr lang="ru-RU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ПАМЯТЬ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4946"/>
          </a:xfrm>
        </p:spPr>
        <p:txBody>
          <a:bodyPr>
            <a:normAutofit/>
          </a:bodyPr>
          <a:lstStyle/>
          <a:p>
            <a:r>
              <a:rPr lang="ru-RU" dirty="0"/>
              <a:t>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14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138" y="463550"/>
            <a:ext cx="8805862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</a:rPr>
              <a:t>Скрининг когнитивных расстройств</a:t>
            </a:r>
            <a:br>
              <a:rPr lang="ru-RU" b="1" dirty="0">
                <a:solidFill>
                  <a:srgbClr val="006600"/>
                </a:solidFill>
              </a:rPr>
            </a:br>
            <a:r>
              <a:rPr lang="ru-RU" b="1" dirty="0">
                <a:solidFill>
                  <a:srgbClr val="006600"/>
                </a:solidFill>
              </a:rPr>
              <a:t>(тест </a:t>
            </a:r>
            <a:r>
              <a:rPr lang="en-US" b="1" dirty="0">
                <a:solidFill>
                  <a:srgbClr val="006600"/>
                </a:solidFill>
              </a:rPr>
              <a:t>Brown – Peterson)</a:t>
            </a:r>
            <a:endParaRPr lang="be-BY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362201" y="2362201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3964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«Западная» диета и деменция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диеты, богатые красным мясом, птицей и молочными продуктами, имеют избыточное количество насыщенных жирных кислот, главным образом </a:t>
            </a:r>
            <a:r>
              <a:rPr lang="ru-RU" dirty="0" err="1"/>
              <a:t>миристиновой</a:t>
            </a:r>
            <a:r>
              <a:rPr lang="ru-RU" dirty="0"/>
              <a:t>, пальмитиновой и стеариновой кислот, которые связаны с более высоким синтезом холестерина в печени;</a:t>
            </a:r>
          </a:p>
          <a:p>
            <a:r>
              <a:rPr lang="ru-RU" dirty="0"/>
              <a:t>повышая уровень холестерина ЛПНП, насыщенные жирные кислоты способствуют развитию атеросклероза и, в свою очередь, сосудистых аспектов деменции;</a:t>
            </a:r>
          </a:p>
          <a:p>
            <a:r>
              <a:rPr lang="ru-RU" dirty="0"/>
              <a:t>насыщенные жирные кислоты также повышают резистентность к инсулину, что приводит к диабету II типа.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5791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«Западная» диета и деменция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диета с высоким содержанием сахара приводит к повышению </a:t>
            </a:r>
            <a:r>
              <a:rPr lang="ru-RU" dirty="0" err="1"/>
              <a:t>инсулинорезистентности</a:t>
            </a:r>
            <a:r>
              <a:rPr lang="ru-RU" dirty="0"/>
              <a:t> и вызывает диабет;</a:t>
            </a:r>
          </a:p>
          <a:p>
            <a:r>
              <a:rPr lang="ru-RU" dirty="0"/>
              <a:t>нерегулируемый уровень сахара в крови вызывает эндотелиальную дисфункцию, которая способствует развитию атеросклероза;</a:t>
            </a:r>
          </a:p>
          <a:p>
            <a:r>
              <a:rPr lang="ru-RU" dirty="0"/>
              <a:t>помимо атерогенного эффекта, высокий уровень глюкозы в крови также вызывает </a:t>
            </a:r>
            <a:r>
              <a:rPr lang="ru-RU" dirty="0" err="1"/>
              <a:t>глюкотоксичность</a:t>
            </a:r>
            <a:r>
              <a:rPr lang="ru-RU" dirty="0"/>
              <a:t> и, следовательно, дальнейшее снижение притока крови к мозгу;</a:t>
            </a:r>
          </a:p>
          <a:p>
            <a:r>
              <a:rPr lang="ru-RU" dirty="0"/>
              <a:t>избыток сахара формирует увеличенный уровень насыщенных жирных кислот, что, в свою очередь, приводит к образованию холестерина ЛПНП и обеспечивает другой путь, помимо </a:t>
            </a:r>
            <a:r>
              <a:rPr lang="ru-RU" dirty="0" err="1"/>
              <a:t>глюкотоксичности</a:t>
            </a:r>
            <a:r>
              <a:rPr lang="ru-RU" dirty="0"/>
              <a:t>, к атеросклерозу;</a:t>
            </a:r>
          </a:p>
          <a:p>
            <a:r>
              <a:rPr lang="ru-RU" dirty="0"/>
              <a:t>когнитивное снижение гораздо </a:t>
            </a:r>
            <a:r>
              <a:rPr lang="ru-RU" dirty="0" err="1"/>
              <a:t>выраженнее</a:t>
            </a:r>
            <a:r>
              <a:rPr lang="ru-RU" dirty="0"/>
              <a:t> у тех, кто питается в основном продуктами с высоким содержанием сахара, насыщенных жиров/</a:t>
            </a:r>
            <a:r>
              <a:rPr lang="ru-RU" dirty="0" err="1"/>
              <a:t>трансжиров</a:t>
            </a:r>
            <a:r>
              <a:rPr lang="ru-RU" dirty="0"/>
              <a:t> с недостаточным количеством клетчатки и витаминов.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9185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Рекомендации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средиземноморская (резилиенс-диета) диета, богатая фруктами, овощами, клетчаткой, </a:t>
            </a:r>
            <a:r>
              <a:rPr lang="ru-RU" dirty="0" err="1"/>
              <a:t>полифенилами</a:t>
            </a:r>
            <a:r>
              <a:rPr lang="ru-RU" dirty="0"/>
              <a:t> и омега-3 жирными кислотами, по-видимому, связана с более низкой частотой деменции и более низким когнитивным снижением при деменции и старении;</a:t>
            </a:r>
          </a:p>
          <a:p>
            <a:r>
              <a:rPr lang="ru-RU" dirty="0"/>
              <a:t>поскольку последствия плохого питания накапливаются и занимают много времени в отношении лечения, то было бы правильно перейти на средиземноморскую диету в более раннем возрасте.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304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Вывод: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риск деменции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можно снизить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40%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128016"/>
            <a:ext cx="6086856" cy="651967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3274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Профилактика деменции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популяционном уровне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повышение качества детского образования;</a:t>
            </a:r>
          </a:p>
          <a:p>
            <a:r>
              <a:rPr lang="ru-RU" dirty="0"/>
              <a:t>снижение рисков гипертензии;</a:t>
            </a:r>
          </a:p>
          <a:p>
            <a:r>
              <a:rPr lang="ru-RU" dirty="0"/>
              <a:t>политика, поощряющая социальную, когнитивную и физическую активность на протяжении всей жизни;</a:t>
            </a:r>
          </a:p>
          <a:p>
            <a:r>
              <a:rPr lang="ru-RU" dirty="0"/>
              <a:t>профилактика снижения/потери слуха;</a:t>
            </a:r>
          </a:p>
          <a:p>
            <a:r>
              <a:rPr lang="ru-RU" dirty="0"/>
              <a:t>профилактика производственного травматизма, дорожно-транспортных происшествий, снижение риска тяжелой черепно-мозговой травмы;</a:t>
            </a:r>
          </a:p>
          <a:p>
            <a:r>
              <a:rPr lang="ru-RU" dirty="0"/>
              <a:t>политика по сокращению воздействия загрязнения воздуха на население;</a:t>
            </a:r>
          </a:p>
          <a:p>
            <a:r>
              <a:rPr lang="ru-RU" dirty="0"/>
              <a:t>усилия по сокращению воздействия курения как на детей, так и на взрослых, потребления табака и поощрению отказа от него.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2822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Профилактика деменции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индивидуальном уровне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прием </a:t>
            </a:r>
            <a:r>
              <a:rPr lang="ru-RU" dirty="0" err="1"/>
              <a:t>антигипертензивных</a:t>
            </a:r>
            <a:r>
              <a:rPr lang="ru-RU" dirty="0"/>
              <a:t> препаратов и достижение уровня САД&lt;130 мм рт. ст. в среднем возрасте;</a:t>
            </a:r>
          </a:p>
          <a:p>
            <a:r>
              <a:rPr lang="ru-RU" dirty="0"/>
              <a:t>слуховые аппараты при потере слуха, помощь адаптироваться к слуховым аппаратам, поскольку многие считают их неприемлемыми, слишком трудными в использовании или неэффективными;</a:t>
            </a:r>
          </a:p>
          <a:p>
            <a:r>
              <a:rPr lang="ru-RU" dirty="0"/>
              <a:t>прием алкоголя в объеме не более 21 единиц в неделю;</a:t>
            </a:r>
          </a:p>
          <a:p>
            <a:r>
              <a:rPr lang="ru-RU" dirty="0"/>
              <a:t>профилактика травм головы (актуально для людей, находящихся в группе профессионального риска);</a:t>
            </a:r>
          </a:p>
          <a:p>
            <a:r>
              <a:rPr lang="ru-RU" dirty="0"/>
              <a:t>отказ от курения независимо от возраста;</a:t>
            </a:r>
          </a:p>
          <a:p>
            <a:r>
              <a:rPr lang="ru-RU" dirty="0"/>
              <a:t>нормализация индекса массы тела, профилактика ожирения и сахарного диабета за счет здорового питания и физической активности;</a:t>
            </a:r>
          </a:p>
          <a:p>
            <a:r>
              <a:rPr lang="ru-RU" dirty="0"/>
              <a:t>поддержание уровня физической активности в среднем и, что особенно важно, в позднем возрасте.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3595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МЕМОТОН: КОМПЛЕКСНЫЙ АНТИОКСИДАНТ И КОРРЕКТОР ХРОНИЧЕСКОГО ИММУННОГО ВОСПАЛЕНИЯ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3567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41754880_271638573464388_29267407687668203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480" y="1571613"/>
            <a:ext cx="5786478" cy="4554551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5797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Оксидативные процессы при мягком когнитивном снижении: сульфгидрильные группы (</a:t>
            </a:r>
            <a:r>
              <a:rPr lang="ru-RU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6" name="Диаграмма 1"/>
          <p:cNvGraphicFramePr>
            <a:graphicFrameLocks/>
          </p:cNvGraphicFramePr>
          <p:nvPr/>
        </p:nvGraphicFramePr>
        <p:xfrm>
          <a:off x="2381224" y="2000240"/>
          <a:ext cx="7715304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33796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24" y="2000240"/>
                        <a:ext cx="7715304" cy="4143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09918" y="22145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24298" y="2743138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67240" y="23669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10182" y="23669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53124" y="2671700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596066" y="2743138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239008" y="23669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881950" y="23669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596330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6429345"/>
            <a:ext cx="5824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&lt;0,05 по сравнению с лицами среднего возраста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20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9143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Оксидативные процессы при мягком когнитивном снижении: </a:t>
            </a:r>
            <a:r>
              <a:rPr lang="ru-RU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малоновый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диальдегид (</a:t>
            </a:r>
            <a:r>
              <a:rPr lang="ru-RU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Диаграмма 2"/>
          <p:cNvGraphicFramePr>
            <a:graphicFrameLocks/>
          </p:cNvGraphicFramePr>
          <p:nvPr/>
        </p:nvGraphicFramePr>
        <p:xfrm>
          <a:off x="2524068" y="1928802"/>
          <a:ext cx="7643898" cy="421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иаграмма" r:id="rId3" imgW="5505165" imgH="3206774" progId="Excel.Sheet.8">
                  <p:embed/>
                </p:oleObj>
              </mc:Choice>
              <mc:Fallback>
                <p:oleObj name="Диаграмма" r:id="rId3" imgW="5505165" imgH="3206774" progId="Excel.Sheet.8">
                  <p:embed/>
                  <p:pic>
                    <p:nvPicPr>
                      <p:cNvPr id="3481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068" y="1928802"/>
                        <a:ext cx="7643898" cy="4214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1422" y="22145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09918" y="221455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38678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81620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24562" y="2143116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667504" y="2143116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381884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024826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667768" y="2285992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0" y="6429345"/>
            <a:ext cx="5824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&lt;0,05 по сравнению с лицами среднего возраста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8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4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</a:rPr>
              <a:t>Скрининг когнитивных расстройств </a:t>
            </a:r>
            <a:br>
              <a:rPr lang="ru-RU" sz="3600" b="1" dirty="0">
                <a:solidFill>
                  <a:srgbClr val="006600"/>
                </a:solidFill>
              </a:rPr>
            </a:br>
            <a:r>
              <a:rPr lang="ru-RU" sz="3600" b="1" dirty="0">
                <a:solidFill>
                  <a:srgbClr val="006600"/>
                </a:solidFill>
              </a:rPr>
              <a:t>(тест рисования часов</a:t>
            </a:r>
            <a:r>
              <a:rPr lang="en-US" sz="3600" b="1" dirty="0">
                <a:solidFill>
                  <a:srgbClr val="006600"/>
                </a:solidFill>
              </a:rPr>
              <a:t>)</a:t>
            </a:r>
            <a:endParaRPr lang="be-BY" sz="36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476" y="2132014"/>
            <a:ext cx="4467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5608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Нейроиммунноэндокринные изменения при мягком когнитивном снижении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2596" y="1643048"/>
          <a:ext cx="8286808" cy="3571902"/>
        </p:xfrm>
        <a:graphic>
          <a:graphicData uri="http://schemas.openxmlformats.org/drawingml/2006/table">
            <a:tbl>
              <a:tblPr/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3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Сигнальная молекула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7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</a:t>
                      </a: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/мл)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падений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падений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– 59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– 65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– 59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– 65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285,2</a:t>
                      </a:r>
                      <a:r>
                        <a:rPr lang="ru-RU" sz="1700" u="sng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325,8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231,4</a:t>
                      </a:r>
                      <a:r>
                        <a:rPr lang="ru-RU" sz="1700" u="sng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16,3**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275,8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17,6#, ##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85,3</a:t>
                      </a:r>
                      <a:r>
                        <a:rPr lang="ru-RU" sz="1700" u="sng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113,4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61,1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5,2**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84,4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8,3#, ##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IL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</a:t>
                      </a:r>
                      <a:r>
                        <a:rPr lang="ru-RU" sz="1700" u="sng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r>
                        <a:rPr lang="ru-RU" sz="17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0,1#, ##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TNF-α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114,9+3,2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130,3+3,2*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87,1+3,2**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102,1+3,5#, ##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24000" y="5715016"/>
            <a:ext cx="79632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&lt;0,05 между группами лиц среднего и пожилого возраста при наличии падений;</a:t>
            </a:r>
            <a:endParaRPr lang="ru-RU" sz="1600" dirty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 </a:t>
            </a:r>
            <a:r>
              <a:rPr lang="en-US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&lt;0,05 между группами лиц среднего возраста при наличии/отсутствии падений;</a:t>
            </a:r>
            <a:endParaRPr lang="ru-RU" sz="1600" dirty="0"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 </a:t>
            </a:r>
            <a:r>
              <a:rPr lang="en-US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&lt;0,05 между группами лиц среднего и пожилого возраста при отсутствии падений;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## </a:t>
            </a:r>
            <a:r>
              <a:rPr lang="en-US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&lt;0,05 между группами лиц пожилого возраста при наличии/отсутствии падений.</a:t>
            </a:r>
            <a:endParaRPr lang="ru-RU" sz="1600" dirty="0">
              <a:latin typeface="Arial" pitchFamily="34" charset="0"/>
            </a:endParaRPr>
          </a:p>
        </p:txBody>
      </p:sp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7348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Динамика цитокинового статуса при применении МЕМОТОНА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95538" y="1857365"/>
          <a:ext cx="7286676" cy="3357586"/>
        </p:xfrm>
        <a:graphic>
          <a:graphicData uri="http://schemas.openxmlformats.org/drawingml/2006/table">
            <a:tbl>
              <a:tblPr/>
              <a:tblGrid>
                <a:gridCol w="230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73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(</a:t>
                      </a:r>
                      <a:r>
                        <a:rPr lang="ru-RU" sz="17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пг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/мл)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IL-1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325,8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323,8</a:t>
                      </a:r>
                      <a:r>
                        <a:rPr lang="ru-RU" sz="1700" b="1" u="sng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295,5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16,8*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IL-2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113,5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113,2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80,1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IL-6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TNF-α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125,8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125,3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</a:t>
                      </a:r>
                      <a:r>
                        <a:rPr lang="ru-RU" sz="17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538" y="5643578"/>
            <a:ext cx="322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</a:rPr>
              <a:t>*</a:t>
            </a:r>
            <a:r>
              <a:rPr lang="en-US" dirty="0">
                <a:latin typeface="Arial" pitchFamily="34" charset="0"/>
              </a:rPr>
              <a:t>p&lt;</a:t>
            </a:r>
            <a:r>
              <a:rPr lang="ru-RU" dirty="0">
                <a:latin typeface="Arial" pitchFamily="34" charset="0"/>
              </a:rPr>
              <a:t>0,05 в динамике лечения</a:t>
            </a:r>
          </a:p>
        </p:txBody>
      </p:sp>
      <p:pic>
        <p:nvPicPr>
          <p:cNvPr id="7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2260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Динамика частоты падений </a:t>
            </a:r>
            <a:b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применении МЕМОТОНА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/>
          </p:cNvGraphicFramePr>
          <p:nvPr/>
        </p:nvGraphicFramePr>
        <p:xfrm>
          <a:off x="2452662" y="1643050"/>
          <a:ext cx="7643866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иаграмма" r:id="rId3" imgW="5362645" imgH="2800291" progId="Excel.Sheet.8">
                  <p:embed/>
                </p:oleObj>
              </mc:Choice>
              <mc:Fallback>
                <p:oleObj name="Диаграмма" r:id="rId3" imgW="5362645" imgH="2800291" progId="Excel.Sheet.8">
                  <p:embed/>
                  <p:pic>
                    <p:nvPicPr>
                      <p:cNvPr id="39937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62" y="1643050"/>
                        <a:ext cx="7643866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1" y="2615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24760" y="4143380"/>
            <a:ext cx="857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,**</a:t>
            </a:r>
            <a:endParaRPr lang="en-US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5929330"/>
            <a:ext cx="51998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&lt;0,05 по сравнению с контрольной группой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</a:rPr>
              <a:t>**</a:t>
            </a:r>
            <a:r>
              <a:rPr lang="en-US" dirty="0">
                <a:latin typeface="Arial" pitchFamily="34" charset="0"/>
              </a:rPr>
              <a:t>p&lt;</a:t>
            </a:r>
            <a:r>
              <a:rPr lang="ru-RU" dirty="0">
                <a:latin typeface="Arial" pitchFamily="34" charset="0"/>
              </a:rPr>
              <a:t>0,05 в динамике лечения</a:t>
            </a:r>
          </a:p>
        </p:txBody>
      </p:sp>
      <p:pic>
        <p:nvPicPr>
          <p:cNvPr id="10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0412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ТЕРАПИЯ ОЖИРЕНИЯ: снижение массы тела без влияния на силу мышц</a:t>
            </a:r>
          </a:p>
        </p:txBody>
      </p:sp>
      <p:pic>
        <p:nvPicPr>
          <p:cNvPr id="4" name="Содержимое 3" descr="7c85f012036d1bf42e1213f86f6b7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48" y="2000240"/>
            <a:ext cx="7786742" cy="392909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6195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КОМПЛЕКСНАЯ ТЕРАПИЯ АСТЕНИЧЕСКОГО СИНДРОМА </a:t>
            </a:r>
          </a:p>
        </p:txBody>
      </p:sp>
      <p:pic>
        <p:nvPicPr>
          <p:cNvPr id="4" name="Содержимое 3" descr="248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500174"/>
            <a:ext cx="9143999" cy="4143404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4255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СИНДРОМ СУХОГО ГЛАЗА (+МГТ)</a:t>
            </a:r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28" y="1600201"/>
            <a:ext cx="6788945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203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СИНДРОМ СУХОГО ГЛАЗА</a:t>
            </a:r>
          </a:p>
        </p:txBody>
      </p:sp>
      <p:pic>
        <p:nvPicPr>
          <p:cNvPr id="4" name="Содержимое 3" descr="3-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1648620"/>
            <a:ext cx="5715000" cy="442912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115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ГОЛОВНАЯ БОЛЬ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НАПРЯЖЕНИЯ И МИГРЕНЬ</a:t>
            </a:r>
          </a:p>
        </p:txBody>
      </p:sp>
      <p:pic>
        <p:nvPicPr>
          <p:cNvPr id="4" name="Содержимое 3" descr="migren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538" y="1857364"/>
            <a:ext cx="6572296" cy="4214842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4645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</a:rPr>
              <a:t>СОПРОВОЖДЕНИЕ ТЕРАПИИ </a:t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>ПРИ СИНДРОМЕ ОБСТРУКТИВНЫХ АПНОЭ ВО ВРЕМЯ СНА</a:t>
            </a:r>
          </a:p>
        </p:txBody>
      </p:sp>
      <p:pic>
        <p:nvPicPr>
          <p:cNvPr id="4" name="Содержимое 3" descr="vidy_apnoe_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13" y="1857365"/>
            <a:ext cx="6810375" cy="3582205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1813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00B050"/>
                </a:solidFill>
              </a:rPr>
              <a:t>Специальная сессия ВОЗ</a:t>
            </a:r>
          </a:p>
        </p:txBody>
      </p:sp>
      <p:pic>
        <p:nvPicPr>
          <p:cNvPr id="4" name="Содержимое 3" descr="14581291_1043366155784645_495203315025187547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22" y="1600201"/>
            <a:ext cx="8046156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80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Кратко о деменции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болезнь Альцгеймера: прогредиентное течение с постепенным ухудшением когнитивных способностей;</a:t>
            </a:r>
          </a:p>
          <a:p>
            <a:r>
              <a:rPr lang="ru-RU" dirty="0"/>
              <a:t>сосудистая деменция: внезапное начало (в 25% случаев – после инсульта), сопровождается острым функциональным дефицитом, синдромами падений, недержания мочи, нарушением походки и баланса, нарушения настроения.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86493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СПАСИБО ЗА ВНИМАНИЕ!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03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Кратко о деменции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деменция с тельцами Леви: прогрессирующие когнитивные нарушения, зрительные галлюцинации;</a:t>
            </a:r>
          </a:p>
          <a:p>
            <a:r>
              <a:rPr lang="ru-RU" dirty="0"/>
              <a:t>фронто-темпоральная деменция: ранние нарушения социальных взаимоотношений и эмоциональные расстройства, снижение самоконтроля и нарушения ориентации в собственной личности.   </a:t>
            </a: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26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Проблемы деменции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через 4 года после постановки диагноза умеренная степень нарушений наблюдается у 70% пациентов, из них половина нуждается в постоянном постороннем уходе;</a:t>
            </a:r>
          </a:p>
          <a:p>
            <a:r>
              <a:rPr lang="ru-RU" dirty="0"/>
              <a:t>продолжительность жизни после постановки диагноза (Великобритания) составляет: 60 – 69 лет – 11 лет, 5 лет – 70 – 79 лет, 4 года – 80 – 89 лет. </a:t>
            </a: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40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Проблемы деменции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препараты (</a:t>
            </a:r>
            <a:r>
              <a:rPr lang="ru-RU" dirty="0" err="1"/>
              <a:t>донепезил</a:t>
            </a:r>
            <a:r>
              <a:rPr lang="ru-RU" dirty="0"/>
              <a:t>, </a:t>
            </a:r>
            <a:r>
              <a:rPr lang="ru-RU" dirty="0" err="1"/>
              <a:t>ривастигмин</a:t>
            </a:r>
            <a:r>
              <a:rPr lang="ru-RU" dirty="0"/>
              <a:t>, </a:t>
            </a:r>
            <a:r>
              <a:rPr lang="ru-RU" dirty="0" err="1"/>
              <a:t>галантамин</a:t>
            </a:r>
            <a:r>
              <a:rPr lang="ru-RU" dirty="0"/>
              <a:t>, мемантин) имеют невысокую эффективность (в пределах одного пункта опросника </a:t>
            </a:r>
            <a:r>
              <a:rPr lang="en-US" dirty="0"/>
              <a:t>MMSE)</a:t>
            </a:r>
            <a:r>
              <a:rPr lang="ru-RU" dirty="0"/>
              <a:t>, высокая частота побочных эффектов;</a:t>
            </a:r>
          </a:p>
          <a:p>
            <a:r>
              <a:rPr lang="ru-RU" dirty="0"/>
              <a:t>высокая распространенность применения неэффективных препаратов (</a:t>
            </a:r>
            <a:r>
              <a:rPr lang="ru-RU" dirty="0" err="1"/>
              <a:t>пирацетам</a:t>
            </a:r>
            <a:r>
              <a:rPr lang="ru-RU" dirty="0"/>
              <a:t>, </a:t>
            </a:r>
            <a:r>
              <a:rPr lang="ru-RU" dirty="0" err="1"/>
              <a:t>гингко-билоба</a:t>
            </a:r>
            <a:r>
              <a:rPr lang="ru-RU" dirty="0"/>
              <a:t>, пищевых добавок и пр.);</a:t>
            </a:r>
          </a:p>
          <a:p>
            <a:r>
              <a:rPr lang="ru-RU" dirty="0"/>
              <a:t>вовлечение микроокружения пациентов с развитием эмоционального выгорания, финансовое бремя.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90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КАКОВ ИНДИВИДУАЛЬНЫЙ РИСК КОГНИТИВНЫХ РАССТРОЙСТВ?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772817"/>
            <a:ext cx="770572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20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00" y="332657"/>
            <a:ext cx="4067497" cy="58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5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49276"/>
            <a:ext cx="84963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27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6250"/>
            <a:ext cx="8424862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37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Возрастная </a:t>
            </a:r>
            <a:r>
              <a:rPr lang="ru-RU" b="1" dirty="0" err="1">
                <a:solidFill>
                  <a:srgbClr val="00B050"/>
                </a:solidFill>
              </a:rPr>
              <a:t>патоморфология</a:t>
            </a:r>
            <a:r>
              <a:rPr lang="ru-RU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снижение массы головного мозга человека;</a:t>
            </a:r>
          </a:p>
          <a:p>
            <a:r>
              <a:rPr lang="ru-RU" dirty="0"/>
              <a:t>уменьшение количества нейронов в коре мозга, подкорковых ядерных структурах и мозжечке при одновременном увеличении количества </a:t>
            </a:r>
            <a:r>
              <a:rPr lang="ru-RU" dirty="0" err="1"/>
              <a:t>глиальных</a:t>
            </a:r>
            <a:r>
              <a:rPr lang="ru-RU" dirty="0"/>
              <a:t> клеток;</a:t>
            </a:r>
          </a:p>
          <a:p>
            <a:r>
              <a:rPr lang="ru-RU" dirty="0"/>
              <a:t>гибнут нейроны, занимающие </a:t>
            </a:r>
            <a:r>
              <a:rPr lang="ru-RU" b="1" dirty="0">
                <a:solidFill>
                  <a:srgbClr val="00B050"/>
                </a:solidFill>
              </a:rPr>
              <a:t>полярное положение в отношении функциональной активности</a:t>
            </a:r>
            <a:r>
              <a:rPr lang="ru-RU" dirty="0"/>
              <a:t>, т.е. активно функционирующие клетки и </a:t>
            </a:r>
            <a:r>
              <a:rPr lang="ru-RU" dirty="0" err="1"/>
              <a:t>нейроциты</a:t>
            </a:r>
            <a:r>
              <a:rPr lang="ru-RU" dirty="0"/>
              <a:t>, не имеющие функциональной нагрузки (ускоренный износ и атрофия покоя).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28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5"/>
            <a:ext cx="85693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71" y="3500438"/>
            <a:ext cx="5002213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6400" y="63553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86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20714"/>
            <a:ext cx="871378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42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20714"/>
            <a:ext cx="8424863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72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5176"/>
            <a:ext cx="8208962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41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9900"/>
                </a:solidFill>
              </a:rPr>
              <a:t>Итоговый риск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958976"/>
            <a:ext cx="770572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48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70" y="-155575"/>
            <a:ext cx="4960938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301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Дисморфофобия</a:t>
            </a:r>
            <a:r>
              <a:rPr lang="ru-RU" b="1" dirty="0">
                <a:solidFill>
                  <a:srgbClr val="00B050"/>
                </a:solidFill>
              </a:rPr>
              <a:t>/мания: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основные симптомы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hlinkClick r:id="rId2" tooltip="Симптом зеркала (страница отсутствует)"/>
              </a:rPr>
              <a:t>Симптом зеркала</a:t>
            </a:r>
            <a:r>
              <a:rPr lang="ru-RU" dirty="0"/>
              <a:t> — пациенты постоянно смотрятся в зеркало и другие отражающие поверхности, стараясь найти выгодный ракурс, в котором предполагаемый дефект не виден, и определить, какая именно коррекция «недостатка» необходима.</a:t>
            </a:r>
          </a:p>
          <a:p>
            <a:pPr algn="just"/>
            <a:r>
              <a:rPr lang="ru-RU" dirty="0">
                <a:hlinkClick r:id="rId3" tooltip="Симптом фотографии (страница отсутствует)"/>
              </a:rPr>
              <a:t>Симптом фотографии</a:t>
            </a:r>
            <a:r>
              <a:rPr lang="ru-RU" dirty="0"/>
              <a:t> — категорический отказ фотографироваться под разными предлогами, на самом деле страх того, что фото «увековечит уродство»; отказ от использования зеркал.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80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3824"/>
            <a:ext cx="8229600" cy="966905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На что ещё обращать внимание?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Попытка скрывать предполагаемый дефект: например, используя косметику, нося мешковатую одежду и шляпы.</a:t>
            </a:r>
          </a:p>
          <a:p>
            <a:r>
              <a:rPr lang="ru-RU" dirty="0"/>
              <a:t>Навязчивое касание кожи для ощупывания «дефекта».</a:t>
            </a:r>
          </a:p>
          <a:p>
            <a:r>
              <a:rPr lang="ru-RU" dirty="0"/>
              <a:t>Многократные пластические операции, которые не приносят желаемого удовлетворения.</a:t>
            </a:r>
          </a:p>
          <a:p>
            <a:r>
              <a:rPr lang="ru-RU" dirty="0"/>
              <a:t>Излишнее увлечение диетами и физическими упражнениями.</a:t>
            </a:r>
          </a:p>
          <a:p>
            <a:r>
              <a:rPr lang="ru-RU" dirty="0"/>
              <a:t>Отказ совсем выходить из дома или выход только в определённое время, например, ночью.</a:t>
            </a:r>
          </a:p>
          <a:p>
            <a:r>
              <a:rPr lang="ru-RU" dirty="0"/>
              <a:t>Выспрашивание родственников  и близких о «дефекте».</a:t>
            </a:r>
          </a:p>
          <a:p>
            <a:r>
              <a:rPr lang="ru-RU" dirty="0"/>
              <a:t>Сравнение своего внешнего вида или отдельных частей тела с кумиром, указание на это родственникам и друзьям.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04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655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На что ещё обращать внимание?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196752"/>
            <a:ext cx="843528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Сниженная учебная и трудовая деятельность. </a:t>
            </a:r>
          </a:p>
          <a:p>
            <a:r>
              <a:rPr lang="ru-RU" dirty="0"/>
              <a:t>Злоупотребление алкоголем и/или лекарствами (часто как попытка самолечения)</a:t>
            </a:r>
          </a:p>
          <a:p>
            <a:r>
              <a:rPr lang="ru-RU" dirty="0"/>
              <a:t>Постоянное низкое самоуважение, ощущение неловкости в обществе, подозрения, что другие замечают «дефект» и дразнят его.</a:t>
            </a:r>
          </a:p>
          <a:p>
            <a:r>
              <a:rPr lang="ru-RU" dirty="0"/>
              <a:t>Признаки тревоги и/или депрессии.</a:t>
            </a:r>
          </a:p>
          <a:p>
            <a:r>
              <a:rPr lang="ru-RU" dirty="0"/>
              <a:t>Суицидальное мышление.</a:t>
            </a:r>
          </a:p>
          <a:p>
            <a:r>
              <a:rPr lang="ru-RU" dirty="0"/>
              <a:t>Навязчивый поиск информации: чтение книг, газетных статей и веб-сайтов, который имеет отношение к «дефекту» (например: облысение или диета и упражнения). </a:t>
            </a:r>
          </a:p>
          <a:p>
            <a:r>
              <a:rPr lang="ru-RU" dirty="0"/>
              <a:t>Попытки удалить «дефект» самостоятельно (синдром Ван Гога).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05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929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Чем </a:t>
            </a:r>
            <a:r>
              <a:rPr lang="ru-RU" dirty="0" err="1">
                <a:solidFill>
                  <a:srgbClr val="00B050"/>
                </a:solidFill>
              </a:rPr>
              <a:t>неудовлетворены</a:t>
            </a:r>
            <a:r>
              <a:rPr lang="ru-RU" dirty="0">
                <a:solidFill>
                  <a:srgbClr val="00B050"/>
                </a:solidFill>
              </a:rPr>
              <a:t> пациенты?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31504" y="1268760"/>
          <a:ext cx="8496944" cy="4267200"/>
        </p:xfrm>
        <a:graphic>
          <a:graphicData uri="http://schemas.openxmlformats.org/drawingml/2006/table">
            <a:tbl>
              <a:tblPr/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Кожа (73 %)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Волосы (56 %)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 (37 %)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(22 %)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 (22 %)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Груди/грудь/соски (21 %)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Глаза (20 %)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Бедра (20 %)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Зубы (20 %)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Ноги (в целом) (18 %)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Рука/Запястье (9 %)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Строение тела/Структура костей (16 %)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Уродливое лицо (14 %)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Размер/форма лица (12 %)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Губы (12 %)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Ягодицы (12 %)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Подбородок (11 %)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Брови (11 %)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Бедра (11 %)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Уши (9 %)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Талия (9 %)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Гениталии (8 %)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Щеки/Скулы (8 %)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Икры (8 %)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Рост(7 %)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Форма/Размер головы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Лоб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Ступни ног (6 %)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Кисти рук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Челюсть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Спина (6 %)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Пальцы (5 %)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Шея (5 %)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Плечи (3 %)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Колени (3 %)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Пальцы ног (3 %)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Лодыжки (2 %)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Лицевая мускулатура (1 %)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7528" y="6037793"/>
            <a:ext cx="2681744" cy="3558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Katharine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Philips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83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Возрастная </a:t>
            </a:r>
            <a:r>
              <a:rPr lang="ru-RU" b="1" dirty="0" err="1">
                <a:solidFill>
                  <a:srgbClr val="00B050"/>
                </a:solidFill>
              </a:rPr>
              <a:t>патоморфология</a:t>
            </a:r>
            <a:r>
              <a:rPr lang="ru-RU" b="1" dirty="0">
                <a:solidFill>
                  <a:srgbClr val="00B050"/>
                </a:solidFill>
              </a:rPr>
              <a:t>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изменяется биохимия деятельности нейронов: снижается синтез и обмен </a:t>
            </a:r>
            <a:r>
              <a:rPr lang="ru-RU" dirty="0" err="1"/>
              <a:t>нейромедиаторов</a:t>
            </a:r>
            <a:r>
              <a:rPr lang="ru-RU" dirty="0"/>
              <a:t>, накапливаются промежуточные метаболиты, токсины, вызывающие множественные пролонгированные повреждения ДНК;</a:t>
            </a:r>
          </a:p>
          <a:p>
            <a:r>
              <a:rPr lang="ru-RU" dirty="0"/>
              <a:t>происходит накопление мутаций и замедляется течение </a:t>
            </a:r>
            <a:r>
              <a:rPr lang="ru-RU" dirty="0" err="1"/>
              <a:t>репаративных</a:t>
            </a:r>
            <a:r>
              <a:rPr lang="ru-RU" dirty="0"/>
              <a:t> процессов.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46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НЕРВНАЯ ОРТОРЕКСИЯ: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Критерии 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00FF"/>
                </a:solidFill>
              </a:rPr>
              <a:t>Критерии </a:t>
            </a:r>
            <a:r>
              <a:rPr lang="ru-RU" sz="4000" dirty="0" err="1">
                <a:solidFill>
                  <a:srgbClr val="0000FF"/>
                </a:solidFill>
              </a:rPr>
              <a:t>Брэтмэна</a:t>
            </a:r>
            <a:r>
              <a:rPr lang="ru-RU" sz="4000" dirty="0">
                <a:solidFill>
                  <a:srgbClr val="0000FF"/>
                </a:solidFill>
              </a:rPr>
              <a:t> (1997)</a:t>
            </a:r>
          </a:p>
          <a:p>
            <a:r>
              <a:rPr lang="ru-RU" sz="4000" dirty="0">
                <a:solidFill>
                  <a:srgbClr val="0000FF"/>
                </a:solidFill>
              </a:rPr>
              <a:t>Римский опросник ORTO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МКБ не включён!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36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2208"/>
            <a:ext cx="8229600" cy="88651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Опросник Стивена </a:t>
            </a:r>
            <a:r>
              <a:rPr lang="ru-RU" dirty="0" err="1">
                <a:solidFill>
                  <a:srgbClr val="00B050"/>
                </a:solidFill>
              </a:rPr>
              <a:t>Брэтмана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908720"/>
            <a:ext cx="8784976" cy="594928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Размышляете ли вы более трёх часов в день о том, как следует правильно питаться?</a:t>
            </a:r>
          </a:p>
          <a:p>
            <a:r>
              <a:rPr lang="ru-RU" dirty="0"/>
              <a:t>Планируете ли вы ваше меню на несколько дней вперед?</a:t>
            </a:r>
          </a:p>
          <a:p>
            <a:r>
              <a:rPr lang="ru-RU" dirty="0"/>
              <a:t>Является ли для вас состав пищи более важным, чем её вкус?</a:t>
            </a:r>
          </a:p>
          <a:p>
            <a:r>
              <a:rPr lang="ru-RU" dirty="0"/>
              <a:t>Верно ли то, что по мере того, как ваше питание становится более здоровым, в целом ваша жизнь становится беднее?</a:t>
            </a:r>
          </a:p>
          <a:p>
            <a:r>
              <a:rPr lang="ru-RU" dirty="0"/>
              <a:t>Верно ли, что в последнее время вы стали более требовательны по отношению к себе?</a:t>
            </a:r>
          </a:p>
          <a:p>
            <a:r>
              <a:rPr lang="ru-RU" dirty="0"/>
              <a:t>Верно ли, что ваше самоуважение возрастает, если вы питаетесь правильно?</a:t>
            </a:r>
          </a:p>
          <a:p>
            <a:r>
              <a:rPr lang="ru-RU" dirty="0"/>
              <a:t>Отказались ли вы от каких-либо любимых пищевых продуктов потому, что вы не считаете их полезными для здоровья?</a:t>
            </a:r>
          </a:p>
          <a:p>
            <a:r>
              <a:rPr lang="ru-RU" dirty="0"/>
              <a:t>Верно ли то, что ваша диета не позволяет вам питаться в ресторанах, а также мешает вашему общению с родными и друзьями?</a:t>
            </a:r>
          </a:p>
          <a:p>
            <a:r>
              <a:rPr lang="ru-RU" dirty="0"/>
              <a:t>Ощущаете ли вы чувство вины, если вы нарушили вашу диету?</a:t>
            </a:r>
          </a:p>
          <a:p>
            <a:r>
              <a:rPr lang="ru-RU" dirty="0"/>
              <a:t>Если вы питаетесь правильно, возникает ли у вас чувство спокойствия и ощущение, что вы полностью контролируете вашу жизнь?</a:t>
            </a:r>
          </a:p>
          <a:p>
            <a:r>
              <a:rPr lang="ru-RU" dirty="0"/>
              <a:t>Ощущаете ли вы чувство превосходства по отношению к людям, которые питаются неправильно?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Четыре и более ответов «да» -  индивид однозначно страдает </a:t>
            </a:r>
            <a:r>
              <a:rPr lang="ru-RU" b="1" i="1" dirty="0" err="1">
                <a:solidFill>
                  <a:srgbClr val="0070C0"/>
                </a:solidFill>
              </a:rPr>
              <a:t>орторексией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Два или три ответа «да» - индивид имеет высокий риск нервной </a:t>
            </a:r>
            <a:r>
              <a:rPr lang="ru-RU" b="1" i="1" dirty="0" err="1">
                <a:solidFill>
                  <a:srgbClr val="0070C0"/>
                </a:solidFill>
              </a:rPr>
              <a:t>орторексии</a:t>
            </a:r>
            <a:r>
              <a:rPr lang="ru-RU" b="1" i="1" dirty="0">
                <a:solidFill>
                  <a:srgbClr val="0070C0"/>
                </a:solidFill>
              </a:rPr>
              <a:t> либо страдает </a:t>
            </a:r>
            <a:r>
              <a:rPr lang="ru-RU" b="1" i="1" dirty="0" err="1">
                <a:solidFill>
                  <a:srgbClr val="0070C0"/>
                </a:solidFill>
              </a:rPr>
              <a:t>орторексией</a:t>
            </a:r>
            <a:r>
              <a:rPr lang="ru-RU" b="1" i="1" dirty="0">
                <a:solidFill>
                  <a:srgbClr val="0070C0"/>
                </a:solidFill>
              </a:rPr>
              <a:t> в лёгкой форме.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93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576388" y="469900"/>
            <a:ext cx="8839200" cy="9017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sz="4000" b="1" dirty="0">
                <a:solidFill>
                  <a:srgbClr val="006600"/>
                </a:solidFill>
              </a:rPr>
              <a:t>ОБЩЕЕ ОБСЛЕДОВАНИЕ ПАЦИЕНТОВ С КОГНИТИВНЫМИ ПРОБЛЕМАМИ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024034" y="1714489"/>
            <a:ext cx="8229600" cy="465137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ru-RU" sz="2400" dirty="0"/>
              <a:t>Общий анализ крови, мочи</a:t>
            </a:r>
          </a:p>
          <a:p>
            <a:pPr algn="just" eaLnBrk="1" hangingPunct="1"/>
            <a:r>
              <a:rPr lang="ru-RU" sz="2400" dirty="0"/>
              <a:t>Биохимический скрининг заболеваний печени (АСТ, АЛТ. гамма-ГТ) и почек (</a:t>
            </a:r>
            <a:r>
              <a:rPr lang="ru-RU" sz="2400" dirty="0" err="1"/>
              <a:t>креатинин</a:t>
            </a:r>
            <a:r>
              <a:rPr lang="ru-RU" sz="2400" dirty="0"/>
              <a:t>, азот мочевины)</a:t>
            </a:r>
          </a:p>
          <a:p>
            <a:pPr algn="just" eaLnBrk="1" hangingPunct="1"/>
            <a:r>
              <a:rPr lang="ru-RU" sz="2400" dirty="0"/>
              <a:t>Гормоны щитовидной железы (Т3, Т4, ТТГ, АТ к ТГ), половые гормоны</a:t>
            </a:r>
          </a:p>
          <a:p>
            <a:pPr algn="just" eaLnBrk="1" hangingPunct="1"/>
            <a:r>
              <a:rPr lang="ru-RU" sz="2400" dirty="0"/>
              <a:t>Глюкоза / </a:t>
            </a:r>
            <a:r>
              <a:rPr lang="ru-RU" sz="2400" dirty="0" err="1"/>
              <a:t>гликированный</a:t>
            </a:r>
            <a:r>
              <a:rPr lang="ru-RU" sz="2400" dirty="0"/>
              <a:t> гемоглобин, холестерин, липидный профиль.</a:t>
            </a:r>
          </a:p>
          <a:p>
            <a:pPr algn="just" eaLnBrk="1" hangingPunct="1"/>
            <a:r>
              <a:rPr lang="ru-RU" sz="2400" dirty="0"/>
              <a:t>Концентрация витамина В12, </a:t>
            </a:r>
            <a:r>
              <a:rPr lang="ru-RU" sz="2400" dirty="0" err="1"/>
              <a:t>фолиевой</a:t>
            </a:r>
            <a:r>
              <a:rPr lang="ru-RU" sz="2400" dirty="0"/>
              <a:t> кислоты, витамина Д</a:t>
            </a:r>
          </a:p>
          <a:p>
            <a:pPr algn="just" eaLnBrk="1" hangingPunct="1"/>
            <a:r>
              <a:rPr lang="ru-RU" sz="2400" dirty="0" err="1"/>
              <a:t>Физикальное</a:t>
            </a:r>
            <a:r>
              <a:rPr lang="ru-RU" sz="2400" dirty="0"/>
              <a:t> обследование сердечно-сосудистой системы, ЭКГ, мониторинг АД</a:t>
            </a:r>
          </a:p>
          <a:p>
            <a:pPr algn="just"/>
            <a:r>
              <a:rPr lang="ru-RU" sz="2400" b="1" dirty="0"/>
              <a:t>Биологическое подтверждение риска (тау-протеин в </a:t>
            </a:r>
            <a:r>
              <a:rPr lang="ru-RU" sz="2400" b="1" dirty="0" err="1"/>
              <a:t>буккальном</a:t>
            </a:r>
            <a:r>
              <a:rPr lang="ru-RU" sz="2400" b="1" dirty="0"/>
              <a:t> эпителии).</a:t>
            </a:r>
          </a:p>
          <a:p>
            <a:pPr algn="just" eaLnBrk="1" hangingPunct="1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28345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524000" y="188913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cap="all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Буккальный</a:t>
            </a:r>
            <a:r>
              <a:rPr lang="ru-RU" sz="2800" b="1" cap="all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эпителий </a:t>
            </a:r>
          </a:p>
          <a:p>
            <a:pPr algn="ctr" eaLnBrk="1" hangingPunct="1">
              <a:defRPr/>
            </a:pPr>
            <a:r>
              <a:rPr lang="ru-RU" sz="1800" i="1" cap="all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новый объект </a:t>
            </a:r>
            <a:r>
              <a:rPr lang="ru-RU" sz="1800" i="1" cap="all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неинвазивной</a:t>
            </a:r>
            <a:r>
              <a:rPr lang="ru-RU" sz="1800" i="1" cap="all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молекулярной диагностики заболеваний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1314" y="3284539"/>
            <a:ext cx="38893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иммуноцитохимия</a:t>
            </a:r>
            <a:r>
              <a:rPr lang="ru-RU" sz="2000" b="1" dirty="0">
                <a:solidFill>
                  <a:schemeClr val="bg1"/>
                </a:solidFill>
              </a:rPr>
              <a:t>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жидкостная цитология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851" y="1484313"/>
            <a:ext cx="2016125" cy="792162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аутопсийный</a:t>
            </a:r>
            <a:r>
              <a:rPr lang="ru-RU" sz="2000" b="1" dirty="0">
                <a:solidFill>
                  <a:schemeClr val="bg1"/>
                </a:solidFill>
              </a:rPr>
              <a:t> материал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4338" y="1484313"/>
            <a:ext cx="2087562" cy="792162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биопсийный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материал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96226" y="1484313"/>
            <a:ext cx="2016125" cy="792162"/>
          </a:xfrm>
          <a:prstGeom prst="rect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буккальный</a:t>
            </a:r>
            <a:r>
              <a:rPr lang="ru-RU" sz="2000" b="1" dirty="0">
                <a:solidFill>
                  <a:schemeClr val="bg1"/>
                </a:solidFill>
              </a:rPr>
              <a:t> эпителий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1314" y="4581526"/>
            <a:ext cx="3889375" cy="5762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изучение экспрессии сигнальных молекул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9375" y="5661026"/>
            <a:ext cx="2305050" cy="10080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оценка эффективности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1089" y="5732464"/>
            <a:ext cx="19081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диагностика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28025" y="5661026"/>
            <a:ext cx="1981200" cy="105251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прогноз течения заболевания</a:t>
            </a: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2855914" y="2276476"/>
            <a:ext cx="2160587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03838" y="2276476"/>
            <a:ext cx="0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319963" y="2276476"/>
            <a:ext cx="1079500" cy="10080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6096000" y="4221163"/>
            <a:ext cx="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216275" y="5157789"/>
            <a:ext cx="12954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096000" y="5157789"/>
            <a:ext cx="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75500" y="5157788"/>
            <a:ext cx="187325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524000" y="2492375"/>
            <a:ext cx="2484438" cy="1441450"/>
          </a:xfrm>
          <a:prstGeom prst="ellipse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инвазивность</a:t>
            </a:r>
            <a:r>
              <a:rPr lang="ru-RU" sz="1600" b="1" dirty="0">
                <a:solidFill>
                  <a:schemeClr val="bg1"/>
                </a:solidFill>
              </a:rPr>
              <a:t> (материал не всегда доступен)</a:t>
            </a:r>
          </a:p>
        </p:txBody>
      </p:sp>
      <p:sp>
        <p:nvSpPr>
          <p:cNvPr id="37" name="Овал 36"/>
          <p:cNvSpPr/>
          <p:nvPr/>
        </p:nvSpPr>
        <p:spPr>
          <a:xfrm>
            <a:off x="8040688" y="2349501"/>
            <a:ext cx="2627312" cy="1584325"/>
          </a:xfrm>
          <a:prstGeom prst="ellipse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Неинвазивность (материал легко доступен)</a:t>
            </a:r>
          </a:p>
        </p:txBody>
      </p:sp>
      <p:pic>
        <p:nvPicPr>
          <p:cNvPr id="20" name="Picture 19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61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Экспрессия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тау-протеина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в БЭ здоровых людей 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 пациентов с болезнью Альцгеймера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* - </a:t>
            </a:r>
            <a:r>
              <a:rPr lang="en-US" dirty="0"/>
              <a:t>p</a:t>
            </a:r>
            <a:r>
              <a:rPr lang="ru-RU" dirty="0"/>
              <a:t> &lt; 0,05  по сравнению с соответствующим показателем до у здоровых людей.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412777"/>
            <a:ext cx="691276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08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74825" y="190501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sz="2000" b="1" dirty="0">
                <a:latin typeface="Tahoma" pitchFamily="34" charset="0"/>
              </a:rPr>
              <a:t>ЭКСПРЕССИЯ ТАУ-ПРОТЕИНА  В БУККАЛЬНОМ ЭПИТЕЛИИ</a:t>
            </a:r>
          </a:p>
          <a:p>
            <a:pPr algn="ctr">
              <a:lnSpc>
                <a:spcPct val="120000"/>
              </a:lnSpc>
            </a:pPr>
            <a:r>
              <a:rPr lang="ru-RU" altLang="ru-RU" sz="2000" b="1" dirty="0">
                <a:latin typeface="Tahoma" pitchFamily="34" charset="0"/>
              </a:rPr>
              <a:t>У ПАЦИЕНТОВ С БОЛЕЗНЬЮ АЛЬЦГЕЙМЕРА</a:t>
            </a:r>
          </a:p>
          <a:p>
            <a:pPr algn="ctr">
              <a:lnSpc>
                <a:spcPct val="120000"/>
              </a:lnSpc>
            </a:pPr>
            <a:r>
              <a:rPr lang="ru-RU" altLang="ru-RU" sz="2000" b="1" dirty="0">
                <a:latin typeface="Tahoma" pitchFamily="34" charset="0"/>
              </a:rPr>
              <a:t>(данные проф. И.М. </a:t>
            </a:r>
            <a:r>
              <a:rPr lang="ru-RU" altLang="ru-RU" sz="2000" b="1" dirty="0" err="1">
                <a:latin typeface="Tahoma" pitchFamily="34" charset="0"/>
              </a:rPr>
              <a:t>Кветного</a:t>
            </a:r>
            <a:r>
              <a:rPr lang="ru-RU" altLang="ru-RU" sz="2000" b="1" dirty="0">
                <a:latin typeface="Tahoma" pitchFamily="34" charset="0"/>
              </a:rPr>
              <a:t>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3" y="1285860"/>
            <a:ext cx="41052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9" y="1285860"/>
            <a:ext cx="41052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38282" y="5143513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i="1" dirty="0">
                <a:latin typeface="Tahoma" pitchFamily="34" charset="0"/>
              </a:rPr>
              <a:t>Болезнь Альцгеймера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310315" y="5143513"/>
            <a:ext cx="374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i="1" dirty="0">
                <a:latin typeface="Tahoma" pitchFamily="34" charset="0"/>
              </a:rPr>
              <a:t>Контроль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8283" y="5429265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000" b="1" dirty="0" err="1">
                <a:solidFill>
                  <a:srgbClr val="C00000"/>
                </a:solidFill>
                <a:latin typeface="Tahoma" pitchFamily="34" charset="0"/>
              </a:rPr>
              <a:t>Буккальный</a:t>
            </a:r>
            <a:r>
              <a:rPr lang="ru-RU" altLang="ru-RU" sz="2000" b="1" dirty="0">
                <a:solidFill>
                  <a:srgbClr val="C00000"/>
                </a:solidFill>
                <a:latin typeface="Tahoma" pitchFamily="34" charset="0"/>
              </a:rPr>
              <a:t> эпителий является наиболее удобным объектом для прижизненной диагностики болезни Альцгеймера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http://www.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8133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Количественные параметры экспрессии 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тау-протеина и β-амилоида в тучных клетках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буккального</a:t>
            </a: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эпителия</a:t>
            </a:r>
          </a:p>
        </p:txBody>
      </p:sp>
      <p:graphicFrame>
        <p:nvGraphicFramePr>
          <p:cNvPr id="47142" name="Group 38"/>
          <p:cNvGraphicFramePr>
            <a:graphicFrameLocks noGrp="1"/>
          </p:cNvGraphicFramePr>
          <p:nvPr>
            <p:ph idx="4294967295"/>
          </p:nvPr>
        </p:nvGraphicFramePr>
        <p:xfrm>
          <a:off x="2495551" y="1340770"/>
          <a:ext cx="7510463" cy="2432061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 изучения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Окраска и маркеры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(средняя площадь экспрессии, 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ТАУ-ПРОТЕИН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β-АМИЛОИД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отсутствует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0,1±0,01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Болезнь Альцгеймера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7,6±0,1*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8,4±0,3*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31" name="Rectangle 32"/>
          <p:cNvSpPr>
            <a:spLocks noChangeArrowheads="1"/>
          </p:cNvSpPr>
          <p:nvPr/>
        </p:nvSpPr>
        <p:spPr bwMode="auto">
          <a:xfrm>
            <a:off x="2208213" y="4077074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Верификация экспрессии двух ключевых пептидов, участвующих в патогенезе болезни Альцгеймера, вне мозга, в образцах тканей, доступных для биопсии – </a:t>
            </a:r>
            <a:r>
              <a:rPr lang="ru-RU" altLang="ru-RU" sz="1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буккальном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эпителии и лимфоцитах крови позволяет рассматривать их в качестве перспективных маркеров для прижизненной диагностики </a:t>
            </a:r>
            <a:r>
              <a:rPr lang="ru-RU" altLang="ru-RU" sz="1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нейродегенеративных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заболеваний.</a:t>
            </a:r>
          </a:p>
        </p:txBody>
      </p:sp>
      <p:sp>
        <p:nvSpPr>
          <p:cNvPr id="47132" name="Rectangle 33"/>
          <p:cNvSpPr>
            <a:spLocks noChangeArrowheads="1"/>
          </p:cNvSpPr>
          <p:nvPr/>
        </p:nvSpPr>
        <p:spPr bwMode="auto">
          <a:xfrm>
            <a:off x="3792539" y="3861049"/>
            <a:ext cx="5432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400" i="1" dirty="0"/>
              <a:t>* </a:t>
            </a:r>
            <a:r>
              <a:rPr lang="ru-RU" altLang="ru-RU" sz="1400" i="1" dirty="0" err="1"/>
              <a:t>p</a:t>
            </a:r>
            <a:r>
              <a:rPr lang="ru-RU" altLang="ru-RU" sz="1400" i="1" dirty="0"/>
              <a:t>&lt;0.05 по сравнению с показателями в контрольной группе.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4000" y="6202940"/>
            <a:ext cx="241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www.gerontolog.info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" name="Picture 7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3262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Течение деменции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легкая степень тяжести;</a:t>
            </a:r>
          </a:p>
          <a:p>
            <a:r>
              <a:rPr lang="ru-RU" dirty="0"/>
              <a:t>умеренная степень тяжести;</a:t>
            </a:r>
          </a:p>
          <a:p>
            <a:r>
              <a:rPr lang="ru-RU" dirty="0"/>
              <a:t>тяжелая деменция.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318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Легкая деменция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повседневная деятельность затруднена, </a:t>
            </a:r>
          </a:p>
          <a:p>
            <a:r>
              <a:rPr lang="ru-RU" dirty="0"/>
              <a:t>возможно независимое проживание,</a:t>
            </a:r>
          </a:p>
          <a:p>
            <a:r>
              <a:rPr lang="ru-RU" dirty="0"/>
              <a:t>нарушено главным образом усвоение нового материала. Появляется забывчивость в быту, в области социальных договоренностей или информации, полученной от родственников.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74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Умеренная деменция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нарушение памяти представляет собой серьезное препятствие для повседневной жизни,</a:t>
            </a:r>
          </a:p>
          <a:p>
            <a:r>
              <a:rPr lang="ru-RU" dirty="0"/>
              <a:t>удерживается в памяти только хорошо знакомый материал,</a:t>
            </a:r>
          </a:p>
          <a:p>
            <a:r>
              <a:rPr lang="ru-RU" dirty="0"/>
              <a:t>новая информация удерживается в памяти на очень короткое время,</a:t>
            </a:r>
          </a:p>
          <a:p>
            <a:r>
              <a:rPr lang="ru-RU" dirty="0"/>
              <a:t>больной не в состоянии вспомнить основные сведения о том, где он живет, что он недавно делал или как зовут его знакомых.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28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Физиология старения мозга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снижается электрическая активность нейронов коры и нарушается эффективность передачи нервных импульсов;</a:t>
            </a:r>
          </a:p>
          <a:p>
            <a:r>
              <a:rPr lang="ru-RU" dirty="0"/>
              <a:t>снижается эффективность мозгового метаболизма, наблюдается каскад биохимических реакций - снижение концентрации дофамина, </a:t>
            </a:r>
            <a:r>
              <a:rPr lang="ru-RU" dirty="0" err="1"/>
              <a:t>серотонина</a:t>
            </a:r>
            <a:r>
              <a:rPr lang="ru-RU" dirty="0"/>
              <a:t>;</a:t>
            </a:r>
          </a:p>
          <a:p>
            <a:r>
              <a:rPr lang="ru-RU" dirty="0"/>
              <a:t>на фоне </a:t>
            </a:r>
            <a:r>
              <a:rPr lang="ru-RU" dirty="0" err="1"/>
              <a:t>гипоперфузии</a:t>
            </a:r>
            <a:r>
              <a:rPr lang="ru-RU" dirty="0"/>
              <a:t> мозга происходит накопление провоспалительных сигнальных молекул - фактора некроза опухоли, провоспалительных интерлейкинов, что усугубляет клинические проявления старения головного мозга.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247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Тяжелая деменция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полная неспособность усвоения информации,</a:t>
            </a:r>
          </a:p>
          <a:p>
            <a:r>
              <a:rPr lang="ru-RU" dirty="0"/>
              <a:t>полная зависимость от посторонней помощи.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55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Дифференциальная диагностика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 нормальным старением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1). Способность сохранять нормальную жизнедеятельность при помощи применения методов терапевтической среды;</a:t>
            </a:r>
          </a:p>
          <a:p>
            <a:pPr>
              <a:buNone/>
            </a:pPr>
            <a:r>
              <a:rPr lang="ru-RU" dirty="0"/>
              <a:t>2). Длительный период (10 – 30 лет) снижения когнитивных способностей (при деменции – несколько лет);</a:t>
            </a:r>
          </a:p>
          <a:p>
            <a:pPr>
              <a:buNone/>
            </a:pPr>
            <a:r>
              <a:rPr lang="ru-RU" dirty="0"/>
              <a:t>3). Невыраженная степень снижения когнитивных способностей;</a:t>
            </a:r>
          </a:p>
          <a:p>
            <a:pPr>
              <a:buNone/>
            </a:pPr>
            <a:r>
              <a:rPr lang="ru-RU" dirty="0"/>
              <a:t>4). Сохранение «ядерного» интеллекта при возможном снижении динамического.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169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необходимо пытаться как можно дольше сохранять навыки самообслуживания,</a:t>
            </a:r>
          </a:p>
          <a:p>
            <a:r>
              <a:rPr lang="ru-RU" dirty="0"/>
              <a:t>поддерживать возможность и желание общения пациента с внешним миром: лучше подобранные очки, слуховой аппарат, приемник с простым управлением, газета с крупным шрифтом.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263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специфическая терапия при основном заболевании,</a:t>
            </a:r>
          </a:p>
          <a:p>
            <a:r>
              <a:rPr lang="ru-RU" dirty="0"/>
              <a:t>препараты, улучшающие мозговое кровообращение,</a:t>
            </a:r>
          </a:p>
          <a:p>
            <a:r>
              <a:rPr lang="ru-RU" dirty="0"/>
              <a:t>не назначаются </a:t>
            </a:r>
            <a:r>
              <a:rPr lang="ru-RU" dirty="0" err="1"/>
              <a:t>ноотропные</a:t>
            </a:r>
            <a:r>
              <a:rPr lang="ru-RU" dirty="0"/>
              <a:t> препараты.</a:t>
            </a:r>
          </a:p>
          <a:p>
            <a:r>
              <a:rPr lang="ru-RU" dirty="0"/>
              <a:t>обеспечение адекватного ухода.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975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Ингибиторы </a:t>
            </a:r>
            <a:r>
              <a:rPr lang="ru-RU" b="1" dirty="0" err="1">
                <a:solidFill>
                  <a:srgbClr val="00B050"/>
                </a:solidFill>
              </a:rPr>
              <a:t>холинестеразы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err="1"/>
              <a:t>Донепезил</a:t>
            </a:r>
            <a:r>
              <a:rPr lang="ru-RU" dirty="0"/>
              <a:t> (</a:t>
            </a:r>
            <a:r>
              <a:rPr lang="ru-RU" dirty="0" err="1"/>
              <a:t>Арицепт</a:t>
            </a:r>
            <a:r>
              <a:rPr lang="ru-RU" dirty="0"/>
              <a:t>) – 5 – 10 мг/день;</a:t>
            </a:r>
          </a:p>
          <a:p>
            <a:r>
              <a:rPr lang="ru-RU" dirty="0" err="1"/>
              <a:t>Галантамин</a:t>
            </a:r>
            <a:r>
              <a:rPr lang="ru-RU" dirty="0"/>
              <a:t> (</a:t>
            </a:r>
            <a:r>
              <a:rPr lang="ru-RU" dirty="0" err="1"/>
              <a:t>Ременил</a:t>
            </a:r>
            <a:r>
              <a:rPr lang="ru-RU" dirty="0"/>
              <a:t>) – 4 – 8 мг/день;</a:t>
            </a:r>
          </a:p>
          <a:p>
            <a:r>
              <a:rPr lang="ru-RU" dirty="0" err="1"/>
              <a:t>Ривастигмин</a:t>
            </a:r>
            <a:r>
              <a:rPr lang="ru-RU" dirty="0"/>
              <a:t> (</a:t>
            </a:r>
            <a:r>
              <a:rPr lang="ru-RU" dirty="0" err="1"/>
              <a:t>Элексон</a:t>
            </a:r>
            <a:r>
              <a:rPr lang="ru-RU" dirty="0"/>
              <a:t>) – до 6 мг/день (в среднем 1,5 мг).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380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081395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3800" y="6288234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385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Факторы риска деменции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протяжении жизненного цикла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молодой возраст (до 45 лет): обучение и образование;</a:t>
            </a:r>
          </a:p>
          <a:p>
            <a:r>
              <a:rPr lang="ru-RU" dirty="0"/>
              <a:t>средний возраст (45 – 65 лет): артериальная гипертензия, ожирение, снижение слуха, повторные черепно-мозговые травмы и злоупотребление алкоголем;</a:t>
            </a:r>
          </a:p>
          <a:p>
            <a:r>
              <a:rPr lang="ru-RU" dirty="0"/>
              <a:t>поздний возраст (65 лет и старше): курение, депрессия, гиподинамия, социальная изоляция, сахарный диабет и загрязнение воздуха;</a:t>
            </a:r>
          </a:p>
          <a:p>
            <a:r>
              <a:rPr lang="ru-RU" dirty="0"/>
              <a:t>некоторые факторы, такие как депрессия, возможно, оказывают двунаправленное воздействие и являются частью продрома деменции.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34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1. ОБРАЗОВАНИЕ 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930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>
                <a:solidFill>
                  <a:schemeClr val="accent6"/>
                </a:solidFill>
              </a:rPr>
              <a:t>Образова</a:t>
            </a:r>
            <a:r>
              <a:rPr lang="ru-RU" b="1" dirty="0" err="1">
                <a:solidFill>
                  <a:schemeClr val="accent6"/>
                </a:solidFill>
              </a:rPr>
              <a:t>ние</a:t>
            </a:r>
            <a:r>
              <a:rPr lang="ru-RU" b="1" dirty="0">
                <a:solidFill>
                  <a:schemeClr val="accent6"/>
                </a:solidFill>
              </a:rPr>
              <a:t>: фокус на детство и ранний подростковый возраст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профилактике деменции способствуют более высокий уровень образования в детском возрасте, высшее образование и непрерывное совершенствование в течении всей жизни;</a:t>
            </a:r>
          </a:p>
          <a:p>
            <a:r>
              <a:rPr lang="ru-RU" dirty="0"/>
              <a:t>общая когнитивная способность увеличивается по мере обучения в детстве, достигает плато в позднем подростковом возрасте, когда мозг достигает наибольшей пластичности, далее – небольшое увеличение при получении образования после 20 лет;</a:t>
            </a:r>
          </a:p>
          <a:p>
            <a:r>
              <a:rPr lang="ru-RU" dirty="0"/>
              <a:t>когнитивная стимуляция более важна именно в раннем возрасте; </a:t>
            </a:r>
          </a:p>
          <a:p>
            <a:r>
              <a:rPr lang="ru-RU" dirty="0"/>
              <a:t>более поздний эффект обучения имеет место у людей с высокими когнитивными способностями, имеющими </a:t>
            </a:r>
            <a:r>
              <a:rPr lang="ru-RU" dirty="0" err="1"/>
              <a:t>когнитивно</a:t>
            </a:r>
            <a:r>
              <a:rPr lang="ru-RU" dirty="0"/>
              <a:t>-стимулирующую деятельность.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626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Поддержание когнитивной деятельности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люди в возрасте старше 65 лет, которые чаще читают, играют в игры или путешествуют, имеют меньший риск развития деменции;</a:t>
            </a:r>
          </a:p>
          <a:p>
            <a:r>
              <a:rPr lang="ru-RU" dirty="0"/>
              <a:t>в среднем возрасте путешествия, социальные контакты, занятия музыкой, увлечение искусствами, физическая активность, чтение и использование других языков были связаны с поддержанием когнитивных способностей, независимо от образования, профессии, рода деятельности в позднем возрасте и уровня здоровья.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86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Нормальное старение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возраст 50-60 лет;</a:t>
            </a:r>
          </a:p>
          <a:p>
            <a:r>
              <a:rPr lang="ru-RU" dirty="0"/>
              <a:t>несколько снижается способность к концентрации внимания и скорость обработки информации, умственная деятельность требует относительно больше времени и усилий;</a:t>
            </a:r>
          </a:p>
          <a:p>
            <a:r>
              <a:rPr lang="ru-RU" dirty="0"/>
              <a:t>небольшие трудности при получении слухоречевой информации, зрительная информация лучше запоминается и перерабатывается;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253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Снижение когнитивных способностей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умственная деятельность улучшает когнитивные способности;</a:t>
            </a:r>
          </a:p>
          <a:p>
            <a:r>
              <a:rPr lang="ru-RU" dirty="0"/>
              <a:t>люди, занятые на более ответственной работе демонстрируют меньшее ухудшение когнитивных функций до, а иногда и после выхода на пенсию, чем те, кто работает на менее ответственной работе;</a:t>
            </a:r>
          </a:p>
          <a:p>
            <a:r>
              <a:rPr lang="ru-RU" dirty="0"/>
              <a:t>более высокий пенсионный возраст, но не количество лет работы, был связан с более низким риском развития деменции;</a:t>
            </a:r>
          </a:p>
          <a:p>
            <a:r>
              <a:rPr lang="ru-RU" dirty="0"/>
              <a:t>при преждевременном выходе на пенсию по состоянию здоровья наблюдаются более низкие показатели вербальной памяти и беглости речи;</a:t>
            </a:r>
          </a:p>
          <a:p>
            <a:r>
              <a:rPr lang="ru-RU" dirty="0"/>
              <a:t>при выходе на пенсию в среднем в возрасте 61 год вербальная память </a:t>
            </a:r>
            <a:r>
              <a:rPr lang="ru-RU" dirty="0" err="1"/>
              <a:t>снижалается</a:t>
            </a:r>
            <a:r>
              <a:rPr lang="ru-RU" dirty="0"/>
              <a:t> на 38% и более быстрыми темпами, чем до выхода на пенсию.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811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chemeClr val="accent6"/>
                </a:solidFill>
              </a:rPr>
              <a:t>Воздействие на когнитивные способности </a:t>
            </a:r>
            <a:br>
              <a:rPr lang="ru-RU" sz="3500" b="1" dirty="0">
                <a:solidFill>
                  <a:schemeClr val="accent6"/>
                </a:solidFill>
              </a:rPr>
            </a:br>
            <a:r>
              <a:rPr lang="ru-RU" sz="3500" b="1" dirty="0">
                <a:solidFill>
                  <a:schemeClr val="accent6"/>
                </a:solidFill>
              </a:rPr>
              <a:t>при нормальном статусе или легком когнитивном снижении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когнитивное вмешательство или </a:t>
            </a:r>
            <a:r>
              <a:rPr lang="ru-RU" dirty="0" err="1"/>
              <a:t>когнитивно</a:t>
            </a:r>
            <a:r>
              <a:rPr lang="ru-RU" dirty="0"/>
              <a:t>-ориентированное лечение включает стратегии или навыки, направленные на улучшение общих или конкретных областей когнитивного статуса;</a:t>
            </a:r>
          </a:p>
          <a:p>
            <a:r>
              <a:rPr lang="ru-RU" dirty="0"/>
              <a:t>компьютеризированные программы когнитивного обучения все чаще заменяют программы обучения, которые первоначально выполнялись при помощи бумаги и карандаша;</a:t>
            </a:r>
          </a:p>
          <a:p>
            <a:r>
              <a:rPr lang="ru-RU" dirty="0"/>
              <a:t>однако доказательств способности когнитивных вмешательств, включая компьютеризированное когнитивное обучение, улучшить когнитивный статус пока недостаточно.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985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2. СНИЖЕНИЕ СЛУХА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569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Слух и когнитивный статус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субклинические уровни нарушения слуха (ниже 25 дБ) связаны с более низким уровнем когнитивных способностей;</a:t>
            </a:r>
          </a:p>
          <a:p>
            <a:r>
              <a:rPr lang="ru-RU" dirty="0"/>
              <a:t>повышение риска развития деменции при ухудшении слуха на 10 дБ;</a:t>
            </a:r>
          </a:p>
          <a:p>
            <a:r>
              <a:rPr lang="ru-RU" dirty="0"/>
              <a:t>снижение слуха в среднем возрасте, доказанное при помощи аудиометрии, ассоциировано с более выраженной потерей объема височной доли мозга, а также в области </a:t>
            </a:r>
            <a:r>
              <a:rPr lang="ru-RU" dirty="0" err="1"/>
              <a:t>гиппокампа</a:t>
            </a:r>
            <a:r>
              <a:rPr lang="ru-RU" dirty="0"/>
              <a:t> и </a:t>
            </a:r>
            <a:r>
              <a:rPr lang="ru-RU" dirty="0" err="1"/>
              <a:t>энторинальной</a:t>
            </a:r>
            <a:r>
              <a:rPr lang="ru-RU" dirty="0"/>
              <a:t> коры.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4836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757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Коррекция слуха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как фактор когнитивной стимуляции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нормальный слух – важнейший фактор когнитивной стимуляции;</a:t>
            </a:r>
          </a:p>
          <a:p>
            <a:r>
              <a:rPr lang="ru-RU" dirty="0"/>
              <a:t>увеличение заболеваемости деменцией у пациентов, которые самостоятельно сообщали о проблемах со слухом, за исключением тех, кто пользовался слуховыми аппаратами;</a:t>
            </a:r>
          </a:p>
          <a:p>
            <a:r>
              <a:rPr lang="ru-RU" dirty="0"/>
              <a:t>национальный репрезентативный опрос 2040 человек старше 50 лет, проводимый каждые два года в течение 18 лет (США), показал, что немедленная и отсроченная память ухудшается в достоверно меньшей степени после начала использования слуховых аппаратов;</a:t>
            </a:r>
          </a:p>
          <a:p>
            <a:r>
              <a:rPr lang="ru-RU" dirty="0"/>
              <a:t>применение слуховых аппаратов является защитным фактором в плане развития деменции.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770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3. ЧЕРЕПНО-МОЗГОВЫЕ ТРАВМЫ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254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Характеристика проблемы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легкая ЧМТ - сотрясение головного мозга, тяжелая ЧМТ - перелом черепа, отек мозга, внутримозговое кровотечение (согласно МКБ-10);</a:t>
            </a:r>
          </a:p>
          <a:p>
            <a:r>
              <a:rPr lang="ru-RU" dirty="0"/>
              <a:t>единичная тяжелая ЧМТ ассоциирована с широко распространенной </a:t>
            </a:r>
            <a:r>
              <a:rPr lang="ru-RU" dirty="0" err="1"/>
              <a:t>гиперфосфорилированной</a:t>
            </a:r>
            <a:r>
              <a:rPr lang="ru-RU" dirty="0"/>
              <a:t> тау-патологией;</a:t>
            </a:r>
          </a:p>
          <a:p>
            <a:r>
              <a:rPr lang="ru-RU" dirty="0"/>
              <a:t>ЧМТ вызывается автомобильными, мотоциклетными и велосипедными травмами; военными воздействиями; занятия боксом, верховой ездой; огнестрельным оружием и падениями;</a:t>
            </a:r>
          </a:p>
          <a:p>
            <a:r>
              <a:rPr lang="ru-RU" dirty="0"/>
              <a:t>в возрасте 50 лет и старше при ЧМТ в анамнезе отмечается повышенная заболеваемость деменцией и достоверно повышается риск развития болезни Альцгеймера;</a:t>
            </a:r>
          </a:p>
          <a:p>
            <a:r>
              <a:rPr lang="ru-RU" dirty="0"/>
              <a:t>риск развития деменции является самым высоким в течение 6 месяцев после тяжелой ЧМТ.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267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Характеристика проблемы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ЧМТ средней степени тяжести и тяжелой травме увеличивается 1-летний риск развития деменции, он остается повышенным на протяжении 30 лет;</a:t>
            </a:r>
          </a:p>
          <a:p>
            <a:r>
              <a:rPr lang="ru-RU" dirty="0"/>
              <a:t> единичная легкая ЧМТ увеличивает риск развития деменции меньше, чем тяжелая ЧМТ, множественные ЧМТ в большей степени увеличивают риск развития деменции;</a:t>
            </a:r>
          </a:p>
          <a:p>
            <a:r>
              <a:rPr lang="ru-RU" dirty="0"/>
              <a:t>ЧМТ может являться триггерным фактором развития ранней формы болезни Альцгеймера;</a:t>
            </a:r>
          </a:p>
          <a:p>
            <a:r>
              <a:rPr lang="ru-RU" dirty="0"/>
              <a:t>военные ветераны имеют высокий риск профессионального ЧМТ, что актуализирует организацию их наблюдения с точки зрения когнитивного здоровья.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193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4. АРТЕРИАЛЬНАЯ ГИПЕРТЕНЗИЯ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173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Артериальная гипертензия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персистирующая</a:t>
            </a:r>
            <a:r>
              <a:rPr lang="ru-RU" dirty="0"/>
              <a:t> артериальная гипертензия в среднем возраста связана с повышенным риском развития деменции в позднем возрасте</a:t>
            </a:r>
          </a:p>
          <a:p>
            <a:r>
              <a:rPr lang="ru-RU" dirty="0"/>
              <a:t>в когорте потомков участников </a:t>
            </a:r>
            <a:r>
              <a:rPr lang="ru-RU" dirty="0" err="1"/>
              <a:t>Фрамингемского</a:t>
            </a:r>
            <a:r>
              <a:rPr lang="ru-RU" dirty="0"/>
              <a:t> исследования, включавшей 1440 человек, повышенное систолическое артериальное давление (≥140 мм рт. ст. в среднем возрасте; средний возраст 55 лет) было связано с повышенным риском развития деменции;</a:t>
            </a:r>
          </a:p>
          <a:p>
            <a:r>
              <a:rPr lang="ru-RU" dirty="0"/>
              <a:t> в британском </a:t>
            </a:r>
            <a:r>
              <a:rPr lang="ru-RU" dirty="0" err="1"/>
              <a:t>когортном</a:t>
            </a:r>
            <a:r>
              <a:rPr lang="ru-RU" dirty="0"/>
              <a:t> исследовании 8639 государственных служащих однократное повышение систолического артериального давления более 130 мм рт. ст. или выше в возрасте 50 лет при случайном измерении, но не в возрасте 60 или 70 лет, было связано с повышенным риском развития деменции;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62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Нормальное старение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помощь при заучивании и подсказки при воспроизведении существенно увеличивают объем запоминания, что является существенным дифференциально-диагностическим критерием физиологического старения. При наличии патологических процессов помощь при заучивании и воспроизведении, как правило, неэффективна;</a:t>
            </a:r>
          </a:p>
          <a:p>
            <a:r>
              <a:rPr lang="ru-RU" dirty="0"/>
              <a:t>когнитивные функции существенно не страдают, быстрое прогрессирование когнитивных расстройств является признаком органического поражения головного мозга.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695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Проблемы профилактики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гипертензия среднего возраста (40 лет) связана с уменьшением объемов мозга и увеличением объема </a:t>
            </a:r>
            <a:r>
              <a:rPr lang="ru-RU" dirty="0" err="1"/>
              <a:t>гиперинтенсивности</a:t>
            </a:r>
            <a:r>
              <a:rPr lang="ru-RU" dirty="0"/>
              <a:t> белого вещества, но не отложением амилоида;</a:t>
            </a:r>
          </a:p>
          <a:p>
            <a:r>
              <a:rPr lang="ru-RU" dirty="0"/>
              <a:t>снижение артериального давления в более позднем возрасте может быть ассоциировано с развитием деменции;</a:t>
            </a:r>
          </a:p>
          <a:p>
            <a:r>
              <a:rPr lang="ru-RU" dirty="0" err="1"/>
              <a:t>антигипетензивная</a:t>
            </a:r>
            <a:r>
              <a:rPr lang="ru-RU" dirty="0"/>
              <a:t> терапия достоверно снижает риск развития деменции;</a:t>
            </a:r>
          </a:p>
          <a:p>
            <a:r>
              <a:rPr lang="ru-RU" dirty="0" err="1"/>
              <a:t>статины</a:t>
            </a:r>
            <a:r>
              <a:rPr lang="ru-RU" dirty="0"/>
              <a:t> и аспирин не </a:t>
            </a:r>
            <a:r>
              <a:rPr lang="ru-RU" dirty="0" err="1"/>
              <a:t>профилактируют</a:t>
            </a:r>
            <a:r>
              <a:rPr lang="ru-RU" dirty="0"/>
              <a:t> деменцию и снижение когнитивного статуса.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583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5. ГИПОДИНАМИЯ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120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Характеристика проблемы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мета-анализ </a:t>
            </a:r>
            <a:r>
              <a:rPr lang="ru-RU" dirty="0" err="1"/>
              <a:t>лонгитудинальных</a:t>
            </a:r>
            <a:r>
              <a:rPr lang="ru-RU" dirty="0"/>
              <a:t> обсервационных исследований продолжительностью от 1 до 21 года показал, что регулярные физические упражнения связаны со снижением риска развития деменции;</a:t>
            </a:r>
          </a:p>
          <a:p>
            <a:r>
              <a:rPr lang="ru-RU" dirty="0"/>
              <a:t>физическая активность защищает от болезни Альцгеймера;</a:t>
            </a:r>
          </a:p>
          <a:p>
            <a:r>
              <a:rPr lang="ru-RU" dirty="0"/>
              <a:t>хотя бы однократная в неделю физическая активность в среднем возрасте от умеренной до энергичной (</a:t>
            </a:r>
            <a:r>
              <a:rPr lang="ru-RU" dirty="0" err="1"/>
              <a:t>вспотение</a:t>
            </a:r>
            <a:r>
              <a:rPr lang="ru-RU" dirty="0"/>
              <a:t>) была связана со снижением риска деменции в течение 25-летнего периода наблюдения (широкие доверительные интервалы);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4259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Характеристика проблемы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44-летнее исследование (Швеция), в котором приняли участие 191 женщина (средний возраст 50 лет) - у 32% участников с низкой базовой физической активностью, у 25% со средней и у 5% с высокой физической активностью развилась деменция;</a:t>
            </a:r>
          </a:p>
          <a:p>
            <a:r>
              <a:rPr lang="ru-RU" dirty="0"/>
              <a:t>пациенты перестают заниматься спортом из-за продромальной деменции, поэтому бездействие может быть либо следствием, либо причиной, либо и тем и другим при деменции и может представлять опасность для тех, кто страдает сердечно-сосудистыми заболеваниями. </a:t>
            </a:r>
          </a:p>
          <a:p>
            <a:r>
              <a:rPr lang="ru-RU" dirty="0"/>
              <a:t>повышенная частота развития деменции всех причин и болезни Альцгеймера имела место у тех людей, кто был физически неактивен в течение 10 лет до постановки диагноза;</a:t>
            </a:r>
          </a:p>
          <a:p>
            <a:r>
              <a:rPr lang="ru-RU" dirty="0"/>
              <a:t>при этом не было выявлено достоверной разницы в факторах риска деменции более чем за 10 лет до постановки диагноза за исключением случаев </a:t>
            </a:r>
            <a:r>
              <a:rPr lang="ru-RU" dirty="0" err="1"/>
              <a:t>коморбидных</a:t>
            </a:r>
            <a:r>
              <a:rPr lang="ru-RU" dirty="0"/>
              <a:t> сердечно-метаболических заболеваний.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72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Типы физических нагрузок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улучшение когнитивных способностей при упражнениях с умеренным или энергичным сопротивлениям, при аэробных упражнениях продолжительностью 45-60 минут за сеанс без разницы между ними;</a:t>
            </a:r>
          </a:p>
          <a:p>
            <a:r>
              <a:rPr lang="ru-RU" dirty="0"/>
              <a:t>не выявлено когнитивных эффектов при занятиях йогой;</a:t>
            </a:r>
          </a:p>
          <a:p>
            <a:r>
              <a:rPr lang="ru-RU" dirty="0"/>
              <a:t>согласно ряда исследований аэробные упражнения имеют больший эффект чем упражнения на сопротивление;</a:t>
            </a:r>
          </a:p>
          <a:p>
            <a:r>
              <a:rPr lang="ru-RU" dirty="0"/>
              <a:t>имеющиеся на сегодняшний день данные указывают на то, что физическая активность оказывает небольшое положительное влияние на когнитивные функции при умеренных когнитивных нарушениях, главным образом из-за аэробных упражнений;</a:t>
            </a:r>
          </a:p>
          <a:p>
            <a:r>
              <a:rPr lang="ru-RU" dirty="0"/>
              <a:t>данных о влиянии специфических видов физических упражнений, таких как упражнения с мышечным сопротивлением, крайне недостаточны.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373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6. САХАРНЫЙ ДИАБЕТ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958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Диабет и его лечение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в профилактике деменции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наличие сахарного диабета вне зависимости от лечения является фактором риска развития деменции;</a:t>
            </a:r>
          </a:p>
          <a:p>
            <a:r>
              <a:rPr lang="ru-RU" dirty="0"/>
              <a:t>риск развития деменции повышается с увеличением продолжительности и тяжести диабета;</a:t>
            </a:r>
          </a:p>
          <a:p>
            <a:r>
              <a:rPr lang="ru-RU" dirty="0"/>
              <a:t>влияние различных диабетических препаратов на когнитивные функции или исходы деменции остается неясным;</a:t>
            </a:r>
          </a:p>
          <a:p>
            <a:r>
              <a:rPr lang="ru-RU" dirty="0"/>
              <a:t>спорные и противоречивые данные в отношении </a:t>
            </a:r>
            <a:r>
              <a:rPr lang="ru-RU" dirty="0" err="1"/>
              <a:t>метформина</a:t>
            </a:r>
            <a:r>
              <a:rPr lang="ru-RU" dirty="0"/>
              <a:t>;</a:t>
            </a:r>
          </a:p>
          <a:p>
            <a:r>
              <a:rPr lang="ru-RU" dirty="0"/>
              <a:t>сахарный диабет 2 типа является фактором риска развития деменции, однако на сегодняшний день неясно, уменьшает ли этот риск какое-либо конкретное лекарство;</a:t>
            </a:r>
          </a:p>
          <a:p>
            <a:r>
              <a:rPr lang="ru-RU" dirty="0"/>
              <a:t>адекватный контроль гликемии не снижает риска развития деменции.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012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7. КОМБИНИРОВАННЫЕ ФАКТОРЫ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СЕРДЕЧНО-СОСУДИСТОГО РИСКА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5229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Важность комплексного подхода, а не анализ отдельных факторов риска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британском исследовании приняло участие 7899 человек в возрасте 50 лет, наблюдавшихся в течение 25 лет;</a:t>
            </a:r>
          </a:p>
          <a:p>
            <a:r>
              <a:rPr lang="ru-RU" dirty="0"/>
              <a:t>рассчитали оценку сердечно-сосудистого здоровья на основе четырех поведенческих (курение, диета, физическая активность, индекс массы тела) и трех биологических (глюкоза натощак, холестерин крови, кровяное давление) показателей, каждый из которых кодировался по трехбалльной шкале;</a:t>
            </a:r>
          </a:p>
          <a:p>
            <a:r>
              <a:rPr lang="ru-RU" dirty="0"/>
              <a:t>более высокий балл был связан с более низким риском развития деменции как для связанных с поведением, так и по биологическим </a:t>
            </a:r>
            <a:r>
              <a:rPr lang="ru-RU" dirty="0" err="1"/>
              <a:t>субшкалам</a:t>
            </a:r>
            <a:r>
              <a:rPr lang="ru-RU" dirty="0"/>
              <a:t>;</a:t>
            </a:r>
          </a:p>
          <a:p>
            <a:r>
              <a:rPr lang="ru-RU" dirty="0"/>
              <a:t>важность кластеризации сердечно-сосудистых факторов риска в среднем возрасте, поскольку исследования отдельных факторов риска не показывают статистически значимой ассоциации с риском развития деменции.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2051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8. АЛКОГОЛЬ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87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>
                <a:solidFill>
                  <a:srgbClr val="006600"/>
                </a:solidFill>
              </a:rPr>
              <a:t>Нормальное старение мозга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нейрогериатрии</a:t>
            </a:r>
            <a:r>
              <a:rPr lang="ru-RU" dirty="0"/>
              <a:t> существует представление о так называемом нормальном старении мозга – закономерных </a:t>
            </a:r>
            <a:r>
              <a:rPr lang="ru-RU" dirty="0" err="1"/>
              <a:t>инволютивных</a:t>
            </a:r>
            <a:r>
              <a:rPr lang="ru-RU" dirty="0"/>
              <a:t> изменениях головного мозга, допустимых в пожилом возрасте и не являющихся основанием для какого-либо диагноза.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0314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Все неоднозначно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все больше свидетельств о сложной взаимосвязи алкоголя с когнитивными процессами и исходами деменции;</a:t>
            </a:r>
          </a:p>
          <a:p>
            <a:r>
              <a:rPr lang="ru-RU" dirty="0"/>
              <a:t>потребление алкоголя тесно связано с культурными стереотипами и другими социокультурными и связанными со здоровьем факторами, что особенно затрудняет понимание доказательной базы;</a:t>
            </a:r>
          </a:p>
          <a:p>
            <a:r>
              <a:rPr lang="ru-RU" dirty="0"/>
              <a:t>чрезмерное потребление алкоголя ассоциировано с повышенным риском деменции;</a:t>
            </a:r>
          </a:p>
          <a:p>
            <a:r>
              <a:rPr lang="ru-RU" dirty="0"/>
              <a:t>легкое и умеренное потребление алкоголя показывает снижение риска развития деменции по сравнению с непьющим;</a:t>
            </a:r>
          </a:p>
          <a:p>
            <a:r>
              <a:rPr lang="ru-RU" dirty="0"/>
              <a:t>потребление менее 21 единицы алкоголя в неделю (1 единица алкоголя = 10 мл или 8 г чистого спирта) может быть связано с более низким риском развития деменции;</a:t>
            </a:r>
          </a:p>
          <a:p>
            <a:r>
              <a:rPr lang="ru-RU" dirty="0"/>
              <a:t>у тех, кто пьет более 12 единиц в неделю время реакции в задаче перцептивного сопоставления снижалось несколько больше, чем у тех, кто пил меньше;</a:t>
            </a:r>
          </a:p>
          <a:p>
            <a:r>
              <a:rPr lang="ru-RU" dirty="0"/>
              <a:t>потребление алкоголя более 21 единицы в неделю и длительное воздержание были связаны с 17%-</a:t>
            </a:r>
            <a:r>
              <a:rPr lang="ru-RU" dirty="0" err="1"/>
              <a:t>ным</a:t>
            </a:r>
            <a:r>
              <a:rPr lang="ru-RU" dirty="0"/>
              <a:t> увеличением риска деменции по сравнению с употреблением менее 14 единиц;</a:t>
            </a:r>
          </a:p>
          <a:p>
            <a:r>
              <a:rPr lang="ru-RU" dirty="0"/>
              <a:t>потребление более 14 единиц алкоголя ассоциировано с правосторонней атрофией </a:t>
            </a:r>
            <a:r>
              <a:rPr lang="ru-RU" dirty="0" err="1"/>
              <a:t>гиппокампа</a:t>
            </a:r>
            <a:r>
              <a:rPr lang="ru-RU" dirty="0"/>
              <a:t>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162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9. КОНТРОЛЬ ВЕСА И ОЖИРЕНИЕ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70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Избыточная масса тела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положительная связь между повышенным индексом массы тела и деменцией;</a:t>
            </a:r>
          </a:p>
          <a:p>
            <a:r>
              <a:rPr lang="ru-RU" dirty="0"/>
              <a:t>более высокая масса тела, определенная до развития вероятной доклинической и продромальной деменции, была достоверно связана с повышенным риском развития заболевания.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176963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4216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 пользе похудания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мета-анализ семи </a:t>
            </a:r>
            <a:r>
              <a:rPr lang="ru-RU" dirty="0" err="1"/>
              <a:t>рандомизированных</a:t>
            </a:r>
            <a:r>
              <a:rPr lang="ru-RU" dirty="0"/>
              <a:t> контролируемых исследований (468 участников) и 13 </a:t>
            </a:r>
            <a:r>
              <a:rPr lang="ru-RU" dirty="0" err="1"/>
              <a:t>лонгитудинальных</a:t>
            </a:r>
            <a:r>
              <a:rPr lang="ru-RU" dirty="0"/>
              <a:t> исследований (551 участник) взрослых с избыточной массой тела и ожирением без деменции, средний возраст участников был 50 лет, показал, что потеря веса на 2 кг и более у людей с индексом массы тела более 25 была достоверно связана с улучшением внимания и памяти;</a:t>
            </a:r>
          </a:p>
          <a:p>
            <a:r>
              <a:rPr lang="ru-RU" dirty="0"/>
              <a:t>при похудании отмечается достоверное улучшение памяти в течение 8 - 48 недель, однако данные о долгосрочных эффектах или эффекте снижения веса в профилактике деменции отсутствуют.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173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10. КУРЕНИЕ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2908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Однозначно вредно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курильщики подвергаются более высокому риску развития деменции, чем некурящие, и более высокому риску преждевременной смерти до того возраста, в котором у них могло развиться деменция, что вносит неопределенность в ассоциацию между курением и риском развития деменции;</a:t>
            </a:r>
          </a:p>
          <a:p>
            <a:r>
              <a:rPr lang="ru-RU" dirty="0"/>
              <a:t>прекращение курения, даже в старшем возрасте, снижает риск деменции;</a:t>
            </a:r>
          </a:p>
          <a:p>
            <a:r>
              <a:rPr lang="ru-RU" dirty="0"/>
              <a:t>среди 50 000 мужчин в возрасте старше 60 лет, прекративших курить более чем на 4 года, по сравнению с продолжающими, существенно снизился риск развития деменции в течение последующих 8 лет;</a:t>
            </a:r>
          </a:p>
          <a:p>
            <a:r>
              <a:rPr lang="ru-RU" dirty="0"/>
              <a:t>в мире 35% некурящих взрослых и 40% детей подвергаются воздействию вторичного табачного дыма;</a:t>
            </a:r>
          </a:p>
          <a:p>
            <a:r>
              <a:rPr lang="ru-RU" dirty="0"/>
              <a:t>у женщин в возрасте 55-64 лет пассивное курение связано с большим ухудшением памяти, и риск деменции возрастал с увеличением продолжительности воздействия табачного дыма.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0449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11. ДЕПРЕССИЯ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293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Депрессия и деменция тесно связаны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депрессия связана с заболеваемостью деменцией с различными психологическими или физиологическими механизмами;</a:t>
            </a:r>
          </a:p>
          <a:p>
            <a:r>
              <a:rPr lang="ru-RU" dirty="0"/>
              <a:t>часть продрома и ранних стадий деменции;</a:t>
            </a:r>
          </a:p>
          <a:p>
            <a:r>
              <a:rPr lang="ru-RU" dirty="0"/>
              <a:t>симптомы психологического </a:t>
            </a:r>
            <a:r>
              <a:rPr lang="ru-RU" dirty="0" err="1"/>
              <a:t>дистресса</a:t>
            </a:r>
            <a:r>
              <a:rPr lang="ru-RU" dirty="0"/>
              <a:t> являются предикторами деменции через 25 лет с широкими границами неопределенности;</a:t>
            </a:r>
          </a:p>
          <a:p>
            <a:r>
              <a:rPr lang="ru-RU" dirty="0"/>
              <a:t>в позднем возрасте симптомы депрессии увеличивают риск деменции, но не в более молодом возрасте;</a:t>
            </a:r>
          </a:p>
          <a:p>
            <a:r>
              <a:rPr lang="ru-RU" dirty="0"/>
              <a:t>депрессия ассоциирована с заболеваемостью деменцией, но эта ассоциация имела место у пациентов, у которых деменция развивается в течение 5 лет после начала депрессии, причем использование антидепрессантов не уменьшило этот риск;</a:t>
            </a:r>
          </a:p>
          <a:p>
            <a:r>
              <a:rPr lang="ru-RU" dirty="0"/>
              <a:t>возможен положительный профилактический эффект лечения ингибиторами обратного захвата серотонина (</a:t>
            </a:r>
            <a:r>
              <a:rPr lang="ru-RU" dirty="0" err="1"/>
              <a:t>циталопрам</a:t>
            </a:r>
            <a:r>
              <a:rPr lang="ru-RU" dirty="0"/>
              <a:t>), который уменьшает образование амилоидных бляшек, более 4 лет такого лечения было связано с замедленным прогрессированием клинически диагностированной болезни Альцгеймера (нуждается в дальнейшем подтверждении).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684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12. СОЦИАЛЬНЫЕ КОНТАКТЫ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6509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Социальные контакты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увеличивают когнитивный резерв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наличие социальных контактов - общепринятый защитный фактор, который увеличивает когнитивный резерв;</a:t>
            </a:r>
          </a:p>
          <a:p>
            <a:r>
              <a:rPr lang="ru-RU" dirty="0"/>
              <a:t>изоляция может расцениваться как часть продрома деменции;</a:t>
            </a:r>
          </a:p>
          <a:p>
            <a:r>
              <a:rPr lang="ru-RU" dirty="0"/>
              <a:t>риск деменции увеличивается при пожизненном одиночестве в случае отсутствия брака;</a:t>
            </a:r>
          </a:p>
          <a:p>
            <a:r>
              <a:rPr lang="ru-RU" dirty="0"/>
              <a:t>женщины в большей степени подвержены риску деменции: большинство людей в среднем и более позднем возрасте женаты, к пожилому возрасту непропорционально большое число женщин </a:t>
            </a:r>
            <a:r>
              <a:rPr lang="ru-RU" dirty="0" err="1"/>
              <a:t>овдовевают</a:t>
            </a:r>
            <a:r>
              <a:rPr lang="ru-RU" dirty="0"/>
              <a:t>, поскольку они переживают своих мужей, что сокращает их социальные контакты;</a:t>
            </a:r>
          </a:p>
          <a:p>
            <a:r>
              <a:rPr lang="ru-RU" dirty="0"/>
              <a:t>в старшем поколении семейное положение играет важную роль в социальной вовлеченности;</a:t>
            </a:r>
          </a:p>
          <a:p>
            <a:r>
              <a:rPr lang="ru-RU" dirty="0"/>
              <a:t>невысокая доказательность влияния социальных вмешательств на деменцию, однако встречи с волонтерами и участие в дискуссионных группах улучшают когнитивные способности.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38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b="1" dirty="0">
                <a:solidFill>
                  <a:srgbClr val="006600"/>
                </a:solidFill>
              </a:rPr>
              <a:t>Доброкачественная забывчивость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600" dirty="0"/>
              <a:t>Иногда люди не могут вспомнить недавно полученную информацию или новые имена.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600" dirty="0"/>
              <a:t>Этот тип нарушения памяти называют </a:t>
            </a:r>
            <a:r>
              <a:rPr lang="ru-RU" sz="2600" b="1" dirty="0"/>
              <a:t>доброкачественной возрастной забывчивостью </a:t>
            </a:r>
            <a:r>
              <a:rPr lang="ru-RU" sz="2600" dirty="0"/>
              <a:t>или связанными с возрастом нарушениями памяти.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600" dirty="0"/>
              <a:t>При этом типе нарастания нарушений не происходит в течение многих лет или оно минимально, поэтому этот тип нарушения памяти значительно </a:t>
            </a:r>
            <a:r>
              <a:rPr lang="ru-RU" sz="2600" b="1" dirty="0"/>
              <a:t>не влияет на профессиональную и повседневную деятельность человека. </a:t>
            </a:r>
          </a:p>
          <a:p>
            <a:pPr marL="0" indent="0">
              <a:buNone/>
              <a:defRPr/>
            </a:pPr>
            <a:endParaRPr lang="ru-RU" sz="2400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585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13. ЗАГРЯЗНЕНИЕ ОКРУЖАЮЩЕЙ СРЕДЫ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222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Загрязнение воздуха как фактор риска хронических неинфекционных заболеваний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загрязнение воздуха и твердые частицы </a:t>
            </a:r>
            <a:r>
              <a:rPr lang="ru-RU" dirty="0" err="1"/>
              <a:t>поллютантов</a:t>
            </a:r>
            <a:r>
              <a:rPr lang="ru-RU" dirty="0"/>
              <a:t> вызывают хронические неинфекционные заболевания;</a:t>
            </a:r>
          </a:p>
          <a:p>
            <a:r>
              <a:rPr lang="ru-RU" dirty="0"/>
              <a:t>в экспериментах на животных показано, что твердые </a:t>
            </a:r>
            <a:r>
              <a:rPr lang="ru-RU" dirty="0" err="1"/>
              <a:t>поллютанты</a:t>
            </a:r>
            <a:r>
              <a:rPr lang="ru-RU" dirty="0"/>
              <a:t> ускоряют </a:t>
            </a:r>
            <a:r>
              <a:rPr lang="ru-RU" dirty="0" err="1"/>
              <a:t>нейродегенеративные</a:t>
            </a:r>
            <a:r>
              <a:rPr lang="ru-RU" dirty="0"/>
              <a:t> процессы посредством стимуляции цереброваскулярных и сердечно-сосудистых заболеваний, отложения Аβ и переработку белка-предшественника амилоида;</a:t>
            </a:r>
          </a:p>
          <a:p>
            <a:r>
              <a:rPr lang="ru-RU" dirty="0"/>
              <a:t>высокая концентрация диоксида азота (NO2), мелкодисперсные твердые частицы окружающей среды из выхлопных газов транспортных средств и сжигания древесины связаны с увеличением частоты развития деменции;</a:t>
            </a:r>
          </a:p>
          <a:p>
            <a:r>
              <a:rPr lang="ru-RU" dirty="0"/>
              <a:t>в крупном 10-летнем американском исследовании было выявлено, что деменция часто имела место у темнокожих людей из социально-экономически неблагополучных общин, что объяснялось высокими концентрациями твердых частиц </a:t>
            </a:r>
            <a:r>
              <a:rPr lang="ru-RU" dirty="0" err="1"/>
              <a:t>поллютантов</a:t>
            </a:r>
            <a:r>
              <a:rPr lang="ru-RU" dirty="0"/>
              <a:t>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7995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14. СОН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483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Нарушения сна вызывают деменцию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нарушения сна связано с отложением β-амилоида, развитием низкоинтенсивного воспаления;</a:t>
            </a:r>
          </a:p>
          <a:p>
            <a:r>
              <a:rPr lang="ru-RU" dirty="0"/>
              <a:t>плохое качество сна, нарушение циркадного ритма, бессонница и </a:t>
            </a:r>
            <a:r>
              <a:rPr lang="ru-RU" dirty="0" err="1"/>
              <a:t>обструктивное</a:t>
            </a:r>
            <a:r>
              <a:rPr lang="ru-RU" dirty="0"/>
              <a:t> апноэ во время сна достоверно ассоциированы с более высоким риском развития деменции;</a:t>
            </a:r>
          </a:p>
          <a:p>
            <a:r>
              <a:rPr lang="ru-RU" dirty="0"/>
              <a:t>U-образная ассоциация между продолжительностью сна и риском умеренных когнитивных нарушений;</a:t>
            </a:r>
          </a:p>
          <a:p>
            <a:r>
              <a:rPr lang="ru-RU" dirty="0"/>
              <a:t>прием бензидиазепинов связан с большим риском развития деменции, а также с повторными падениями и частыми госпитализациями.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1684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15. ПИТАНИЕ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3800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020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ВОЗ рекомендует средиземноморскую диету для профилактики когнитивного снижения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питание и диетические компоненты в профилактике деменции до сих пор вызывают споры;</a:t>
            </a:r>
          </a:p>
          <a:p>
            <a:r>
              <a:rPr lang="ru-RU" dirty="0"/>
              <a:t>за последние 5 лет был сделан шаг к рассмотрению доказательной базы цельных диет, особенно высокого потребления растительных продуктов, таких как средиземноморская диета;</a:t>
            </a:r>
          </a:p>
          <a:p>
            <a:r>
              <a:rPr lang="ru-RU" dirty="0"/>
              <a:t>высокое потребление овощей, бобовых, фруктов, орехов, злаков и оливкового масла; </a:t>
            </a:r>
          </a:p>
          <a:p>
            <a:r>
              <a:rPr lang="ru-RU" dirty="0"/>
              <a:t>в возрасте 58-99 лет те </a:t>
            </a:r>
            <a:r>
              <a:rPr lang="ru-RU" dirty="0" err="1"/>
              <a:t>дица</a:t>
            </a:r>
            <a:r>
              <a:rPr lang="ru-RU" dirty="0"/>
              <a:t>, кто сообщал о высоком потреблении зеленых листовых овощей, эквивалентном 1 - 3 порциям в день, имели меньшее когнитивное снижение в течение 4 - 7 лет;</a:t>
            </a:r>
          </a:p>
          <a:p>
            <a:r>
              <a:rPr lang="ru-RU" dirty="0"/>
              <a:t>диета влияет на риск деменции, защищая от избыточной нагрузки сердечно-сосудистых факторов риска.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6965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Питание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92968" cy="46666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мозг - это орган, который требует непропорционально большого количества энергии по сравнению с его массой;</a:t>
            </a:r>
          </a:p>
          <a:p>
            <a:r>
              <a:rPr lang="ru-RU" dirty="0"/>
              <a:t>основной источник энергии – глюкоза (питание </a:t>
            </a:r>
            <a:r>
              <a:rPr lang="ru-RU" dirty="0" err="1"/>
              <a:t>глии</a:t>
            </a:r>
            <a:r>
              <a:rPr lang="ru-RU" dirty="0"/>
              <a:t> и </a:t>
            </a:r>
            <a:r>
              <a:rPr lang="ru-RU" dirty="0" err="1"/>
              <a:t>нейроцитов</a:t>
            </a:r>
            <a:r>
              <a:rPr lang="ru-RU" dirty="0"/>
              <a:t>, продукция </a:t>
            </a:r>
            <a:r>
              <a:rPr lang="ru-RU" dirty="0" err="1"/>
              <a:t>нейромедиаторов</a:t>
            </a:r>
            <a:r>
              <a:rPr lang="ru-RU" dirty="0"/>
              <a:t>);</a:t>
            </a:r>
          </a:p>
          <a:p>
            <a:r>
              <a:rPr lang="ru-RU" dirty="0"/>
              <a:t>липиды - ключевой компонент мембран </a:t>
            </a:r>
            <a:r>
              <a:rPr lang="ru-RU" dirty="0" err="1"/>
              <a:t>нейроцитов</a:t>
            </a:r>
            <a:r>
              <a:rPr lang="ru-RU" dirty="0"/>
              <a:t>;</a:t>
            </a:r>
          </a:p>
          <a:p>
            <a:r>
              <a:rPr lang="ru-RU" dirty="0"/>
              <a:t>жиры (</a:t>
            </a:r>
            <a:r>
              <a:rPr lang="ru-RU" dirty="0" err="1"/>
              <a:t>ганглиозиды</a:t>
            </a:r>
            <a:r>
              <a:rPr lang="ru-RU" dirty="0"/>
              <a:t> и </a:t>
            </a:r>
            <a:r>
              <a:rPr lang="ru-RU" dirty="0" err="1"/>
              <a:t>сфинголипиды</a:t>
            </a:r>
            <a:r>
              <a:rPr lang="ru-RU" dirty="0"/>
              <a:t>) - обеспечение нормальной проводимости нервных импульсов, что обеспечивает когнитивные способности;</a:t>
            </a:r>
          </a:p>
          <a:p>
            <a:r>
              <a:rPr lang="ru-RU" dirty="0"/>
              <a:t>потребление аминокислот может быть значительным фактором в распространенности и прогнозе деменции: анализ потребления холина у 2497 человек в течение 22 лет - пациенты с более высоким потреблением холина имели более низкую частоту деменции и более мягкие когнитивные нарушения;</a:t>
            </a:r>
          </a:p>
          <a:p>
            <a:r>
              <a:rPr lang="ru-RU" dirty="0"/>
              <a:t>аминокислоты (лейцин, </a:t>
            </a:r>
            <a:r>
              <a:rPr lang="ru-RU" dirty="0" err="1"/>
              <a:t>фенилаланин</a:t>
            </a:r>
            <a:r>
              <a:rPr lang="ru-RU" dirty="0"/>
              <a:t>, лизин и </a:t>
            </a:r>
            <a:r>
              <a:rPr lang="ru-RU" dirty="0" err="1"/>
              <a:t>треонин</a:t>
            </a:r>
            <a:r>
              <a:rPr lang="ru-RU" dirty="0"/>
              <a:t>) играют ключевую роль в поддержании когнитивных функций в течение 8 лет.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8917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Жиры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пациенты, которые потребляли больше насыщенных жирных кислот и </a:t>
            </a:r>
            <a:r>
              <a:rPr lang="ru-RU" dirty="0" err="1"/>
              <a:t>трансжиров</a:t>
            </a:r>
            <a:r>
              <a:rPr lang="ru-RU" dirty="0"/>
              <a:t>, демонстрировали большее когнитивное снижение, чем контрольная группа;</a:t>
            </a:r>
          </a:p>
          <a:p>
            <a:r>
              <a:rPr lang="ru-RU" dirty="0"/>
              <a:t>насыщенные жирные кислоты и </a:t>
            </a:r>
            <a:r>
              <a:rPr lang="ru-RU" dirty="0" err="1"/>
              <a:t>трансжиры</a:t>
            </a:r>
            <a:r>
              <a:rPr lang="ru-RU" dirty="0"/>
              <a:t> повышают уровень ЛПНП, что приводит к ускорению атеросклероза и таким образом способствует возникновению сосудистой деменции;</a:t>
            </a:r>
          </a:p>
          <a:p>
            <a:r>
              <a:rPr lang="ru-RU" dirty="0"/>
              <a:t>жирные кислоты влияют на познание несколькими способами: 1) ускорение атеросклероза, 2) </a:t>
            </a:r>
            <a:r>
              <a:rPr lang="ru-RU" dirty="0" err="1"/>
              <a:t>тромбогенез</a:t>
            </a:r>
            <a:r>
              <a:rPr lang="ru-RU" dirty="0"/>
              <a:t>, 3) ухудшение статуса </a:t>
            </a:r>
            <a:r>
              <a:rPr lang="ru-RU" dirty="0" err="1"/>
              <a:t>фибринолиза</a:t>
            </a:r>
            <a:r>
              <a:rPr lang="ru-RU" dirty="0"/>
              <a:t>, что способствует развитию сосудистой деменции, поскольку снижение кровотока и микроинфаркты приводят к длительной гипоксии головного мозга;</a:t>
            </a:r>
          </a:p>
          <a:p>
            <a:r>
              <a:rPr lang="ru-RU" dirty="0"/>
              <a:t>насыщенные жирные кислоты повышают </a:t>
            </a:r>
            <a:r>
              <a:rPr lang="ru-RU" dirty="0" err="1"/>
              <a:t>инсулинорезистентность</a:t>
            </a:r>
            <a:r>
              <a:rPr lang="ru-RU" dirty="0"/>
              <a:t>, что приводит к сахарному диабету II типа как самостоятельному фактору риска развития деменции.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6191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Голод, насыщение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достижения чувства насыщения у испытуемых повышалась способность запоминать;</a:t>
            </a:r>
          </a:p>
          <a:p>
            <a:r>
              <a:rPr lang="ru-RU" dirty="0" err="1"/>
              <a:t>холецистокинин</a:t>
            </a:r>
            <a:r>
              <a:rPr lang="ru-RU" dirty="0"/>
              <a:t> активизирует восходящие волокна в гипоталамус и улучшает способность к запоминанию;</a:t>
            </a:r>
          </a:p>
          <a:p>
            <a:r>
              <a:rPr lang="ru-RU" dirty="0" err="1"/>
              <a:t>грелин</a:t>
            </a:r>
            <a:r>
              <a:rPr lang="ru-RU" dirty="0"/>
              <a:t> (его уровень повышается при голодании), улучшает способность запоминать, но длительное голодание оказывает неблагоприятное влияние на когнитивные функции, обусловленное снижением уровня лептина в сыворотке крови (продуцируется </a:t>
            </a:r>
            <a:r>
              <a:rPr lang="ru-RU" dirty="0" err="1"/>
              <a:t>адипоцитами</a:t>
            </a:r>
            <a:r>
              <a:rPr lang="ru-RU" dirty="0"/>
              <a:t> на фоне насыщения).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3574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Микронутриенты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микроэлементы - это вещества, необходимые для жизни, но которые не могут быть синтезированы самостоятельно человеческим организмом;</a:t>
            </a:r>
          </a:p>
          <a:p>
            <a:r>
              <a:rPr lang="ru-RU" dirty="0"/>
              <a:t>требуются в мельчайших количествах и приобретаются либо с помощью диеты (с пищей), либо с помощью витаминных добавок;</a:t>
            </a:r>
          </a:p>
          <a:p>
            <a:r>
              <a:rPr lang="ru-RU" dirty="0"/>
              <a:t>служат коферментами или играют ключевую роль в некоторых ферментных структурах;</a:t>
            </a:r>
          </a:p>
          <a:p>
            <a:r>
              <a:rPr lang="ru-RU" dirty="0"/>
              <a:t>наиболее распространенными микроэлементами, входящими в состав ферментных структур, являются медь, селен, марганец и цинк;</a:t>
            </a:r>
          </a:p>
          <a:p>
            <a:r>
              <a:rPr lang="ru-RU" dirty="0"/>
              <a:t>антиоксидантными витаминами являются витамин С, </a:t>
            </a:r>
            <a:r>
              <a:rPr lang="ru-RU" dirty="0" err="1"/>
              <a:t>каротиноиды</a:t>
            </a:r>
            <a:r>
              <a:rPr lang="ru-RU" dirty="0"/>
              <a:t>, </a:t>
            </a:r>
            <a:r>
              <a:rPr lang="ru-RU" dirty="0" err="1"/>
              <a:t>флавоноиды</a:t>
            </a:r>
            <a:r>
              <a:rPr lang="ru-RU" dirty="0"/>
              <a:t> и наиболее важный витамин Е. Они являются необходимым компонентом антиоксидантной системы и ингибируют </a:t>
            </a:r>
            <a:r>
              <a:rPr lang="ru-RU" dirty="0" err="1"/>
              <a:t>оксидативный</a:t>
            </a:r>
            <a:r>
              <a:rPr lang="ru-RU" dirty="0"/>
              <a:t> стресс;</a:t>
            </a:r>
          </a:p>
          <a:p>
            <a:r>
              <a:rPr lang="ru-RU" dirty="0"/>
              <a:t>в ряде исследований уровень микроэлементов сопоставлен с прогнозом деменции и качеством старения.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82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Pyr1"/>
          <p:cNvSpPr>
            <a:spLocks noEditPoints="1" noChangeArrowheads="1"/>
          </p:cNvSpPr>
          <p:nvPr/>
        </p:nvSpPr>
        <p:spPr bwMode="auto">
          <a:xfrm>
            <a:off x="4800600" y="79375"/>
            <a:ext cx="2547938" cy="1333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5400 w 21600"/>
              <a:gd name="T10" fmla="*/ 11800 h 21600"/>
              <a:gd name="T11" fmla="*/ 16200 w 21600"/>
              <a:gd name="T12" fmla="*/ 20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ДЕМЕНЦИИ</a:t>
            </a:r>
          </a:p>
        </p:txBody>
      </p:sp>
      <p:sp>
        <p:nvSpPr>
          <p:cNvPr id="44036" name="Pyr2"/>
          <p:cNvSpPr>
            <a:spLocks noEditPoints="1" noChangeArrowheads="1"/>
          </p:cNvSpPr>
          <p:nvPr/>
        </p:nvSpPr>
        <p:spPr bwMode="auto">
          <a:xfrm>
            <a:off x="3432176" y="1412876"/>
            <a:ext cx="5256213" cy="1590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87 w 21600"/>
              <a:gd name="T13" fmla="*/ 500 h 21600"/>
              <a:gd name="T14" fmla="*/ 158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ЛЕГКИЕ КОГНИТИВНЫЕ</a:t>
            </a:r>
          </a:p>
          <a:p>
            <a:pPr algn="ctr"/>
            <a:r>
              <a:rPr kumimoji="1" lang="ru-RU" sz="2000" b="1"/>
              <a:t>НАРУШЕНИЯ </a:t>
            </a:r>
          </a:p>
        </p:txBody>
      </p:sp>
      <p:sp>
        <p:nvSpPr>
          <p:cNvPr id="44037" name="Pyr3"/>
          <p:cNvSpPr>
            <a:spLocks noEditPoints="1" noChangeArrowheads="1"/>
          </p:cNvSpPr>
          <p:nvPr/>
        </p:nvSpPr>
        <p:spPr bwMode="auto">
          <a:xfrm>
            <a:off x="2424114" y="2708276"/>
            <a:ext cx="7272337" cy="158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87 w 21600"/>
              <a:gd name="T13" fmla="*/ 500 h 21600"/>
              <a:gd name="T14" fmla="*/ 16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1" lang="ru-RU"/>
          </a:p>
          <a:p>
            <a:pPr algn="ctr"/>
            <a:r>
              <a:rPr kumimoji="1" lang="ru-RU" sz="2800" b="1"/>
              <a:t>ЗАБЫВЧИВОСТЬ</a:t>
            </a:r>
          </a:p>
        </p:txBody>
      </p:sp>
      <p:sp>
        <p:nvSpPr>
          <p:cNvPr id="44038" name="Pyr4"/>
          <p:cNvSpPr>
            <a:spLocks noEditPoints="1" noChangeArrowheads="1"/>
          </p:cNvSpPr>
          <p:nvPr/>
        </p:nvSpPr>
        <p:spPr bwMode="auto">
          <a:xfrm>
            <a:off x="1162051" y="4292600"/>
            <a:ext cx="9758363" cy="1512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87 w 21600"/>
              <a:gd name="T13" fmla="*/ 500 h 21600"/>
              <a:gd name="T14" fmla="*/ 17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800" b="1"/>
              <a:t>НОРМАЛЬНОЕ СТАРЕНИЕ</a:t>
            </a:r>
          </a:p>
          <a:p>
            <a:pPr algn="ctr"/>
            <a:r>
              <a:rPr kumimoji="1" lang="ru-RU" sz="2800" b="1"/>
              <a:t> </a:t>
            </a:r>
          </a:p>
          <a:p>
            <a:pPr algn="ctr"/>
            <a:r>
              <a:rPr kumimoji="1" lang="ru-RU" sz="2800" b="1"/>
              <a:t>старше 50 лет</a:t>
            </a:r>
          </a:p>
          <a:p>
            <a:pPr algn="ctr"/>
            <a:endParaRPr kumimoji="1" lang="ru-RU" sz="2000" b="1">
              <a:solidFill>
                <a:srgbClr val="93010F"/>
              </a:solidFill>
            </a:endParaRPr>
          </a:p>
          <a:p>
            <a:pPr algn="ctr"/>
            <a:endParaRPr kumimoji="1" lang="ru-RU" b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208214" y="3573463"/>
            <a:ext cx="115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b="1">
                <a:solidFill>
                  <a:srgbClr val="93010F"/>
                </a:solidFill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279650" y="5734050"/>
            <a:ext cx="7416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1" lang="ru-RU" b="1">
              <a:solidFill>
                <a:srgbClr val="93010F"/>
              </a:solidFill>
            </a:endParaRP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СНИЖЕНИЕ ДОФАМИНА и</a:t>
            </a: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НОРАДРЕНАЛИНА</a:t>
            </a:r>
          </a:p>
          <a:p>
            <a:pPr algn="ctr">
              <a:spcBef>
                <a:spcPct val="50000"/>
              </a:spcBef>
            </a:pPr>
            <a:endParaRPr kumimoji="1" lang="ru-RU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816726" y="908050"/>
            <a:ext cx="3527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solidFill>
                  <a:srgbClr val="93010F"/>
                </a:solidFill>
                <a:cs typeface="Times New Roman" pitchFamily="18" charset="0"/>
              </a:rPr>
              <a:t>←</a:t>
            </a:r>
            <a:r>
              <a:rPr kumimoji="1" lang="ru-RU">
                <a:cs typeface="Times New Roman" pitchFamily="18" charset="0"/>
              </a:rPr>
              <a:t> </a:t>
            </a:r>
            <a:r>
              <a:rPr kumimoji="1" lang="ru-RU" b="1">
                <a:solidFill>
                  <a:srgbClr val="93010F"/>
                </a:solidFill>
                <a:cs typeface="Times New Roman" pitchFamily="18" charset="0"/>
              </a:rPr>
              <a:t>АЦЕТИЛХОЛИН</a:t>
            </a:r>
          </a:p>
        </p:txBody>
      </p:sp>
      <p:pic>
        <p:nvPicPr>
          <p:cNvPr id="10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8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40" grpId="0"/>
      <p:bldP spid="44041" grpId="0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Черника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черника является важным источником </a:t>
            </a:r>
            <a:r>
              <a:rPr lang="ru-RU" dirty="0" err="1"/>
              <a:t>флавоноидов</a:t>
            </a:r>
            <a:r>
              <a:rPr lang="ru-RU" dirty="0"/>
              <a:t> (полифенолов), которые являются мощными пищевыми антиоксидантами;</a:t>
            </a:r>
          </a:p>
          <a:p>
            <a:r>
              <a:rPr lang="ru-RU" dirty="0"/>
              <a:t>после ежедневного приема добавок черники в течение 16 недель участники исследований показали повышенную активность в области левой </a:t>
            </a:r>
            <a:r>
              <a:rPr lang="ru-RU" dirty="0" err="1"/>
              <a:t>прецентральной</a:t>
            </a:r>
            <a:r>
              <a:rPr lang="ru-RU" dirty="0"/>
              <a:t> извилине, левой средней лобной извилине и левой внутренней теменной доле;</a:t>
            </a:r>
          </a:p>
          <a:p>
            <a:r>
              <a:rPr lang="ru-RU" dirty="0"/>
              <a:t>ежедневная добавка дикой черники повысила исполнительную функцию, кратковременная память, настроение и время реакции у детей в возрасте 7-10 лет;</a:t>
            </a:r>
          </a:p>
          <a:p>
            <a:r>
              <a:rPr lang="ru-RU" dirty="0"/>
              <a:t>у взрослых добавление черники показало улучшение парного ассоциативного обучения, запоминания списка слов и уменьшение депрессивных симптомов.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0554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Витамин </a:t>
            </a:r>
            <a:r>
              <a:rPr lang="en-US" b="1" dirty="0">
                <a:solidFill>
                  <a:srgbClr val="00B050"/>
                </a:solidFill>
              </a:rPr>
              <a:t>D </a:t>
            </a:r>
            <a:r>
              <a:rPr lang="ru-RU" b="1" dirty="0">
                <a:solidFill>
                  <a:srgbClr val="00B050"/>
                </a:solidFill>
              </a:rPr>
              <a:t>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 людей с низким содержанием витамина D (&lt;25 </a:t>
            </a:r>
            <a:r>
              <a:rPr lang="ru-RU" dirty="0" err="1"/>
              <a:t>нмоль</a:t>
            </a:r>
            <a:r>
              <a:rPr lang="ru-RU" dirty="0"/>
              <a:t>/л) в сыворотке крови когнитивные способности были ниже, чем у контрольной группы, в то время как контрольная группа имела достаточный уровень витамина D (≥75 </a:t>
            </a:r>
            <a:r>
              <a:rPr lang="ru-RU" dirty="0" err="1"/>
              <a:t>нмоль</a:t>
            </a:r>
            <a:r>
              <a:rPr lang="ru-RU" dirty="0"/>
              <a:t>/л), снижение на 0,3 балла по шкале MMSE каждый год, когда имелся дефицит витамина D;</a:t>
            </a:r>
          </a:p>
          <a:p>
            <a:r>
              <a:rPr lang="ru-RU" dirty="0"/>
              <a:t>витамин D снижает выработку β-амилоида в головном мозге;</a:t>
            </a:r>
          </a:p>
          <a:p>
            <a:r>
              <a:rPr lang="ru-RU" dirty="0"/>
              <a:t>побочным эффектом приема витамина D может быть последующая </a:t>
            </a:r>
            <a:r>
              <a:rPr lang="ru-RU" dirty="0" err="1"/>
              <a:t>гиперкальциемия</a:t>
            </a:r>
            <a:r>
              <a:rPr lang="ru-RU" dirty="0"/>
              <a:t>;</a:t>
            </a:r>
          </a:p>
          <a:p>
            <a:r>
              <a:rPr lang="ru-RU" dirty="0"/>
              <a:t>при приеме высоких доз витамина D улучшения когнитивных улучшений обнаружено не было;</a:t>
            </a:r>
          </a:p>
          <a:p>
            <a:r>
              <a:rPr lang="ru-RU" dirty="0"/>
              <a:t>избыток кальция из-за чрезмерного приема витамина D оказывает неблагоприятное воздействие на когнитивные способности больше, чем витамин D приносит пользу.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6262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Диета и головной мозг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диета влияет на многие заболевания, включая сердечно-сосудистые заболевания, диабет и рак;</a:t>
            </a:r>
          </a:p>
          <a:p>
            <a:r>
              <a:rPr lang="ru-RU" dirty="0"/>
              <a:t>играет определенную роль в </a:t>
            </a:r>
            <a:r>
              <a:rPr lang="ru-RU" dirty="0" err="1"/>
              <a:t>нейродегенерации</a:t>
            </a:r>
            <a:r>
              <a:rPr lang="ru-RU" dirty="0"/>
              <a:t>;</a:t>
            </a:r>
          </a:p>
          <a:p>
            <a:r>
              <a:rPr lang="ru-RU" dirty="0"/>
              <a:t>«западная» диета определяется как регулярное потребление жареного мяса, сосисок, гамбургеров, стейков, чипсов, чипсов и сладких напитков, больше чем свежих овощей, фруктов и рыбы;</a:t>
            </a:r>
          </a:p>
          <a:p>
            <a:r>
              <a:rPr lang="ru-RU" dirty="0"/>
              <a:t>потребители «западной» диеты имели в среднем на 45,7-52,6 мм3 меньший объем </a:t>
            </a:r>
            <a:r>
              <a:rPr lang="ru-RU" dirty="0" err="1"/>
              <a:t>гиппокампа</a:t>
            </a:r>
            <a:r>
              <a:rPr lang="ru-RU" dirty="0"/>
              <a:t> по сравнению с людьми, практикующими здоровое питание.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411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Резилиенс-диета и головной мозг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фрукты, овощи и рыбу, с пониженным потреблением молочных продуктов, красного мяса и сахара (средиземноморская диета);</a:t>
            </a:r>
          </a:p>
          <a:p>
            <a:r>
              <a:rPr lang="ru-RU" dirty="0"/>
              <a:t>основана на листовой зелени, фруктах и овощах, цельных зернах, бобовых, семенах и орехах;</a:t>
            </a:r>
          </a:p>
          <a:p>
            <a:r>
              <a:rPr lang="ru-RU" dirty="0"/>
              <a:t>более высокая средняя продолжительность жизни, более низкие показатели заболеваемости раком и некоторыми сердечно-сосудистыми заболеваниями;</a:t>
            </a:r>
          </a:p>
          <a:p>
            <a:r>
              <a:rPr lang="ru-RU" dirty="0"/>
              <a:t>минимальное потребление красного мяса и молочных продуктов, при этом большая часть жира поступает из оливкового масла;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7453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Резилиенс-диета и головной мозг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фенилы в оливковом масле усиливают когнитивные способности и уменьшают окислительные повреждения в мозге;</a:t>
            </a:r>
          </a:p>
          <a:p>
            <a:r>
              <a:rPr lang="ru-RU" dirty="0"/>
              <a:t>продукты богаты витаминами, такими как фолиевая кислота и витамины группы В, без таких веществ, как рафинированный сахар, холестерин и </a:t>
            </a:r>
            <a:r>
              <a:rPr lang="ru-RU" dirty="0" err="1"/>
              <a:t>трансжиры</a:t>
            </a:r>
            <a:r>
              <a:rPr lang="ru-RU" dirty="0"/>
              <a:t>;</a:t>
            </a:r>
          </a:p>
          <a:p>
            <a:r>
              <a:rPr lang="ru-RU" dirty="0"/>
              <a:t>полезна при многих состояниях, в том числе при мягких когнитивных нарушениях;</a:t>
            </a:r>
          </a:p>
          <a:p>
            <a:r>
              <a:rPr lang="ru-RU" dirty="0"/>
              <a:t>в исследованиях, изучавших влияние средиземноморской диеты на объемы серого и белого вещества, не обнаружено изменений в объемах серого вещества. Однако сообщалось о достоверном увеличении когнитивных способностей при правильном питании;</a:t>
            </a:r>
          </a:p>
          <a:p>
            <a:r>
              <a:rPr lang="ru-RU" dirty="0"/>
              <a:t>диетический подход к систолической гипертензии (DASH) также замедляет когнитивное снижение;</a:t>
            </a:r>
          </a:p>
          <a:p>
            <a:r>
              <a:rPr lang="ru-RU" dirty="0"/>
              <a:t>экспериментальная диета </a:t>
            </a:r>
            <a:r>
              <a:rPr lang="en-US" dirty="0"/>
              <a:t>MIND</a:t>
            </a:r>
            <a:r>
              <a:rPr lang="ru-RU" dirty="0"/>
              <a:t> объединяет эти две диеты, требует дополнительного потребления ягод и зеленых листовых овощей, но без обязательного потребления фруктов. Как и средиземноморская диета, она, как сообщается, замедляет когнитивное снижение с возрастом.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2106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Куркумин</a:t>
            </a:r>
            <a:r>
              <a:rPr lang="ru-RU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липофилен</a:t>
            </a:r>
            <a:r>
              <a:rPr lang="ru-RU" dirty="0"/>
              <a:t>, проходит через клеточные мембраны, где проявляют различные его эффекты;</a:t>
            </a:r>
          </a:p>
          <a:p>
            <a:r>
              <a:rPr lang="ru-RU" dirty="0"/>
              <a:t>в </a:t>
            </a:r>
            <a:r>
              <a:rPr lang="ru-RU" dirty="0" err="1"/>
              <a:t>микроглии</a:t>
            </a:r>
            <a:r>
              <a:rPr lang="ru-RU" dirty="0"/>
              <a:t> уменьшает нейроглиальную и </a:t>
            </a:r>
            <a:r>
              <a:rPr lang="ru-RU" dirty="0" err="1"/>
              <a:t>микроглиальную</a:t>
            </a:r>
            <a:r>
              <a:rPr lang="ru-RU" dirty="0"/>
              <a:t> пролиферацию и дифференцировку;</a:t>
            </a:r>
          </a:p>
          <a:p>
            <a:r>
              <a:rPr lang="ru-RU" dirty="0"/>
              <a:t>поскольку хроническая активация </a:t>
            </a:r>
            <a:r>
              <a:rPr lang="ru-RU" dirty="0" err="1"/>
              <a:t>микроглии</a:t>
            </a:r>
            <a:r>
              <a:rPr lang="ru-RU" dirty="0"/>
              <a:t> усугубляет образование β-амилоидных бляшек, снижая пролиферацию </a:t>
            </a:r>
            <a:r>
              <a:rPr lang="ru-RU" dirty="0" err="1"/>
              <a:t>микроглии</a:t>
            </a:r>
            <a:r>
              <a:rPr lang="ru-RU" dirty="0"/>
              <a:t>, </a:t>
            </a:r>
            <a:r>
              <a:rPr lang="ru-RU" dirty="0" err="1"/>
              <a:t>куркумин</a:t>
            </a:r>
            <a:r>
              <a:rPr lang="ru-RU" dirty="0"/>
              <a:t> уменьшает образование β-амилоидных бляшек;</a:t>
            </a:r>
          </a:p>
          <a:p>
            <a:r>
              <a:rPr lang="ru-RU" dirty="0"/>
              <a:t>уменьшает пролиферацию </a:t>
            </a:r>
            <a:r>
              <a:rPr lang="ru-RU" dirty="0" err="1"/>
              <a:t>астроцитов</a:t>
            </a:r>
            <a:r>
              <a:rPr lang="ru-RU" dirty="0"/>
              <a:t>, но увеличивает дифференцировку </a:t>
            </a:r>
            <a:r>
              <a:rPr lang="ru-RU" dirty="0" err="1"/>
              <a:t>олигодендроцитов</a:t>
            </a:r>
            <a:r>
              <a:rPr lang="ru-RU" dirty="0"/>
              <a:t> и, как таковой, улучшает </a:t>
            </a:r>
            <a:r>
              <a:rPr lang="ru-RU" dirty="0" err="1"/>
              <a:t>миелогенез</a:t>
            </a:r>
            <a:r>
              <a:rPr lang="ru-RU" dirty="0"/>
              <a:t>;</a:t>
            </a:r>
          </a:p>
          <a:p>
            <a:r>
              <a:rPr lang="ru-RU" dirty="0"/>
              <a:t>ингибирует агрегацию β-амилоида путем подавления экспрессии BACE (фермент, который расщепляет белок-предшественник амилоида);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7367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Куркумин</a:t>
            </a:r>
            <a:r>
              <a:rPr lang="ru-RU" b="1" dirty="0">
                <a:solidFill>
                  <a:srgbClr val="00B050"/>
                </a:solidFill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ингибирует отложение амилоида β в клеточных мембранах;</a:t>
            </a:r>
          </a:p>
          <a:p>
            <a:r>
              <a:rPr lang="ru-RU" dirty="0"/>
              <a:t>ингибирует </a:t>
            </a:r>
            <a:r>
              <a:rPr lang="ru-RU" dirty="0" err="1"/>
              <a:t>гиперфосфорилирование</a:t>
            </a:r>
            <a:r>
              <a:rPr lang="ru-RU" dirty="0"/>
              <a:t> тау-белка и снижает отложение меди в амилоидных бляшках у людей с болезнью Альцгеймера;</a:t>
            </a:r>
          </a:p>
          <a:p>
            <a:r>
              <a:rPr lang="ru-RU" dirty="0"/>
              <a:t>оказывает быстрое когнитивное воздействие - острое лечение </a:t>
            </a:r>
            <a:r>
              <a:rPr lang="ru-RU" dirty="0" err="1"/>
              <a:t>куркумином</a:t>
            </a:r>
            <a:r>
              <a:rPr lang="ru-RU" dirty="0"/>
              <a:t> улучшило когнитивные способности в трех задачах вычитание на 16%;</a:t>
            </a:r>
          </a:p>
          <a:p>
            <a:r>
              <a:rPr lang="ru-RU" dirty="0"/>
              <a:t>обладает естественной низкой </a:t>
            </a:r>
            <a:r>
              <a:rPr lang="ru-RU" dirty="0" err="1"/>
              <a:t>биодоступностью</a:t>
            </a:r>
            <a:r>
              <a:rPr lang="ru-RU" dirty="0"/>
              <a:t>, при пероральном приеме он плохо всасывается в плазме либо из-за низкой кишечной абсорбции, либо из-за быстрого метаболизма. Чтобы быть должным образом поглощенным, </a:t>
            </a:r>
            <a:r>
              <a:rPr lang="ru-RU" dirty="0" err="1"/>
              <a:t>куркумин</a:t>
            </a:r>
            <a:r>
              <a:rPr lang="ru-RU" dirty="0"/>
              <a:t> должен быть связан с носителем, или он может быть введен в качестве синтетического аналога.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0845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Корица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корица как приправа до сих пор ассоциировалась с различными преимуществами для здоровья, такими как антиоксидантная, антимикробная, противовирусная и инсулиноподобная активность;</a:t>
            </a:r>
          </a:p>
          <a:p>
            <a:r>
              <a:rPr lang="ru-RU" dirty="0"/>
              <a:t>продемонстрирована способность снижать содержание тау-протеина и увеличивая растворимую фракцию тау-протеина;</a:t>
            </a:r>
          </a:p>
          <a:p>
            <a:r>
              <a:rPr lang="ru-RU" dirty="0"/>
              <a:t>способна ингибировать образование тау-волокон, в уже сформированных волокнах обработка корицей может обратить вспять образование волокон и вызвать их деградацию;</a:t>
            </a:r>
          </a:p>
          <a:p>
            <a:r>
              <a:rPr lang="ru-RU" dirty="0"/>
              <a:t>активные ингредиенты корицы, а именно </a:t>
            </a:r>
            <a:r>
              <a:rPr lang="ru-RU" dirty="0" err="1"/>
              <a:t>циннамальдегид</a:t>
            </a:r>
            <a:r>
              <a:rPr lang="ru-RU" dirty="0"/>
              <a:t>, обладают плохой </a:t>
            </a:r>
            <a:r>
              <a:rPr lang="ru-RU" dirty="0" err="1"/>
              <a:t>биодоступностью</a:t>
            </a:r>
            <a:r>
              <a:rPr lang="ru-RU" dirty="0"/>
              <a:t> &lt;20% и низкой растворимостью в воде.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600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Фрукты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источник фруктозы (слаще сахарозы, но меньше калорий) и содержат много клетчатки, </a:t>
            </a:r>
            <a:r>
              <a:rPr lang="ru-RU" dirty="0" err="1"/>
              <a:t>полифенилов</a:t>
            </a:r>
            <a:r>
              <a:rPr lang="ru-RU" dirty="0"/>
              <a:t> и антоцианов, которые являются мощными антиоксидантами;</a:t>
            </a:r>
          </a:p>
          <a:p>
            <a:r>
              <a:rPr lang="ru-RU" dirty="0"/>
              <a:t>содержат множество витаминов, в первую очередь витамин С, фолиевую кислоту и пищевые волокна;</a:t>
            </a:r>
          </a:p>
          <a:p>
            <a:r>
              <a:rPr lang="ru-RU" dirty="0"/>
              <a:t>снижая всасывание холестерина, пищевые волокна задерживают атеросклероз, тем самым ингибируют сосудистые аспекты деменции;</a:t>
            </a:r>
          </a:p>
          <a:p>
            <a:r>
              <a:rPr lang="ru-RU" dirty="0"/>
              <a:t>фолиевая кислота необходима для нормального метаболизма </a:t>
            </a:r>
            <a:r>
              <a:rPr lang="ru-RU" dirty="0" err="1"/>
              <a:t>гомоцистеина</a:t>
            </a:r>
            <a:r>
              <a:rPr lang="ru-RU" dirty="0"/>
              <a:t> и напрямую связана с более низким риском развития деменции;</a:t>
            </a:r>
          </a:p>
          <a:p>
            <a:r>
              <a:rPr lang="ru-RU" dirty="0"/>
              <a:t>витамин С связан со снижением риска развития деменции.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2620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Овощи, рыба и деменция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источник пищевых волокон и </a:t>
            </a:r>
            <a:r>
              <a:rPr lang="ru-RU" dirty="0" err="1"/>
              <a:t>каротиноидов</a:t>
            </a:r>
            <a:r>
              <a:rPr lang="ru-RU" dirty="0"/>
              <a:t>, которые также снижают риск развития деменции;</a:t>
            </a:r>
          </a:p>
          <a:p>
            <a:r>
              <a:rPr lang="ru-RU" dirty="0"/>
              <a:t>растительное масло и семена являются богатым источником моно-и полиненасыщенных жирных кислот;</a:t>
            </a:r>
          </a:p>
          <a:p>
            <a:r>
              <a:rPr lang="ru-RU" dirty="0"/>
              <a:t>соя, льняное семя, черная смородина и рапс богаты омега-3 жирными кислотами, как и их масла;</a:t>
            </a:r>
          </a:p>
          <a:p>
            <a:r>
              <a:rPr lang="ru-RU" dirty="0"/>
              <a:t>наиболее распространенная мононенасыщенная жирная кислота, олеиновая кислота, содержится в больших количествах в оливковом масле, что характерно для средиземноморской диеты;</a:t>
            </a:r>
          </a:p>
          <a:p>
            <a:r>
              <a:rPr lang="ru-RU" dirty="0"/>
              <a:t>мясо рыбы и другие морепродукты также богаты омега-3 жирными кислотами и витамином Е, которые снижают окислительный стресс в головном мозге. 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21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6547</Words>
  <Application>Microsoft Macintosh PowerPoint</Application>
  <PresentationFormat>Широкоэкранный</PresentationFormat>
  <Paragraphs>662</Paragraphs>
  <Slides>120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120</vt:i4>
      </vt:variant>
    </vt:vector>
  </HeadingPairs>
  <TitlesOfParts>
    <vt:vector size="131" baseType="lpstr">
      <vt:lpstr>Arial Unicode MS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Фотография Photo Editor</vt:lpstr>
      <vt:lpstr>Диаграмма</vt:lpstr>
      <vt:lpstr>НЕУЯЗВИМАЯ  ПАМЯТЬ</vt:lpstr>
      <vt:lpstr>Возрастная патоморфология 1</vt:lpstr>
      <vt:lpstr>Возрастная патоморфология 2</vt:lpstr>
      <vt:lpstr>Физиология старения мозга</vt:lpstr>
      <vt:lpstr>Нормальное старение 1</vt:lpstr>
      <vt:lpstr>Нормальное старение 2</vt:lpstr>
      <vt:lpstr>Нормальное старение мозга</vt:lpstr>
      <vt:lpstr>Доброкачественная забывчивость</vt:lpstr>
      <vt:lpstr>Презентация PowerPoint</vt:lpstr>
      <vt:lpstr>Скрининг когнитивных расстройств (тест Brown – Peterson)</vt:lpstr>
      <vt:lpstr>Скрининг когнитивных расстройств  (тест рисования часов)</vt:lpstr>
      <vt:lpstr>Кратко о деменции</vt:lpstr>
      <vt:lpstr>Кратко о деменции</vt:lpstr>
      <vt:lpstr>Проблемы деменции 1</vt:lpstr>
      <vt:lpstr>Проблемы деменции 2</vt:lpstr>
      <vt:lpstr>КАКОВ ИНДИВИДУАЛЬНЫЙ РИСК КОГНИТИВНЫХ РАССТРОЙСТВ?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риск</vt:lpstr>
      <vt:lpstr>Презентация PowerPoint</vt:lpstr>
      <vt:lpstr>Дисморфофобия/мания: основные симптомы</vt:lpstr>
      <vt:lpstr>На что ещё обращать внимание?</vt:lpstr>
      <vt:lpstr>На что ещё обращать внимание?</vt:lpstr>
      <vt:lpstr>Чем неудовлетворены пациенты?</vt:lpstr>
      <vt:lpstr>НЕРВНАЯ ОРТОРЕКСИЯ: Критерии диагностики</vt:lpstr>
      <vt:lpstr>Опросник Стивена Брэтмана</vt:lpstr>
      <vt:lpstr>ОБЩЕЕ ОБСЛЕДОВАНИЕ ПАЦИЕНТОВ С КОГНИТИВНЫМИ ПРОБЛЕМАМИ</vt:lpstr>
      <vt:lpstr>Презентация PowerPoint</vt:lpstr>
      <vt:lpstr>Экспрессия тау-протеина в БЭ здоровых людей  и пациентов с болезнью Альцгеймера </vt:lpstr>
      <vt:lpstr>Презентация PowerPoint</vt:lpstr>
      <vt:lpstr>Количественные параметры экспрессии  тау-протеина и β-амилоида в тучных клетках буккального эпителия</vt:lpstr>
      <vt:lpstr>Течение деменции</vt:lpstr>
      <vt:lpstr>Легкая деменция</vt:lpstr>
      <vt:lpstr>Умеренная деменция</vt:lpstr>
      <vt:lpstr>Тяжелая деменция</vt:lpstr>
      <vt:lpstr>Дифференциальная диагностика  с нормальным старением </vt:lpstr>
      <vt:lpstr>Лечение</vt:lpstr>
      <vt:lpstr>Лечение</vt:lpstr>
      <vt:lpstr>Ингибиторы холинестеразы</vt:lpstr>
      <vt:lpstr>Презентация PowerPoint</vt:lpstr>
      <vt:lpstr>Факторы риска деменции  на протяжении жизненного цикла</vt:lpstr>
      <vt:lpstr>Презентация PowerPoint</vt:lpstr>
      <vt:lpstr>Образование: фокус на детство и ранний подростковый возраст</vt:lpstr>
      <vt:lpstr>Поддержание когнитивной деятельности</vt:lpstr>
      <vt:lpstr>Снижение когнитивных способностей</vt:lpstr>
      <vt:lpstr>Воздействие на когнитивные способности  при нормальном статусе или легком когнитивном снижении</vt:lpstr>
      <vt:lpstr>Презентация PowerPoint</vt:lpstr>
      <vt:lpstr>Слух и когнитивный статус</vt:lpstr>
      <vt:lpstr>Коррекция слуха  как фактор когнитивной стимуляции</vt:lpstr>
      <vt:lpstr>Презентация PowerPoint</vt:lpstr>
      <vt:lpstr>Характеристика проблемы 1</vt:lpstr>
      <vt:lpstr>Характеристика проблемы 2</vt:lpstr>
      <vt:lpstr>Презентация PowerPoint</vt:lpstr>
      <vt:lpstr>Артериальная гипертензия и деменция</vt:lpstr>
      <vt:lpstr>Проблемы профилактики</vt:lpstr>
      <vt:lpstr>Презентация PowerPoint</vt:lpstr>
      <vt:lpstr>Характеристика проблемы 1</vt:lpstr>
      <vt:lpstr>Характеристика проблемы 2</vt:lpstr>
      <vt:lpstr>Типы физических нагрузок</vt:lpstr>
      <vt:lpstr>Презентация PowerPoint</vt:lpstr>
      <vt:lpstr>Диабет и его лечение  в профилактике деменции</vt:lpstr>
      <vt:lpstr>Презентация PowerPoint</vt:lpstr>
      <vt:lpstr>Важность комплексного подхода, а не анализ отдельных факторов риска</vt:lpstr>
      <vt:lpstr>Презентация PowerPoint</vt:lpstr>
      <vt:lpstr>Все неоднозначно</vt:lpstr>
      <vt:lpstr>Презентация PowerPoint</vt:lpstr>
      <vt:lpstr>Избыточная масса тела</vt:lpstr>
      <vt:lpstr>О пользе похудания</vt:lpstr>
      <vt:lpstr>Презентация PowerPoint</vt:lpstr>
      <vt:lpstr>Однозначно вредно</vt:lpstr>
      <vt:lpstr>Презентация PowerPoint</vt:lpstr>
      <vt:lpstr>Депрессия и деменция тесно связаны</vt:lpstr>
      <vt:lpstr>Презентация PowerPoint</vt:lpstr>
      <vt:lpstr>Социальные контакты  увеличивают когнитивный резерв</vt:lpstr>
      <vt:lpstr>Презентация PowerPoint</vt:lpstr>
      <vt:lpstr>Загрязнение воздуха как фактор риска хронических неинфекционных заболеваний</vt:lpstr>
      <vt:lpstr>Презентация PowerPoint</vt:lpstr>
      <vt:lpstr>Нарушения сна вызывают деменцию</vt:lpstr>
      <vt:lpstr>Презентация PowerPoint</vt:lpstr>
      <vt:lpstr>ВОЗ рекомендует средиземноморскую диету для профилактики когнитивного снижения</vt:lpstr>
      <vt:lpstr>Питание и деменция</vt:lpstr>
      <vt:lpstr>Жиры и деменция</vt:lpstr>
      <vt:lpstr>Голод, насыщение и деменция</vt:lpstr>
      <vt:lpstr>Микронутриенты и деменция</vt:lpstr>
      <vt:lpstr>Черника и деменция</vt:lpstr>
      <vt:lpstr>Витамин D и деменция</vt:lpstr>
      <vt:lpstr>Диета и головной мозг</vt:lpstr>
      <vt:lpstr>Резилиенс-диета и головной мозг 1</vt:lpstr>
      <vt:lpstr>Резилиенс-диета и головной мозг 2</vt:lpstr>
      <vt:lpstr>Куркумин 1</vt:lpstr>
      <vt:lpstr>Куркумин 2</vt:lpstr>
      <vt:lpstr>Корица</vt:lpstr>
      <vt:lpstr>Фрукты и деменция</vt:lpstr>
      <vt:lpstr>Овощи, рыба и деменция</vt:lpstr>
      <vt:lpstr>«Западная» диета и деменция 1</vt:lpstr>
      <vt:lpstr>«Западная» диета и деменция 2</vt:lpstr>
      <vt:lpstr>Рекомендации</vt:lpstr>
      <vt:lpstr>       Вывод:  риск деменции  можно снизить  на 40%</vt:lpstr>
      <vt:lpstr>Профилактика деменции  на популяционном уровне</vt:lpstr>
      <vt:lpstr>Профилактика деменции  на индивидуальном уровне</vt:lpstr>
      <vt:lpstr>Презентация PowerPoint</vt:lpstr>
      <vt:lpstr>Презентация PowerPoint</vt:lpstr>
      <vt:lpstr>Оксидативные процессы при мягком когнитивном снижении: сульфгидрильные группы (мкмоль/л)</vt:lpstr>
      <vt:lpstr>Оксидативные процессы при мягком когнитивном снижении: малоновый диальдегид (мкмоль/л)</vt:lpstr>
      <vt:lpstr>Нейроиммунноэндокринные изменения при мягком когнитивном снижении</vt:lpstr>
      <vt:lpstr>Динамика цитокинового статуса при применении МЕМОТОНА</vt:lpstr>
      <vt:lpstr>Динамика частоты падений  при применении МЕМОТОНА</vt:lpstr>
      <vt:lpstr>ТЕРАПИЯ ОЖИРЕНИЯ: снижение массы тела без влияния на силу мышц</vt:lpstr>
      <vt:lpstr>КОМПЛЕКСНАЯ ТЕРАПИЯ АСТЕНИЧЕСКОГО СИНДРОМА </vt:lpstr>
      <vt:lpstr>СИНДРОМ СУХОГО ГЛАЗА (+МГТ)</vt:lpstr>
      <vt:lpstr>СИНДРОМ СУХОГО ГЛАЗА</vt:lpstr>
      <vt:lpstr>ГОЛОВНАЯ БОЛЬ  НАПРЯЖЕНИЯ И МИГРЕНЬ</vt:lpstr>
      <vt:lpstr>СОПРОВОЖДЕНИЕ ТЕРАПИИ  ПРИ СИНДРОМЕ ОБСТРУКТИВНЫХ АПНОЭ ВО ВРЕМЯ СНА</vt:lpstr>
      <vt:lpstr>Специальная сессия ВОЗ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Ирина Носкова</cp:lastModifiedBy>
  <cp:revision>53</cp:revision>
  <dcterms:created xsi:type="dcterms:W3CDTF">2020-09-27T11:21:40Z</dcterms:created>
  <dcterms:modified xsi:type="dcterms:W3CDTF">2024-04-07T16:44:42Z</dcterms:modified>
</cp:coreProperties>
</file>