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02" r:id="rId3"/>
    <p:sldId id="303" r:id="rId4"/>
    <p:sldId id="304" r:id="rId5"/>
    <p:sldId id="305" r:id="rId6"/>
    <p:sldId id="306" r:id="rId7"/>
    <p:sldId id="307" r:id="rId8"/>
    <p:sldId id="308" r:id="rId9"/>
    <p:sldId id="309" r:id="rId10"/>
    <p:sldId id="310" r:id="rId11"/>
    <p:sldId id="312" r:id="rId12"/>
    <p:sldId id="316" r:id="rId13"/>
    <p:sldId id="313" r:id="rId14"/>
    <p:sldId id="320" r:id="rId15"/>
    <p:sldId id="321" r:id="rId16"/>
    <p:sldId id="322" r:id="rId17"/>
    <p:sldId id="323" r:id="rId18"/>
    <p:sldId id="324" r:id="rId19"/>
    <p:sldId id="360" r:id="rId20"/>
    <p:sldId id="361" r:id="rId21"/>
    <p:sldId id="325" r:id="rId22"/>
    <p:sldId id="327" r:id="rId23"/>
    <p:sldId id="326" r:id="rId24"/>
    <p:sldId id="328" r:id="rId25"/>
    <p:sldId id="363" r:id="rId26"/>
    <p:sldId id="364" r:id="rId27"/>
    <p:sldId id="365" r:id="rId28"/>
    <p:sldId id="366" r:id="rId29"/>
    <p:sldId id="367" r:id="rId30"/>
    <p:sldId id="368" r:id="rId31"/>
    <p:sldId id="370" r:id="rId32"/>
    <p:sldId id="371" r:id="rId33"/>
    <p:sldId id="372" r:id="rId34"/>
    <p:sldId id="374" r:id="rId35"/>
    <p:sldId id="373" r:id="rId36"/>
    <p:sldId id="330" r:id="rId37"/>
    <p:sldId id="332" r:id="rId38"/>
    <p:sldId id="333" r:id="rId39"/>
    <p:sldId id="334" r:id="rId40"/>
    <p:sldId id="335" r:id="rId41"/>
    <p:sldId id="336" r:id="rId42"/>
    <p:sldId id="337" r:id="rId43"/>
    <p:sldId id="338" r:id="rId44"/>
    <p:sldId id="346" r:id="rId45"/>
    <p:sldId id="347" r:id="rId46"/>
    <p:sldId id="348" r:id="rId47"/>
    <p:sldId id="349" r:id="rId48"/>
    <p:sldId id="351" r:id="rId49"/>
    <p:sldId id="353" r:id="rId50"/>
    <p:sldId id="354" r:id="rId51"/>
    <p:sldId id="355" r:id="rId52"/>
    <p:sldId id="356" r:id="rId53"/>
    <p:sldId id="357" r:id="rId54"/>
    <p:sldId id="358" r:id="rId55"/>
    <p:sldId id="314" r:id="rId56"/>
    <p:sldId id="318" r:id="rId57"/>
    <p:sldId id="319" r:id="rId58"/>
    <p:sldId id="301" r:id="rId5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8137F-44B1-40AF-9CC0-71ED670E9717}" type="datetimeFigureOut">
              <a:rPr lang="ru-RU" smtClean="0"/>
              <a:pPr/>
              <a:t>22.02.2022</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17C68-8280-47F7-86A1-5A07F00DFA89}" type="slidenum">
              <a:rPr lang="ru-RU" smtClean="0"/>
              <a:pPr/>
              <a:t>‹#›</a:t>
            </a:fld>
            <a:endParaRPr lang="ru-RU"/>
          </a:p>
        </p:txBody>
      </p:sp>
    </p:spTree>
    <p:extLst>
      <p:ext uri="{BB962C8B-B14F-4D97-AF65-F5344CB8AC3E}">
        <p14:creationId xmlns:p14="http://schemas.microsoft.com/office/powerpoint/2010/main" xmlns="" val="298461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of the intracellular effects of CRMs. CRMs may be classified in (i) direct inhibitors of protein acetyltransferases, (ii) inhibitors of AcCoA biosynthesis, and (iii) activators of protein (de)acetylases. The net result of these actions leads to nutrient depletion, which triggers autophagy and AMPK and switch off mTORC1 signalling. Arrow-headed lines indicate activation, whereas bar-headed lines indicate inhibition.
</a:t>
            </a: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Author(s) 2020. For permissions, please email: journals.permissions@oup.com.This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B75E2-316E-485D-A8F2-EE2CC803A220}" type="slidenum">
              <a:rPr lang="en-US" altLang="en-US" sz="1200"/>
              <a:pPr marL="0" lvl="0" indent="0" algn="r" eaLnBrk="1" hangingPunct="1"/>
              <a:t>11</a:t>
            </a:fld>
            <a:endParaRPr lang="en-US" altLang="en-US" sz="1200"/>
          </a:p>
        </p:txBody>
      </p:sp>
    </p:spTree>
    <p:extLst>
      <p:ext uri="{BB962C8B-B14F-4D97-AF65-F5344CB8AC3E}">
        <p14:creationId xmlns:p14="http://schemas.microsoft.com/office/powerpoint/2010/main" xmlns="" val="288528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CRMs on cardiac ageing and cardiac hypertrophy. List of CRMs exerting their protective effects through autophagy activation. The beneficial effects for some CRMs have not been demonstrated to be directly associated with autophagy modulation. Arrow-headed lines indicate activation, whereas bar-headed lines indicate inhibition. AA, anacardic acid; AMPK, 5' adenosine monophosphate-activated protein kinase; ASP, aspirin; C646, synthetic p300 inhibitor; CAEA, caffeic acid ethanolamide; CUR, curcumin; EGCG, epigallocatechin-3-gallate; FOXO-1, forkhead box O-1; GA, gallic acid; GATA4,6, Transcription Factor GATA-4 and 6; MET, metformin; mTOR, mechanistic target of rapamycin; NAD+, nicotinamide dinucleotide; NMN, nicotinamide mononucleotide; PIC, piceatannol; PTEN, phosphatase and tensin homolog; RAP, rapamycin; RSV, resveratrol; SIRT1,2, sirtuin 1 and 2; SP, spermidine; SRT120, synthetic deacetylase activators; TGF-β, transforming growth factor; TRE, trehalose.
</a:t>
            </a: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Author(s) 2020. For permissions, please email: journals.permissions@oup.com.This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105236-A219-44A4-8001-99DD82C63C21}" type="slidenum">
              <a:rPr lang="en-US" altLang="en-US" sz="1200"/>
              <a:pPr marL="0" lvl="0" indent="0" algn="r" eaLnBrk="1" hangingPunct="1"/>
              <a:t>12</a:t>
            </a:fld>
            <a:endParaRPr lang="en-US" altLang="en-US" sz="1200"/>
          </a:p>
        </p:txBody>
      </p:sp>
    </p:spTree>
    <p:extLst>
      <p:ext uri="{BB962C8B-B14F-4D97-AF65-F5344CB8AC3E}">
        <p14:creationId xmlns:p14="http://schemas.microsoft.com/office/powerpoint/2010/main" xmlns="" val="272426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9555D449-B875-4B8D-8E66-224D27E54C9A}" type="slidenum">
              <a:rPr lang="ru-RU" noProof="0" smtClean="0"/>
              <a:pPr rtl="0"/>
              <a:t>53</a:t>
            </a:fld>
            <a:endParaRPr lang="ru-RU" noProof="0" dirty="0"/>
          </a:p>
        </p:txBody>
      </p:sp>
    </p:spTree>
    <p:extLst>
      <p:ext uri="{BB962C8B-B14F-4D97-AF65-F5344CB8AC3E}">
        <p14:creationId xmlns:p14="http://schemas.microsoft.com/office/powerpoint/2010/main" xmlns="" val="134476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134688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336222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42320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366714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255987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110299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426644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154613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414428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72804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5C61BF-3099-48EF-8136-480A84A1DA0B}" type="datetimeFigureOut">
              <a:rPr lang="ru-RU" smtClean="0"/>
              <a:pPr/>
              <a:t>22.02.2022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72551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C61BF-3099-48EF-8136-480A84A1DA0B}" type="datetimeFigureOut">
              <a:rPr lang="ru-RU" smtClean="0"/>
              <a:pPr/>
              <a:t>22.02.2022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C5A2F-D565-49C2-A359-09649AF9D021}" type="slidenum">
              <a:rPr lang="ru-RU" smtClean="0"/>
              <a:pPr/>
              <a:t>‹#›</a:t>
            </a:fld>
            <a:endParaRPr lang="ru-RU"/>
          </a:p>
        </p:txBody>
      </p:sp>
    </p:spTree>
    <p:extLst>
      <p:ext uri="{BB962C8B-B14F-4D97-AF65-F5344CB8AC3E}">
        <p14:creationId xmlns:p14="http://schemas.microsoft.com/office/powerpoint/2010/main" xmlns="" val="883537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93/cvr/cvaa297" TargetMode="External"/><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93/cvr/cvaa297" TargetMode="External"/><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03717"/>
          </a:xfrm>
        </p:spPr>
        <p:txBody>
          <a:bodyPr/>
          <a:lstStyle/>
          <a:p>
            <a:r>
              <a:rPr lang="ru-RU" b="1" dirty="0" smtClean="0">
                <a:solidFill>
                  <a:schemeClr val="accent6"/>
                </a:solidFill>
              </a:rPr>
              <a:t>МИМЕТИКИ </a:t>
            </a:r>
            <a:r>
              <a:rPr lang="en-US" b="1" dirty="0" smtClean="0">
                <a:solidFill>
                  <a:schemeClr val="accent6"/>
                </a:solidFill>
              </a:rPr>
              <a:t/>
            </a:r>
            <a:br>
              <a:rPr lang="en-US" b="1" dirty="0" smtClean="0">
                <a:solidFill>
                  <a:schemeClr val="accent6"/>
                </a:solidFill>
              </a:rPr>
            </a:br>
            <a:r>
              <a:rPr lang="en-US" b="1" dirty="0" smtClean="0">
                <a:solidFill>
                  <a:schemeClr val="accent6"/>
                </a:solidFill>
              </a:rPr>
              <a:t>CALORIC RESTRICTION</a:t>
            </a:r>
            <a:endParaRPr lang="ru-RU" b="1" dirty="0">
              <a:solidFill>
                <a:schemeClr val="accent6"/>
              </a:solidFill>
            </a:endParaRPr>
          </a:p>
        </p:txBody>
      </p:sp>
      <p:sp>
        <p:nvSpPr>
          <p:cNvPr id="3" name="Subtitle 2"/>
          <p:cNvSpPr>
            <a:spLocks noGrp="1"/>
          </p:cNvSpPr>
          <p:nvPr>
            <p:ph type="subTitle" idx="1"/>
          </p:nvPr>
        </p:nvSpPr>
        <p:spPr>
          <a:xfrm>
            <a:off x="1524000" y="3602038"/>
            <a:ext cx="9144000" cy="2149538"/>
          </a:xfrm>
        </p:spPr>
        <p:txBody>
          <a:bodyPr/>
          <a:lstStyle/>
          <a:p>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301303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Варианты </a:t>
            </a:r>
            <a:r>
              <a:rPr lang="ru-RU" b="1" dirty="0" err="1" smtClean="0">
                <a:solidFill>
                  <a:srgbClr val="00B050"/>
                </a:solidFill>
              </a:rPr>
              <a:t>аутофагии</a:t>
            </a:r>
            <a:endParaRPr lang="ru-RU" b="1" dirty="0">
              <a:solidFill>
                <a:srgbClr val="00B050"/>
              </a:solidFill>
            </a:endParaRPr>
          </a:p>
        </p:txBody>
      </p:sp>
      <p:sp>
        <p:nvSpPr>
          <p:cNvPr id="3" name="Content Placeholder 2"/>
          <p:cNvSpPr>
            <a:spLocks noGrp="1"/>
          </p:cNvSpPr>
          <p:nvPr>
            <p:ph idx="1"/>
          </p:nvPr>
        </p:nvSpPr>
        <p:spPr/>
        <p:txBody>
          <a:bodyPr>
            <a:normAutofit lnSpcReduction="10000"/>
          </a:bodyPr>
          <a:lstStyle/>
          <a:p>
            <a:r>
              <a:rPr lang="ru-RU" dirty="0" smtClean="0"/>
              <a:t>образование </a:t>
            </a:r>
            <a:r>
              <a:rPr lang="ru-RU" dirty="0"/>
              <a:t>везикул с двойной мембраной, называемых </a:t>
            </a:r>
            <a:r>
              <a:rPr lang="ru-RU" dirty="0" err="1"/>
              <a:t>аутофагосомами</a:t>
            </a:r>
            <a:r>
              <a:rPr lang="ru-RU" dirty="0"/>
              <a:t>, которые поглощают цитоплазматические элементы, которые затем доставляются в </a:t>
            </a:r>
            <a:r>
              <a:rPr lang="ru-RU" dirty="0" smtClean="0"/>
              <a:t>лизосомы;</a:t>
            </a:r>
          </a:p>
          <a:p>
            <a:r>
              <a:rPr lang="ru-RU" dirty="0" smtClean="0"/>
              <a:t>при </a:t>
            </a:r>
            <a:r>
              <a:rPr lang="ru-RU" dirty="0" err="1"/>
              <a:t>аутофагии</a:t>
            </a:r>
            <a:r>
              <a:rPr lang="ru-RU" dirty="0"/>
              <a:t>, опосредованной </a:t>
            </a:r>
            <a:r>
              <a:rPr lang="ru-RU" dirty="0" err="1"/>
              <a:t>шапероном</a:t>
            </a:r>
            <a:r>
              <a:rPr lang="ru-RU" dirty="0"/>
              <a:t> (CMA), белки, содержащие специфическую аминокислотную последовательность KFERQ, перевариваются в лизосомах после их связывания с </a:t>
            </a:r>
            <a:r>
              <a:rPr lang="ru-RU" dirty="0" err="1"/>
              <a:t>шапероном</a:t>
            </a:r>
            <a:r>
              <a:rPr lang="ru-RU" dirty="0"/>
              <a:t> Hsc70 и их импорта через белковый комплекс, включающий связанный с лизосомой мембранный белок 2A (</a:t>
            </a:r>
            <a:r>
              <a:rPr lang="ru-RU" dirty="0" smtClean="0"/>
              <a:t>LAMP2A);</a:t>
            </a:r>
          </a:p>
          <a:p>
            <a:r>
              <a:rPr lang="ru-RU" dirty="0" smtClean="0"/>
              <a:t>при </a:t>
            </a:r>
            <a:r>
              <a:rPr lang="ru-RU" dirty="0" err="1"/>
              <a:t>микроавтофагии</a:t>
            </a:r>
            <a:r>
              <a:rPr lang="ru-RU" dirty="0"/>
              <a:t> цитоплазматические элементы непосредственно секвестрируются </a:t>
            </a:r>
            <a:r>
              <a:rPr lang="ru-RU" dirty="0" smtClean="0"/>
              <a:t>лизосомами.</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276695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117, Issue 6, 1 June 2021, Pages 1434–1449, </a:t>
            </a:r>
            <a:r>
              <a:rPr lang="en-US" altLang="en-US" sz="1000">
                <a:solidFill>
                  <a:srgbClr val="333333"/>
                </a:solidFill>
                <a:hlinkClick r:id="rId3"/>
              </a:rPr>
              <a:t>https://doi.org/10.1093/cvr/cvaa297</a:t>
            </a:r>
            <a:endParaRPr lang="en-US" altLang="en-US" sz="1000">
              <a:solidFill>
                <a:srgbClr val="333333"/>
              </a:solidFill>
            </a:endParaRPr>
          </a:p>
          <a:p>
            <a:pPr mar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1225296" y="425451"/>
            <a:ext cx="6864604"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ru-RU" altLang="en-US" sz="2500" dirty="0" smtClean="0">
                <a:solidFill>
                  <a:srgbClr val="00B050"/>
                </a:solidFill>
              </a:rPr>
              <a:t>Потенциальные эффекты миметиков </a:t>
            </a:r>
            <a:r>
              <a:rPr lang="en-US" altLang="en-US" sz="2500" dirty="0" smtClean="0">
                <a:solidFill>
                  <a:srgbClr val="00B050"/>
                </a:solidFill>
              </a:rPr>
              <a:t>CR</a:t>
            </a:r>
            <a:endParaRPr lang="en-US" altLang="en-US" sz="2500" b="0" dirty="0">
              <a:solidFill>
                <a:srgbClr val="00B050"/>
              </a:solidFill>
            </a:endParaRPr>
          </a:p>
        </p:txBody>
      </p:sp>
      <p:pic>
        <p:nvPicPr>
          <p:cNvPr id="5124" name="Picture 4"/>
          <p:cNvPicPr>
            <a:picLocks noChangeAspect="1"/>
          </p:cNvPicPr>
          <p:nvPr/>
        </p:nvPicPr>
        <p:blipFill>
          <a:blip r:embed="rId4"/>
          <a:stretch>
            <a:fillRect/>
          </a:stretch>
        </p:blipFill>
        <p:spPr>
          <a:xfrm>
            <a:off x="9428162" y="6267450"/>
            <a:ext cx="1058862" cy="298450"/>
          </a:xfrm>
          <a:prstGeom prst="rect">
            <a:avLst/>
          </a:prstGeom>
          <a:noFill/>
          <a:ln>
            <a:noFill/>
            <a:miter lim="800000"/>
          </a:ln>
        </p:spPr>
      </p:pic>
      <p:pic>
        <p:nvPicPr>
          <p:cNvPr id="5125" name="New picture"/>
          <p:cNvPicPr/>
          <p:nvPr/>
        </p:nvPicPr>
        <p:blipFill>
          <a:blip r:embed="rId5" cstate="print"/>
          <a:stretch>
            <a:fillRect/>
          </a:stretch>
        </p:blipFill>
        <p:spPr>
          <a:xfrm>
            <a:off x="3392425" y="1371600"/>
            <a:ext cx="5522976" cy="4727576"/>
          </a:xfrm>
          <a:prstGeom prst="rect">
            <a:avLst/>
          </a:prstGeom>
        </p:spPr>
      </p:pic>
      <p:pic>
        <p:nvPicPr>
          <p:cNvPr id="5126" name="New picture"/>
          <p:cNvPicPr/>
          <p:nvPr/>
        </p:nvPicPr>
        <p:blipFill>
          <a:blip r:embed="rId6"/>
          <a:stretch>
            <a:fillRect/>
          </a:stretch>
        </p:blipFill>
        <p:spPr>
          <a:xfrm>
            <a:off x="9089241" y="425450"/>
            <a:ext cx="1121558" cy="508000"/>
          </a:xfrm>
          <a:prstGeom prst="rect">
            <a:avLst/>
          </a:prstGeom>
        </p:spPr>
      </p:pic>
      <p:pic>
        <p:nvPicPr>
          <p:cNvPr id="7" name="Picture 6" descr="http://www.gerontolog.info/image/fon/emblemae.jpg"/>
          <p:cNvPicPr>
            <a:picLocks noChangeAspect="1" noChangeArrowheads="1"/>
          </p:cNvPicPr>
          <p:nvPr/>
        </p:nvPicPr>
        <p:blipFill>
          <a:blip r:embed="rId7"/>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22212583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117, Issue 6, 1 June 2021, Pages 1434–1449, </a:t>
            </a:r>
            <a:r>
              <a:rPr lang="en-US" altLang="en-US" sz="1000">
                <a:solidFill>
                  <a:srgbClr val="333333"/>
                </a:solidFill>
                <a:hlinkClick r:id="rId3"/>
              </a:rPr>
              <a:t>https://doi.org/10.1093/cvr/cvaa297</a:t>
            </a:r>
            <a:endParaRPr lang="en-US" altLang="en-US" sz="1000">
              <a:solidFill>
                <a:srgbClr val="333333"/>
              </a:solidFill>
            </a:endParaRPr>
          </a:p>
          <a:p>
            <a:pPr mar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886968" y="425451"/>
            <a:ext cx="7781544" cy="781049"/>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ru-RU" altLang="en-US" sz="2400" dirty="0" smtClean="0">
                <a:solidFill>
                  <a:srgbClr val="00B050"/>
                </a:solidFill>
              </a:rPr>
              <a:t>Влияние миметиков </a:t>
            </a:r>
            <a:r>
              <a:rPr lang="en-US" altLang="en-US" sz="2400" dirty="0" smtClean="0">
                <a:solidFill>
                  <a:srgbClr val="00B050"/>
                </a:solidFill>
              </a:rPr>
              <a:t>CR </a:t>
            </a:r>
            <a:r>
              <a:rPr lang="ru-RU" altLang="en-US" sz="2400" dirty="0" smtClean="0">
                <a:solidFill>
                  <a:srgbClr val="00B050"/>
                </a:solidFill>
              </a:rPr>
              <a:t/>
            </a:r>
            <a:br>
              <a:rPr lang="ru-RU" altLang="en-US" sz="2400" dirty="0" smtClean="0">
                <a:solidFill>
                  <a:srgbClr val="00B050"/>
                </a:solidFill>
              </a:rPr>
            </a:br>
            <a:r>
              <a:rPr lang="ru-RU" altLang="en-US" sz="2400" dirty="0" smtClean="0">
                <a:solidFill>
                  <a:srgbClr val="00B050"/>
                </a:solidFill>
              </a:rPr>
              <a:t>на состояние </a:t>
            </a:r>
            <a:r>
              <a:rPr lang="ru-RU" altLang="en-US" sz="2400" dirty="0" err="1" smtClean="0">
                <a:solidFill>
                  <a:srgbClr val="00B050"/>
                </a:solidFill>
              </a:rPr>
              <a:t>аутофагии</a:t>
            </a:r>
            <a:endParaRPr lang="en-US" altLang="en-US" sz="2400" b="0" dirty="0">
              <a:solidFill>
                <a:srgbClr val="00B050"/>
              </a:solidFill>
            </a:endParaRPr>
          </a:p>
        </p:txBody>
      </p:sp>
      <p:pic>
        <p:nvPicPr>
          <p:cNvPr id="5124" name="Picture 4"/>
          <p:cNvPicPr>
            <a:picLocks noChangeAspect="1"/>
          </p:cNvPicPr>
          <p:nvPr/>
        </p:nvPicPr>
        <p:blipFill>
          <a:blip r:embed="rId4"/>
          <a:stretch>
            <a:fillRect/>
          </a:stretch>
        </p:blipFill>
        <p:spPr>
          <a:xfrm>
            <a:off x="9428162" y="6267450"/>
            <a:ext cx="1058862" cy="298450"/>
          </a:xfrm>
          <a:prstGeom prst="rect">
            <a:avLst/>
          </a:prstGeom>
          <a:noFill/>
          <a:ln>
            <a:noFill/>
            <a:miter lim="800000"/>
          </a:ln>
        </p:spPr>
      </p:pic>
      <p:pic>
        <p:nvPicPr>
          <p:cNvPr id="5125" name="New picture"/>
          <p:cNvPicPr/>
          <p:nvPr/>
        </p:nvPicPr>
        <p:blipFill>
          <a:blip r:embed="rId5" cstate="print"/>
          <a:stretch>
            <a:fillRect/>
          </a:stretch>
        </p:blipFill>
        <p:spPr>
          <a:xfrm>
            <a:off x="3708401" y="1371600"/>
            <a:ext cx="4776107" cy="4457700"/>
          </a:xfrm>
          <a:prstGeom prst="rect">
            <a:avLst/>
          </a:prstGeom>
        </p:spPr>
      </p:pic>
      <p:pic>
        <p:nvPicPr>
          <p:cNvPr id="5126" name="New picture"/>
          <p:cNvPicPr/>
          <p:nvPr/>
        </p:nvPicPr>
        <p:blipFill>
          <a:blip r:embed="rId6"/>
          <a:stretch>
            <a:fillRect/>
          </a:stretch>
        </p:blipFill>
        <p:spPr>
          <a:xfrm>
            <a:off x="9089241" y="425450"/>
            <a:ext cx="1121558" cy="508000"/>
          </a:xfrm>
          <a:prstGeom prst="rect">
            <a:avLst/>
          </a:prstGeom>
        </p:spPr>
      </p:pic>
      <p:pic>
        <p:nvPicPr>
          <p:cNvPr id="7" name="Picture 6" descr="http://www.gerontolog.info/image/fon/emblemae.jpg"/>
          <p:cNvPicPr>
            <a:picLocks noChangeAspect="1" noChangeArrowheads="1"/>
          </p:cNvPicPr>
          <p:nvPr/>
        </p:nvPicPr>
        <p:blipFill>
          <a:blip r:embed="rId7"/>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33834958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Классификация миметиков </a:t>
            </a:r>
            <a:r>
              <a:rPr lang="en-US" b="1" dirty="0" smtClean="0">
                <a:solidFill>
                  <a:srgbClr val="00B050"/>
                </a:solidFill>
              </a:rPr>
              <a:t>CR</a:t>
            </a:r>
            <a:endParaRPr lang="ru-RU" b="1" dirty="0">
              <a:solidFill>
                <a:srgbClr val="00B050"/>
              </a:solidFill>
            </a:endParaRPr>
          </a:p>
        </p:txBody>
      </p:sp>
      <p:sp>
        <p:nvSpPr>
          <p:cNvPr id="3" name="Content Placeholder 2"/>
          <p:cNvSpPr>
            <a:spLocks noGrp="1"/>
          </p:cNvSpPr>
          <p:nvPr>
            <p:ph idx="1"/>
          </p:nvPr>
        </p:nvSpPr>
        <p:spPr/>
        <p:txBody>
          <a:bodyPr/>
          <a:lstStyle/>
          <a:p>
            <a:endParaRPr lang="en-US" dirty="0" smtClean="0"/>
          </a:p>
          <a:p>
            <a:r>
              <a:rPr lang="ru-RU" dirty="0" smtClean="0"/>
              <a:t>прямые </a:t>
            </a:r>
            <a:r>
              <a:rPr lang="ru-RU" dirty="0"/>
              <a:t>ингибиторы белковых </a:t>
            </a:r>
            <a:r>
              <a:rPr lang="ru-RU" dirty="0" err="1" smtClean="0"/>
              <a:t>ацетилтрансфераз</a:t>
            </a:r>
            <a:r>
              <a:rPr lang="ru-RU" dirty="0"/>
              <a:t>;</a:t>
            </a:r>
            <a:endParaRPr lang="en-US" dirty="0" smtClean="0"/>
          </a:p>
          <a:p>
            <a:r>
              <a:rPr lang="ru-RU" dirty="0" smtClean="0"/>
              <a:t>ингибиторы </a:t>
            </a:r>
            <a:r>
              <a:rPr lang="ru-RU" dirty="0"/>
              <a:t>биосинтеза </a:t>
            </a:r>
            <a:r>
              <a:rPr lang="ru-RU" dirty="0" err="1" smtClean="0"/>
              <a:t>AcCoA</a:t>
            </a:r>
            <a:r>
              <a:rPr lang="ru-RU" dirty="0"/>
              <a:t>;</a:t>
            </a:r>
            <a:endParaRPr lang="en-US" dirty="0" smtClean="0"/>
          </a:p>
          <a:p>
            <a:r>
              <a:rPr lang="ru-RU" dirty="0" smtClean="0"/>
              <a:t>активаторы </a:t>
            </a:r>
            <a:r>
              <a:rPr lang="ru-RU" dirty="0"/>
              <a:t>белковых </a:t>
            </a:r>
            <a:r>
              <a:rPr lang="ru-RU" dirty="0" err="1" smtClean="0"/>
              <a:t>ацетилаз</a:t>
            </a:r>
            <a:r>
              <a:rPr lang="ru-RU" dirty="0"/>
              <a:t>. </a:t>
            </a:r>
            <a:endParaRPr lang="ru-RU" dirty="0" smtClean="0"/>
          </a:p>
          <a:p>
            <a:pPr marL="0" indent="0">
              <a:buNone/>
            </a:pPr>
            <a:r>
              <a:rPr lang="ru-RU" dirty="0"/>
              <a:t>Р</a:t>
            </a:r>
            <a:r>
              <a:rPr lang="ru-RU" dirty="0" smtClean="0"/>
              <a:t>езультат - истощение </a:t>
            </a:r>
            <a:r>
              <a:rPr lang="ru-RU" dirty="0"/>
              <a:t>питательных веществ, что запускает </a:t>
            </a:r>
            <a:r>
              <a:rPr lang="ru-RU" dirty="0" err="1" smtClean="0"/>
              <a:t>аутофагию</a:t>
            </a:r>
            <a:r>
              <a:rPr lang="ru-RU" dirty="0" smtClean="0"/>
              <a:t>, </a:t>
            </a:r>
            <a:r>
              <a:rPr lang="ru-RU" dirty="0"/>
              <a:t>отключает сигнализацию </a:t>
            </a:r>
            <a:r>
              <a:rPr lang="ru-RU" dirty="0" smtClean="0"/>
              <a:t>mTORC1, что приводит к снижению темпов старения и сердечно-сосудистой системы, и других органов и тканей.</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4239919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smtClean="0">
              <a:solidFill>
                <a:schemeClr val="accent6"/>
              </a:solidFill>
            </a:endParaRPr>
          </a:p>
          <a:p>
            <a:pPr marL="0" indent="0" algn="ctr">
              <a:buNone/>
            </a:pPr>
            <a:endParaRPr lang="ru-RU" b="1" dirty="0">
              <a:solidFill>
                <a:schemeClr val="accent6"/>
              </a:solidFill>
            </a:endParaRPr>
          </a:p>
          <a:p>
            <a:pPr marL="0" indent="0" algn="ctr">
              <a:buNone/>
            </a:pPr>
            <a:r>
              <a:rPr lang="ru-RU" b="1" dirty="0" smtClean="0">
                <a:solidFill>
                  <a:schemeClr val="accent6"/>
                </a:solidFill>
              </a:rPr>
              <a:t>СПЕРМИДИН</a:t>
            </a:r>
            <a:endParaRPr lang="ru-RU" b="1" dirty="0">
              <a:solidFill>
                <a:schemeClr val="accent6"/>
              </a:solidFill>
            </a:endParaRP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297496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chemeClr val="accent6"/>
                </a:solidFill>
              </a:rPr>
              <a:t>Общая характеристика</a:t>
            </a:r>
            <a:endParaRPr lang="ru-RU" b="1" dirty="0">
              <a:solidFill>
                <a:schemeClr val="accent6"/>
              </a:solidFill>
            </a:endParaRPr>
          </a:p>
        </p:txBody>
      </p:sp>
      <p:sp>
        <p:nvSpPr>
          <p:cNvPr id="3" name="Content Placeholder 2"/>
          <p:cNvSpPr>
            <a:spLocks noGrp="1"/>
          </p:cNvSpPr>
          <p:nvPr>
            <p:ph idx="1"/>
          </p:nvPr>
        </p:nvSpPr>
        <p:spPr/>
        <p:txBody>
          <a:bodyPr>
            <a:normAutofit fontScale="77500" lnSpcReduction="20000"/>
          </a:bodyPr>
          <a:lstStyle/>
          <a:p>
            <a:r>
              <a:rPr lang="ru-RU" dirty="0"/>
              <a:t>соединение </a:t>
            </a:r>
            <a:r>
              <a:rPr lang="ru-RU" dirty="0" err="1"/>
              <a:t>полиамина</a:t>
            </a:r>
            <a:r>
              <a:rPr lang="ru-RU" dirty="0"/>
              <a:t> с химической формулой </a:t>
            </a:r>
            <a:r>
              <a:rPr lang="ru-RU" dirty="0" smtClean="0"/>
              <a:t>C</a:t>
            </a:r>
            <a:r>
              <a:rPr lang="ru-RU" baseline="-25000" dirty="0" smtClean="0"/>
              <a:t>7</a:t>
            </a:r>
            <a:r>
              <a:rPr lang="ru-RU" dirty="0" smtClean="0"/>
              <a:t>H</a:t>
            </a:r>
            <a:r>
              <a:rPr lang="ru-RU" baseline="-25000" dirty="0" smtClean="0"/>
              <a:t>19</a:t>
            </a:r>
            <a:r>
              <a:rPr lang="ru-RU" dirty="0" smtClean="0"/>
              <a:t>N</a:t>
            </a:r>
            <a:r>
              <a:rPr lang="ru-RU" baseline="-25000" dirty="0" smtClean="0"/>
              <a:t>3</a:t>
            </a:r>
            <a:r>
              <a:rPr lang="ru-RU" dirty="0" smtClean="0"/>
              <a:t>;</a:t>
            </a:r>
          </a:p>
          <a:p>
            <a:r>
              <a:rPr lang="ru-RU" dirty="0" smtClean="0"/>
              <a:t>первоначально </a:t>
            </a:r>
            <a:r>
              <a:rPr lang="ru-RU" dirty="0"/>
              <a:t>был выделен из </a:t>
            </a:r>
            <a:r>
              <a:rPr lang="ru-RU" dirty="0" smtClean="0"/>
              <a:t>спермы;</a:t>
            </a:r>
          </a:p>
          <a:p>
            <a:r>
              <a:rPr lang="ru-RU" dirty="0" err="1"/>
              <a:t>с</a:t>
            </a:r>
            <a:r>
              <a:rPr lang="ru-RU" dirty="0" err="1" smtClean="0"/>
              <a:t>пермидинсинтаза</a:t>
            </a:r>
            <a:r>
              <a:rPr lang="ru-RU" dirty="0" smtClean="0"/>
              <a:t> </a:t>
            </a:r>
            <a:r>
              <a:rPr lang="ru-RU" dirty="0"/>
              <a:t>(SPDS) катализирует образование </a:t>
            </a:r>
            <a:r>
              <a:rPr lang="ru-RU" dirty="0" err="1"/>
              <a:t>спермидина</a:t>
            </a:r>
            <a:r>
              <a:rPr lang="ru-RU" dirty="0"/>
              <a:t> из </a:t>
            </a:r>
            <a:r>
              <a:rPr lang="ru-RU" dirty="0" err="1" smtClean="0"/>
              <a:t>путресцина</a:t>
            </a:r>
            <a:r>
              <a:rPr lang="ru-RU" dirty="0" smtClean="0"/>
              <a:t>, является </a:t>
            </a:r>
            <a:r>
              <a:rPr lang="ru-RU" dirty="0"/>
              <a:t>предшественником других </a:t>
            </a:r>
            <a:r>
              <a:rPr lang="ru-RU" dirty="0" err="1"/>
              <a:t>полиаминов</a:t>
            </a:r>
            <a:r>
              <a:rPr lang="ru-RU" dirty="0"/>
              <a:t>, таких как </a:t>
            </a:r>
            <a:r>
              <a:rPr lang="ru-RU" dirty="0" smtClean="0"/>
              <a:t>спермин;</a:t>
            </a:r>
          </a:p>
          <a:p>
            <a:r>
              <a:rPr lang="ru-RU" dirty="0" smtClean="0"/>
              <a:t>синхронизирует </a:t>
            </a:r>
            <a:r>
              <a:rPr lang="ru-RU" dirty="0"/>
              <a:t>множество биологических процессов (таких как Ca</a:t>
            </a:r>
            <a:r>
              <a:rPr lang="ru-RU" baseline="30000" dirty="0"/>
              <a:t>2+</a:t>
            </a:r>
            <a:r>
              <a:rPr lang="ru-RU" dirty="0"/>
              <a:t>, </a:t>
            </a:r>
            <a:r>
              <a:rPr lang="ru-RU" dirty="0" err="1"/>
              <a:t>Na</a:t>
            </a:r>
            <a:r>
              <a:rPr lang="ru-RU" baseline="30000" dirty="0"/>
              <a:t>+</a:t>
            </a:r>
            <a:r>
              <a:rPr lang="ru-RU" dirty="0"/>
              <a:t>, K</a:t>
            </a:r>
            <a:r>
              <a:rPr lang="ru-RU" baseline="30000" dirty="0"/>
              <a:t>+</a:t>
            </a:r>
            <a:r>
              <a:rPr lang="ru-RU" dirty="0"/>
              <a:t>-</a:t>
            </a:r>
            <a:r>
              <a:rPr lang="ru-RU" dirty="0" err="1"/>
              <a:t>АТФаза</a:t>
            </a:r>
            <a:r>
              <a:rPr lang="ru-RU" dirty="0"/>
              <a:t>), поддерживая </a:t>
            </a:r>
            <a:r>
              <a:rPr lang="ru-RU" dirty="0" smtClean="0"/>
              <a:t>мембранный </a:t>
            </a:r>
            <a:r>
              <a:rPr lang="ru-RU" dirty="0"/>
              <a:t>потенциал и контролируя внутриклеточный </a:t>
            </a:r>
            <a:r>
              <a:rPr lang="ru-RU" dirty="0" err="1"/>
              <a:t>pH</a:t>
            </a:r>
            <a:r>
              <a:rPr lang="ru-RU" dirty="0"/>
              <a:t> и </a:t>
            </a:r>
            <a:r>
              <a:rPr lang="ru-RU" dirty="0" smtClean="0"/>
              <a:t>объём;</a:t>
            </a:r>
          </a:p>
          <a:p>
            <a:r>
              <a:rPr lang="ru-RU" dirty="0" err="1" smtClean="0"/>
              <a:t>аутофагия</a:t>
            </a:r>
            <a:r>
              <a:rPr lang="ru-RU" dirty="0" smtClean="0"/>
              <a:t> </a:t>
            </a:r>
            <a:r>
              <a:rPr lang="ru-RU" dirty="0"/>
              <a:t>является основным механизмом на молекулярном уровне, но были найдены доказательства для других механизмов, включая уменьшение воспаления, липидный обмен и регуляцию роста клеток, пролиферации и </a:t>
            </a:r>
            <a:r>
              <a:rPr lang="ru-RU" dirty="0" smtClean="0"/>
              <a:t>их гибели;</a:t>
            </a:r>
          </a:p>
          <a:p>
            <a:r>
              <a:rPr lang="ru-RU" dirty="0" smtClean="0"/>
              <a:t>был </a:t>
            </a:r>
            <a:r>
              <a:rPr lang="ru-RU" dirty="0"/>
              <a:t>протестирован и исследован на предмет влияния на рост </a:t>
            </a:r>
            <a:r>
              <a:rPr lang="ru-RU" dirty="0" smtClean="0"/>
              <a:t>волос, усиливает </a:t>
            </a:r>
            <a:r>
              <a:rPr lang="ru-RU" dirty="0"/>
              <a:t>экспрессию кератинов, связанных с эпителиальными стволовыми клетками K15 и K19, и </a:t>
            </a:r>
            <a:r>
              <a:rPr lang="ru-RU" dirty="0" err="1"/>
              <a:t>дозозависимо</a:t>
            </a:r>
            <a:r>
              <a:rPr lang="ru-RU" dirty="0"/>
              <a:t> модулированной активности промотора K15 </a:t>
            </a:r>
            <a:r>
              <a:rPr lang="ru-RU" i="1" dirty="0" err="1"/>
              <a:t>in</a:t>
            </a:r>
            <a:r>
              <a:rPr lang="ru-RU" i="1" dirty="0"/>
              <a:t> </a:t>
            </a:r>
            <a:r>
              <a:rPr lang="ru-RU" i="1" dirty="0" err="1"/>
              <a:t>situ</a:t>
            </a:r>
            <a:r>
              <a:rPr lang="ru-RU" dirty="0"/>
              <a:t>, а также эффективности формирования колоний, пролиферации и экспрессии K15 изолированных человеческих клеток </a:t>
            </a:r>
            <a:r>
              <a:rPr lang="ru-RU" dirty="0" smtClean="0"/>
              <a:t>K15-GFP. </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59641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chemeClr val="accent6"/>
                </a:solidFill>
              </a:rPr>
              <a:t>Основные источники</a:t>
            </a:r>
            <a:endParaRPr lang="ru-RU" b="1" dirty="0">
              <a:solidFill>
                <a:schemeClr val="accent6"/>
              </a:solidFill>
            </a:endParaRPr>
          </a:p>
        </p:txBody>
      </p:sp>
      <p:sp>
        <p:nvSpPr>
          <p:cNvPr id="3" name="Content Placeholder 2"/>
          <p:cNvSpPr>
            <a:spLocks noGrp="1"/>
          </p:cNvSpPr>
          <p:nvPr>
            <p:ph idx="1"/>
          </p:nvPr>
        </p:nvSpPr>
        <p:spPr/>
        <p:txBody>
          <a:bodyPr/>
          <a:lstStyle/>
          <a:p>
            <a:r>
              <a:rPr lang="ru-RU" dirty="0"/>
              <a:t>зародыши </a:t>
            </a:r>
            <a:r>
              <a:rPr lang="ru-RU" dirty="0" smtClean="0"/>
              <a:t>пшеницы;</a:t>
            </a:r>
          </a:p>
          <a:p>
            <a:r>
              <a:rPr lang="ru-RU" dirty="0" smtClean="0"/>
              <a:t>чёрный </a:t>
            </a:r>
            <a:r>
              <a:rPr lang="ru-RU" dirty="0"/>
              <a:t>рис, манго, зелёный </a:t>
            </a:r>
            <a:r>
              <a:rPr lang="ru-RU" dirty="0" smtClean="0"/>
              <a:t>перец;</a:t>
            </a:r>
          </a:p>
          <a:p>
            <a:r>
              <a:rPr lang="ru-RU" dirty="0" smtClean="0"/>
              <a:t>японская </a:t>
            </a:r>
            <a:r>
              <a:rPr lang="ru-RU" dirty="0"/>
              <a:t>тыква, грецкие </a:t>
            </a:r>
            <a:r>
              <a:rPr lang="ru-RU" dirty="0" smtClean="0"/>
              <a:t>орехи;</a:t>
            </a:r>
          </a:p>
          <a:p>
            <a:r>
              <a:rPr lang="ru-RU" dirty="0" smtClean="0"/>
              <a:t>икра </a:t>
            </a:r>
            <a:r>
              <a:rPr lang="ru-RU" dirty="0"/>
              <a:t>лосося и трески, печень угря, говядины, свинины и </a:t>
            </a:r>
            <a:r>
              <a:rPr lang="ru-RU" dirty="0" smtClean="0"/>
              <a:t>курицы;</a:t>
            </a:r>
          </a:p>
          <a:p>
            <a:r>
              <a:rPr lang="ru-RU" dirty="0"/>
              <a:t>с</a:t>
            </a:r>
            <a:r>
              <a:rPr lang="ru-RU" dirty="0" smtClean="0"/>
              <a:t>оя;</a:t>
            </a:r>
          </a:p>
          <a:p>
            <a:r>
              <a:rPr lang="ru-RU" dirty="0"/>
              <a:t>г</a:t>
            </a:r>
            <a:r>
              <a:rPr lang="ru-RU" dirty="0" smtClean="0"/>
              <a:t>рибы;</a:t>
            </a:r>
          </a:p>
          <a:p>
            <a:r>
              <a:rPr lang="ru-RU" dirty="0" smtClean="0"/>
              <a:t>листья </a:t>
            </a:r>
            <a:r>
              <a:rPr lang="ru-RU" dirty="0"/>
              <a:t>апельсина и зелёного чая.</a:t>
            </a:r>
            <a:br>
              <a:rPr lang="ru-RU" dirty="0"/>
            </a:b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117185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chemeClr val="accent6"/>
                </a:solidFill>
              </a:rPr>
              <a:t>Увеличение потребности</a:t>
            </a:r>
            <a:endParaRPr lang="ru-RU" b="1" dirty="0">
              <a:solidFill>
                <a:schemeClr val="accent6"/>
              </a:solidFill>
            </a:endParaRPr>
          </a:p>
        </p:txBody>
      </p:sp>
      <p:sp>
        <p:nvSpPr>
          <p:cNvPr id="3" name="Content Placeholder 2"/>
          <p:cNvSpPr>
            <a:spLocks noGrp="1"/>
          </p:cNvSpPr>
          <p:nvPr>
            <p:ph idx="1"/>
          </p:nvPr>
        </p:nvSpPr>
        <p:spPr/>
        <p:txBody>
          <a:bodyPr>
            <a:normAutofit/>
          </a:bodyPr>
          <a:lstStyle/>
          <a:p>
            <a:r>
              <a:rPr lang="ru-RU" dirty="0"/>
              <a:t>п</a:t>
            </a:r>
            <a:r>
              <a:rPr lang="ru-RU" dirty="0" smtClean="0"/>
              <a:t>ериод роста, беременность;</a:t>
            </a:r>
          </a:p>
          <a:p>
            <a:r>
              <a:rPr lang="ru-RU" dirty="0" smtClean="0"/>
              <a:t>восстановление </a:t>
            </a:r>
            <a:r>
              <a:rPr lang="ru-RU" dirty="0"/>
              <a:t>миоцитов после интенсивных физических </a:t>
            </a:r>
            <a:r>
              <a:rPr lang="ru-RU" dirty="0" smtClean="0"/>
              <a:t>нагрузок;</a:t>
            </a:r>
          </a:p>
          <a:p>
            <a:r>
              <a:rPr lang="ru-RU" dirty="0" smtClean="0"/>
              <a:t>регенерация </a:t>
            </a:r>
            <a:r>
              <a:rPr lang="ru-RU" dirty="0"/>
              <a:t>эритроцитов во время </a:t>
            </a:r>
            <a:r>
              <a:rPr lang="ru-RU" dirty="0" smtClean="0"/>
              <a:t>анемии;</a:t>
            </a:r>
          </a:p>
          <a:p>
            <a:r>
              <a:rPr lang="ru-RU" dirty="0" smtClean="0"/>
              <a:t>пребывание </a:t>
            </a:r>
            <a:r>
              <a:rPr lang="ru-RU" dirty="0"/>
              <a:t>на </a:t>
            </a:r>
            <a:r>
              <a:rPr lang="ru-RU" dirty="0" smtClean="0"/>
              <a:t>высоте;</a:t>
            </a:r>
          </a:p>
          <a:p>
            <a:r>
              <a:rPr lang="ru-RU" dirty="0"/>
              <a:t>н</a:t>
            </a:r>
            <a:r>
              <a:rPr lang="ru-RU" dirty="0" smtClean="0"/>
              <a:t>екоторые заболевания: ревматическая патология, вирусные гепатиты, экзема, псориаз;</a:t>
            </a:r>
          </a:p>
          <a:p>
            <a:r>
              <a:rPr lang="ru-RU" dirty="0"/>
              <a:t>в</a:t>
            </a:r>
            <a:r>
              <a:rPr lang="ru-RU" dirty="0" smtClean="0"/>
              <a:t>озраст-ассоциированная патология: синдром старческой астении и первичная саркопения. </a:t>
            </a:r>
            <a:endParaRPr lang="ru-RU" dirty="0"/>
          </a:p>
          <a:p>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131827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smtClean="0">
              <a:solidFill>
                <a:schemeClr val="accent6"/>
              </a:solidFill>
            </a:endParaRPr>
          </a:p>
          <a:p>
            <a:pPr marL="0" indent="0" algn="ctr">
              <a:buNone/>
            </a:pPr>
            <a:endParaRPr lang="ru-RU" b="1" dirty="0">
              <a:solidFill>
                <a:schemeClr val="accent6"/>
              </a:solidFill>
            </a:endParaRPr>
          </a:p>
          <a:p>
            <a:pPr marL="0" indent="0" algn="ctr">
              <a:buNone/>
            </a:pPr>
            <a:endParaRPr lang="ru-RU" b="1" dirty="0" smtClean="0">
              <a:solidFill>
                <a:schemeClr val="accent6"/>
              </a:solidFill>
            </a:endParaRPr>
          </a:p>
          <a:p>
            <a:pPr marL="0" indent="0" algn="ctr">
              <a:buNone/>
            </a:pPr>
            <a:r>
              <a:rPr lang="ru-RU" b="1" dirty="0" smtClean="0">
                <a:solidFill>
                  <a:schemeClr val="accent6"/>
                </a:solidFill>
              </a:rPr>
              <a:t>КУРКУМИН</a:t>
            </a:r>
            <a:endParaRPr lang="ru-RU" b="1" dirty="0">
              <a:solidFill>
                <a:schemeClr val="accent6"/>
              </a:solidFill>
            </a:endParaRP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153808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err="1" smtClean="0">
                <a:solidFill>
                  <a:srgbClr val="00B050"/>
                </a:solidFill>
              </a:rPr>
              <a:t>Куркумин</a:t>
            </a:r>
            <a:r>
              <a:rPr lang="ru-RU" b="1" dirty="0" smtClean="0">
                <a:solidFill>
                  <a:srgbClr val="00B050"/>
                </a:solidFill>
              </a:rPr>
              <a:t> 1</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ru-RU" dirty="0" err="1" smtClean="0"/>
              <a:t>липофилен</a:t>
            </a:r>
            <a:r>
              <a:rPr lang="ru-RU" dirty="0" smtClean="0"/>
              <a:t>, проходит через клеточные мембраны, где проявляют различные его эффекты;</a:t>
            </a:r>
          </a:p>
          <a:p>
            <a:r>
              <a:rPr lang="ru-RU" dirty="0" smtClean="0"/>
              <a:t>в </a:t>
            </a:r>
            <a:r>
              <a:rPr lang="ru-RU" dirty="0" err="1" smtClean="0"/>
              <a:t>микроглии</a:t>
            </a:r>
            <a:r>
              <a:rPr lang="ru-RU" dirty="0" smtClean="0"/>
              <a:t> уменьшает нейроглиальную и </a:t>
            </a:r>
            <a:r>
              <a:rPr lang="ru-RU" dirty="0" err="1" smtClean="0"/>
              <a:t>микроглиальную</a:t>
            </a:r>
            <a:r>
              <a:rPr lang="ru-RU" dirty="0" smtClean="0"/>
              <a:t> пролиферацию и дифференцировку;</a:t>
            </a:r>
          </a:p>
          <a:p>
            <a:r>
              <a:rPr lang="ru-RU" dirty="0" smtClean="0"/>
              <a:t>поскольку хроническая активация </a:t>
            </a:r>
            <a:r>
              <a:rPr lang="ru-RU" dirty="0" err="1" smtClean="0"/>
              <a:t>микроглии</a:t>
            </a:r>
            <a:r>
              <a:rPr lang="ru-RU" dirty="0" smtClean="0"/>
              <a:t> усугубляет образование β-амилоидных бляшек, снижая пролиферацию </a:t>
            </a:r>
            <a:r>
              <a:rPr lang="ru-RU" dirty="0" err="1" smtClean="0"/>
              <a:t>микроглии</a:t>
            </a:r>
            <a:r>
              <a:rPr lang="ru-RU" dirty="0" smtClean="0"/>
              <a:t>, </a:t>
            </a:r>
            <a:r>
              <a:rPr lang="ru-RU" dirty="0" err="1" smtClean="0"/>
              <a:t>куркумин</a:t>
            </a:r>
            <a:r>
              <a:rPr lang="ru-RU" dirty="0" smtClean="0"/>
              <a:t> уменьшает образование β-амилоидных бляшек;</a:t>
            </a:r>
          </a:p>
          <a:p>
            <a:r>
              <a:rPr lang="ru-RU" dirty="0" smtClean="0"/>
              <a:t>уменьшает пролиферацию </a:t>
            </a:r>
            <a:r>
              <a:rPr lang="ru-RU" dirty="0" err="1" smtClean="0"/>
              <a:t>астроцитов</a:t>
            </a:r>
            <a:r>
              <a:rPr lang="ru-RU" dirty="0" smtClean="0"/>
              <a:t>, но увеличивает дифференцировку </a:t>
            </a:r>
            <a:r>
              <a:rPr lang="ru-RU" dirty="0" err="1" smtClean="0"/>
              <a:t>олигодендроцитов</a:t>
            </a:r>
            <a:r>
              <a:rPr lang="ru-RU" dirty="0" smtClean="0"/>
              <a:t> и, как таковой, улучшает </a:t>
            </a:r>
            <a:r>
              <a:rPr lang="ru-RU" dirty="0" err="1" smtClean="0"/>
              <a:t>миелогенез</a:t>
            </a:r>
            <a:r>
              <a:rPr lang="ru-RU" dirty="0" smtClean="0"/>
              <a:t>;</a:t>
            </a:r>
          </a:p>
          <a:p>
            <a:r>
              <a:rPr lang="ru-RU" dirty="0" smtClean="0"/>
              <a:t>ингибирует агрегацию β-амилоида путем подавления экспрессии BACE (фермент, который расщепляет белок-предшественник амилоида);</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81286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Введение в проблему 1</a:t>
            </a:r>
            <a:endParaRPr lang="ru-RU" b="1"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r>
              <a:rPr lang="ru-RU" dirty="0" smtClean="0"/>
              <a:t>ограничение </a:t>
            </a:r>
            <a:r>
              <a:rPr lang="ru-RU" dirty="0"/>
              <a:t>калорийности (CR) оказывает благотворное влияние при ряде заболеваний, включая рак, нейродегенерацию и </a:t>
            </a:r>
            <a:r>
              <a:rPr lang="ru-RU" dirty="0" smtClean="0"/>
              <a:t>сердечно-сосудистая патология;</a:t>
            </a:r>
          </a:p>
          <a:p>
            <a:r>
              <a:rPr lang="ru-RU" dirty="0" smtClean="0"/>
              <a:t>CR </a:t>
            </a:r>
            <a:r>
              <a:rPr lang="ru-RU" dirty="0"/>
              <a:t>определяется как сокращение потребления калорий (на 30-40% от сокращения) без недоедания, которое было бы результатом снижения потребления основных питательных </a:t>
            </a:r>
            <a:r>
              <a:rPr lang="ru-RU" dirty="0" smtClean="0"/>
              <a:t>веществ;</a:t>
            </a:r>
          </a:p>
          <a:p>
            <a:r>
              <a:rPr lang="ru-RU" dirty="0" smtClean="0"/>
              <a:t>CR </a:t>
            </a:r>
            <a:r>
              <a:rPr lang="ru-RU" dirty="0"/>
              <a:t>продлевает продолжительность жизни у разных организмов, от беспозвоночных до </a:t>
            </a:r>
            <a:r>
              <a:rPr lang="ru-RU" dirty="0" smtClean="0"/>
              <a:t>позвоночных, </a:t>
            </a:r>
            <a:r>
              <a:rPr lang="ru-RU" dirty="0"/>
              <a:t>включая </a:t>
            </a:r>
            <a:r>
              <a:rPr lang="ru-RU" dirty="0" smtClean="0"/>
              <a:t>приматов;</a:t>
            </a:r>
          </a:p>
          <a:p>
            <a:r>
              <a:rPr lang="ru-RU" dirty="0" smtClean="0"/>
              <a:t>CR </a:t>
            </a:r>
            <a:r>
              <a:rPr lang="ru-RU" dirty="0"/>
              <a:t>задерживает </a:t>
            </a:r>
            <a:r>
              <a:rPr lang="ru-RU" dirty="0" smtClean="0"/>
              <a:t>темпы старения сердечно-сосудистой системы и связанные с ним заболевания;</a:t>
            </a:r>
          </a:p>
          <a:p>
            <a:r>
              <a:rPr lang="ru-RU" dirty="0" smtClean="0"/>
              <a:t>уменьшает </a:t>
            </a:r>
            <a:r>
              <a:rPr lang="ru-RU" dirty="0"/>
              <a:t>окислительный стресс, воспаление, </a:t>
            </a:r>
            <a:r>
              <a:rPr lang="ru-RU" dirty="0" err="1"/>
              <a:t>апоптоз</a:t>
            </a:r>
            <a:r>
              <a:rPr lang="ru-RU" dirty="0"/>
              <a:t>, укорочение </a:t>
            </a:r>
            <a:r>
              <a:rPr lang="ru-RU" dirty="0" err="1"/>
              <a:t>теломер</a:t>
            </a:r>
            <a:r>
              <a:rPr lang="ru-RU" dirty="0"/>
              <a:t> и дисфункцию </a:t>
            </a:r>
            <a:r>
              <a:rPr lang="ru-RU" dirty="0" smtClean="0"/>
              <a:t>митохондрий;</a:t>
            </a:r>
          </a:p>
          <a:p>
            <a:r>
              <a:rPr lang="ru-RU" dirty="0"/>
              <a:t>у</a:t>
            </a:r>
            <a:r>
              <a:rPr lang="ru-RU" dirty="0" smtClean="0"/>
              <a:t> лиц</a:t>
            </a:r>
            <a:r>
              <a:rPr lang="ru-RU" dirty="0"/>
              <a:t>, не страдающих ожирением, CR </a:t>
            </a:r>
            <a:r>
              <a:rPr lang="ru-RU" dirty="0" smtClean="0"/>
              <a:t>уменьшает частоту развития метаболического синдрома </a:t>
            </a:r>
            <a:r>
              <a:rPr lang="ru-RU" dirty="0"/>
              <a:t>и </a:t>
            </a:r>
            <a:r>
              <a:rPr lang="ru-RU" dirty="0" smtClean="0"/>
              <a:t>других факторов риска.</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420587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err="1" smtClean="0">
                <a:solidFill>
                  <a:srgbClr val="00B050"/>
                </a:solidFill>
              </a:rPr>
              <a:t>Куркумин</a:t>
            </a:r>
            <a:r>
              <a:rPr lang="ru-RU" b="1" dirty="0" smtClean="0">
                <a:solidFill>
                  <a:srgbClr val="00B050"/>
                </a:solidFill>
              </a:rPr>
              <a:t> 2</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ru-RU" dirty="0" smtClean="0"/>
              <a:t>ингибирует отложение амилоида β в клеточных мембранах;</a:t>
            </a:r>
          </a:p>
          <a:p>
            <a:r>
              <a:rPr lang="ru-RU" dirty="0" smtClean="0"/>
              <a:t>ингибирует </a:t>
            </a:r>
            <a:r>
              <a:rPr lang="ru-RU" dirty="0" err="1" smtClean="0"/>
              <a:t>гиперфосфорилирование</a:t>
            </a:r>
            <a:r>
              <a:rPr lang="ru-RU" dirty="0" smtClean="0"/>
              <a:t> тау-белка и снижает отложение меди в амилоидных бляшках у людей с болезнью Альцгеймера;</a:t>
            </a:r>
          </a:p>
          <a:p>
            <a:r>
              <a:rPr lang="ru-RU" dirty="0" smtClean="0"/>
              <a:t>оказывает быстрое когнитивное воздействие - острое лечение </a:t>
            </a:r>
            <a:r>
              <a:rPr lang="ru-RU" dirty="0" err="1" smtClean="0"/>
              <a:t>куркумином</a:t>
            </a:r>
            <a:r>
              <a:rPr lang="ru-RU" dirty="0" smtClean="0"/>
              <a:t> улучшило когнитивные способности в трех задачах вычитание на 16%;</a:t>
            </a:r>
          </a:p>
          <a:p>
            <a:r>
              <a:rPr lang="ru-RU" dirty="0" smtClean="0"/>
              <a:t>обладает естественной низкой </a:t>
            </a:r>
            <a:r>
              <a:rPr lang="ru-RU" dirty="0" err="1" smtClean="0"/>
              <a:t>биодоступностью</a:t>
            </a:r>
            <a:r>
              <a:rPr lang="ru-RU" dirty="0" smtClean="0"/>
              <a:t>, при пероральном приеме он плохо всасывается в плазме либо из-за низкой кишечной абсорбции, либо из-за быстрого метаболизма. Чтобы быть должным образом поглощенным, </a:t>
            </a:r>
            <a:r>
              <a:rPr lang="ru-RU" dirty="0" err="1" smtClean="0"/>
              <a:t>куркумин</a:t>
            </a:r>
            <a:r>
              <a:rPr lang="ru-RU" dirty="0" smtClean="0"/>
              <a:t> должен быть связан с носителем, или он может быть введен в качестве синтетического аналога.</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344124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smtClean="0">
              <a:solidFill>
                <a:schemeClr val="accent6"/>
              </a:solidFill>
            </a:endParaRPr>
          </a:p>
          <a:p>
            <a:pPr marL="0" indent="0" algn="ctr">
              <a:buNone/>
            </a:pPr>
            <a:endParaRPr lang="ru-RU" b="1" dirty="0">
              <a:solidFill>
                <a:schemeClr val="accent6"/>
              </a:solidFill>
            </a:endParaRPr>
          </a:p>
          <a:p>
            <a:pPr marL="0" indent="0" algn="ctr">
              <a:buNone/>
            </a:pPr>
            <a:r>
              <a:rPr lang="ru-RU" b="1" dirty="0" smtClean="0">
                <a:solidFill>
                  <a:schemeClr val="accent6"/>
                </a:solidFill>
              </a:rPr>
              <a:t>САЛИЦИЛАТЫ</a:t>
            </a:r>
            <a:endParaRPr lang="ru-RU" b="1" dirty="0">
              <a:solidFill>
                <a:schemeClr val="accent6"/>
              </a:solidFill>
            </a:endParaRP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3806172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chemeClr val="accent6"/>
                </a:solidFill>
              </a:rPr>
              <a:t>Общая характеристика</a:t>
            </a:r>
            <a:endParaRPr lang="ru-RU" b="1" dirty="0">
              <a:solidFill>
                <a:schemeClr val="accent6"/>
              </a:solidFill>
            </a:endParaRPr>
          </a:p>
        </p:txBody>
      </p:sp>
      <p:sp>
        <p:nvSpPr>
          <p:cNvPr id="3" name="Content Placeholder 2"/>
          <p:cNvSpPr>
            <a:spLocks noGrp="1"/>
          </p:cNvSpPr>
          <p:nvPr>
            <p:ph idx="1"/>
          </p:nvPr>
        </p:nvSpPr>
        <p:spPr/>
        <p:txBody>
          <a:bodyPr>
            <a:normAutofit fontScale="92500" lnSpcReduction="10000"/>
          </a:bodyPr>
          <a:lstStyle/>
          <a:p>
            <a:r>
              <a:rPr lang="ru-RU" dirty="0"/>
              <a:t>с</a:t>
            </a:r>
            <a:r>
              <a:rPr lang="ru-RU" dirty="0" smtClean="0"/>
              <a:t>алициловая </a:t>
            </a:r>
            <a:r>
              <a:rPr lang="ru-RU" dirty="0"/>
              <a:t>кислота и салицилаты, а также её сложные </a:t>
            </a:r>
            <a:r>
              <a:rPr lang="ru-RU" dirty="0" smtClean="0"/>
              <a:t>эфиры (</a:t>
            </a:r>
            <a:r>
              <a:rPr lang="ru-RU" dirty="0" err="1" smtClean="0"/>
              <a:t>метилсалицилат</a:t>
            </a:r>
            <a:r>
              <a:rPr lang="ru-RU" dirty="0" smtClean="0"/>
              <a:t>) </a:t>
            </a:r>
            <a:r>
              <a:rPr lang="ru-RU" dirty="0"/>
              <a:t>и другие синтетические производные салициловой кислоты </a:t>
            </a:r>
            <a:r>
              <a:rPr lang="ru-RU" dirty="0" smtClean="0"/>
              <a:t>(ацетилсалициловая кислота), </a:t>
            </a:r>
            <a:r>
              <a:rPr lang="ru-RU" dirty="0"/>
              <a:t>обладают выраженным </a:t>
            </a:r>
            <a:r>
              <a:rPr lang="ru-RU" dirty="0" smtClean="0"/>
              <a:t>противовоспалительным действием;</a:t>
            </a:r>
          </a:p>
          <a:p>
            <a:r>
              <a:rPr lang="ru-RU" dirty="0"/>
              <a:t>ф</a:t>
            </a:r>
            <a:r>
              <a:rPr lang="ru-RU" dirty="0" smtClean="0"/>
              <a:t>итогормон;</a:t>
            </a:r>
          </a:p>
          <a:p>
            <a:r>
              <a:rPr lang="ru-RU" dirty="0" smtClean="0"/>
              <a:t>вызывает </a:t>
            </a:r>
            <a:r>
              <a:rPr lang="ru-RU" dirty="0"/>
              <a:t>повышение температуры в отдельных органах термогенных растений (в частности у некоторых представителей семейства </a:t>
            </a:r>
            <a:r>
              <a:rPr lang="ru-RU" dirty="0" err="1"/>
              <a:t>Ароидных</a:t>
            </a:r>
            <a:r>
              <a:rPr lang="ru-RU" dirty="0" smtClean="0"/>
              <a:t>) по </a:t>
            </a:r>
            <a:r>
              <a:rPr lang="ru-RU" dirty="0"/>
              <a:t>причине разрыва транспорта электронов в </a:t>
            </a:r>
            <a:r>
              <a:rPr lang="ru-RU" dirty="0" err="1"/>
              <a:t>митохондриальной</a:t>
            </a:r>
            <a:r>
              <a:rPr lang="ru-RU" dirty="0"/>
              <a:t> дыхательной </a:t>
            </a:r>
            <a:r>
              <a:rPr lang="ru-RU" dirty="0" smtClean="0"/>
              <a:t>цепи;</a:t>
            </a:r>
          </a:p>
          <a:p>
            <a:r>
              <a:rPr lang="ru-RU" dirty="0" smtClean="0"/>
              <a:t>активно </a:t>
            </a:r>
            <a:r>
              <a:rPr lang="ru-RU" dirty="0"/>
              <a:t>изучается роль салициловой кислоты в развитии неспецифической реакции на </a:t>
            </a:r>
            <a:r>
              <a:rPr lang="ru-RU" dirty="0" err="1"/>
              <a:t>стрессогенные</a:t>
            </a:r>
            <a:r>
              <a:rPr lang="ru-RU" dirty="0"/>
              <a:t> факторы и накопление в клетках активных форм кислорода.</a:t>
            </a:r>
          </a:p>
          <a:p>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259839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26464" y="777240"/>
            <a:ext cx="8714232" cy="5614416"/>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95899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smtClean="0">
              <a:solidFill>
                <a:schemeClr val="accent6"/>
              </a:solidFill>
            </a:endParaRPr>
          </a:p>
          <a:p>
            <a:pPr marL="0" indent="0" algn="ctr">
              <a:buNone/>
            </a:pPr>
            <a:endParaRPr lang="ru-RU" b="1" dirty="0">
              <a:solidFill>
                <a:schemeClr val="accent6"/>
              </a:solidFill>
            </a:endParaRPr>
          </a:p>
          <a:p>
            <a:pPr marL="0" indent="0" algn="ctr">
              <a:buNone/>
            </a:pPr>
            <a:r>
              <a:rPr lang="ru-RU" b="1" dirty="0" smtClean="0">
                <a:solidFill>
                  <a:schemeClr val="accent6"/>
                </a:solidFill>
              </a:rPr>
              <a:t>МЕТФОРМИН</a:t>
            </a:r>
            <a:endParaRPr lang="ru-RU" b="1" dirty="0">
              <a:solidFill>
                <a:schemeClr val="accent6"/>
              </a:solidFill>
            </a:endParaRPr>
          </a:p>
        </p:txBody>
      </p:sp>
    </p:spTree>
    <p:extLst>
      <p:ext uri="{BB962C8B-B14F-4D97-AF65-F5344CB8AC3E}">
        <p14:creationId xmlns:p14="http://schemas.microsoft.com/office/powerpoint/2010/main" xmlns="" val="2444722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b="1" dirty="0" smtClean="0">
                <a:solidFill>
                  <a:srgbClr val="00B050"/>
                </a:solidFill>
              </a:rPr>
              <a:t>Aging-funded Intervention </a:t>
            </a:r>
            <a:br>
              <a:rPr lang="en-US" b="1" dirty="0" smtClean="0">
                <a:solidFill>
                  <a:srgbClr val="00B050"/>
                </a:solidFill>
              </a:rPr>
            </a:br>
            <a:r>
              <a:rPr lang="en-US" b="1" dirty="0" smtClean="0">
                <a:solidFill>
                  <a:srgbClr val="00B050"/>
                </a:solidFill>
              </a:rPr>
              <a:t>Testing Program</a:t>
            </a:r>
            <a:endParaRPr lang="ru-RU" b="1" dirty="0">
              <a:solidFill>
                <a:srgbClr val="00B050"/>
              </a:solidFill>
            </a:endParaRPr>
          </a:p>
        </p:txBody>
      </p:sp>
      <p:sp>
        <p:nvSpPr>
          <p:cNvPr id="3" name="Содержимое 2"/>
          <p:cNvSpPr>
            <a:spLocks noGrp="1"/>
          </p:cNvSpPr>
          <p:nvPr>
            <p:ph idx="1"/>
          </p:nvPr>
        </p:nvSpPr>
        <p:spPr/>
        <p:txBody>
          <a:bodyPr>
            <a:normAutofit lnSpcReduction="10000"/>
          </a:bodyPr>
          <a:lstStyle/>
          <a:p>
            <a:pPr>
              <a:buNone/>
            </a:pPr>
            <a:r>
              <a:rPr lang="ru-RU" dirty="0" smtClean="0"/>
              <a:t>   В эксперименте идентифицированы средства, которые могут замедлять развитие или предотвращать возраст-ассоциированные заболевания, включая рак, болезнь Альцгеймера и пр.:</a:t>
            </a:r>
          </a:p>
          <a:p>
            <a:pPr>
              <a:buFontTx/>
              <a:buChar char="-"/>
            </a:pPr>
            <a:r>
              <a:rPr lang="ru-RU" dirty="0" smtClean="0"/>
              <a:t>аспирин,</a:t>
            </a:r>
          </a:p>
          <a:p>
            <a:pPr>
              <a:buFontTx/>
              <a:buChar char="-"/>
            </a:pPr>
            <a:r>
              <a:rPr lang="ru-RU" dirty="0" err="1" smtClean="0"/>
              <a:t>рапамицин</a:t>
            </a:r>
            <a:r>
              <a:rPr lang="ru-RU" dirty="0" smtClean="0"/>
              <a:t>,</a:t>
            </a:r>
          </a:p>
          <a:p>
            <a:pPr>
              <a:buFontTx/>
              <a:buChar char="-"/>
            </a:pPr>
            <a:r>
              <a:rPr lang="ru-RU" dirty="0" smtClean="0"/>
              <a:t>17-альфа </a:t>
            </a:r>
            <a:r>
              <a:rPr lang="ru-RU" dirty="0" err="1" smtClean="0"/>
              <a:t>эстрадиол</a:t>
            </a:r>
            <a:r>
              <a:rPr lang="ru-RU" dirty="0" smtClean="0"/>
              <a:t>,</a:t>
            </a:r>
          </a:p>
          <a:p>
            <a:pPr>
              <a:buFontTx/>
              <a:buChar char="-"/>
            </a:pPr>
            <a:r>
              <a:rPr lang="ru-RU" dirty="0" err="1" smtClean="0"/>
              <a:t>акарбоза</a:t>
            </a:r>
            <a:r>
              <a:rPr lang="ru-RU" dirty="0" smtClean="0"/>
              <a:t> (</a:t>
            </a:r>
            <a:r>
              <a:rPr lang="ru-RU" dirty="0" err="1" smtClean="0"/>
              <a:t>глюкобай</a:t>
            </a:r>
            <a:r>
              <a:rPr lang="ru-RU" dirty="0" smtClean="0"/>
              <a:t>),</a:t>
            </a:r>
          </a:p>
          <a:p>
            <a:pPr>
              <a:buFontTx/>
              <a:buChar char="-"/>
            </a:pPr>
            <a:r>
              <a:rPr lang="ru-RU" dirty="0" err="1" smtClean="0"/>
              <a:t>протандин</a:t>
            </a:r>
            <a:r>
              <a:rPr lang="ru-RU" dirty="0" smtClean="0"/>
              <a:t>,</a:t>
            </a:r>
          </a:p>
          <a:p>
            <a:pPr>
              <a:buFontTx/>
              <a:buChar char="-"/>
            </a:pPr>
            <a:r>
              <a:rPr lang="ru-RU" dirty="0" err="1" smtClean="0"/>
              <a:t>нордигидрогваяретиковая</a:t>
            </a:r>
            <a:r>
              <a:rPr lang="ru-RU" dirty="0" smtClean="0"/>
              <a:t> кислота.  </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272645" y="6176963"/>
            <a:ext cx="785243" cy="642918"/>
          </a:xfrm>
          <a:prstGeom prst="rect">
            <a:avLst/>
          </a:prstGeom>
          <a:noFill/>
        </p:spPr>
      </p:pic>
    </p:spTree>
    <p:extLst>
      <p:ext uri="{BB962C8B-B14F-4D97-AF65-F5344CB8AC3E}">
        <p14:creationId xmlns:p14="http://schemas.microsoft.com/office/powerpoint/2010/main" xmlns="" val="900816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B050"/>
                </a:solidFill>
              </a:rPr>
              <a:t>Исследование </a:t>
            </a:r>
            <a:r>
              <a:rPr lang="en-US" b="1" dirty="0" smtClean="0">
                <a:solidFill>
                  <a:srgbClr val="00B050"/>
                </a:solidFill>
              </a:rPr>
              <a:t>TAME</a:t>
            </a:r>
            <a:r>
              <a:rPr lang="ru-RU" b="1" dirty="0" smtClean="0">
                <a:solidFill>
                  <a:srgbClr val="00B050"/>
                </a:solidFill>
              </a:rPr>
              <a:t> 1</a:t>
            </a:r>
            <a:endParaRPr lang="ru-RU" b="1" dirty="0">
              <a:solidFill>
                <a:srgbClr val="00B050"/>
              </a:solidFill>
            </a:endParaRPr>
          </a:p>
        </p:txBody>
      </p:sp>
      <p:sp>
        <p:nvSpPr>
          <p:cNvPr id="3" name="Содержимое 2"/>
          <p:cNvSpPr>
            <a:spLocks noGrp="1"/>
          </p:cNvSpPr>
          <p:nvPr>
            <p:ph idx="1"/>
          </p:nvPr>
        </p:nvSpPr>
        <p:spPr/>
        <p:txBody>
          <a:bodyPr>
            <a:normAutofit/>
          </a:bodyPr>
          <a:lstStyle/>
          <a:p>
            <a:r>
              <a:rPr lang="ru-RU" dirty="0" smtClean="0"/>
              <a:t>5 лет;</a:t>
            </a:r>
          </a:p>
          <a:p>
            <a:r>
              <a:rPr lang="ru-RU" dirty="0" err="1" smtClean="0"/>
              <a:t>рандомизированное</a:t>
            </a:r>
            <a:r>
              <a:rPr lang="ru-RU" dirty="0" smtClean="0"/>
              <a:t>, двойное слепое, </a:t>
            </a:r>
            <a:r>
              <a:rPr lang="ru-RU" dirty="0" err="1" smtClean="0"/>
              <a:t>плацебо-контролируемое</a:t>
            </a:r>
            <a:r>
              <a:rPr lang="ru-RU" dirty="0" smtClean="0"/>
              <a:t>;</a:t>
            </a:r>
          </a:p>
          <a:p>
            <a:r>
              <a:rPr lang="ru-RU" dirty="0" smtClean="0"/>
              <a:t>критерии включения: возраст 65 – 80 лет, скорость ходьбы 0,4 – 1,0 метров/секунду (как основной маркер функциональной способности при старении);</a:t>
            </a:r>
          </a:p>
          <a:p>
            <a:r>
              <a:rPr lang="ru-RU" dirty="0" smtClean="0"/>
              <a:t>критерии исключения: деменция, сахарный диабет, хроническая почечная недостаточность; тяжелые соматические заболевания.</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171348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B050"/>
                </a:solidFill>
              </a:rPr>
              <a:t>Исследование </a:t>
            </a:r>
            <a:r>
              <a:rPr lang="en-US" b="1" dirty="0" smtClean="0">
                <a:solidFill>
                  <a:srgbClr val="00B050"/>
                </a:solidFill>
              </a:rPr>
              <a:t>TAME</a:t>
            </a:r>
            <a:r>
              <a:rPr lang="ru-RU" b="1" dirty="0" smtClean="0">
                <a:solidFill>
                  <a:srgbClr val="00B050"/>
                </a:solidFill>
              </a:rPr>
              <a:t> 2</a:t>
            </a:r>
            <a:endParaRPr lang="ru-RU" dirty="0"/>
          </a:p>
        </p:txBody>
      </p:sp>
      <p:sp>
        <p:nvSpPr>
          <p:cNvPr id="3" name="Содержимое 2"/>
          <p:cNvSpPr>
            <a:spLocks noGrp="1"/>
          </p:cNvSpPr>
          <p:nvPr>
            <p:ph idx="1"/>
          </p:nvPr>
        </p:nvSpPr>
        <p:spPr/>
        <p:txBody>
          <a:bodyPr>
            <a:normAutofit/>
          </a:bodyPr>
          <a:lstStyle/>
          <a:p>
            <a:r>
              <a:rPr lang="ru-RU" dirty="0" smtClean="0"/>
              <a:t>первичные контрольные точки: возраст развития инфаркта миокарда, мозгового инсульта, рака, хронической сердечной недостаточности, умеренное когнитивное снижение/деменция, смерть;</a:t>
            </a:r>
          </a:p>
          <a:p>
            <a:r>
              <a:rPr lang="ru-RU" dirty="0" smtClean="0"/>
              <a:t>вторичные и третичные контрольные точки: возраст наступления инвалидности как выраженного функционального снижения, динамика биомаркеров биологического возраста. </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201161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B050"/>
                </a:solidFill>
              </a:rPr>
              <a:t>Исследование </a:t>
            </a:r>
            <a:r>
              <a:rPr lang="en-US" b="1" dirty="0" smtClean="0">
                <a:solidFill>
                  <a:srgbClr val="00B050"/>
                </a:solidFill>
              </a:rPr>
              <a:t>TAME</a:t>
            </a:r>
            <a:r>
              <a:rPr lang="ru-RU" b="1" dirty="0" smtClean="0">
                <a:solidFill>
                  <a:srgbClr val="00B050"/>
                </a:solidFill>
              </a:rPr>
              <a:t> 3</a:t>
            </a:r>
            <a:endParaRPr lang="ru-RU" dirty="0"/>
          </a:p>
        </p:txBody>
      </p:sp>
      <p:sp>
        <p:nvSpPr>
          <p:cNvPr id="3" name="Содержимое 2"/>
          <p:cNvSpPr>
            <a:spLocks noGrp="1"/>
          </p:cNvSpPr>
          <p:nvPr>
            <p:ph idx="1"/>
          </p:nvPr>
        </p:nvSpPr>
        <p:spPr/>
        <p:txBody>
          <a:bodyPr>
            <a:normAutofit/>
          </a:bodyPr>
          <a:lstStyle/>
          <a:p>
            <a:r>
              <a:rPr lang="ru-RU" dirty="0" smtClean="0"/>
              <a:t>показаны плейотропные эффекты препарата, которые оказывают прямое влияние на биологический возраст;</a:t>
            </a:r>
          </a:p>
          <a:p>
            <a:r>
              <a:rPr lang="ru-RU" dirty="0" smtClean="0"/>
              <a:t>снижение уровня инсулина, инсулиноподобного фактора роста 1;</a:t>
            </a:r>
          </a:p>
          <a:p>
            <a:r>
              <a:rPr lang="ru-RU" dirty="0" smtClean="0"/>
              <a:t>ингибирование механистической мишени активации рапамицина, митохондриального комплекса 1 электронной транспортной цепи;</a:t>
            </a:r>
          </a:p>
          <a:p>
            <a:r>
              <a:rPr lang="ru-RU" dirty="0" smtClean="0"/>
              <a:t>снижение степени повреждения ДНК;</a:t>
            </a:r>
          </a:p>
          <a:p>
            <a:r>
              <a:rPr lang="ru-RU" dirty="0" smtClean="0"/>
              <a:t> снижение эндогенной продукции перекисных компонентов;      </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657775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B050"/>
                </a:solidFill>
              </a:rPr>
              <a:t>Исследование </a:t>
            </a:r>
            <a:r>
              <a:rPr lang="en-US" b="1" dirty="0" smtClean="0">
                <a:solidFill>
                  <a:srgbClr val="00B050"/>
                </a:solidFill>
              </a:rPr>
              <a:t>TAME</a:t>
            </a:r>
            <a:r>
              <a:rPr lang="ru-RU" b="1" dirty="0" smtClean="0">
                <a:solidFill>
                  <a:srgbClr val="00B050"/>
                </a:solidFill>
              </a:rPr>
              <a:t> 4</a:t>
            </a:r>
            <a:endParaRPr lang="ru-RU" dirty="0"/>
          </a:p>
        </p:txBody>
      </p:sp>
      <p:sp>
        <p:nvSpPr>
          <p:cNvPr id="3" name="Содержимое 2"/>
          <p:cNvSpPr>
            <a:spLocks noGrp="1"/>
          </p:cNvSpPr>
          <p:nvPr>
            <p:ph idx="1"/>
          </p:nvPr>
        </p:nvSpPr>
        <p:spPr/>
        <p:txBody>
          <a:bodyPr>
            <a:normAutofit/>
          </a:bodyPr>
          <a:lstStyle/>
          <a:p>
            <a:r>
              <a:rPr lang="ru-RU" dirty="0" smtClean="0"/>
              <a:t>снижение количества сосудистых катастроф на 20%, общей летальности на 25%;</a:t>
            </a:r>
          </a:p>
          <a:p>
            <a:r>
              <a:rPr lang="ru-RU" dirty="0" smtClean="0"/>
              <a:t>снижение количества случаев рака на 31%, общей летальности на 33%;</a:t>
            </a:r>
          </a:p>
          <a:p>
            <a:r>
              <a:rPr lang="ru-RU" dirty="0" smtClean="0"/>
              <a:t>снижение количества случаев когнитивного снижения на 45%, деменции на 24%;</a:t>
            </a:r>
          </a:p>
          <a:p>
            <a:r>
              <a:rPr lang="ru-RU" dirty="0" smtClean="0"/>
              <a:t>метформин - расценивается как препарат первого поколения, который способен замедлять скорость биологического старения и отдалять/предупреждать развитие хронических заболеваний, связанных с возрастом. </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114291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Введение в проблему 2</a:t>
            </a:r>
            <a:endParaRPr lang="ru-RU" b="1" dirty="0">
              <a:solidFill>
                <a:srgbClr val="00B050"/>
              </a:solidFill>
            </a:endParaRPr>
          </a:p>
        </p:txBody>
      </p:sp>
      <p:sp>
        <p:nvSpPr>
          <p:cNvPr id="3" name="Content Placeholder 2"/>
          <p:cNvSpPr>
            <a:spLocks noGrp="1"/>
          </p:cNvSpPr>
          <p:nvPr>
            <p:ph idx="1"/>
          </p:nvPr>
        </p:nvSpPr>
        <p:spPr/>
        <p:txBody>
          <a:bodyPr>
            <a:normAutofit lnSpcReduction="10000"/>
          </a:bodyPr>
          <a:lstStyle/>
          <a:p>
            <a:r>
              <a:rPr lang="ru-RU" dirty="0" smtClean="0"/>
              <a:t>эффективный </a:t>
            </a:r>
            <a:r>
              <a:rPr lang="ru-RU" dirty="0"/>
              <a:t>индуктор </a:t>
            </a:r>
            <a:r>
              <a:rPr lang="ru-RU" dirty="0" err="1" smtClean="0"/>
              <a:t>аутофагии</a:t>
            </a:r>
            <a:r>
              <a:rPr lang="ru-RU" dirty="0" smtClean="0"/>
              <a:t> - удаление </a:t>
            </a:r>
            <a:r>
              <a:rPr lang="ru-RU" dirty="0"/>
              <a:t>поврежденных внутриклеточных </a:t>
            </a:r>
            <a:r>
              <a:rPr lang="ru-RU" dirty="0" smtClean="0"/>
              <a:t>частей, </a:t>
            </a:r>
            <a:r>
              <a:rPr lang="ru-RU" dirty="0"/>
              <a:t>таких как </a:t>
            </a:r>
            <a:r>
              <a:rPr lang="ru-RU" dirty="0" err="1"/>
              <a:t>дисфункциональные</a:t>
            </a:r>
            <a:r>
              <a:rPr lang="ru-RU" dirty="0"/>
              <a:t> органеллы и неправильно свернутые </a:t>
            </a:r>
            <a:r>
              <a:rPr lang="ru-RU" dirty="0" smtClean="0"/>
              <a:t>белки;</a:t>
            </a:r>
          </a:p>
          <a:p>
            <a:r>
              <a:rPr lang="ru-RU" dirty="0" err="1" smtClean="0"/>
              <a:t>аутофагия</a:t>
            </a:r>
            <a:r>
              <a:rPr lang="ru-RU" dirty="0" smtClean="0"/>
              <a:t> </a:t>
            </a:r>
            <a:r>
              <a:rPr lang="ru-RU" dirty="0"/>
              <a:t>действует как процесс самозащиты от клеточного </a:t>
            </a:r>
            <a:r>
              <a:rPr lang="ru-RU" dirty="0" smtClean="0"/>
              <a:t>стресса;</a:t>
            </a:r>
          </a:p>
          <a:p>
            <a:r>
              <a:rPr lang="ru-RU" dirty="0" smtClean="0"/>
              <a:t>физиологическая </a:t>
            </a:r>
            <a:r>
              <a:rPr lang="ru-RU" dirty="0"/>
              <a:t>активация </a:t>
            </a:r>
            <a:r>
              <a:rPr lang="ru-RU" dirty="0" err="1"/>
              <a:t>аутофагии</a:t>
            </a:r>
            <a:r>
              <a:rPr lang="ru-RU" dirty="0"/>
              <a:t> во время </a:t>
            </a:r>
            <a:r>
              <a:rPr lang="ru-RU" dirty="0" smtClean="0"/>
              <a:t>стресса </a:t>
            </a:r>
            <a:r>
              <a:rPr lang="ru-RU" dirty="0"/>
              <a:t>ограничивает повреждение </a:t>
            </a:r>
            <a:r>
              <a:rPr lang="ru-RU" dirty="0" smtClean="0"/>
              <a:t>миокарда;</a:t>
            </a:r>
          </a:p>
          <a:p>
            <a:r>
              <a:rPr lang="ru-RU" dirty="0" smtClean="0"/>
              <a:t>благотворное </a:t>
            </a:r>
            <a:r>
              <a:rPr lang="ru-RU" dirty="0"/>
              <a:t>воздействие CR на сердечно-сосудистую систему преимущественно опосредуется активацией </a:t>
            </a:r>
            <a:r>
              <a:rPr lang="ru-RU" dirty="0" err="1" smtClean="0"/>
              <a:t>аутофагии</a:t>
            </a:r>
            <a:r>
              <a:rPr lang="ru-RU" dirty="0" smtClean="0"/>
              <a:t>, </a:t>
            </a:r>
            <a:r>
              <a:rPr lang="ru-RU" dirty="0"/>
              <a:t>хотя для подтверждения этой гипотезы необходимы </a:t>
            </a:r>
            <a:r>
              <a:rPr lang="ru-RU" dirty="0" smtClean="0"/>
              <a:t>дополнительные исследования.</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3894928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smtClean="0">
              <a:solidFill>
                <a:schemeClr val="accent6"/>
              </a:solidFill>
            </a:endParaRPr>
          </a:p>
          <a:p>
            <a:pPr marL="0" indent="0" algn="ctr">
              <a:buNone/>
            </a:pPr>
            <a:endParaRPr lang="ru-RU" b="1" dirty="0">
              <a:solidFill>
                <a:schemeClr val="accent6"/>
              </a:solidFill>
            </a:endParaRPr>
          </a:p>
          <a:p>
            <a:pPr marL="0" indent="0" algn="ctr">
              <a:buNone/>
            </a:pPr>
            <a:r>
              <a:rPr lang="ru-RU" b="1" dirty="0" smtClean="0">
                <a:solidFill>
                  <a:schemeClr val="accent6"/>
                </a:solidFill>
              </a:rPr>
              <a:t>КВЕРЦЕТИН</a:t>
            </a:r>
            <a:endParaRPr lang="ru-RU" b="1" dirty="0">
              <a:solidFill>
                <a:schemeClr val="accent6"/>
              </a:solidFill>
            </a:endParaRP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353800" y="6215082"/>
            <a:ext cx="785243" cy="642918"/>
          </a:xfrm>
          <a:prstGeom prst="rect">
            <a:avLst/>
          </a:prstGeom>
          <a:noFill/>
        </p:spPr>
      </p:pic>
    </p:spTree>
    <p:extLst>
      <p:ext uri="{BB962C8B-B14F-4D97-AF65-F5344CB8AC3E}">
        <p14:creationId xmlns:p14="http://schemas.microsoft.com/office/powerpoint/2010/main" xmlns="" val="1970161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rgbClr val="00B050"/>
                </a:solidFill>
              </a:rPr>
              <a:t>Кверцетин</a:t>
            </a:r>
            <a:r>
              <a:rPr lang="ru-RU" b="1" dirty="0" smtClean="0">
                <a:solidFill>
                  <a:srgbClr val="00B050"/>
                </a:solidFill>
              </a:rPr>
              <a:t> 1</a:t>
            </a:r>
            <a:endParaRPr lang="ru-RU" b="1" dirty="0">
              <a:solidFill>
                <a:srgbClr val="00B050"/>
              </a:solidFill>
            </a:endParaRPr>
          </a:p>
        </p:txBody>
      </p:sp>
      <p:sp>
        <p:nvSpPr>
          <p:cNvPr id="3" name="Содержимое 2"/>
          <p:cNvSpPr>
            <a:spLocks noGrp="1"/>
          </p:cNvSpPr>
          <p:nvPr>
            <p:ph idx="1"/>
          </p:nvPr>
        </p:nvSpPr>
        <p:spPr/>
        <p:txBody>
          <a:bodyPr/>
          <a:lstStyle/>
          <a:p>
            <a:r>
              <a:rPr lang="ru-RU" dirty="0" smtClean="0"/>
              <a:t>группа </a:t>
            </a:r>
            <a:r>
              <a:rPr lang="ru-RU" dirty="0" err="1" smtClean="0"/>
              <a:t>флаваноидов</a:t>
            </a:r>
            <a:r>
              <a:rPr lang="ru-RU" dirty="0" smtClean="0"/>
              <a:t>;</a:t>
            </a:r>
          </a:p>
          <a:p>
            <a:r>
              <a:rPr lang="ru-RU" dirty="0" smtClean="0"/>
              <a:t>содержится в растениях (преимущественно красного, багрового цвета): </a:t>
            </a:r>
            <a:r>
              <a:rPr lang="ru-RU" dirty="0" err="1" smtClean="0"/>
              <a:t>либисток</a:t>
            </a:r>
            <a:r>
              <a:rPr lang="ru-RU" dirty="0" smtClean="0"/>
              <a:t>, лук (особенно красный; в большем количестве — во внешних оболочках), яблоки, перец, чеснок, красный виноград;</a:t>
            </a:r>
          </a:p>
          <a:p>
            <a:r>
              <a:rPr lang="ru-RU" dirty="0" smtClean="0"/>
              <a:t>производится из природного сырья путём гидролиза.</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11353800" y="6215082"/>
            <a:ext cx="785243" cy="642918"/>
          </a:xfrm>
          <a:prstGeom prst="rect">
            <a:avLst/>
          </a:prstGeom>
          <a:noFill/>
        </p:spPr>
      </p:pic>
    </p:spTree>
    <p:extLst>
      <p:ext uri="{BB962C8B-B14F-4D97-AF65-F5344CB8AC3E}">
        <p14:creationId xmlns:p14="http://schemas.microsoft.com/office/powerpoint/2010/main" xmlns="" val="558495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rgbClr val="00B050"/>
                </a:solidFill>
              </a:rPr>
              <a:t>Кверцетин</a:t>
            </a:r>
            <a:r>
              <a:rPr lang="ru-RU" b="1" dirty="0" smtClean="0">
                <a:solidFill>
                  <a:srgbClr val="00B050"/>
                </a:solidFill>
              </a:rPr>
              <a:t> 2</a:t>
            </a:r>
            <a:endParaRPr lang="ru-RU" b="1" dirty="0">
              <a:solidFill>
                <a:srgbClr val="00B050"/>
              </a:solidFill>
            </a:endParaRPr>
          </a:p>
        </p:txBody>
      </p:sp>
      <p:sp>
        <p:nvSpPr>
          <p:cNvPr id="3" name="Содержимое 2"/>
          <p:cNvSpPr>
            <a:spLocks noGrp="1"/>
          </p:cNvSpPr>
          <p:nvPr>
            <p:ph idx="1"/>
          </p:nvPr>
        </p:nvSpPr>
        <p:spPr/>
        <p:txBody>
          <a:bodyPr>
            <a:normAutofit/>
          </a:bodyPr>
          <a:lstStyle/>
          <a:p>
            <a:r>
              <a:rPr lang="ru-RU" dirty="0" smtClean="0"/>
              <a:t>активирует </a:t>
            </a:r>
            <a:r>
              <a:rPr lang="ru-RU" dirty="0" err="1" smtClean="0"/>
              <a:t>митохондриальный</a:t>
            </a:r>
            <a:r>
              <a:rPr lang="ru-RU" dirty="0" smtClean="0"/>
              <a:t> </a:t>
            </a:r>
            <a:r>
              <a:rPr lang="ru-RU" dirty="0" err="1" smtClean="0"/>
              <a:t>биогеенез</a:t>
            </a:r>
            <a:r>
              <a:rPr lang="ru-RU" dirty="0" smtClean="0"/>
              <a:t>, что приводит к увеличению количества митохондрий в клетках мозга, подвергшегося черепно-мозговых травмам;</a:t>
            </a:r>
          </a:p>
          <a:p>
            <a:r>
              <a:rPr lang="ru-RU" dirty="0" smtClean="0"/>
              <a:t>является сильным антиоксидантом, ингибирует хроническое иммунное воспаление;</a:t>
            </a:r>
          </a:p>
          <a:p>
            <a:r>
              <a:rPr lang="ru-RU" dirty="0" smtClean="0"/>
              <a:t>эффекты </a:t>
            </a:r>
            <a:r>
              <a:rPr lang="ru-RU" dirty="0" err="1" smtClean="0"/>
              <a:t>кверцетина</a:t>
            </a:r>
            <a:r>
              <a:rPr lang="ru-RU" dirty="0" smtClean="0"/>
              <a:t> более выражены при более высоких уровнях </a:t>
            </a:r>
            <a:r>
              <a:rPr lang="ru-RU" dirty="0" err="1" smtClean="0"/>
              <a:t>оксидативного</a:t>
            </a:r>
            <a:r>
              <a:rPr lang="ru-RU" dirty="0" smtClean="0"/>
              <a:t> повреждения или воспаления;</a:t>
            </a:r>
          </a:p>
          <a:p>
            <a:r>
              <a:rPr lang="ru-RU" dirty="0" smtClean="0"/>
              <a:t>сочетание </a:t>
            </a:r>
            <a:r>
              <a:rPr lang="ru-RU" dirty="0" err="1" smtClean="0"/>
              <a:t>кверцетина</a:t>
            </a:r>
            <a:r>
              <a:rPr lang="ru-RU" dirty="0" smtClean="0"/>
              <a:t> с противораковым препаратом </a:t>
            </a:r>
            <a:r>
              <a:rPr lang="ru-RU" dirty="0" err="1" smtClean="0"/>
              <a:t>дазатинибом</a:t>
            </a:r>
            <a:r>
              <a:rPr lang="ru-RU" dirty="0" smtClean="0"/>
              <a:t> даёт больший </a:t>
            </a:r>
            <a:r>
              <a:rPr lang="ru-RU" dirty="0" err="1" smtClean="0"/>
              <a:t>сенолитический</a:t>
            </a:r>
            <a:r>
              <a:rPr lang="ru-RU" dirty="0" smtClean="0"/>
              <a:t> эффект по сравнению с отдельным применением </a:t>
            </a:r>
            <a:r>
              <a:rPr lang="ru-RU" dirty="0" err="1" smtClean="0"/>
              <a:t>дазатиниба</a:t>
            </a:r>
            <a:r>
              <a:rPr lang="ru-RU" dirty="0" smtClean="0"/>
              <a:t>.</a:t>
            </a:r>
          </a:p>
          <a:p>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11353800" y="6176963"/>
            <a:ext cx="785243" cy="642918"/>
          </a:xfrm>
          <a:prstGeom prst="rect">
            <a:avLst/>
          </a:prstGeom>
          <a:noFill/>
        </p:spPr>
      </p:pic>
    </p:spTree>
    <p:extLst>
      <p:ext uri="{BB962C8B-B14F-4D97-AF65-F5344CB8AC3E}">
        <p14:creationId xmlns:p14="http://schemas.microsoft.com/office/powerpoint/2010/main" xmlns="" val="2456053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smtClean="0">
              <a:solidFill>
                <a:schemeClr val="accent6"/>
              </a:solidFill>
            </a:endParaRPr>
          </a:p>
          <a:p>
            <a:pPr marL="0" indent="0" algn="ctr">
              <a:buNone/>
            </a:pPr>
            <a:endParaRPr lang="ru-RU" b="1" dirty="0">
              <a:solidFill>
                <a:schemeClr val="accent6"/>
              </a:solidFill>
            </a:endParaRPr>
          </a:p>
          <a:p>
            <a:pPr marL="0" indent="0" algn="ctr">
              <a:buNone/>
            </a:pPr>
            <a:r>
              <a:rPr lang="ru-RU" b="1" dirty="0" smtClean="0">
                <a:solidFill>
                  <a:schemeClr val="accent6"/>
                </a:solidFill>
              </a:rPr>
              <a:t>ВИТАМИН В3</a:t>
            </a:r>
            <a:endParaRPr lang="ru-RU" b="1" dirty="0">
              <a:solidFill>
                <a:schemeClr val="accent6"/>
              </a:solidFill>
            </a:endParaRP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353800" y="6176963"/>
            <a:ext cx="785243" cy="642918"/>
          </a:xfrm>
          <a:prstGeom prst="rect">
            <a:avLst/>
          </a:prstGeom>
          <a:noFill/>
        </p:spPr>
      </p:pic>
    </p:spTree>
    <p:extLst>
      <p:ext uri="{BB962C8B-B14F-4D97-AF65-F5344CB8AC3E}">
        <p14:creationId xmlns:p14="http://schemas.microsoft.com/office/powerpoint/2010/main" xmlns="" val="4234586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026" name="Picture 2" descr="Никотиновая кислота (витамин В3, ниацин, витамин РР)"/>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34440" y="27432"/>
            <a:ext cx="9564624" cy="660196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11353800" y="6176963"/>
            <a:ext cx="785243" cy="642918"/>
          </a:xfrm>
          <a:prstGeom prst="rect">
            <a:avLst/>
          </a:prstGeom>
          <a:noFill/>
        </p:spPr>
      </p:pic>
    </p:spTree>
    <p:extLst>
      <p:ext uri="{BB962C8B-B14F-4D97-AF65-F5344CB8AC3E}">
        <p14:creationId xmlns:p14="http://schemas.microsoft.com/office/powerpoint/2010/main" xmlns="" val="2866434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74520" y="475488"/>
            <a:ext cx="8083296" cy="6263640"/>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11353800" y="6176963"/>
            <a:ext cx="785243" cy="642918"/>
          </a:xfrm>
          <a:prstGeom prst="rect">
            <a:avLst/>
          </a:prstGeom>
          <a:noFill/>
        </p:spPr>
      </p:pic>
    </p:spTree>
    <p:extLst>
      <p:ext uri="{BB962C8B-B14F-4D97-AF65-F5344CB8AC3E}">
        <p14:creationId xmlns:p14="http://schemas.microsoft.com/office/powerpoint/2010/main" xmlns="" val="2433447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solidFill>
                  <a:srgbClr val="00B050"/>
                </a:solidFill>
              </a:rPr>
              <a:t>CR </a:t>
            </a:r>
            <a:r>
              <a:rPr lang="ru-RU" b="1" dirty="0" smtClean="0">
                <a:solidFill>
                  <a:srgbClr val="00B050"/>
                </a:solidFill>
              </a:rPr>
              <a:t>и </a:t>
            </a:r>
            <a:r>
              <a:rPr lang="ru-RU" b="1" dirty="0" err="1" smtClean="0">
                <a:solidFill>
                  <a:srgbClr val="00B050"/>
                </a:solidFill>
              </a:rPr>
              <a:t>микробиота</a:t>
            </a:r>
            <a:r>
              <a:rPr lang="ru-RU" b="1" dirty="0" smtClean="0">
                <a:solidFill>
                  <a:srgbClr val="00B050"/>
                </a:solidFill>
              </a:rPr>
              <a:t>: не все можно достичь препаратами</a:t>
            </a:r>
            <a:endParaRPr lang="ru-RU" b="1" dirty="0">
              <a:solidFill>
                <a:srgbClr val="00B050"/>
              </a:solidFill>
            </a:endParaRPr>
          </a:p>
        </p:txBody>
      </p:sp>
      <p:sp>
        <p:nvSpPr>
          <p:cNvPr id="3" name="Содержимое 2"/>
          <p:cNvSpPr>
            <a:spLocks noGrp="1"/>
          </p:cNvSpPr>
          <p:nvPr>
            <p:ph idx="1"/>
          </p:nvPr>
        </p:nvSpPr>
        <p:spPr/>
        <p:txBody>
          <a:bodyPr/>
          <a:lstStyle/>
          <a:p>
            <a:endParaRPr lang="ru-RU" dirty="0"/>
          </a:p>
        </p:txBody>
      </p:sp>
      <p:pic>
        <p:nvPicPr>
          <p:cNvPr id="1026" name="Picture 2" descr="http://psychobiotic-revolution.com/wp-content/uploads/2017/06/PSYREV_cover-195x300.jpg"/>
          <p:cNvPicPr>
            <a:picLocks noChangeAspect="1" noChangeArrowheads="1"/>
          </p:cNvPicPr>
          <p:nvPr/>
        </p:nvPicPr>
        <p:blipFill>
          <a:blip r:embed="rId2"/>
          <a:srcRect/>
          <a:stretch>
            <a:fillRect/>
          </a:stretch>
        </p:blipFill>
        <p:spPr bwMode="auto">
          <a:xfrm>
            <a:off x="3452794" y="1618488"/>
            <a:ext cx="3147262" cy="4453718"/>
          </a:xfrm>
          <a:prstGeom prst="rect">
            <a:avLst/>
          </a:prstGeom>
          <a:noFill/>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3581447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B050"/>
                </a:solidFill>
              </a:rPr>
              <a:t>Кратко о </a:t>
            </a:r>
            <a:r>
              <a:rPr lang="ru-RU" b="1" dirty="0" err="1" smtClean="0">
                <a:solidFill>
                  <a:srgbClr val="00B050"/>
                </a:solidFill>
              </a:rPr>
              <a:t>микробиоте</a:t>
            </a:r>
            <a:endParaRPr lang="ru-RU" b="1" dirty="0">
              <a:solidFill>
                <a:srgbClr val="00B050"/>
              </a:solidFill>
            </a:endParaRPr>
          </a:p>
        </p:txBody>
      </p:sp>
      <p:sp>
        <p:nvSpPr>
          <p:cNvPr id="3" name="Содержимое 2"/>
          <p:cNvSpPr>
            <a:spLocks noGrp="1"/>
          </p:cNvSpPr>
          <p:nvPr>
            <p:ph idx="1"/>
          </p:nvPr>
        </p:nvSpPr>
        <p:spPr/>
        <p:txBody>
          <a:bodyPr>
            <a:normAutofit/>
          </a:bodyPr>
          <a:lstStyle/>
          <a:p>
            <a:r>
              <a:rPr lang="ru-RU" dirty="0" smtClean="0"/>
              <a:t>микробиота кишечника человека состоит из 1014 бактерий, вирусов, грибов, простейших и архей, генофонд которых в 150 раз больше, чем у хозяина, а вес составляет от 175 г до 1,5 кг;</a:t>
            </a:r>
          </a:p>
          <a:p>
            <a:r>
              <a:rPr lang="ru-RU" dirty="0" smtClean="0"/>
              <a:t>симбиотические отношения с хозяином, в результате чего индивидуальные экологические и генетические факторы хозяина формируют состав микробиоты, в то время как физиология хозяина подвергается влиянию и адаптируется к присутствию микробиоты;</a:t>
            </a:r>
          </a:p>
          <a:p>
            <a:r>
              <a:rPr lang="ru-RU" dirty="0" smtClean="0"/>
              <a:t>у здоровых людей </a:t>
            </a:r>
            <a:r>
              <a:rPr lang="ru-RU" dirty="0" err="1" smtClean="0"/>
              <a:t>микробиом</a:t>
            </a:r>
            <a:r>
              <a:rPr lang="ru-RU" dirty="0" smtClean="0"/>
              <a:t> кишечника обычно включает от 1100 до 2000 бактериальных таксонов.</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353800" y="6215082"/>
            <a:ext cx="785243" cy="642918"/>
          </a:xfrm>
          <a:prstGeom prst="rect">
            <a:avLst/>
          </a:prstGeom>
          <a:noFill/>
        </p:spPr>
      </p:pic>
    </p:spTree>
    <p:extLst>
      <p:ext uri="{BB962C8B-B14F-4D97-AF65-F5344CB8AC3E}">
        <p14:creationId xmlns:p14="http://schemas.microsoft.com/office/powerpoint/2010/main" xmlns="" val="1001008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00B050"/>
                </a:solidFill>
              </a:rPr>
              <a:t>Долгожительство и микробиота 1</a:t>
            </a:r>
            <a:endParaRPr lang="ru-RU" b="1" dirty="0">
              <a:solidFill>
                <a:srgbClr val="00B050"/>
              </a:solidFill>
            </a:endParaRPr>
          </a:p>
        </p:txBody>
      </p:sp>
      <p:sp>
        <p:nvSpPr>
          <p:cNvPr id="3" name="Содержимое 2"/>
          <p:cNvSpPr>
            <a:spLocks noGrp="1"/>
          </p:cNvSpPr>
          <p:nvPr>
            <p:ph idx="1"/>
          </p:nvPr>
        </p:nvSpPr>
        <p:spPr/>
        <p:txBody>
          <a:bodyPr>
            <a:normAutofit/>
          </a:bodyPr>
          <a:lstStyle/>
          <a:p>
            <a:r>
              <a:rPr lang="ru-RU" dirty="0" smtClean="0"/>
              <a:t>изменения в составе микробиоты кишечника способствуют развитию хронического воспаления и анаболической резистентности, что в конечном итоге обусловливает уменьшение размера мышц лица, нарушение их функции, формированию морщин;</a:t>
            </a:r>
          </a:p>
          <a:p>
            <a:r>
              <a:rPr lang="ru-RU" dirty="0" smtClean="0"/>
              <a:t>возрастная дисфункция барьерной функции слизистой оболочки кишечника играет центральную роль;</a:t>
            </a:r>
          </a:p>
          <a:p>
            <a:r>
              <a:rPr lang="ru-RU" dirty="0" smtClean="0"/>
              <a:t>попадание продуктов жизнедеятельности микроорганизмов в системный кровоток, что приводит к активации воспалительного ответа и </a:t>
            </a:r>
            <a:r>
              <a:rPr lang="ru-RU" dirty="0" err="1" smtClean="0"/>
              <a:t>индуцированию</a:t>
            </a:r>
            <a:r>
              <a:rPr lang="ru-RU" dirty="0" smtClean="0"/>
              <a:t> </a:t>
            </a:r>
            <a:r>
              <a:rPr lang="ru-RU" dirty="0" err="1" smtClean="0"/>
              <a:t>дисрегуляции</a:t>
            </a:r>
            <a:r>
              <a:rPr lang="ru-RU" dirty="0" smtClean="0"/>
              <a:t> иммунной системы.</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4124845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00B050"/>
                </a:solidFill>
              </a:rPr>
              <a:t>Долгожительство и микробиота 2</a:t>
            </a:r>
            <a:endParaRPr lang="ru-RU" b="1" dirty="0">
              <a:solidFill>
                <a:srgbClr val="00B050"/>
              </a:solidFill>
            </a:endParaRPr>
          </a:p>
        </p:txBody>
      </p:sp>
      <p:sp>
        <p:nvSpPr>
          <p:cNvPr id="3" name="Содержимое 2"/>
          <p:cNvSpPr>
            <a:spLocks noGrp="1"/>
          </p:cNvSpPr>
          <p:nvPr>
            <p:ph idx="1"/>
          </p:nvPr>
        </p:nvSpPr>
        <p:spPr>
          <a:xfrm>
            <a:off x="1981200" y="1600200"/>
            <a:ext cx="8229600" cy="4972072"/>
          </a:xfrm>
        </p:spPr>
        <p:txBody>
          <a:bodyPr>
            <a:normAutofit fontScale="92500" lnSpcReduction="20000"/>
          </a:bodyPr>
          <a:lstStyle/>
          <a:p>
            <a:r>
              <a:rPr lang="ru-RU" dirty="0" smtClean="0"/>
              <a:t>сравнили состав фекальной микробиоты группы из 24 человек с чрезмерным потреблением алкоголя и 18 контрольными группами, рассматривая пищевой статус и силу кисти;</a:t>
            </a:r>
          </a:p>
          <a:p>
            <a:r>
              <a:rPr lang="ru-RU" dirty="0" smtClean="0"/>
              <a:t>чрезмерное потребление алкоголя было ассоциировано с более низкой силой кисти;</a:t>
            </a:r>
          </a:p>
          <a:p>
            <a:r>
              <a:rPr lang="ru-RU" dirty="0" smtClean="0"/>
              <a:t>более высокое содержание </a:t>
            </a:r>
            <a:r>
              <a:rPr lang="ru-RU" dirty="0" err="1" smtClean="0"/>
              <a:t>протеобактерий</a:t>
            </a:r>
            <a:r>
              <a:rPr lang="ru-RU" dirty="0" smtClean="0"/>
              <a:t>, </a:t>
            </a:r>
            <a:r>
              <a:rPr lang="ru-RU" dirty="0" err="1" smtClean="0"/>
              <a:t>Sutterella</a:t>
            </a:r>
            <a:r>
              <a:rPr lang="ru-RU" dirty="0" smtClean="0"/>
              <a:t>, </a:t>
            </a:r>
            <a:r>
              <a:rPr lang="ru-RU" dirty="0" err="1" smtClean="0"/>
              <a:t>Clostridium</a:t>
            </a:r>
            <a:r>
              <a:rPr lang="ru-RU" dirty="0" smtClean="0"/>
              <a:t> и </a:t>
            </a:r>
            <a:r>
              <a:rPr lang="ru-RU" dirty="0" err="1" smtClean="0"/>
              <a:t>Holdemania</a:t>
            </a:r>
            <a:r>
              <a:rPr lang="ru-RU" dirty="0" smtClean="0"/>
              <a:t> </a:t>
            </a:r>
            <a:r>
              <a:rPr lang="ru-RU" dirty="0" err="1" smtClean="0"/>
              <a:t>и</a:t>
            </a:r>
            <a:r>
              <a:rPr lang="ru-RU" dirty="0" smtClean="0"/>
              <a:t> более низкое относительное содержание </a:t>
            </a:r>
            <a:r>
              <a:rPr lang="ru-RU" dirty="0" err="1" smtClean="0"/>
              <a:t>Фекалибактерий</a:t>
            </a:r>
            <a:r>
              <a:rPr lang="ru-RU" dirty="0" smtClean="0"/>
              <a:t>;</a:t>
            </a:r>
          </a:p>
          <a:p>
            <a:r>
              <a:rPr lang="ru-RU" dirty="0" smtClean="0"/>
              <a:t>изменения микробиоты кишечника, вероятно, определялись потреблением алкоголя и некачественным питанием;</a:t>
            </a:r>
          </a:p>
          <a:p>
            <a:r>
              <a:rPr lang="ru-RU" dirty="0" smtClean="0"/>
              <a:t>микробиота оказывать некоторое влияние на состояние мышц и кожи.</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353800" y="6250813"/>
            <a:ext cx="785243" cy="642918"/>
          </a:xfrm>
          <a:prstGeom prst="rect">
            <a:avLst/>
          </a:prstGeom>
          <a:noFill/>
        </p:spPr>
      </p:pic>
    </p:spTree>
    <p:extLst>
      <p:ext uri="{BB962C8B-B14F-4D97-AF65-F5344CB8AC3E}">
        <p14:creationId xmlns:p14="http://schemas.microsoft.com/office/powerpoint/2010/main" xmlns="" val="376672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Введение в проблему 3</a:t>
            </a:r>
            <a:endParaRPr lang="ru-RU" b="1"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r>
              <a:rPr lang="ru-RU" dirty="0" smtClean="0"/>
              <a:t>потенциальное </a:t>
            </a:r>
            <a:r>
              <a:rPr lang="ru-RU" dirty="0"/>
              <a:t>применение </a:t>
            </a:r>
            <a:r>
              <a:rPr lang="en-US" dirty="0" smtClean="0"/>
              <a:t>CR </a:t>
            </a:r>
            <a:r>
              <a:rPr lang="ru-RU" dirty="0" smtClean="0"/>
              <a:t>в </a:t>
            </a:r>
            <a:r>
              <a:rPr lang="ru-RU" dirty="0"/>
              <a:t>клинических условиях </a:t>
            </a:r>
            <a:r>
              <a:rPr lang="ru-RU" dirty="0" smtClean="0"/>
              <a:t>ограничено низкой приверженностью </a:t>
            </a:r>
            <a:r>
              <a:rPr lang="ru-RU" dirty="0"/>
              <a:t>пациентов и </a:t>
            </a:r>
            <a:r>
              <a:rPr lang="ru-RU" dirty="0" smtClean="0"/>
              <a:t>потенциальными побочными эффектами (инфекции);</a:t>
            </a:r>
          </a:p>
          <a:p>
            <a:r>
              <a:rPr lang="ru-RU" dirty="0"/>
              <a:t>с</a:t>
            </a:r>
            <a:r>
              <a:rPr lang="ru-RU" dirty="0" smtClean="0"/>
              <a:t>ложно оценить </a:t>
            </a:r>
            <a:r>
              <a:rPr lang="ru-RU" dirty="0"/>
              <a:t>продолжительность диетического режима, достаточную для получения клинически значимого </a:t>
            </a:r>
            <a:r>
              <a:rPr lang="ru-RU" dirty="0" smtClean="0"/>
              <a:t>эффекта;</a:t>
            </a:r>
          </a:p>
          <a:p>
            <a:r>
              <a:rPr lang="ru-RU" dirty="0"/>
              <a:t>п</a:t>
            </a:r>
            <a:r>
              <a:rPr lang="ru-RU" dirty="0" smtClean="0"/>
              <a:t>оиск имитаторов биохимических </a:t>
            </a:r>
            <a:r>
              <a:rPr lang="ru-RU" dirty="0"/>
              <a:t>и </a:t>
            </a:r>
            <a:r>
              <a:rPr lang="ru-RU" dirty="0" smtClean="0"/>
              <a:t>функциональных </a:t>
            </a:r>
            <a:r>
              <a:rPr lang="ru-RU" dirty="0"/>
              <a:t>свойства </a:t>
            </a:r>
            <a:r>
              <a:rPr lang="ru-RU" dirty="0" smtClean="0"/>
              <a:t>CR;</a:t>
            </a:r>
          </a:p>
          <a:p>
            <a:r>
              <a:rPr lang="ru-RU" dirty="0" smtClean="0"/>
              <a:t>пищевые </a:t>
            </a:r>
            <a:r>
              <a:rPr lang="ru-RU" dirty="0"/>
              <a:t>добавки и фармацевтические агенты, не требуют от пациента сокращения потребления </a:t>
            </a:r>
            <a:r>
              <a:rPr lang="ru-RU" dirty="0" smtClean="0"/>
              <a:t>пищи;</a:t>
            </a:r>
          </a:p>
          <a:p>
            <a:r>
              <a:rPr lang="ru-RU" dirty="0" smtClean="0"/>
              <a:t>благотворное </a:t>
            </a:r>
            <a:r>
              <a:rPr lang="ru-RU" dirty="0"/>
              <a:t>воздействие на </a:t>
            </a:r>
            <a:r>
              <a:rPr lang="ru-RU" dirty="0" smtClean="0"/>
              <a:t>сердечно-сосудистую </a:t>
            </a:r>
            <a:r>
              <a:rPr lang="ru-RU" dirty="0"/>
              <a:t>систему в контексте ряда патологических состояний, таких как </a:t>
            </a:r>
            <a:r>
              <a:rPr lang="ru-RU" dirty="0" err="1"/>
              <a:t>ремоделирование</a:t>
            </a:r>
            <a:r>
              <a:rPr lang="ru-RU" dirty="0"/>
              <a:t> сердца, ишемическая </a:t>
            </a:r>
            <a:r>
              <a:rPr lang="ru-RU" dirty="0" err="1" smtClean="0"/>
              <a:t>реперфузия</a:t>
            </a:r>
            <a:r>
              <a:rPr lang="ru-RU" dirty="0" smtClean="0"/>
              <a:t>, ускоренное старение сердечно-сосудистой системы, </a:t>
            </a:r>
            <a:r>
              <a:rPr lang="ru-RU" dirty="0"/>
              <a:t>генетические или метаболические </a:t>
            </a:r>
            <a:r>
              <a:rPr lang="ru-RU" dirty="0" err="1" smtClean="0"/>
              <a:t>кардиомиопатии</a:t>
            </a:r>
            <a:r>
              <a:rPr lang="ru-RU" dirty="0" smtClean="0"/>
              <a:t>;</a:t>
            </a:r>
          </a:p>
          <a:p>
            <a:r>
              <a:rPr lang="ru-RU" dirty="0" smtClean="0"/>
              <a:t>некоторые </a:t>
            </a:r>
            <a:r>
              <a:rPr lang="ru-RU" dirty="0"/>
              <a:t>из этих полезных </a:t>
            </a:r>
            <a:r>
              <a:rPr lang="ru-RU" dirty="0" smtClean="0"/>
              <a:t>эффектов опосредованы </a:t>
            </a:r>
            <a:r>
              <a:rPr lang="ru-RU" dirty="0"/>
              <a:t>активацией </a:t>
            </a:r>
            <a:r>
              <a:rPr lang="ru-RU" dirty="0" err="1"/>
              <a:t>аутофагии</a:t>
            </a:r>
            <a:r>
              <a:rPr lang="ru-RU" dirty="0"/>
              <a:t>.</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289405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B050"/>
                </a:solidFill>
              </a:rPr>
              <a:t>Возрастная динамика: детство</a:t>
            </a:r>
            <a:endParaRPr lang="ru-RU" b="1" dirty="0">
              <a:solidFill>
                <a:srgbClr val="00B050"/>
              </a:solidFill>
            </a:endParaRPr>
          </a:p>
        </p:txBody>
      </p:sp>
      <p:sp>
        <p:nvSpPr>
          <p:cNvPr id="3" name="Содержимое 2"/>
          <p:cNvSpPr>
            <a:spLocks noGrp="1"/>
          </p:cNvSpPr>
          <p:nvPr>
            <p:ph idx="1"/>
          </p:nvPr>
        </p:nvSpPr>
        <p:spPr/>
        <p:txBody>
          <a:bodyPr>
            <a:normAutofit fontScale="92500" lnSpcReduction="10000"/>
          </a:bodyPr>
          <a:lstStyle/>
          <a:p>
            <a:r>
              <a:rPr lang="ru-RU" dirty="0" smtClean="0"/>
              <a:t>состав микробиоты кишечника формируется в раннем детском возрасте в зависимости от географических факторов, типа родов, грудного вскармливания, возраста отлучения от груди, воздействия антибиотиков и режима питания;</a:t>
            </a:r>
          </a:p>
          <a:p>
            <a:r>
              <a:rPr lang="ru-RU" dirty="0" smtClean="0"/>
              <a:t>к трехлетнему возрасту микробиота кишечника достигает своего зрелого состава, который поддерживается относительно стабильным в течение всей жизни;</a:t>
            </a:r>
          </a:p>
          <a:p>
            <a:r>
              <a:rPr lang="ru-RU" dirty="0" smtClean="0"/>
              <a:t>здоровая взрослая кишечная микробиота включает бактерии, принадлежащие к 10 основным типам;</a:t>
            </a:r>
          </a:p>
          <a:p>
            <a:r>
              <a:rPr lang="ru-RU" dirty="0" smtClean="0"/>
              <a:t>два основных типа - </a:t>
            </a:r>
            <a:r>
              <a:rPr lang="ru-RU" dirty="0" err="1" smtClean="0"/>
              <a:t>Bacteroidetes</a:t>
            </a:r>
            <a:r>
              <a:rPr lang="ru-RU" dirty="0" smtClean="0"/>
              <a:t> и </a:t>
            </a:r>
            <a:r>
              <a:rPr lang="ru-RU" dirty="0" err="1" smtClean="0"/>
              <a:t>Firmicutes</a:t>
            </a:r>
            <a:r>
              <a:rPr lang="ru-RU" dirty="0" smtClean="0"/>
              <a:t>, которые составляют 99% от видов микроорганизмов.</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4003459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B050"/>
                </a:solidFill>
              </a:rPr>
              <a:t>Возрастная динамика: возраст </a:t>
            </a:r>
            <a:endParaRPr lang="ru-RU" b="1" dirty="0">
              <a:solidFill>
                <a:srgbClr val="00B050"/>
              </a:solidFill>
            </a:endParaRPr>
          </a:p>
        </p:txBody>
      </p:sp>
      <p:sp>
        <p:nvSpPr>
          <p:cNvPr id="3" name="Содержимое 2"/>
          <p:cNvSpPr>
            <a:spLocks noGrp="1"/>
          </p:cNvSpPr>
          <p:nvPr>
            <p:ph idx="1"/>
          </p:nvPr>
        </p:nvSpPr>
        <p:spPr/>
        <p:txBody>
          <a:bodyPr>
            <a:normAutofit lnSpcReduction="10000"/>
          </a:bodyPr>
          <a:lstStyle/>
          <a:p>
            <a:r>
              <a:rPr lang="ru-RU" dirty="0" smtClean="0"/>
              <a:t>после 65 лет жизнестойкость кишечной микробиоты обычно снижается, так как общий состав становится более уязвимым к изменениям образа жизни, медикаментозному лечению, такому как антибиотики, и болезням;</a:t>
            </a:r>
          </a:p>
          <a:p>
            <a:r>
              <a:rPr lang="ru-RU" dirty="0" smtClean="0"/>
              <a:t>снижается видовое богатство (т. е. количество таксонов, которые </a:t>
            </a:r>
            <a:r>
              <a:rPr lang="ru-RU" dirty="0" err="1" smtClean="0"/>
              <a:t>метагеномные</a:t>
            </a:r>
            <a:r>
              <a:rPr lang="ru-RU" dirty="0" smtClean="0"/>
              <a:t> анализы способны идентифицировать в образцах фекалий) и усиливается </a:t>
            </a:r>
            <a:r>
              <a:rPr lang="ru-RU" dirty="0" err="1" smtClean="0"/>
              <a:t>межиндивидуальная</a:t>
            </a:r>
            <a:r>
              <a:rPr lang="ru-RU" dirty="0" smtClean="0"/>
              <a:t> изменчивость;</a:t>
            </a:r>
          </a:p>
          <a:p>
            <a:r>
              <a:rPr lang="ru-RU" dirty="0" smtClean="0"/>
              <a:t>в ирландском популяционном исследовании </a:t>
            </a:r>
            <a:r>
              <a:rPr lang="ru-RU" dirty="0" err="1" smtClean="0"/>
              <a:t>Claesson</a:t>
            </a:r>
            <a:r>
              <a:rPr lang="ru-RU" dirty="0" smtClean="0"/>
              <a:t> </a:t>
            </a:r>
            <a:r>
              <a:rPr lang="ru-RU" dirty="0" err="1" smtClean="0"/>
              <a:t>et</a:t>
            </a:r>
            <a:r>
              <a:rPr lang="ru-RU" dirty="0" smtClean="0"/>
              <a:t> </a:t>
            </a:r>
            <a:r>
              <a:rPr lang="ru-RU" dirty="0" err="1" smtClean="0"/>
              <a:t>al</a:t>
            </a:r>
            <a:r>
              <a:rPr lang="ru-RU" dirty="0" smtClean="0"/>
              <a:t>. (2018) показано, что биологическое разнообразие кишечной микробиоты обратно коррелирует с физической функцией и институционализацией пожилых людей. </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4103675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B050"/>
                </a:solidFill>
              </a:rPr>
              <a:t>Микробиота долгожителей</a:t>
            </a:r>
            <a:endParaRPr lang="ru-RU" b="1" dirty="0">
              <a:solidFill>
                <a:srgbClr val="00B050"/>
              </a:solidFill>
            </a:endParaRPr>
          </a:p>
        </p:txBody>
      </p:sp>
      <p:sp>
        <p:nvSpPr>
          <p:cNvPr id="3" name="Содержимое 2"/>
          <p:cNvSpPr>
            <a:spLocks noGrp="1"/>
          </p:cNvSpPr>
          <p:nvPr>
            <p:ph idx="1"/>
          </p:nvPr>
        </p:nvSpPr>
        <p:spPr>
          <a:xfrm>
            <a:off x="1981200" y="1600200"/>
            <a:ext cx="8229600" cy="5043510"/>
          </a:xfrm>
        </p:spPr>
        <p:txBody>
          <a:bodyPr>
            <a:normAutofit fontScale="92500" lnSpcReduction="10000"/>
          </a:bodyPr>
          <a:lstStyle/>
          <a:p>
            <a:r>
              <a:rPr lang="ru-RU" dirty="0" smtClean="0"/>
              <a:t>изучение состава фекальной микробиоты здоровых долгожителей;</a:t>
            </a:r>
          </a:p>
          <a:p>
            <a:r>
              <a:rPr lang="ru-RU" dirty="0" smtClean="0"/>
              <a:t>в состав их основной микробиоты входит широкое представительство таксонов, таких как </a:t>
            </a:r>
            <a:r>
              <a:rPr lang="ru-RU" dirty="0" err="1" smtClean="0"/>
              <a:t>Faecalibacterium</a:t>
            </a:r>
            <a:r>
              <a:rPr lang="ru-RU" dirty="0" smtClean="0"/>
              <a:t> </a:t>
            </a:r>
            <a:r>
              <a:rPr lang="ru-RU" dirty="0" err="1" smtClean="0"/>
              <a:t>prausnitzii</a:t>
            </a:r>
            <a:r>
              <a:rPr lang="ru-RU" dirty="0" smtClean="0"/>
              <a:t>, </a:t>
            </a:r>
            <a:r>
              <a:rPr lang="ru-RU" dirty="0" err="1" smtClean="0"/>
              <a:t>Eggerthella</a:t>
            </a:r>
            <a:r>
              <a:rPr lang="ru-RU" dirty="0" smtClean="0"/>
              <a:t>, </a:t>
            </a:r>
            <a:r>
              <a:rPr lang="ru-RU" dirty="0" err="1" smtClean="0"/>
              <a:t>Anaerotruncus</a:t>
            </a:r>
            <a:r>
              <a:rPr lang="ru-RU" dirty="0" smtClean="0"/>
              <a:t>, </a:t>
            </a:r>
            <a:r>
              <a:rPr lang="ru-RU" dirty="0" err="1" smtClean="0"/>
              <a:t>Bilophila</a:t>
            </a:r>
            <a:r>
              <a:rPr lang="ru-RU" dirty="0" smtClean="0"/>
              <a:t>, </a:t>
            </a:r>
            <a:r>
              <a:rPr lang="ru-RU" dirty="0" err="1" smtClean="0"/>
              <a:t>Akkermansia</a:t>
            </a:r>
            <a:r>
              <a:rPr lang="ru-RU" dirty="0" smtClean="0"/>
              <a:t> и </a:t>
            </a:r>
            <a:r>
              <a:rPr lang="ru-RU" dirty="0" err="1" smtClean="0"/>
              <a:t>Butyricimonas</a:t>
            </a:r>
            <a:r>
              <a:rPr lang="ru-RU" dirty="0" smtClean="0"/>
              <a:t>, обладающих благоприятной метаболической активностью;</a:t>
            </a:r>
          </a:p>
          <a:p>
            <a:r>
              <a:rPr lang="ru-RU" dirty="0" smtClean="0"/>
              <a:t>выработка короткоцепочечных жирных кислот, которая которые регулируют чувствительность к инсулину, модулируют воспаление и стимулируют анаболизм;</a:t>
            </a:r>
          </a:p>
          <a:p>
            <a:r>
              <a:rPr lang="ru-RU" dirty="0" smtClean="0"/>
              <a:t>эти бактерии были предложены в качестве микробных </a:t>
            </a:r>
            <a:r>
              <a:rPr lang="ru-RU" dirty="0" err="1" smtClean="0"/>
              <a:t>биомаркеров</a:t>
            </a:r>
            <a:r>
              <a:rPr lang="ru-RU" dirty="0" smtClean="0"/>
              <a:t> здорового, активного старения.</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353800" y="6215082"/>
            <a:ext cx="785243" cy="642918"/>
          </a:xfrm>
          <a:prstGeom prst="rect">
            <a:avLst/>
          </a:prstGeom>
          <a:noFill/>
        </p:spPr>
      </p:pic>
    </p:spTree>
    <p:extLst>
      <p:ext uri="{BB962C8B-B14F-4D97-AF65-F5344CB8AC3E}">
        <p14:creationId xmlns:p14="http://schemas.microsoft.com/office/powerpoint/2010/main" xmlns="" val="37988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00B050"/>
                </a:solidFill>
              </a:rPr>
              <a:t>Микробиота </a:t>
            </a:r>
            <a:br>
              <a:rPr lang="ru-RU" b="1" dirty="0" smtClean="0">
                <a:solidFill>
                  <a:srgbClr val="00B050"/>
                </a:solidFill>
              </a:rPr>
            </a:br>
            <a:r>
              <a:rPr lang="ru-RU" b="1" dirty="0" smtClean="0">
                <a:solidFill>
                  <a:srgbClr val="00B050"/>
                </a:solidFill>
              </a:rPr>
              <a:t>и синдром старческой астении</a:t>
            </a:r>
            <a:endParaRPr lang="ru-RU" b="1" dirty="0">
              <a:solidFill>
                <a:srgbClr val="00B050"/>
              </a:solidFill>
            </a:endParaRPr>
          </a:p>
        </p:txBody>
      </p:sp>
      <p:sp>
        <p:nvSpPr>
          <p:cNvPr id="3" name="Содержимое 2"/>
          <p:cNvSpPr>
            <a:spLocks noGrp="1"/>
          </p:cNvSpPr>
          <p:nvPr>
            <p:ph idx="1"/>
          </p:nvPr>
        </p:nvSpPr>
        <p:spPr/>
        <p:txBody>
          <a:bodyPr>
            <a:normAutofit/>
          </a:bodyPr>
          <a:lstStyle/>
          <a:p>
            <a:r>
              <a:rPr lang="ru-RU" dirty="0" smtClean="0"/>
              <a:t>в группе из 728 близнецов женского пола (средний возраст 63 года, диапазон 42-86 лет) Джексон и др. (2014) обнаружили обратную корреляцию между индексом синдрома старческой астении и </a:t>
            </a:r>
            <a:r>
              <a:rPr lang="ru-RU" dirty="0" err="1" smtClean="0"/>
              <a:t>альфа-разнообразием</a:t>
            </a:r>
            <a:r>
              <a:rPr lang="ru-RU" dirty="0" smtClean="0"/>
              <a:t> кишечного </a:t>
            </a:r>
            <a:r>
              <a:rPr lang="ru-RU" dirty="0" err="1" smtClean="0"/>
              <a:t>микробиома</a:t>
            </a:r>
            <a:r>
              <a:rPr lang="ru-RU" dirty="0" smtClean="0"/>
              <a:t>;</a:t>
            </a:r>
          </a:p>
          <a:p>
            <a:r>
              <a:rPr lang="ru-RU" dirty="0" err="1" smtClean="0"/>
              <a:t>Faecalibacterium</a:t>
            </a:r>
            <a:r>
              <a:rPr lang="ru-RU" dirty="0" smtClean="0"/>
              <a:t> </a:t>
            </a:r>
            <a:r>
              <a:rPr lang="ru-RU" dirty="0" err="1" smtClean="0"/>
              <a:t>prausnitzii</a:t>
            </a:r>
            <a:r>
              <a:rPr lang="ru-RU" dirty="0" smtClean="0"/>
              <a:t> - обратная корреляцию с синдромом старческой астении;</a:t>
            </a:r>
          </a:p>
          <a:p>
            <a:r>
              <a:rPr lang="ru-RU" dirty="0" err="1" smtClean="0"/>
              <a:t>Eubacterium</a:t>
            </a:r>
            <a:r>
              <a:rPr lang="ru-RU" dirty="0" smtClean="0"/>
              <a:t> </a:t>
            </a:r>
            <a:r>
              <a:rPr lang="ru-RU" dirty="0" err="1" smtClean="0"/>
              <a:t>dolichum</a:t>
            </a:r>
            <a:r>
              <a:rPr lang="ru-RU" dirty="0" smtClean="0"/>
              <a:t> и </a:t>
            </a:r>
            <a:r>
              <a:rPr lang="ru-RU" dirty="0" err="1" smtClean="0"/>
              <a:t>Eggerthella</a:t>
            </a:r>
            <a:r>
              <a:rPr lang="ru-RU" dirty="0" smtClean="0"/>
              <a:t> </a:t>
            </a:r>
            <a:r>
              <a:rPr lang="ru-RU" dirty="0" err="1" smtClean="0"/>
              <a:t>lenta</a:t>
            </a:r>
            <a:r>
              <a:rPr lang="ru-RU" dirty="0" smtClean="0"/>
              <a:t> – сильная прямая корреляция.</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79090"/>
            <a:ext cx="785243" cy="642918"/>
          </a:xfrm>
          <a:prstGeom prst="rect">
            <a:avLst/>
          </a:prstGeom>
          <a:noFill/>
        </p:spPr>
      </p:pic>
    </p:spTree>
    <p:extLst>
      <p:ext uri="{BB962C8B-B14F-4D97-AF65-F5344CB8AC3E}">
        <p14:creationId xmlns:p14="http://schemas.microsoft.com/office/powerpoint/2010/main" xmlns="" val="2780675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b="1" dirty="0" smtClean="0">
                <a:solidFill>
                  <a:srgbClr val="00B050"/>
                </a:solidFill>
              </a:rPr>
              <a:t>Ограничение потребления калорий</a:t>
            </a:r>
            <a:endParaRPr lang="ru-RU" b="1" dirty="0">
              <a:solidFill>
                <a:srgbClr val="00B050"/>
              </a:solidFill>
            </a:endParaRPr>
          </a:p>
        </p:txBody>
      </p:sp>
      <p:sp>
        <p:nvSpPr>
          <p:cNvPr id="3" name="Content Placeholder 2"/>
          <p:cNvSpPr>
            <a:spLocks noGrp="1"/>
          </p:cNvSpPr>
          <p:nvPr>
            <p:ph idx="1"/>
          </p:nvPr>
        </p:nvSpPr>
        <p:spPr/>
        <p:txBody>
          <a:bodyPr>
            <a:normAutofit/>
          </a:bodyPr>
          <a:lstStyle/>
          <a:p>
            <a:r>
              <a:rPr lang="ru-RU" dirty="0" err="1"/>
              <a:t>м</a:t>
            </a:r>
            <a:r>
              <a:rPr lang="ru-RU" dirty="0" err="1" smtClean="0"/>
              <a:t>икробиота</a:t>
            </a:r>
            <a:r>
              <a:rPr lang="ru-RU" dirty="0" smtClean="0"/>
              <a:t> принимает участие в снижении веса под влиянием диет с ограничением калорий;</a:t>
            </a:r>
          </a:p>
          <a:p>
            <a:r>
              <a:rPr lang="ru-RU" dirty="0" smtClean="0"/>
              <a:t> значительное увеличение содержания </a:t>
            </a:r>
            <a:r>
              <a:rPr lang="en-US" dirty="0" smtClean="0"/>
              <a:t>Lactobacillus</a:t>
            </a:r>
            <a:r>
              <a:rPr lang="en-US" dirty="0"/>
              <a:t>, </a:t>
            </a:r>
            <a:r>
              <a:rPr lang="en-US" dirty="0" err="1" smtClean="0"/>
              <a:t>Bifidobacterium</a:t>
            </a:r>
            <a:r>
              <a:rPr lang="ru-RU" dirty="0" smtClean="0"/>
              <a:t>;</a:t>
            </a:r>
          </a:p>
          <a:p>
            <a:r>
              <a:rPr lang="ru-RU" dirty="0" smtClean="0"/>
              <a:t>увеличение соотношения </a:t>
            </a:r>
            <a:r>
              <a:rPr lang="en-US" dirty="0" err="1" smtClean="0"/>
              <a:t>Firmicutes</a:t>
            </a:r>
            <a:r>
              <a:rPr lang="ru-RU" dirty="0" smtClean="0"/>
              <a:t>/</a:t>
            </a:r>
            <a:r>
              <a:rPr lang="en-US" dirty="0" err="1" smtClean="0"/>
              <a:t>Bacteroides</a:t>
            </a:r>
            <a:r>
              <a:rPr lang="ru-RU" dirty="0" smtClean="0"/>
              <a:t> (</a:t>
            </a:r>
            <a:r>
              <a:rPr lang="en-US" dirty="0" smtClean="0"/>
              <a:t>F</a:t>
            </a:r>
            <a:r>
              <a:rPr lang="be-BY" dirty="0" smtClean="0"/>
              <a:t>/</a:t>
            </a:r>
            <a:r>
              <a:rPr lang="en-US" dirty="0" smtClean="0"/>
              <a:t>B)</a:t>
            </a:r>
            <a:r>
              <a:rPr lang="ru-RU" dirty="0" smtClean="0"/>
              <a:t>, что носит </a:t>
            </a:r>
            <a:r>
              <a:rPr lang="ru-RU" dirty="0" err="1" smtClean="0"/>
              <a:t>саногенный</a:t>
            </a:r>
            <a:r>
              <a:rPr lang="ru-RU" dirty="0" smtClean="0"/>
              <a:t> характер;</a:t>
            </a:r>
          </a:p>
          <a:p>
            <a:r>
              <a:rPr lang="ru-RU" dirty="0"/>
              <a:t>у</a:t>
            </a:r>
            <a:r>
              <a:rPr lang="ru-RU" dirty="0" smtClean="0"/>
              <a:t>силивается </a:t>
            </a:r>
            <a:r>
              <a:rPr lang="ru-RU" dirty="0" err="1" smtClean="0"/>
              <a:t>пропионогенез</a:t>
            </a:r>
            <a:r>
              <a:rPr lang="ru-RU" dirty="0" smtClean="0"/>
              <a:t>, снижается продукция бутиратов и </a:t>
            </a:r>
            <a:r>
              <a:rPr lang="ru-RU" dirty="0" err="1" smtClean="0"/>
              <a:t>ацетогенез</a:t>
            </a:r>
            <a:r>
              <a:rPr lang="ru-RU" dirty="0" smtClean="0"/>
              <a:t>.</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1049303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b="1" dirty="0" err="1" smtClean="0">
                <a:solidFill>
                  <a:srgbClr val="00B050"/>
                </a:solidFill>
              </a:rPr>
              <a:t>Метформин</a:t>
            </a:r>
            <a:endParaRPr lang="ru-RU" b="1" dirty="0">
              <a:solidFill>
                <a:srgbClr val="00B050"/>
              </a:solidFill>
            </a:endParaRPr>
          </a:p>
        </p:txBody>
      </p:sp>
      <p:sp>
        <p:nvSpPr>
          <p:cNvPr id="3" name="Content Placeholder 2"/>
          <p:cNvSpPr>
            <a:spLocks noGrp="1"/>
          </p:cNvSpPr>
          <p:nvPr>
            <p:ph idx="1"/>
          </p:nvPr>
        </p:nvSpPr>
        <p:spPr/>
        <p:txBody>
          <a:bodyPr>
            <a:normAutofit/>
          </a:bodyPr>
          <a:lstStyle/>
          <a:p>
            <a:r>
              <a:rPr lang="ru-RU" dirty="0"/>
              <a:t>п</a:t>
            </a:r>
            <a:r>
              <a:rPr lang="ru-RU" dirty="0" smtClean="0"/>
              <a:t>ервый препарат, который обладает прямым влиянием на биологический возраст человека – возможный родоначальник новой группы;</a:t>
            </a:r>
          </a:p>
          <a:p>
            <a:r>
              <a:rPr lang="ru-RU" dirty="0" smtClean="0"/>
              <a:t>влияет на жизнедеятельность </a:t>
            </a:r>
            <a:r>
              <a:rPr lang="en-US" dirty="0" smtClean="0"/>
              <a:t>E</a:t>
            </a:r>
            <a:r>
              <a:rPr lang="be-BY" dirty="0" smtClean="0"/>
              <a:t>.</a:t>
            </a:r>
            <a:r>
              <a:rPr lang="en-US" dirty="0" smtClean="0"/>
              <a:t>coli</a:t>
            </a:r>
            <a:r>
              <a:rPr lang="ru-RU" dirty="0" smtClean="0"/>
              <a:t>, модулируя обмен </a:t>
            </a:r>
            <a:r>
              <a:rPr lang="ru-RU" dirty="0" err="1" smtClean="0"/>
              <a:t>фолата</a:t>
            </a:r>
            <a:r>
              <a:rPr lang="ru-RU" dirty="0" smtClean="0"/>
              <a:t> и метионина;</a:t>
            </a:r>
          </a:p>
          <a:p>
            <a:r>
              <a:rPr lang="ru-RU" dirty="0"/>
              <a:t>у</a:t>
            </a:r>
            <a:r>
              <a:rPr lang="ru-RU" dirty="0" smtClean="0"/>
              <a:t>величивает разнообразие </a:t>
            </a:r>
            <a:r>
              <a:rPr lang="en-US" dirty="0"/>
              <a:t>E</a:t>
            </a:r>
            <a:r>
              <a:rPr lang="be-BY" dirty="0"/>
              <a:t>.</a:t>
            </a:r>
            <a:r>
              <a:rPr lang="en-US" dirty="0" smtClean="0"/>
              <a:t>coli</a:t>
            </a:r>
            <a:r>
              <a:rPr lang="ru-RU" dirty="0" smtClean="0"/>
              <a:t> и </a:t>
            </a:r>
            <a:r>
              <a:rPr lang="en-US" dirty="0" smtClean="0"/>
              <a:t>Lactobacillus</a:t>
            </a:r>
            <a:r>
              <a:rPr lang="ru-RU" dirty="0" smtClean="0"/>
              <a:t>;</a:t>
            </a:r>
          </a:p>
          <a:p>
            <a:r>
              <a:rPr lang="ru-RU" dirty="0" smtClean="0"/>
              <a:t>увеличивает соотношение </a:t>
            </a:r>
            <a:r>
              <a:rPr lang="en-US" dirty="0"/>
              <a:t>Firmicutes</a:t>
            </a:r>
            <a:r>
              <a:rPr lang="ru-RU" dirty="0"/>
              <a:t>/</a:t>
            </a:r>
            <a:r>
              <a:rPr lang="en-US" dirty="0" err="1"/>
              <a:t>Bacteroides</a:t>
            </a:r>
            <a:r>
              <a:rPr lang="ru-RU" dirty="0"/>
              <a:t> (</a:t>
            </a:r>
            <a:r>
              <a:rPr lang="en-US" dirty="0"/>
              <a:t>F</a:t>
            </a:r>
            <a:r>
              <a:rPr lang="be-BY" dirty="0"/>
              <a:t>/</a:t>
            </a:r>
            <a:r>
              <a:rPr lang="en-US" dirty="0"/>
              <a:t>B</a:t>
            </a:r>
            <a:r>
              <a:rPr lang="en-US" dirty="0" smtClean="0"/>
              <a:t>)</a:t>
            </a:r>
            <a:r>
              <a:rPr lang="ru-RU" dirty="0"/>
              <a:t>.</a:t>
            </a:r>
            <a:r>
              <a:rPr lang="ru-RU" dirty="0" smtClean="0"/>
              <a:t> </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2904098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err="1" smtClean="0">
                <a:solidFill>
                  <a:srgbClr val="00B050"/>
                </a:solidFill>
              </a:rPr>
              <a:t>Рапамицин</a:t>
            </a:r>
            <a:endParaRPr lang="ru-RU" b="1" dirty="0">
              <a:solidFill>
                <a:srgbClr val="00B050"/>
              </a:solidFill>
            </a:endParaRPr>
          </a:p>
        </p:txBody>
      </p:sp>
      <p:sp>
        <p:nvSpPr>
          <p:cNvPr id="3" name="Content Placeholder 2"/>
          <p:cNvSpPr>
            <a:spLocks noGrp="1"/>
          </p:cNvSpPr>
          <p:nvPr>
            <p:ph idx="1"/>
          </p:nvPr>
        </p:nvSpPr>
        <p:spPr/>
        <p:txBody>
          <a:bodyPr>
            <a:normAutofit/>
          </a:bodyPr>
          <a:lstStyle/>
          <a:p>
            <a:r>
              <a:rPr lang="ru-RU" dirty="0" err="1"/>
              <a:t>с</a:t>
            </a:r>
            <a:r>
              <a:rPr lang="ru-RU" dirty="0" err="1" smtClean="0"/>
              <a:t>енолитик</a:t>
            </a:r>
            <a:r>
              <a:rPr lang="ru-RU" dirty="0" smtClean="0"/>
              <a:t>;</a:t>
            </a:r>
          </a:p>
          <a:p>
            <a:r>
              <a:rPr lang="ru-RU" dirty="0" smtClean="0"/>
              <a:t>нормализация микробиоты полости рта со сдвигом в более «молодую» сторону;</a:t>
            </a:r>
          </a:p>
          <a:p>
            <a:r>
              <a:rPr lang="ru-RU" dirty="0"/>
              <a:t>у</a:t>
            </a:r>
            <a:r>
              <a:rPr lang="ru-RU" dirty="0" smtClean="0"/>
              <a:t>величивает содержание сегментированных филаментных бактерий;</a:t>
            </a:r>
          </a:p>
          <a:p>
            <a:r>
              <a:rPr lang="ru-RU" dirty="0"/>
              <a:t>н</a:t>
            </a:r>
            <a:r>
              <a:rPr lang="ru-RU" dirty="0" smtClean="0"/>
              <a:t>е влияем на соотношение </a:t>
            </a:r>
            <a:r>
              <a:rPr lang="en-US" dirty="0"/>
              <a:t>Firmicutes</a:t>
            </a:r>
            <a:r>
              <a:rPr lang="ru-RU" dirty="0"/>
              <a:t>/</a:t>
            </a:r>
            <a:r>
              <a:rPr lang="en-US" dirty="0" err="1"/>
              <a:t>Bacteroides</a:t>
            </a:r>
            <a:r>
              <a:rPr lang="ru-RU" dirty="0"/>
              <a:t> (</a:t>
            </a:r>
            <a:r>
              <a:rPr lang="en-US" dirty="0"/>
              <a:t>F</a:t>
            </a:r>
            <a:r>
              <a:rPr lang="be-BY" dirty="0"/>
              <a:t>/</a:t>
            </a:r>
            <a:r>
              <a:rPr lang="en-US" dirty="0"/>
              <a:t>B</a:t>
            </a:r>
            <a:r>
              <a:rPr lang="en-US" dirty="0" smtClean="0"/>
              <a:t>)</a:t>
            </a:r>
            <a:r>
              <a:rPr lang="ru-RU" dirty="0" smtClean="0"/>
              <a:t>;</a:t>
            </a:r>
          </a:p>
          <a:p>
            <a:r>
              <a:rPr lang="ru-RU" dirty="0"/>
              <a:t>у</a:t>
            </a:r>
            <a:r>
              <a:rPr lang="ru-RU" dirty="0" smtClean="0"/>
              <a:t> мышей – сдвиг микробиоты в сторону изменений, </a:t>
            </a:r>
            <a:r>
              <a:rPr lang="ru-RU" dirty="0" err="1" smtClean="0"/>
              <a:t>отмеченых</a:t>
            </a:r>
            <a:r>
              <a:rPr lang="ru-RU" dirty="0" smtClean="0"/>
              <a:t> в экспериментах с обильной жировой диетой.  </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23972203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err="1" smtClean="0">
                <a:solidFill>
                  <a:srgbClr val="00B050"/>
                </a:solidFill>
              </a:rPr>
              <a:t>Ресвератрол</a:t>
            </a:r>
            <a:endParaRPr lang="ru-RU" b="1" dirty="0">
              <a:solidFill>
                <a:srgbClr val="00B050"/>
              </a:solidFill>
            </a:endParaRPr>
          </a:p>
        </p:txBody>
      </p:sp>
      <p:sp>
        <p:nvSpPr>
          <p:cNvPr id="3" name="Content Placeholder 2"/>
          <p:cNvSpPr>
            <a:spLocks noGrp="1"/>
          </p:cNvSpPr>
          <p:nvPr>
            <p:ph idx="1"/>
          </p:nvPr>
        </p:nvSpPr>
        <p:spPr/>
        <p:txBody>
          <a:bodyPr/>
          <a:lstStyle/>
          <a:p>
            <a:endParaRPr lang="ru-RU" dirty="0" smtClean="0"/>
          </a:p>
          <a:p>
            <a:r>
              <a:rPr lang="ru-RU" dirty="0" err="1" smtClean="0"/>
              <a:t>геропротектор</a:t>
            </a:r>
            <a:r>
              <a:rPr lang="ru-RU" dirty="0" smtClean="0"/>
              <a:t> (в эксперименте);</a:t>
            </a:r>
          </a:p>
          <a:p>
            <a:r>
              <a:rPr lang="ru-RU" dirty="0"/>
              <a:t>у</a:t>
            </a:r>
            <a:r>
              <a:rPr lang="ru-RU" dirty="0" smtClean="0"/>
              <a:t> мышей способствует обратному развитию отрицательных изменений микробиоты, которые были отмечены в эксперименте с обильной жировой диетой;</a:t>
            </a:r>
          </a:p>
          <a:p>
            <a:r>
              <a:rPr lang="ru-RU" dirty="0" smtClean="0"/>
              <a:t> </a:t>
            </a:r>
            <a:r>
              <a:rPr lang="ru-RU" dirty="0"/>
              <a:t>не влияем на соотношение </a:t>
            </a:r>
            <a:r>
              <a:rPr lang="en-US" dirty="0"/>
              <a:t>Firmicutes</a:t>
            </a:r>
            <a:r>
              <a:rPr lang="ru-RU" dirty="0"/>
              <a:t>/</a:t>
            </a:r>
            <a:r>
              <a:rPr lang="en-US" dirty="0" err="1"/>
              <a:t>Bacteroides</a:t>
            </a:r>
            <a:r>
              <a:rPr lang="ru-RU" dirty="0"/>
              <a:t> (</a:t>
            </a:r>
            <a:r>
              <a:rPr lang="en-US" dirty="0"/>
              <a:t>F</a:t>
            </a:r>
            <a:r>
              <a:rPr lang="be-BY" dirty="0"/>
              <a:t>/</a:t>
            </a:r>
            <a:r>
              <a:rPr lang="en-US" dirty="0"/>
              <a:t>B</a:t>
            </a:r>
            <a:r>
              <a:rPr lang="en-US" dirty="0" smtClean="0"/>
              <a:t>)</a:t>
            </a:r>
            <a:r>
              <a:rPr lang="ru-RU" dirty="0" smtClean="0"/>
              <a:t>.</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11353800" y="6176963"/>
            <a:ext cx="785243" cy="642918"/>
          </a:xfrm>
          <a:prstGeom prst="rect">
            <a:avLst/>
          </a:prstGeom>
          <a:noFill/>
        </p:spPr>
      </p:pic>
    </p:spTree>
    <p:extLst>
      <p:ext uri="{BB962C8B-B14F-4D97-AF65-F5344CB8AC3E}">
        <p14:creationId xmlns:p14="http://schemas.microsoft.com/office/powerpoint/2010/main" xmlns="" val="1321708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2" y="188640"/>
            <a:ext cx="8801100" cy="521582"/>
          </a:xfrm>
        </p:spPr>
        <p:txBody>
          <a:bodyPr>
            <a:noAutofit/>
          </a:bodyPr>
          <a:lstStyle/>
          <a:p>
            <a:pPr algn="ctr"/>
            <a:r>
              <a:rPr lang="ru-RU" sz="3600" b="1" dirty="0" err="1">
                <a:solidFill>
                  <a:srgbClr val="00B050"/>
                </a:solidFill>
                <a:latin typeface="Times New Roman" charset="0"/>
                <a:ea typeface="Times New Roman" charset="0"/>
                <a:cs typeface="Times New Roman" charset="0"/>
              </a:rPr>
              <a:t>Биорегулятор</a:t>
            </a:r>
            <a:r>
              <a:rPr lang="ru-RU" sz="3600" b="1" dirty="0">
                <a:solidFill>
                  <a:srgbClr val="00B050"/>
                </a:solidFill>
                <a:latin typeface="Times New Roman" charset="0"/>
                <a:ea typeface="Times New Roman" charset="0"/>
                <a:cs typeface="Times New Roman" charset="0"/>
              </a:rPr>
              <a:t> </a:t>
            </a:r>
            <a:r>
              <a:rPr lang="ru-RU" sz="3600" b="1" dirty="0" err="1">
                <a:solidFill>
                  <a:srgbClr val="00B050"/>
                </a:solidFill>
                <a:latin typeface="Times New Roman" charset="0"/>
                <a:ea typeface="Times New Roman" charset="0"/>
                <a:cs typeface="Times New Roman" charset="0"/>
              </a:rPr>
              <a:t>метабиотик</a:t>
            </a:r>
            <a:r>
              <a:rPr lang="ru-RU" sz="3600" b="1" dirty="0">
                <a:solidFill>
                  <a:srgbClr val="00B050"/>
                </a:solidFill>
                <a:latin typeface="Times New Roman" charset="0"/>
                <a:ea typeface="Times New Roman" charset="0"/>
                <a:cs typeface="Times New Roman" charset="0"/>
              </a:rPr>
              <a:t> </a:t>
            </a:r>
            <a:r>
              <a:rPr lang="ru-RU" sz="3600" b="1" dirty="0" err="1">
                <a:solidFill>
                  <a:srgbClr val="00B050"/>
                </a:solidFill>
                <a:latin typeface="Times New Roman" charset="0"/>
                <a:ea typeface="Times New Roman" charset="0"/>
                <a:cs typeface="Times New Roman" charset="0"/>
              </a:rPr>
              <a:t>Дайго</a:t>
            </a:r>
            <a:endParaRPr lang="ru-RU" sz="3600" b="1" dirty="0">
              <a:solidFill>
                <a:srgbClr val="00B050"/>
              </a:solidFill>
              <a:latin typeface="Times New Roman" charset="0"/>
              <a:ea typeface="Times New Roman" charset="0"/>
              <a:cs typeface="Times New Roman" charset="0"/>
            </a:endParaRPr>
          </a:p>
        </p:txBody>
      </p:sp>
      <p:sp>
        <p:nvSpPr>
          <p:cNvPr id="4" name="TextBox 3"/>
          <p:cNvSpPr txBox="1"/>
          <p:nvPr/>
        </p:nvSpPr>
        <p:spPr>
          <a:xfrm>
            <a:off x="1703512" y="1268767"/>
            <a:ext cx="3276600" cy="2856671"/>
          </a:xfrm>
          <a:prstGeom prst="rect">
            <a:avLst/>
          </a:prstGeom>
          <a:noFill/>
        </p:spPr>
        <p:txBody>
          <a:bodyPr wrap="square" lIns="85844" tIns="42922" rIns="85844" bIns="42922" rtlCol="0">
            <a:spAutoFit/>
          </a:bodyPr>
          <a:lstStyle/>
          <a:p>
            <a:pPr marL="262553" indent="-262553">
              <a:buAutoNum type="arabicPeriod"/>
            </a:pPr>
            <a:r>
              <a:rPr lang="ru-RU" dirty="0">
                <a:latin typeface="Times New Roman" charset="0"/>
                <a:ea typeface="Times New Roman" charset="0"/>
                <a:cs typeface="Times New Roman" charset="0"/>
              </a:rPr>
              <a:t>Не является </a:t>
            </a:r>
            <a:r>
              <a:rPr lang="ru-RU" dirty="0" err="1">
                <a:latin typeface="Times New Roman" charset="0"/>
                <a:ea typeface="Times New Roman" charset="0"/>
                <a:cs typeface="Times New Roman" charset="0"/>
              </a:rPr>
              <a:t>пробиотиком</a:t>
            </a:r>
            <a:r>
              <a:rPr lang="ru-RU" dirty="0">
                <a:latin typeface="Times New Roman" charset="0"/>
                <a:ea typeface="Times New Roman" charset="0"/>
                <a:cs typeface="Times New Roman" charset="0"/>
              </a:rPr>
              <a:t> или </a:t>
            </a:r>
            <a:r>
              <a:rPr lang="ru-RU" dirty="0" err="1">
                <a:latin typeface="Times New Roman" charset="0"/>
                <a:ea typeface="Times New Roman" charset="0"/>
                <a:cs typeface="Times New Roman" charset="0"/>
              </a:rPr>
              <a:t>пребиотиком</a:t>
            </a:r>
            <a:endParaRPr lang="en-US" dirty="0">
              <a:latin typeface="Times New Roman" charset="0"/>
              <a:ea typeface="Times New Roman" charset="0"/>
              <a:cs typeface="Times New Roman" charset="0"/>
            </a:endParaRPr>
          </a:p>
          <a:p>
            <a:pPr marL="262553" indent="-262553">
              <a:buAutoNum type="arabicPeriod"/>
            </a:pPr>
            <a:r>
              <a:rPr lang="ru-RU" dirty="0">
                <a:latin typeface="Times New Roman" charset="0"/>
                <a:ea typeface="Times New Roman" charset="0"/>
                <a:cs typeface="Times New Roman" charset="0"/>
              </a:rPr>
              <a:t>Содержит смесь пептидов — биорегуляторов, экстрагированных из </a:t>
            </a:r>
          </a:p>
          <a:p>
            <a:r>
              <a:rPr lang="ru-RU" dirty="0">
                <a:latin typeface="Times New Roman" charset="0"/>
                <a:ea typeface="Times New Roman" charset="0"/>
                <a:cs typeface="Times New Roman" charset="0"/>
              </a:rPr>
              <a:t>бактериальных  клеток 16 штаммов физиологических  </a:t>
            </a:r>
            <a:r>
              <a:rPr lang="ru-RU" dirty="0" err="1">
                <a:latin typeface="Times New Roman" charset="0"/>
                <a:ea typeface="Times New Roman" charset="0"/>
                <a:cs typeface="Times New Roman" charset="0"/>
              </a:rPr>
              <a:t>лактобактерий</a:t>
            </a:r>
            <a:r>
              <a:rPr lang="ru-RU" dirty="0">
                <a:latin typeface="Times New Roman" charset="0"/>
                <a:ea typeface="Times New Roman" charset="0"/>
                <a:cs typeface="Times New Roman" charset="0"/>
              </a:rPr>
              <a:t>, колонизующих кишечник здорового  человека.</a:t>
            </a:r>
          </a:p>
          <a:p>
            <a:pPr marL="262553" indent="-262553">
              <a:buAutoNum type="arabicPeriod"/>
            </a:pPr>
            <a:endParaRPr lang="ru-RU" dirty="0">
              <a:latin typeface="Times New Roman" charset="0"/>
              <a:ea typeface="Times New Roman" charset="0"/>
              <a:cs typeface="Times New Roman" charset="0"/>
            </a:endParaRP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1524003" y="4619945"/>
            <a:ext cx="2051719" cy="2060848"/>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3251655" y="5522810"/>
            <a:ext cx="1403404" cy="1335190"/>
          </a:xfrm>
          <a:prstGeom prst="rect">
            <a:avLst/>
          </a:prstGeom>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7848" y="908723"/>
            <a:ext cx="5940152" cy="5949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descr="http://www.gerontolog.info/image/fon/emblemae.jpg"/>
          <p:cNvPicPr>
            <a:picLocks noChangeAspect="1" noChangeArrowheads="1"/>
          </p:cNvPicPr>
          <p:nvPr/>
        </p:nvPicPr>
        <p:blipFill>
          <a:blip r:embed="rId5"/>
          <a:srcRect/>
          <a:stretch>
            <a:fillRect/>
          </a:stretch>
        </p:blipFill>
        <p:spPr bwMode="auto">
          <a:xfrm>
            <a:off x="11327509" y="6215082"/>
            <a:ext cx="785243" cy="642918"/>
          </a:xfrm>
          <a:prstGeom prst="rect">
            <a:avLst/>
          </a:prstGeom>
          <a:noFill/>
        </p:spPr>
      </p:pic>
    </p:spTree>
    <p:extLst>
      <p:ext uri="{BB962C8B-B14F-4D97-AF65-F5344CB8AC3E}">
        <p14:creationId xmlns:p14="http://schemas.microsoft.com/office/powerpoint/2010/main" xmlns="" val="1224486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500" b="1" dirty="0">
                <a:solidFill>
                  <a:srgbClr val="00B050"/>
                </a:solidFill>
              </a:rPr>
              <a:t>Динамика </a:t>
            </a:r>
            <a:r>
              <a:rPr lang="ru-RU" sz="2500" b="1" dirty="0" err="1">
                <a:solidFill>
                  <a:srgbClr val="00B050"/>
                </a:solidFill>
              </a:rPr>
              <a:t>нейроиммуноэндокринного</a:t>
            </a:r>
            <a:r>
              <a:rPr lang="ru-RU" sz="2500" b="1" dirty="0">
                <a:solidFill>
                  <a:srgbClr val="00B050"/>
                </a:solidFill>
              </a:rPr>
              <a:t> статуса (</a:t>
            </a:r>
            <a:r>
              <a:rPr lang="ru-RU" sz="2500" b="1" dirty="0" err="1">
                <a:solidFill>
                  <a:srgbClr val="00B050"/>
                </a:solidFill>
              </a:rPr>
              <a:t>пг</a:t>
            </a:r>
            <a:r>
              <a:rPr lang="ru-RU" sz="2500" b="1" dirty="0">
                <a:solidFill>
                  <a:srgbClr val="00B050"/>
                </a:solidFill>
              </a:rPr>
              <a:t>/мл): укрепление анаболической резистентности</a:t>
            </a:r>
          </a:p>
        </p:txBody>
      </p:sp>
      <p:graphicFrame>
        <p:nvGraphicFramePr>
          <p:cNvPr id="6" name="Содержимое 5"/>
          <p:cNvGraphicFramePr>
            <a:graphicFrameLocks noGrp="1"/>
          </p:cNvGraphicFramePr>
          <p:nvPr>
            <p:ph idx="1"/>
            <p:extLst/>
          </p:nvPr>
        </p:nvGraphicFramePr>
        <p:xfrm>
          <a:off x="2279576" y="2060852"/>
          <a:ext cx="7632848" cy="4322648"/>
        </p:xfrm>
        <a:graphic>
          <a:graphicData uri="http://schemas.openxmlformats.org/drawingml/2006/table">
            <a:tbl>
              <a:tblPr/>
              <a:tblGrid>
                <a:gridCol w="2724516">
                  <a:extLst>
                    <a:ext uri="{9D8B030D-6E8A-4147-A177-3AD203B41FA5}">
                      <a16:colId xmlns:a16="http://schemas.microsoft.com/office/drawing/2014/main" xmlns="" val="20000"/>
                    </a:ext>
                  </a:extLst>
                </a:gridCol>
                <a:gridCol w="2724516">
                  <a:extLst>
                    <a:ext uri="{9D8B030D-6E8A-4147-A177-3AD203B41FA5}">
                      <a16:colId xmlns:a16="http://schemas.microsoft.com/office/drawing/2014/main" xmlns="" val="20001"/>
                    </a:ext>
                  </a:extLst>
                </a:gridCol>
                <a:gridCol w="2183816">
                  <a:extLst>
                    <a:ext uri="{9D8B030D-6E8A-4147-A177-3AD203B41FA5}">
                      <a16:colId xmlns:a16="http://schemas.microsoft.com/office/drawing/2014/main" xmlns="" val="20002"/>
                    </a:ext>
                  </a:extLst>
                </a:gridCol>
              </a:tblGrid>
              <a:tr h="498909">
                <a:tc rowSpan="2">
                  <a:txBody>
                    <a:bodyPr/>
                    <a:lstStyle/>
                    <a:p>
                      <a:pPr algn="ctr">
                        <a:lnSpc>
                          <a:spcPct val="150000"/>
                        </a:lnSpc>
                        <a:spcAft>
                          <a:spcPts val="0"/>
                        </a:spcAft>
                      </a:pPr>
                      <a:r>
                        <a:rPr lang="ru-RU" sz="2000" b="1" dirty="0">
                          <a:latin typeface="Times New Roman"/>
                          <a:ea typeface="Times New Roman"/>
                          <a:cs typeface="Times New Roman"/>
                        </a:rPr>
                        <a:t>Показатели</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ru-RU" sz="2000" b="1" dirty="0">
                          <a:latin typeface="Times New Roman"/>
                          <a:ea typeface="Times New Roman"/>
                          <a:cs typeface="Times New Roman"/>
                        </a:rPr>
                        <a:t>Исследуемые пациенты (</a:t>
                      </a:r>
                      <a:r>
                        <a:rPr lang="en-US" sz="2000" b="1" dirty="0" smtClean="0">
                          <a:latin typeface="Times New Roman"/>
                          <a:ea typeface="Times New Roman"/>
                          <a:cs typeface="Times New Roman"/>
                        </a:rPr>
                        <a:t>n=</a:t>
                      </a:r>
                      <a:r>
                        <a:rPr lang="ru-RU" sz="2000" b="1" dirty="0" smtClean="0">
                          <a:latin typeface="Times New Roman"/>
                          <a:ea typeface="Times New Roman"/>
                          <a:cs typeface="Times New Roman"/>
                        </a:rPr>
                        <a:t>62</a:t>
                      </a:r>
                      <a:r>
                        <a:rPr lang="en-US" sz="2000" b="1" dirty="0" smtClean="0">
                          <a:latin typeface="Times New Roman"/>
                          <a:ea typeface="Times New Roman"/>
                          <a:cs typeface="Times New Roman"/>
                        </a:rPr>
                        <a:t>)</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791325">
                <a:tc vMerge="1">
                  <a:txBody>
                    <a:bodyPr/>
                    <a:lstStyle/>
                    <a:p>
                      <a:endParaRPr lang="ru-RU"/>
                    </a:p>
                  </a:txBody>
                  <a:tcPr/>
                </a:tc>
                <a:tc>
                  <a:txBody>
                    <a:bodyPr/>
                    <a:lstStyle/>
                    <a:p>
                      <a:pPr algn="ctr">
                        <a:lnSpc>
                          <a:spcPct val="150000"/>
                        </a:lnSpc>
                        <a:spcAft>
                          <a:spcPts val="0"/>
                        </a:spcAft>
                      </a:pPr>
                      <a:r>
                        <a:rPr lang="ru-RU" sz="2000" b="1" dirty="0">
                          <a:latin typeface="Times New Roman"/>
                          <a:ea typeface="Times New Roman"/>
                          <a:cs typeface="Times New Roman"/>
                        </a:rPr>
                        <a:t>До применения препарата</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Через 3 месяца</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93039">
                <a:tc>
                  <a:txBody>
                    <a:bodyPr/>
                    <a:lstStyle/>
                    <a:p>
                      <a:pPr algn="ctr">
                        <a:lnSpc>
                          <a:spcPct val="150000"/>
                        </a:lnSpc>
                        <a:spcAft>
                          <a:spcPts val="0"/>
                        </a:spcAft>
                      </a:pPr>
                      <a:r>
                        <a:rPr lang="en-US" sz="2000" b="1">
                          <a:latin typeface="Times New Roman"/>
                          <a:ea typeface="Times New Roman"/>
                          <a:cs typeface="Times New Roman"/>
                        </a:rPr>
                        <a:t>IL-1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278,4</a:t>
                      </a:r>
                      <a:r>
                        <a:rPr lang="ru-RU" sz="2000" b="1" u="sng" dirty="0">
                          <a:latin typeface="Times New Roman"/>
                          <a:ea typeface="Times New Roman"/>
                          <a:cs typeface="Times New Roman"/>
                        </a:rPr>
                        <a:t>+</a:t>
                      </a:r>
                      <a:r>
                        <a:rPr lang="ru-RU" sz="2000" b="1" dirty="0">
                          <a:latin typeface="Times New Roman"/>
                          <a:ea typeface="Times New Roman"/>
                          <a:cs typeface="Times New Roman"/>
                        </a:rPr>
                        <a:t>1,3</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233,1</a:t>
                      </a:r>
                      <a:r>
                        <a:rPr lang="ru-RU" sz="2000" b="1" u="sng" dirty="0">
                          <a:latin typeface="Times New Roman"/>
                          <a:ea typeface="Times New Roman"/>
                          <a:cs typeface="Times New Roman"/>
                        </a:rPr>
                        <a:t>+</a:t>
                      </a:r>
                      <a:r>
                        <a:rPr lang="ru-RU" sz="2000" b="1" dirty="0">
                          <a:latin typeface="Times New Roman"/>
                          <a:ea typeface="Times New Roman"/>
                          <a:cs typeface="Times New Roman"/>
                        </a:rPr>
                        <a:t>1,1*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3039">
                <a:tc>
                  <a:txBody>
                    <a:bodyPr/>
                    <a:lstStyle/>
                    <a:p>
                      <a:pPr algn="ctr">
                        <a:lnSpc>
                          <a:spcPct val="150000"/>
                        </a:lnSpc>
                        <a:spcAft>
                          <a:spcPts val="0"/>
                        </a:spcAft>
                      </a:pPr>
                      <a:r>
                        <a:rPr lang="en-US" sz="2000" b="1">
                          <a:latin typeface="Times New Roman"/>
                          <a:ea typeface="Times New Roman"/>
                          <a:cs typeface="Times New Roman"/>
                        </a:rPr>
                        <a:t>IL-2</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79,1</a:t>
                      </a:r>
                      <a:r>
                        <a:rPr lang="ru-RU" sz="2000" b="1" u="sng">
                          <a:latin typeface="Times New Roman"/>
                          <a:ea typeface="Times New Roman"/>
                          <a:cs typeface="Times New Roman"/>
                        </a:rPr>
                        <a:t>+</a:t>
                      </a:r>
                      <a:r>
                        <a:rPr lang="ru-RU" sz="2000" b="1">
                          <a:latin typeface="Times New Roman"/>
                          <a:ea typeface="Times New Roman"/>
                          <a:cs typeface="Times New Roman"/>
                        </a:rPr>
                        <a:t>0,8</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66,1</a:t>
                      </a:r>
                      <a:r>
                        <a:rPr lang="ru-RU" sz="2000" b="1" u="sng" dirty="0">
                          <a:latin typeface="Times New Roman"/>
                          <a:ea typeface="Times New Roman"/>
                          <a:cs typeface="Times New Roman"/>
                        </a:rPr>
                        <a:t>+</a:t>
                      </a:r>
                      <a:r>
                        <a:rPr lang="ru-RU" sz="2000" b="1" dirty="0">
                          <a:latin typeface="Times New Roman"/>
                          <a:ea typeface="Times New Roman"/>
                          <a:cs typeface="Times New Roman"/>
                        </a:rPr>
                        <a:t>0,6*</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93039">
                <a:tc>
                  <a:txBody>
                    <a:bodyPr/>
                    <a:lstStyle/>
                    <a:p>
                      <a:pPr algn="ctr">
                        <a:lnSpc>
                          <a:spcPct val="150000"/>
                        </a:lnSpc>
                        <a:spcAft>
                          <a:spcPts val="0"/>
                        </a:spcAft>
                      </a:pPr>
                      <a:r>
                        <a:rPr lang="en-US" sz="2000" b="1" dirty="0">
                          <a:latin typeface="Times New Roman"/>
                          <a:ea typeface="Times New Roman"/>
                          <a:cs typeface="Times New Roman"/>
                        </a:rPr>
                        <a:t>IL-6</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1,7</a:t>
                      </a:r>
                      <a:r>
                        <a:rPr lang="ru-RU" sz="2000" b="1" u="sng">
                          <a:latin typeface="Times New Roman"/>
                          <a:ea typeface="Times New Roman"/>
                          <a:cs typeface="Times New Roman"/>
                        </a:rPr>
                        <a:t>+</a:t>
                      </a:r>
                      <a:r>
                        <a:rPr lang="ru-RU" sz="2000" b="1">
                          <a:latin typeface="Times New Roman"/>
                          <a:ea typeface="Times New Roman"/>
                          <a:cs typeface="Times New Roman"/>
                        </a:rPr>
                        <a:t>0,01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1,2</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93039">
                <a:tc>
                  <a:txBody>
                    <a:bodyPr/>
                    <a:lstStyle/>
                    <a:p>
                      <a:pPr algn="ctr">
                        <a:lnSpc>
                          <a:spcPct val="150000"/>
                        </a:lnSpc>
                        <a:spcAft>
                          <a:spcPts val="0"/>
                        </a:spcAft>
                      </a:pPr>
                      <a:r>
                        <a:rPr lang="en-US" sz="2000" b="1">
                          <a:latin typeface="Times New Roman"/>
                          <a:ea typeface="Times New Roman"/>
                          <a:cs typeface="Times New Roman"/>
                        </a:rPr>
                        <a:t>TNF-α</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123,1</a:t>
                      </a:r>
                      <a:r>
                        <a:rPr lang="ru-RU" sz="2000" b="1" u="sng">
                          <a:latin typeface="Times New Roman"/>
                          <a:ea typeface="Times New Roman"/>
                          <a:cs typeface="Times New Roman"/>
                        </a:rPr>
                        <a:t>+</a:t>
                      </a:r>
                      <a:r>
                        <a:rPr lang="ru-RU" sz="2000" b="1">
                          <a:latin typeface="Times New Roman"/>
                          <a:ea typeface="Times New Roman"/>
                          <a:cs typeface="Times New Roman"/>
                        </a:rPr>
                        <a:t>1,1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101,6</a:t>
                      </a:r>
                      <a:r>
                        <a:rPr lang="ru-RU" sz="2000" b="1" u="sng" dirty="0">
                          <a:latin typeface="Times New Roman"/>
                          <a:ea typeface="Times New Roman"/>
                          <a:cs typeface="Times New Roman"/>
                        </a:rPr>
                        <a:t>+</a:t>
                      </a:r>
                      <a:r>
                        <a:rPr lang="ru-RU" sz="2000" b="1" dirty="0">
                          <a:latin typeface="Times New Roman"/>
                          <a:ea typeface="Times New Roman"/>
                          <a:cs typeface="Times New Roman"/>
                        </a:rPr>
                        <a:t>1,0*</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3039">
                <a:tc>
                  <a:txBody>
                    <a:bodyPr/>
                    <a:lstStyle/>
                    <a:p>
                      <a:pPr algn="ctr">
                        <a:lnSpc>
                          <a:spcPct val="150000"/>
                        </a:lnSpc>
                        <a:spcAft>
                          <a:spcPts val="0"/>
                        </a:spcAft>
                      </a:pPr>
                      <a:r>
                        <a:rPr lang="en-US" sz="2000" b="1">
                          <a:latin typeface="Times New Roman"/>
                          <a:ea typeface="Times New Roman"/>
                          <a:cs typeface="Times New Roman"/>
                        </a:rPr>
                        <a:t>IL-4</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3,3</a:t>
                      </a:r>
                      <a:r>
                        <a:rPr lang="ru-RU" sz="2000" b="1" u="sng">
                          <a:latin typeface="Times New Roman"/>
                          <a:ea typeface="Times New Roman"/>
                          <a:cs typeface="Times New Roman"/>
                        </a:rPr>
                        <a:t>+</a:t>
                      </a:r>
                      <a:r>
                        <a:rPr lang="ru-RU" sz="2000" b="1">
                          <a:latin typeface="Times New Roman"/>
                          <a:ea typeface="Times New Roman"/>
                          <a:cs typeface="Times New Roman"/>
                        </a:rPr>
                        <a:t>0,01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8,1</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93039">
                <a:tc>
                  <a:txBody>
                    <a:bodyPr/>
                    <a:lstStyle/>
                    <a:p>
                      <a:pPr algn="ctr">
                        <a:lnSpc>
                          <a:spcPct val="150000"/>
                        </a:lnSpc>
                        <a:spcAft>
                          <a:spcPts val="0"/>
                        </a:spcAft>
                      </a:pPr>
                      <a:r>
                        <a:rPr lang="en-US" sz="2000" b="1">
                          <a:latin typeface="Times New Roman"/>
                          <a:ea typeface="Times New Roman"/>
                          <a:cs typeface="Times New Roman"/>
                        </a:rPr>
                        <a:t>IL-10</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1,4</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3,8</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4097" name="Rectangle 1"/>
          <p:cNvSpPr>
            <a:spLocks noChangeArrowheads="1"/>
          </p:cNvSpPr>
          <p:nvPr/>
        </p:nvSpPr>
        <p:spPr bwMode="auto">
          <a:xfrm>
            <a:off x="1524002" y="6475513"/>
            <a:ext cx="85064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0850" fontAlgn="base">
              <a:spcBef>
                <a:spcPct val="0"/>
              </a:spcBef>
              <a:spcAft>
                <a:spcPct val="0"/>
              </a:spcAft>
            </a:pPr>
            <a:r>
              <a:rPr lang="ru-RU" sz="1400" dirty="0">
                <a:latin typeface="Times New Roman" pitchFamily="18" charset="0"/>
                <a:ea typeface="SimSun" pitchFamily="2" charset="-122"/>
                <a:cs typeface="Times New Roman" pitchFamily="18" charset="0"/>
              </a:rPr>
              <a:t>*</a:t>
            </a:r>
            <a:r>
              <a:rPr lang="en-US" sz="1400" dirty="0">
                <a:latin typeface="Times New Roman" pitchFamily="18" charset="0"/>
                <a:ea typeface="SimSun" pitchFamily="2" charset="-122"/>
                <a:cs typeface="Times New Roman" pitchFamily="18" charset="0"/>
              </a:rPr>
              <a:t>p</a:t>
            </a:r>
            <a:r>
              <a:rPr lang="ru-RU" sz="1400" dirty="0">
                <a:latin typeface="Times New Roman" pitchFamily="18" charset="0"/>
                <a:ea typeface="SimSun" pitchFamily="2" charset="-122"/>
                <a:cs typeface="Times New Roman" pitchFamily="18" charset="0"/>
              </a:rPr>
              <a:t>&lt;0,05 между показателями до применения препарата и через 3 месяца после применения препарата.</a:t>
            </a:r>
            <a:endParaRPr lang="ru-RU" dirty="0">
              <a:latin typeface="Arial" pitchFamily="34" charset="0"/>
              <a:cs typeface="Arial" pitchFamily="34" charset="0"/>
            </a:endParaRP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11353800" y="6154054"/>
            <a:ext cx="785243" cy="642918"/>
          </a:xfrm>
          <a:prstGeom prst="rect">
            <a:avLst/>
          </a:prstGeom>
          <a:noFill/>
        </p:spPr>
      </p:pic>
    </p:spTree>
    <p:extLst>
      <p:ext uri="{BB962C8B-B14F-4D97-AF65-F5344CB8AC3E}">
        <p14:creationId xmlns:p14="http://schemas.microsoft.com/office/powerpoint/2010/main" xmlns="" val="1218078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50"/>
                </a:solidFill>
              </a:rPr>
              <a:t>CR </a:t>
            </a:r>
            <a:r>
              <a:rPr lang="ru-RU" b="1" dirty="0" smtClean="0">
                <a:solidFill>
                  <a:srgbClr val="00B050"/>
                </a:solidFill>
              </a:rPr>
              <a:t>и сердечно-сосудистая система</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ru-RU" dirty="0" smtClean="0"/>
              <a:t>длительное </a:t>
            </a:r>
            <a:r>
              <a:rPr lang="ru-RU" dirty="0"/>
              <a:t>лечение CR у пожилых крыс показало улучшение диастолической дисфункции и уменьшение фиброза сердца, что коррелировало со снижением уровней липофусцина и β-</a:t>
            </a:r>
            <a:r>
              <a:rPr lang="ru-RU" dirty="0" err="1"/>
              <a:t>галактозидазы</a:t>
            </a:r>
            <a:r>
              <a:rPr lang="ru-RU" dirty="0"/>
              <a:t> в </a:t>
            </a:r>
            <a:r>
              <a:rPr lang="ru-RU" dirty="0" smtClean="0"/>
              <a:t>сердце (маркеры старения);</a:t>
            </a:r>
          </a:p>
          <a:p>
            <a:r>
              <a:rPr lang="ru-RU" dirty="0"/>
              <a:t>к</a:t>
            </a:r>
            <a:r>
              <a:rPr lang="ru-RU" dirty="0" smtClean="0"/>
              <a:t>раткосрочный курс </a:t>
            </a:r>
            <a:r>
              <a:rPr lang="ru-RU" dirty="0"/>
              <a:t>CR </a:t>
            </a:r>
            <a:r>
              <a:rPr lang="ru-RU" dirty="0" smtClean="0"/>
              <a:t>– улучшение дисфункции миокарда </a:t>
            </a:r>
            <a:r>
              <a:rPr lang="ru-RU" dirty="0"/>
              <a:t>у пожилых мышей, страдающих </a:t>
            </a:r>
            <a:r>
              <a:rPr lang="ru-RU" dirty="0" err="1" smtClean="0"/>
              <a:t>кардиомиопатией</a:t>
            </a:r>
            <a:r>
              <a:rPr lang="ru-RU" dirty="0" smtClean="0"/>
              <a:t>, обратное развитие гипертрофии миокарда и диастолической функции </a:t>
            </a:r>
            <a:r>
              <a:rPr lang="ru-RU" dirty="0"/>
              <a:t>у пожилых </a:t>
            </a:r>
            <a:r>
              <a:rPr lang="ru-RU" dirty="0" smtClean="0"/>
              <a:t>мышей;</a:t>
            </a:r>
          </a:p>
          <a:p>
            <a:r>
              <a:rPr lang="ru-RU" dirty="0" smtClean="0"/>
              <a:t>у людей долгосрочный курс CR </a:t>
            </a:r>
            <a:r>
              <a:rPr lang="ru-RU" dirty="0"/>
              <a:t>улучшал диастолическую функцию и ослаблял </a:t>
            </a:r>
            <a:r>
              <a:rPr lang="ru-RU" dirty="0" smtClean="0"/>
              <a:t>воспаление низкой интенсивности;</a:t>
            </a:r>
          </a:p>
          <a:p>
            <a:r>
              <a:rPr lang="ru-RU" dirty="0" smtClean="0"/>
              <a:t>CR </a:t>
            </a:r>
            <a:r>
              <a:rPr lang="ru-RU" dirty="0"/>
              <a:t>уменьшает повреждение миокарда в ответ на </a:t>
            </a:r>
            <a:r>
              <a:rPr lang="ru-RU" dirty="0" smtClean="0"/>
              <a:t>стресс;</a:t>
            </a:r>
          </a:p>
          <a:p>
            <a:r>
              <a:rPr lang="ru-RU" dirty="0" smtClean="0"/>
              <a:t>длительный курс CR способствует </a:t>
            </a:r>
            <a:r>
              <a:rPr lang="ru-RU" dirty="0" err="1" smtClean="0"/>
              <a:t>ремоделированию</a:t>
            </a:r>
            <a:r>
              <a:rPr lang="ru-RU" dirty="0" smtClean="0"/>
              <a:t> </a:t>
            </a:r>
            <a:r>
              <a:rPr lang="ru-RU" dirty="0"/>
              <a:t>сердца и улучшает сердечную функцию в модели хронического инфаркта </a:t>
            </a:r>
            <a:r>
              <a:rPr lang="ru-RU" dirty="0" smtClean="0"/>
              <a:t>миокарда.</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3487304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994122"/>
          </a:xfrm>
        </p:spPr>
        <p:txBody>
          <a:bodyPr>
            <a:noAutofit/>
          </a:bodyPr>
          <a:lstStyle/>
          <a:p>
            <a:pPr algn="ctr"/>
            <a:r>
              <a:rPr lang="ru-RU" sz="2500" b="1" dirty="0">
                <a:solidFill>
                  <a:srgbClr val="00B050"/>
                </a:solidFill>
              </a:rPr>
              <a:t>Параметры </a:t>
            </a:r>
            <a:r>
              <a:rPr lang="ru-RU" sz="2500" b="1" dirty="0" err="1">
                <a:solidFill>
                  <a:srgbClr val="00B050"/>
                </a:solidFill>
              </a:rPr>
              <a:t>прооксидантного</a:t>
            </a:r>
            <a:r>
              <a:rPr lang="ru-RU" sz="2500" b="1" dirty="0">
                <a:solidFill>
                  <a:srgbClr val="00B050"/>
                </a:solidFill>
              </a:rPr>
              <a:t> и </a:t>
            </a:r>
            <a:r>
              <a:rPr lang="ru-RU" sz="2500" b="1" dirty="0" err="1">
                <a:solidFill>
                  <a:srgbClr val="00B050"/>
                </a:solidFill>
              </a:rPr>
              <a:t>антиоксидантного</a:t>
            </a:r>
            <a:r>
              <a:rPr lang="ru-RU" sz="2500" b="1" dirty="0">
                <a:solidFill>
                  <a:srgbClr val="00B050"/>
                </a:solidFill>
              </a:rPr>
              <a:t> статуса: укрепление анаболической резистентности 2</a:t>
            </a:r>
          </a:p>
        </p:txBody>
      </p:sp>
      <p:graphicFrame>
        <p:nvGraphicFramePr>
          <p:cNvPr id="4" name="Содержимое 3"/>
          <p:cNvGraphicFramePr>
            <a:graphicFrameLocks noGrp="1"/>
          </p:cNvGraphicFramePr>
          <p:nvPr>
            <p:ph idx="1"/>
            <p:extLst/>
          </p:nvPr>
        </p:nvGraphicFramePr>
        <p:xfrm>
          <a:off x="1523999" y="1484784"/>
          <a:ext cx="8892480" cy="4680519"/>
        </p:xfrm>
        <a:graphic>
          <a:graphicData uri="http://schemas.openxmlformats.org/drawingml/2006/table">
            <a:tbl>
              <a:tblPr/>
              <a:tblGrid>
                <a:gridCol w="4706480">
                  <a:extLst>
                    <a:ext uri="{9D8B030D-6E8A-4147-A177-3AD203B41FA5}">
                      <a16:colId xmlns:a16="http://schemas.microsoft.com/office/drawing/2014/main" xmlns="" val="20000"/>
                    </a:ext>
                  </a:extLst>
                </a:gridCol>
                <a:gridCol w="2093000">
                  <a:extLst>
                    <a:ext uri="{9D8B030D-6E8A-4147-A177-3AD203B41FA5}">
                      <a16:colId xmlns:a16="http://schemas.microsoft.com/office/drawing/2014/main" xmlns="" val="20001"/>
                    </a:ext>
                  </a:extLst>
                </a:gridCol>
                <a:gridCol w="2093000">
                  <a:extLst>
                    <a:ext uri="{9D8B030D-6E8A-4147-A177-3AD203B41FA5}">
                      <a16:colId xmlns:a16="http://schemas.microsoft.com/office/drawing/2014/main" xmlns="" val="20002"/>
                    </a:ext>
                  </a:extLst>
                </a:gridCol>
              </a:tblGrid>
              <a:tr h="521080">
                <a:tc rowSpan="2">
                  <a:txBody>
                    <a:bodyPr/>
                    <a:lstStyle/>
                    <a:p>
                      <a:pPr algn="ctr">
                        <a:lnSpc>
                          <a:spcPct val="150000"/>
                        </a:lnSpc>
                        <a:spcAft>
                          <a:spcPts val="0"/>
                        </a:spcAft>
                      </a:pPr>
                      <a:r>
                        <a:rPr lang="ru-RU" sz="1400" b="1" dirty="0">
                          <a:latin typeface="Times New Roman"/>
                          <a:ea typeface="Times New Roman"/>
                          <a:cs typeface="Times New Roman"/>
                        </a:rPr>
                        <a:t>Показатель</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140"/>
                        </a:spcBef>
                        <a:spcAft>
                          <a:spcPts val="0"/>
                        </a:spcAft>
                      </a:pPr>
                      <a:r>
                        <a:rPr lang="ru-RU" sz="1400" b="1" kern="50" dirty="0">
                          <a:latin typeface="Times New Roman"/>
                          <a:ea typeface="SimSun"/>
                          <a:cs typeface="Calibri"/>
                        </a:rPr>
                        <a:t>Исследуемые пациенты (</a:t>
                      </a:r>
                      <a:r>
                        <a:rPr lang="en-US" sz="1400" b="1" kern="50" dirty="0" smtClean="0">
                          <a:latin typeface="Times New Roman"/>
                          <a:ea typeface="SimSun"/>
                          <a:cs typeface="Calibri"/>
                        </a:rPr>
                        <a:t>n=</a:t>
                      </a:r>
                      <a:r>
                        <a:rPr lang="ru-RU" sz="1400" b="1" kern="50" dirty="0" smtClean="0">
                          <a:latin typeface="Times New Roman"/>
                          <a:ea typeface="SimSun"/>
                          <a:cs typeface="Calibri"/>
                        </a:rPr>
                        <a:t>62</a:t>
                      </a:r>
                      <a:r>
                        <a:rPr lang="en-US" sz="1400" b="1" kern="50" dirty="0" smtClean="0">
                          <a:latin typeface="Times New Roman"/>
                          <a:ea typeface="SimSun"/>
                          <a:cs typeface="Calibri"/>
                        </a:rPr>
                        <a:t>)</a:t>
                      </a:r>
                      <a:endParaRPr lang="ru-RU" sz="1400" b="1" kern="50" dirty="0">
                        <a:latin typeface="Arial"/>
                        <a:ea typeface="SimSun"/>
                        <a:cs typeface="Calibri"/>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689906">
                <a:tc vMerge="1">
                  <a:txBody>
                    <a:bodyPr/>
                    <a:lstStyle/>
                    <a:p>
                      <a:endParaRPr lang="ru-RU"/>
                    </a:p>
                  </a:txBody>
                  <a:tcPr/>
                </a:tc>
                <a:tc>
                  <a:txBody>
                    <a:bodyPr/>
                    <a:lstStyle/>
                    <a:p>
                      <a:pPr algn="ctr">
                        <a:lnSpc>
                          <a:spcPct val="150000"/>
                        </a:lnSpc>
                        <a:spcBef>
                          <a:spcPts val="140"/>
                        </a:spcBef>
                        <a:spcAft>
                          <a:spcPts val="0"/>
                        </a:spcAft>
                      </a:pPr>
                      <a:r>
                        <a:rPr lang="ru-RU" sz="1400" b="1" kern="50">
                          <a:latin typeface="Times New Roman"/>
                          <a:ea typeface="SimSun"/>
                          <a:cs typeface="Calibri"/>
                        </a:rPr>
                        <a:t>До применения препарата</a:t>
                      </a:r>
                      <a:endParaRPr lang="ru-RU" sz="1400" b="1" kern="50">
                        <a:latin typeface="Arial"/>
                        <a:ea typeface="SimSun"/>
                        <a:cs typeface="Calibri"/>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Через 3 месяца применения препарата</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9937">
                <a:tc>
                  <a:txBody>
                    <a:bodyPr/>
                    <a:lstStyle/>
                    <a:p>
                      <a:pPr>
                        <a:lnSpc>
                          <a:spcPct val="150000"/>
                        </a:lnSpc>
                        <a:spcAft>
                          <a:spcPts val="0"/>
                        </a:spcAft>
                      </a:pPr>
                      <a:r>
                        <a:rPr lang="ru-RU" sz="1400" b="1">
                          <a:latin typeface="Times New Roman"/>
                          <a:ea typeface="Times New Roman"/>
                          <a:cs typeface="Times New Roman"/>
                        </a:rPr>
                        <a:t>Общая антиокислительная активность, УЕ/мл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179,1±1,1</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latin typeface="Times New Roman"/>
                          <a:ea typeface="Times New Roman"/>
                          <a:cs typeface="Times New Roman"/>
                        </a:rPr>
                        <a:t>3</a:t>
                      </a:r>
                      <a:r>
                        <a:rPr lang="ru-RU" sz="1400" b="1">
                          <a:latin typeface="Times New Roman"/>
                          <a:ea typeface="Times New Roman"/>
                          <a:cs typeface="Times New Roman"/>
                        </a:rPr>
                        <a:t>77,3±1,3*</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3293">
                <a:tc>
                  <a:txBody>
                    <a:bodyPr/>
                    <a:lstStyle/>
                    <a:p>
                      <a:pPr>
                        <a:lnSpc>
                          <a:spcPct val="150000"/>
                        </a:lnSpc>
                        <a:spcAft>
                          <a:spcPts val="0"/>
                        </a:spcAft>
                      </a:pPr>
                      <a:r>
                        <a:rPr lang="ru-RU" sz="1400" b="1">
                          <a:latin typeface="Times New Roman"/>
                          <a:ea typeface="Times New Roman"/>
                          <a:cs typeface="Times New Roman"/>
                        </a:rPr>
                        <a:t>Антирадикальная активность, мкМ</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688,4±1,4</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latin typeface="Times New Roman"/>
                          <a:ea typeface="Times New Roman"/>
                          <a:cs typeface="Times New Roman"/>
                        </a:rPr>
                        <a:t>8</a:t>
                      </a:r>
                      <a:r>
                        <a:rPr lang="ru-RU" sz="1400" b="1">
                          <a:latin typeface="Times New Roman"/>
                          <a:ea typeface="Times New Roman"/>
                          <a:cs typeface="Times New Roman"/>
                        </a:rPr>
                        <a:t>98,1±1,8</a:t>
                      </a:r>
                      <a:r>
                        <a:rPr lang="en-US" sz="1400" b="1">
                          <a:latin typeface="Times New Roman"/>
                          <a:ea typeface="Times New Roman"/>
                          <a:cs typeface="Times New Roman"/>
                        </a:rPr>
                        <a:t>*</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89906">
                <a:tc>
                  <a:txBody>
                    <a:bodyPr/>
                    <a:lstStyle/>
                    <a:p>
                      <a:pPr>
                        <a:lnSpc>
                          <a:spcPct val="150000"/>
                        </a:lnSpc>
                        <a:spcAft>
                          <a:spcPts val="0"/>
                        </a:spcAft>
                      </a:pPr>
                      <a:r>
                        <a:rPr lang="ru-RU" sz="1400" b="1">
                          <a:latin typeface="Times New Roman"/>
                          <a:ea typeface="Times New Roman"/>
                          <a:cs typeface="Times New Roman"/>
                        </a:rPr>
                        <a:t>Активность общей супероксиддисмутазы сыворотки, УЕ/мл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31,4±0,5</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a:latin typeface="Times New Roman"/>
                          <a:ea typeface="Times New Roman"/>
                          <a:cs typeface="Times New Roman"/>
                        </a:rPr>
                        <a:t>5</a:t>
                      </a:r>
                      <a:r>
                        <a:rPr lang="ru-RU" sz="1400" b="1" dirty="0">
                          <a:latin typeface="Times New Roman"/>
                          <a:ea typeface="Times New Roman"/>
                          <a:cs typeface="Times New Roman"/>
                        </a:rPr>
                        <a:t>6,9±0,7</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9937">
                <a:tc>
                  <a:txBody>
                    <a:bodyPr/>
                    <a:lstStyle/>
                    <a:p>
                      <a:pPr>
                        <a:lnSpc>
                          <a:spcPct val="150000"/>
                        </a:lnSpc>
                        <a:spcAft>
                          <a:spcPts val="0"/>
                        </a:spcAft>
                      </a:pPr>
                      <a:r>
                        <a:rPr lang="ru-RU" sz="1400" b="1">
                          <a:latin typeface="Times New Roman"/>
                          <a:ea typeface="Times New Roman"/>
                          <a:cs typeface="Times New Roman"/>
                        </a:rPr>
                        <a:t>Активность глутаитионпероксидазы, мМ GSH/мг б. мин</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3,48±0,01</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7,17±0,01</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3293">
                <a:tc gridSpan="3">
                  <a:txBody>
                    <a:bodyPr/>
                    <a:lstStyle/>
                    <a:p>
                      <a:pPr algn="ctr">
                        <a:lnSpc>
                          <a:spcPct val="150000"/>
                        </a:lnSpc>
                        <a:spcAft>
                          <a:spcPts val="0"/>
                        </a:spcAft>
                      </a:pPr>
                      <a:r>
                        <a:rPr lang="ru-RU" sz="1400" b="1" dirty="0">
                          <a:latin typeface="Times New Roman"/>
                          <a:ea typeface="Times New Roman"/>
                          <a:cs typeface="Times New Roman"/>
                        </a:rPr>
                        <a:t>Содержание продуктов спонтанного перекисного окисления липидов:</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6"/>
                  </a:ext>
                </a:extLst>
              </a:tr>
              <a:tr h="459937">
                <a:tc>
                  <a:txBody>
                    <a:bodyPr/>
                    <a:lstStyle/>
                    <a:p>
                      <a:pPr>
                        <a:lnSpc>
                          <a:spcPct val="150000"/>
                        </a:lnSpc>
                        <a:spcAft>
                          <a:spcPts val="0"/>
                        </a:spcAft>
                      </a:pPr>
                      <a:r>
                        <a:rPr lang="ru-RU" sz="1400" b="1">
                          <a:latin typeface="Times New Roman"/>
                          <a:ea typeface="Times New Roman"/>
                          <a:cs typeface="Times New Roman"/>
                        </a:rPr>
                        <a:t>Первичные (коньюгированные гидроперекиси), мкМ/л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4,98±0,01</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2,98±0,01</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9937">
                <a:tc>
                  <a:txBody>
                    <a:bodyPr/>
                    <a:lstStyle/>
                    <a:p>
                      <a:pPr>
                        <a:lnSpc>
                          <a:spcPct val="150000"/>
                        </a:lnSpc>
                        <a:spcAft>
                          <a:spcPts val="0"/>
                        </a:spcAft>
                      </a:pPr>
                      <a:r>
                        <a:rPr lang="ru-RU" sz="1400" b="1" dirty="0">
                          <a:latin typeface="Times New Roman"/>
                          <a:ea typeface="Times New Roman"/>
                          <a:cs typeface="Times New Roman"/>
                        </a:rPr>
                        <a:t>Конечные (</a:t>
                      </a:r>
                      <a:r>
                        <a:rPr lang="ru-RU" sz="1400" b="1" dirty="0" err="1">
                          <a:latin typeface="Times New Roman"/>
                          <a:ea typeface="Times New Roman"/>
                          <a:cs typeface="Times New Roman"/>
                        </a:rPr>
                        <a:t>Шиффовы</a:t>
                      </a:r>
                      <a:r>
                        <a:rPr lang="ru-RU" sz="1400" b="1" dirty="0">
                          <a:latin typeface="Times New Roman"/>
                          <a:ea typeface="Times New Roman"/>
                          <a:cs typeface="Times New Roman"/>
                        </a:rPr>
                        <a:t> основания), УЕ/л</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379,7±1,3</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a:latin typeface="Times New Roman"/>
                          <a:ea typeface="Times New Roman"/>
                          <a:cs typeface="Times New Roman"/>
                        </a:rPr>
                        <a:t>2</a:t>
                      </a:r>
                      <a:r>
                        <a:rPr lang="ru-RU" sz="1400" b="1" dirty="0">
                          <a:latin typeface="Times New Roman"/>
                          <a:ea typeface="Times New Roman"/>
                          <a:cs typeface="Times New Roman"/>
                        </a:rPr>
                        <a:t>21,6±1,1</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13293">
                <a:tc>
                  <a:txBody>
                    <a:bodyPr/>
                    <a:lstStyle/>
                    <a:p>
                      <a:pPr>
                        <a:lnSpc>
                          <a:spcPct val="150000"/>
                        </a:lnSpc>
                        <a:spcAft>
                          <a:spcPts val="0"/>
                        </a:spcAft>
                      </a:pPr>
                      <a:r>
                        <a:rPr lang="ru-RU" sz="1400" b="1">
                          <a:latin typeface="Times New Roman"/>
                          <a:ea typeface="Times New Roman"/>
                          <a:cs typeface="Times New Roman"/>
                        </a:rPr>
                        <a:t>Содержание общего белка, г/л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77,3±0,7</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62,1±0,7</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5" name="Прямоугольник 4"/>
          <p:cNvSpPr/>
          <p:nvPr/>
        </p:nvSpPr>
        <p:spPr>
          <a:xfrm>
            <a:off x="1524000" y="6211678"/>
            <a:ext cx="9144000" cy="646331"/>
          </a:xfrm>
          <a:prstGeom prst="rect">
            <a:avLst/>
          </a:prstGeom>
        </p:spPr>
        <p:txBody>
          <a:bodyPr wrap="square">
            <a:spAutoFit/>
          </a:bodyPr>
          <a:lstStyle/>
          <a:p>
            <a:r>
              <a:rPr lang="ru-RU" dirty="0"/>
              <a:t>*</a:t>
            </a:r>
            <a:r>
              <a:rPr lang="en-US" dirty="0"/>
              <a:t>p</a:t>
            </a:r>
            <a:r>
              <a:rPr lang="ru-RU" dirty="0"/>
              <a:t>&lt;0,05 между показателями до применения препарата и через 3 месяца после применения препарата</a:t>
            </a:r>
          </a:p>
        </p:txBody>
      </p:sp>
      <p:pic>
        <p:nvPicPr>
          <p:cNvPr id="6"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3929513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274638"/>
            <a:ext cx="8686800" cy="922114"/>
          </a:xfrm>
        </p:spPr>
        <p:txBody>
          <a:bodyPr>
            <a:noAutofit/>
          </a:bodyPr>
          <a:lstStyle/>
          <a:p>
            <a:pPr algn="ctr"/>
            <a:r>
              <a:rPr lang="ru-RU" sz="3000" b="1" dirty="0">
                <a:solidFill>
                  <a:srgbClr val="00B050"/>
                </a:solidFill>
              </a:rPr>
              <a:t>Динамика субъективного общего благополучия по данным визуальной аналоговой шкалы</a:t>
            </a:r>
          </a:p>
        </p:txBody>
      </p:sp>
      <p:graphicFrame>
        <p:nvGraphicFramePr>
          <p:cNvPr id="4" name="Содержимое 3"/>
          <p:cNvGraphicFramePr>
            <a:graphicFrameLocks noGrp="1"/>
          </p:cNvGraphicFramePr>
          <p:nvPr>
            <p:ph idx="1"/>
            <p:extLst/>
          </p:nvPr>
        </p:nvGraphicFramePr>
        <p:xfrm>
          <a:off x="1523999" y="1700807"/>
          <a:ext cx="9144000" cy="4498168"/>
        </p:xfrm>
        <a:graphic>
          <a:graphicData uri="http://schemas.openxmlformats.org/drawingml/2006/table">
            <a:tbl>
              <a:tblPr/>
              <a:tblGrid>
                <a:gridCol w="4644009">
                  <a:extLst>
                    <a:ext uri="{9D8B030D-6E8A-4147-A177-3AD203B41FA5}">
                      <a16:colId xmlns:a16="http://schemas.microsoft.com/office/drawing/2014/main" xmlns="" val="20000"/>
                    </a:ext>
                  </a:extLst>
                </a:gridCol>
                <a:gridCol w="2142279">
                  <a:extLst>
                    <a:ext uri="{9D8B030D-6E8A-4147-A177-3AD203B41FA5}">
                      <a16:colId xmlns:a16="http://schemas.microsoft.com/office/drawing/2014/main" xmlns="" val="20001"/>
                    </a:ext>
                  </a:extLst>
                </a:gridCol>
                <a:gridCol w="2357712">
                  <a:extLst>
                    <a:ext uri="{9D8B030D-6E8A-4147-A177-3AD203B41FA5}">
                      <a16:colId xmlns:a16="http://schemas.microsoft.com/office/drawing/2014/main" xmlns="" val="20002"/>
                    </a:ext>
                  </a:extLst>
                </a:gridCol>
              </a:tblGrid>
              <a:tr h="457811">
                <a:tc rowSpan="2">
                  <a:txBody>
                    <a:bodyPr/>
                    <a:lstStyle/>
                    <a:p>
                      <a:pPr algn="ctr">
                        <a:lnSpc>
                          <a:spcPct val="150000"/>
                        </a:lnSpc>
                        <a:spcBef>
                          <a:spcPts val="0"/>
                        </a:spcBef>
                        <a:spcAft>
                          <a:spcPts val="0"/>
                        </a:spcAft>
                      </a:pPr>
                      <a:endParaRPr lang="ru-RU" sz="2400" b="1" baseline="0" dirty="0" smtClean="0">
                        <a:latin typeface="Times New Roman"/>
                        <a:ea typeface="Times New Roman"/>
                        <a:cs typeface="Times New Roman"/>
                      </a:endParaRPr>
                    </a:p>
                    <a:p>
                      <a:pPr algn="ctr">
                        <a:lnSpc>
                          <a:spcPct val="150000"/>
                        </a:lnSpc>
                        <a:spcBef>
                          <a:spcPts val="0"/>
                        </a:spcBef>
                        <a:spcAft>
                          <a:spcPts val="0"/>
                        </a:spcAft>
                      </a:pPr>
                      <a:r>
                        <a:rPr lang="ru-RU" sz="2400" b="1" baseline="0" dirty="0" smtClean="0">
                          <a:latin typeface="Times New Roman"/>
                          <a:ea typeface="Times New Roman"/>
                          <a:cs typeface="Times New Roman"/>
                        </a:rPr>
                        <a:t>Показатели</a:t>
                      </a:r>
                      <a:endParaRPr lang="ru-RU" sz="2400" b="1" baseline="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0"/>
                        </a:spcBef>
                        <a:spcAft>
                          <a:spcPts val="0"/>
                        </a:spcAft>
                      </a:pPr>
                      <a:r>
                        <a:rPr lang="ru-RU" sz="2400" b="1" kern="50" baseline="0" dirty="0">
                          <a:latin typeface="Times New Roman"/>
                          <a:ea typeface="SimSun"/>
                          <a:cs typeface="Calibri"/>
                        </a:rPr>
                        <a:t>Исследуемые пациенты (</a:t>
                      </a:r>
                      <a:r>
                        <a:rPr lang="en-US" sz="2400" b="1" kern="50" baseline="0" dirty="0" smtClean="0">
                          <a:latin typeface="Times New Roman"/>
                          <a:ea typeface="SimSun"/>
                          <a:cs typeface="Calibri"/>
                        </a:rPr>
                        <a:t>n=</a:t>
                      </a:r>
                      <a:r>
                        <a:rPr lang="ru-RU" sz="2400" b="1" kern="50" baseline="0" dirty="0" smtClean="0">
                          <a:latin typeface="Times New Roman"/>
                          <a:ea typeface="SimSun"/>
                          <a:cs typeface="Calibri"/>
                        </a:rPr>
                        <a:t>62</a:t>
                      </a:r>
                      <a:r>
                        <a:rPr lang="en-US" sz="2400" b="1" kern="50" baseline="0" dirty="0" smtClean="0">
                          <a:latin typeface="Times New Roman"/>
                          <a:ea typeface="SimSun"/>
                          <a:cs typeface="Calibri"/>
                        </a:rPr>
                        <a:t>)</a:t>
                      </a:r>
                      <a:endParaRPr lang="ru-RU" sz="2400" b="1" kern="50" baseline="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1498864">
                <a:tc vMerge="1">
                  <a:txBody>
                    <a:bodyPr/>
                    <a:lstStyle/>
                    <a:p>
                      <a:endParaRPr lang="ru-RU"/>
                    </a:p>
                  </a:txBody>
                  <a:tcPr/>
                </a:tc>
                <a:tc>
                  <a:txBody>
                    <a:bodyPr/>
                    <a:lstStyle/>
                    <a:p>
                      <a:pPr algn="ctr">
                        <a:lnSpc>
                          <a:spcPct val="150000"/>
                        </a:lnSpc>
                        <a:spcBef>
                          <a:spcPts val="0"/>
                        </a:spcBef>
                        <a:spcAft>
                          <a:spcPts val="0"/>
                        </a:spcAft>
                      </a:pPr>
                      <a:r>
                        <a:rPr lang="ru-RU" sz="2400" b="1" kern="50" baseline="0" dirty="0">
                          <a:latin typeface="Times New Roman"/>
                          <a:ea typeface="SimSun"/>
                          <a:cs typeface="Calibri"/>
                        </a:rPr>
                        <a:t>До </a:t>
                      </a:r>
                      <a:r>
                        <a:rPr lang="ru-RU" sz="2400" b="1" kern="50" baseline="0" dirty="0" smtClean="0">
                          <a:latin typeface="Times New Roman"/>
                          <a:ea typeface="SimSun"/>
                          <a:cs typeface="Calibri"/>
                        </a:rPr>
                        <a:t>применения </a:t>
                      </a:r>
                      <a:r>
                        <a:rPr lang="ru-RU" sz="2400" b="1" kern="50" baseline="0" dirty="0">
                          <a:latin typeface="Times New Roman"/>
                          <a:ea typeface="SimSun"/>
                          <a:cs typeface="Calibri"/>
                        </a:rPr>
                        <a:t>препарата</a:t>
                      </a:r>
                      <a:endParaRPr lang="ru-RU" sz="2400" b="1" kern="50" baseline="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0"/>
                        </a:spcBef>
                        <a:spcAft>
                          <a:spcPts val="0"/>
                        </a:spcAft>
                      </a:pPr>
                      <a:r>
                        <a:rPr lang="ru-RU" sz="2400" b="1" kern="50" baseline="0" dirty="0">
                          <a:latin typeface="Times New Roman"/>
                          <a:ea typeface="SimSun"/>
                          <a:cs typeface="Calibri"/>
                        </a:rPr>
                        <a:t>Через 3 месяца применения препарата</a:t>
                      </a:r>
                      <a:endParaRPr lang="ru-RU" sz="2400" b="1" kern="50" baseline="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85447">
                <a:tc>
                  <a:txBody>
                    <a:bodyPr/>
                    <a:lstStyle/>
                    <a:p>
                      <a:pPr>
                        <a:lnSpc>
                          <a:spcPct val="100000"/>
                        </a:lnSpc>
                        <a:spcBef>
                          <a:spcPts val="0"/>
                        </a:spcBef>
                        <a:spcAft>
                          <a:spcPts val="0"/>
                        </a:spcAft>
                      </a:pPr>
                      <a:r>
                        <a:rPr lang="ru-RU" sz="2400" b="1" baseline="0" dirty="0">
                          <a:latin typeface="Times New Roman"/>
                          <a:ea typeface="Times New Roman"/>
                          <a:cs typeface="Times New Roman"/>
                        </a:rPr>
                        <a:t>Самооценка физической активности </a:t>
                      </a:r>
                      <a:endParaRPr lang="ru-RU" sz="2400" b="1" baseline="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baseline="0" dirty="0">
                          <a:latin typeface="Times New Roman"/>
                          <a:ea typeface="SimSun"/>
                          <a:cs typeface="Calibri"/>
                        </a:rPr>
                        <a:t>66,1±0,6</a:t>
                      </a:r>
                      <a:endParaRPr lang="ru-RU" sz="2400" b="1" kern="50" baseline="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baseline="0" dirty="0">
                          <a:latin typeface="Times New Roman"/>
                          <a:ea typeface="SimSun"/>
                          <a:cs typeface="Calibri"/>
                        </a:rPr>
                        <a:t>75,3±0,9*</a:t>
                      </a:r>
                      <a:endParaRPr lang="ru-RU" sz="2400" b="1" kern="50" baseline="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4920">
                <a:tc>
                  <a:txBody>
                    <a:bodyPr/>
                    <a:lstStyle/>
                    <a:p>
                      <a:pPr>
                        <a:lnSpc>
                          <a:spcPct val="100000"/>
                        </a:lnSpc>
                        <a:spcBef>
                          <a:spcPts val="0"/>
                        </a:spcBef>
                        <a:spcAft>
                          <a:spcPts val="0"/>
                        </a:spcAft>
                      </a:pPr>
                      <a:r>
                        <a:rPr lang="ru-RU" sz="2400" b="1" baseline="0">
                          <a:latin typeface="Times New Roman"/>
                          <a:ea typeface="Times New Roman"/>
                          <a:cs typeface="Times New Roman"/>
                        </a:rPr>
                        <a:t>Самооценка энергичности </a:t>
                      </a:r>
                      <a:endParaRPr lang="ru-RU" sz="2400" b="1" baseline="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baseline="0" dirty="0">
                          <a:latin typeface="Times New Roman"/>
                          <a:ea typeface="SimSun"/>
                          <a:cs typeface="Calibri"/>
                        </a:rPr>
                        <a:t>72,1±0,8</a:t>
                      </a:r>
                      <a:endParaRPr lang="ru-RU" sz="2400" b="1" kern="50" baseline="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baseline="0" dirty="0">
                          <a:latin typeface="Times New Roman"/>
                          <a:ea typeface="SimSun"/>
                          <a:cs typeface="Calibri"/>
                        </a:rPr>
                        <a:t>86,4±1,0*</a:t>
                      </a:r>
                      <a:endParaRPr lang="ru-RU" sz="2400" b="1" kern="50" baseline="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85447">
                <a:tc>
                  <a:txBody>
                    <a:bodyPr/>
                    <a:lstStyle/>
                    <a:p>
                      <a:pPr>
                        <a:lnSpc>
                          <a:spcPct val="100000"/>
                        </a:lnSpc>
                        <a:spcBef>
                          <a:spcPts val="0"/>
                        </a:spcBef>
                        <a:spcAft>
                          <a:spcPts val="0"/>
                        </a:spcAft>
                      </a:pPr>
                      <a:r>
                        <a:rPr lang="ru-RU" sz="2400" b="1" baseline="0">
                          <a:latin typeface="Times New Roman"/>
                          <a:ea typeface="Times New Roman"/>
                          <a:cs typeface="Times New Roman"/>
                        </a:rPr>
                        <a:t>Самооценка общего самочувствия и благополучия</a:t>
                      </a:r>
                      <a:endParaRPr lang="ru-RU" sz="2400" b="1" baseline="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baseline="0" dirty="0">
                          <a:latin typeface="Times New Roman"/>
                          <a:ea typeface="SimSun"/>
                          <a:cs typeface="Calibri"/>
                        </a:rPr>
                        <a:t>72,3±0,8</a:t>
                      </a:r>
                      <a:endParaRPr lang="ru-RU" sz="2400" b="1" kern="50" baseline="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baseline="0" dirty="0">
                          <a:latin typeface="Times New Roman"/>
                          <a:ea typeface="SimSun"/>
                          <a:cs typeface="Calibri"/>
                        </a:rPr>
                        <a:t>89,1±1,0*</a:t>
                      </a:r>
                      <a:endParaRPr lang="ru-RU" sz="2400" b="1" kern="50" baseline="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Прямоугольник 4"/>
          <p:cNvSpPr/>
          <p:nvPr/>
        </p:nvSpPr>
        <p:spPr>
          <a:xfrm>
            <a:off x="1524000" y="6211678"/>
            <a:ext cx="9144000" cy="646331"/>
          </a:xfrm>
          <a:prstGeom prst="rect">
            <a:avLst/>
          </a:prstGeom>
        </p:spPr>
        <p:txBody>
          <a:bodyPr wrap="square">
            <a:spAutoFit/>
          </a:bodyPr>
          <a:lstStyle/>
          <a:p>
            <a:r>
              <a:rPr lang="ru-RU" dirty="0"/>
              <a:t>*</a:t>
            </a:r>
            <a:r>
              <a:rPr lang="en-US" dirty="0"/>
              <a:t>p</a:t>
            </a:r>
            <a:r>
              <a:rPr lang="ru-RU" dirty="0"/>
              <a:t>&lt;0,05 между показателями до применения препарата и через 3 месяца после применения препарата</a:t>
            </a:r>
          </a:p>
        </p:txBody>
      </p:sp>
      <p:pic>
        <p:nvPicPr>
          <p:cNvPr id="6" name="Picture 4" descr="http://www.gerontolog.info/image/fon/emblemae.jpg"/>
          <p:cNvPicPr>
            <a:picLocks noChangeAspect="1" noChangeArrowheads="1"/>
          </p:cNvPicPr>
          <p:nvPr/>
        </p:nvPicPr>
        <p:blipFill>
          <a:blip r:embed="rId2"/>
          <a:srcRect/>
          <a:stretch>
            <a:fillRect/>
          </a:stretch>
        </p:blipFill>
        <p:spPr bwMode="auto">
          <a:xfrm>
            <a:off x="11348845" y="6215091"/>
            <a:ext cx="785243" cy="642918"/>
          </a:xfrm>
          <a:prstGeom prst="rect">
            <a:avLst/>
          </a:prstGeom>
          <a:noFill/>
        </p:spPr>
      </p:pic>
    </p:spTree>
    <p:extLst>
      <p:ext uri="{BB962C8B-B14F-4D97-AF65-F5344CB8AC3E}">
        <p14:creationId xmlns:p14="http://schemas.microsoft.com/office/powerpoint/2010/main" xmlns="" val="1980395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0"/>
            <a:ext cx="8229600" cy="980728"/>
          </a:xfrm>
        </p:spPr>
        <p:txBody>
          <a:bodyPr>
            <a:normAutofit/>
          </a:bodyPr>
          <a:lstStyle/>
          <a:p>
            <a:pPr algn="ctr"/>
            <a:r>
              <a:rPr lang="ru-RU" b="1" dirty="0" smtClean="0">
                <a:solidFill>
                  <a:srgbClr val="00B050"/>
                </a:solidFill>
              </a:rPr>
              <a:t>Качество жизни </a:t>
            </a:r>
            <a:r>
              <a:rPr lang="en-US" b="1" dirty="0" smtClean="0">
                <a:solidFill>
                  <a:srgbClr val="00B050"/>
                </a:solidFill>
              </a:rPr>
              <a:t>SF - 36</a:t>
            </a:r>
            <a:endParaRPr lang="ru-RU" b="1" dirty="0">
              <a:solidFill>
                <a:srgbClr val="00B050"/>
              </a:solidFill>
            </a:endParaRPr>
          </a:p>
        </p:txBody>
      </p:sp>
      <p:graphicFrame>
        <p:nvGraphicFramePr>
          <p:cNvPr id="4" name="Содержимое 3"/>
          <p:cNvGraphicFramePr>
            <a:graphicFrameLocks noGrp="1"/>
          </p:cNvGraphicFramePr>
          <p:nvPr>
            <p:ph idx="1"/>
            <p:extLst/>
          </p:nvPr>
        </p:nvGraphicFramePr>
        <p:xfrm>
          <a:off x="1847529" y="902025"/>
          <a:ext cx="8496943" cy="5955976"/>
        </p:xfrm>
        <a:graphic>
          <a:graphicData uri="http://schemas.openxmlformats.org/drawingml/2006/table">
            <a:tbl>
              <a:tblPr/>
              <a:tblGrid>
                <a:gridCol w="4104456">
                  <a:extLst>
                    <a:ext uri="{9D8B030D-6E8A-4147-A177-3AD203B41FA5}">
                      <a16:colId xmlns:a16="http://schemas.microsoft.com/office/drawing/2014/main" xmlns="" val="20000"/>
                    </a:ext>
                  </a:extLst>
                </a:gridCol>
                <a:gridCol w="2075469">
                  <a:extLst>
                    <a:ext uri="{9D8B030D-6E8A-4147-A177-3AD203B41FA5}">
                      <a16:colId xmlns:a16="http://schemas.microsoft.com/office/drawing/2014/main" xmlns="" val="20001"/>
                    </a:ext>
                  </a:extLst>
                </a:gridCol>
                <a:gridCol w="2317018">
                  <a:extLst>
                    <a:ext uri="{9D8B030D-6E8A-4147-A177-3AD203B41FA5}">
                      <a16:colId xmlns:a16="http://schemas.microsoft.com/office/drawing/2014/main" xmlns="" val="20002"/>
                    </a:ext>
                  </a:extLst>
                </a:gridCol>
              </a:tblGrid>
              <a:tr h="403373">
                <a:tc rowSpan="2">
                  <a:txBody>
                    <a:bodyPr/>
                    <a:lstStyle/>
                    <a:p>
                      <a:pPr algn="ctr">
                        <a:lnSpc>
                          <a:spcPct val="150000"/>
                        </a:lnSpc>
                        <a:spcAft>
                          <a:spcPts val="0"/>
                        </a:spcAft>
                      </a:pPr>
                      <a:r>
                        <a:rPr lang="ru-RU" sz="1600" b="1" dirty="0">
                          <a:latin typeface="Times New Roman"/>
                          <a:ea typeface="Times New Roman"/>
                          <a:cs typeface="Times New Roman"/>
                        </a:rPr>
                        <a:t>Шкалы</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140"/>
                        </a:spcBef>
                        <a:spcAft>
                          <a:spcPts val="0"/>
                        </a:spcAft>
                      </a:pPr>
                      <a:r>
                        <a:rPr lang="ru-RU" sz="1600" b="1" kern="50" dirty="0">
                          <a:latin typeface="Times New Roman"/>
                          <a:ea typeface="SimSun"/>
                          <a:cs typeface="Calibri"/>
                        </a:rPr>
                        <a:t>Исследуемые пациенты (</a:t>
                      </a:r>
                      <a:r>
                        <a:rPr lang="en-US" sz="1600" b="1" kern="50" dirty="0" smtClean="0">
                          <a:latin typeface="Times New Roman"/>
                          <a:ea typeface="SimSun"/>
                          <a:cs typeface="Calibri"/>
                        </a:rPr>
                        <a:t>n=</a:t>
                      </a:r>
                      <a:r>
                        <a:rPr lang="ru-RU" sz="1600" b="1" kern="50" dirty="0" smtClean="0">
                          <a:latin typeface="Times New Roman"/>
                          <a:ea typeface="SimSun"/>
                          <a:cs typeface="Calibri"/>
                        </a:rPr>
                        <a:t>62</a:t>
                      </a:r>
                      <a:r>
                        <a:rPr lang="en-US" sz="1600" b="1" kern="50" dirty="0" smtClean="0">
                          <a:latin typeface="Times New Roman"/>
                          <a:ea typeface="SimSun"/>
                          <a:cs typeface="Calibri"/>
                        </a:rPr>
                        <a:t>)</a:t>
                      </a:r>
                      <a:endParaRPr lang="ru-RU" sz="1600" b="1" kern="50" dirty="0">
                        <a:latin typeface="Arial"/>
                        <a:ea typeface="SimSun"/>
                        <a:cs typeface="Calibri"/>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806746">
                <a:tc vMerge="1">
                  <a:txBody>
                    <a:bodyPr/>
                    <a:lstStyle/>
                    <a:p>
                      <a:endParaRPr lang="ru-RU"/>
                    </a:p>
                  </a:txBody>
                  <a:tcPr/>
                </a:tc>
                <a:tc>
                  <a:txBody>
                    <a:bodyPr/>
                    <a:lstStyle/>
                    <a:p>
                      <a:pPr algn="ctr">
                        <a:lnSpc>
                          <a:spcPct val="150000"/>
                        </a:lnSpc>
                        <a:spcBef>
                          <a:spcPts val="140"/>
                        </a:spcBef>
                        <a:spcAft>
                          <a:spcPts val="0"/>
                        </a:spcAft>
                      </a:pPr>
                      <a:r>
                        <a:rPr lang="ru-RU" sz="1600" b="1" kern="50" dirty="0">
                          <a:latin typeface="Times New Roman"/>
                          <a:ea typeface="SimSun"/>
                          <a:cs typeface="Calibri"/>
                        </a:rPr>
                        <a:t>До применения препарата</a:t>
                      </a:r>
                      <a:endParaRPr lang="ru-RU" sz="1600" b="1" kern="50" dirty="0">
                        <a:latin typeface="Arial"/>
                        <a:ea typeface="SimSun"/>
                        <a:cs typeface="Calibri"/>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40"/>
                        </a:spcBef>
                        <a:spcAft>
                          <a:spcPts val="0"/>
                        </a:spcAft>
                      </a:pPr>
                      <a:r>
                        <a:rPr lang="ru-RU" sz="1600" b="1" kern="50" dirty="0">
                          <a:latin typeface="Times New Roman"/>
                          <a:ea typeface="SimSun"/>
                          <a:cs typeface="Calibri"/>
                        </a:rPr>
                        <a:t>Через 3 месяца после  применения препарата</a:t>
                      </a:r>
                      <a:endParaRPr lang="ru-RU" sz="1600" b="1" kern="50" dirty="0">
                        <a:latin typeface="Arial"/>
                        <a:ea typeface="SimSun"/>
                        <a:cs typeface="Calibri"/>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03373">
                <a:tc>
                  <a:txBody>
                    <a:bodyPr/>
                    <a:lstStyle/>
                    <a:p>
                      <a:pPr algn="just">
                        <a:lnSpc>
                          <a:spcPct val="150000"/>
                        </a:lnSpc>
                        <a:spcAft>
                          <a:spcPts val="0"/>
                        </a:spcAft>
                      </a:pPr>
                      <a:r>
                        <a:rPr lang="ru-RU" sz="1600" b="1" dirty="0">
                          <a:latin typeface="Times New Roman"/>
                          <a:ea typeface="Times New Roman"/>
                          <a:cs typeface="Times New Roman"/>
                        </a:rPr>
                        <a:t>1. </a:t>
                      </a:r>
                      <a:r>
                        <a:rPr lang="ru-RU" sz="1600" b="1" dirty="0" err="1">
                          <a:latin typeface="Times New Roman"/>
                          <a:ea typeface="Times New Roman"/>
                          <a:cs typeface="Times New Roman"/>
                        </a:rPr>
                        <a:t>Physical</a:t>
                      </a:r>
                      <a:r>
                        <a:rPr lang="ru-RU" sz="1600" b="1" dirty="0">
                          <a:latin typeface="Times New Roman"/>
                          <a:ea typeface="Times New Roman"/>
                          <a:cs typeface="Times New Roman"/>
                        </a:rPr>
                        <a:t> </a:t>
                      </a:r>
                      <a:r>
                        <a:rPr lang="ru-RU" sz="1600" b="1" dirty="0" err="1">
                          <a:latin typeface="Times New Roman"/>
                          <a:ea typeface="Times New Roman"/>
                          <a:cs typeface="Times New Roman"/>
                        </a:rPr>
                        <a:t>Functioning</a:t>
                      </a:r>
                      <a:r>
                        <a:rPr lang="ru-RU" sz="1600" b="1" dirty="0">
                          <a:latin typeface="Times New Roman"/>
                          <a:ea typeface="Times New Roman"/>
                          <a:cs typeface="Times New Roman"/>
                        </a:rPr>
                        <a:t> — PF</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58,5 ±1,2</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73,7 ± 5,1*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4557">
                <a:tc>
                  <a:txBody>
                    <a:bodyPr/>
                    <a:lstStyle/>
                    <a:p>
                      <a:pPr algn="just">
                        <a:lnSpc>
                          <a:spcPct val="150000"/>
                        </a:lnSpc>
                        <a:spcAft>
                          <a:spcPts val="0"/>
                        </a:spcAft>
                      </a:pPr>
                      <a:r>
                        <a:rPr lang="ru-RU" sz="1600" b="1" dirty="0">
                          <a:latin typeface="Times New Roman"/>
                          <a:ea typeface="Times New Roman"/>
                          <a:cs typeface="Times New Roman"/>
                        </a:rPr>
                        <a:t>2. </a:t>
                      </a:r>
                      <a:r>
                        <a:rPr lang="ru-RU" sz="1600" b="1" dirty="0" err="1">
                          <a:latin typeface="Times New Roman"/>
                          <a:ea typeface="Times New Roman"/>
                          <a:cs typeface="Times New Roman"/>
                        </a:rPr>
                        <a:t>Role-Physical</a:t>
                      </a:r>
                      <a:r>
                        <a:rPr lang="ru-RU" sz="1600" b="1" dirty="0">
                          <a:latin typeface="Times New Roman"/>
                          <a:ea typeface="Times New Roman"/>
                          <a:cs typeface="Times New Roman"/>
                        </a:rPr>
                        <a:t> </a:t>
                      </a:r>
                      <a:r>
                        <a:rPr lang="ru-RU" sz="1600" b="1" dirty="0" err="1">
                          <a:latin typeface="Times New Roman"/>
                          <a:ea typeface="Times New Roman"/>
                          <a:cs typeface="Times New Roman"/>
                        </a:rPr>
                        <a:t>Functioning</a:t>
                      </a:r>
                      <a:r>
                        <a:rPr lang="ru-RU" sz="1600" b="1" dirty="0">
                          <a:latin typeface="Times New Roman"/>
                          <a:ea typeface="Times New Roman"/>
                          <a:cs typeface="Times New Roman"/>
                        </a:rPr>
                        <a:t> — RP</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64,3±1,3</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78,1 ± 1,3*</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03373">
                <a:tc>
                  <a:txBody>
                    <a:bodyPr/>
                    <a:lstStyle/>
                    <a:p>
                      <a:pPr algn="just">
                        <a:lnSpc>
                          <a:spcPct val="150000"/>
                        </a:lnSpc>
                        <a:spcAft>
                          <a:spcPts val="0"/>
                        </a:spcAft>
                      </a:pPr>
                      <a:r>
                        <a:rPr lang="ru-RU" sz="1600" b="1" dirty="0">
                          <a:latin typeface="Times New Roman"/>
                          <a:ea typeface="Times New Roman"/>
                          <a:cs typeface="Times New Roman"/>
                        </a:rPr>
                        <a:t>3. </a:t>
                      </a:r>
                      <a:r>
                        <a:rPr lang="ru-RU" sz="1600" b="1" dirty="0" err="1">
                          <a:latin typeface="Times New Roman"/>
                          <a:ea typeface="Times New Roman"/>
                          <a:cs typeface="Times New Roman"/>
                        </a:rPr>
                        <a:t>Bodily</a:t>
                      </a:r>
                      <a:r>
                        <a:rPr lang="ru-RU" sz="1600" b="1" dirty="0">
                          <a:latin typeface="Times New Roman"/>
                          <a:ea typeface="Times New Roman"/>
                          <a:cs typeface="Times New Roman"/>
                        </a:rPr>
                        <a:t> </a:t>
                      </a:r>
                      <a:r>
                        <a:rPr lang="ru-RU" sz="1600" b="1" dirty="0" err="1">
                          <a:latin typeface="Times New Roman"/>
                          <a:ea typeface="Times New Roman"/>
                          <a:cs typeface="Times New Roman"/>
                        </a:rPr>
                        <a:t>pain</a:t>
                      </a:r>
                      <a:r>
                        <a:rPr lang="ru-RU" sz="1600" b="1" dirty="0">
                          <a:latin typeface="Times New Roman"/>
                          <a:ea typeface="Times New Roman"/>
                          <a:cs typeface="Times New Roman"/>
                        </a:rPr>
                        <a:t> — BP</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80,0±1,3</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89,7±1,3</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03373">
                <a:tc>
                  <a:txBody>
                    <a:bodyPr/>
                    <a:lstStyle/>
                    <a:p>
                      <a:pPr algn="just">
                        <a:lnSpc>
                          <a:spcPct val="150000"/>
                        </a:lnSpc>
                        <a:spcAft>
                          <a:spcPts val="0"/>
                        </a:spcAft>
                      </a:pPr>
                      <a:r>
                        <a:rPr lang="ru-RU" sz="1600" b="1">
                          <a:latin typeface="Times New Roman"/>
                          <a:ea typeface="Times New Roman"/>
                          <a:cs typeface="Times New Roman"/>
                        </a:rPr>
                        <a:t>4. General Health — GH</a:t>
                      </a:r>
                      <a:endParaRPr lang="ru-RU" sz="1600" b="1">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49,5±1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74,4±1</a:t>
                      </a:r>
                      <a:r>
                        <a:rPr lang="en-US" sz="1600" dirty="0">
                          <a:latin typeface="Times New Roman"/>
                          <a:ea typeface="Times New Roman"/>
                          <a:cs typeface="Times New Roman"/>
                        </a:rPr>
                        <a:t>,</a:t>
                      </a:r>
                      <a:r>
                        <a:rPr lang="ru-RU" sz="1600" dirty="0">
                          <a:latin typeface="Times New Roman"/>
                          <a:ea typeface="Times New Roman"/>
                          <a:cs typeface="Times New Roman"/>
                        </a:rPr>
                        <a:t>4*</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03373">
                <a:tc>
                  <a:txBody>
                    <a:bodyPr/>
                    <a:lstStyle/>
                    <a:p>
                      <a:pPr algn="just">
                        <a:lnSpc>
                          <a:spcPct val="150000"/>
                        </a:lnSpc>
                        <a:spcAft>
                          <a:spcPts val="0"/>
                        </a:spcAft>
                      </a:pPr>
                      <a:r>
                        <a:rPr lang="ru-RU" sz="1600" b="1" dirty="0">
                          <a:latin typeface="Times New Roman"/>
                          <a:ea typeface="Times New Roman"/>
                          <a:cs typeface="Times New Roman"/>
                        </a:rPr>
                        <a:t>5. </a:t>
                      </a:r>
                      <a:r>
                        <a:rPr lang="ru-RU" sz="1600" b="1" dirty="0" err="1">
                          <a:latin typeface="Times New Roman"/>
                          <a:ea typeface="Times New Roman"/>
                          <a:cs typeface="Times New Roman"/>
                        </a:rPr>
                        <a:t>Vitality</a:t>
                      </a:r>
                      <a:r>
                        <a:rPr lang="ru-RU" sz="1600" b="1" dirty="0">
                          <a:latin typeface="Times New Roman"/>
                          <a:ea typeface="Times New Roman"/>
                          <a:cs typeface="Times New Roman"/>
                        </a:rPr>
                        <a:t> — VT</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58,3±1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79,5±1</a:t>
                      </a:r>
                      <a:r>
                        <a:rPr lang="en-US" sz="1600">
                          <a:latin typeface="Times New Roman"/>
                          <a:ea typeface="Times New Roman"/>
                          <a:cs typeface="Times New Roman"/>
                        </a:rPr>
                        <a:t>,</a:t>
                      </a:r>
                      <a:r>
                        <a:rPr lang="ru-RU" sz="1600">
                          <a:latin typeface="Times New Roman"/>
                          <a:ea typeface="Times New Roman"/>
                          <a:cs typeface="Times New Roman"/>
                        </a:rPr>
                        <a:t>5*</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03373">
                <a:tc>
                  <a:txBody>
                    <a:bodyPr/>
                    <a:lstStyle/>
                    <a:p>
                      <a:pPr algn="just">
                        <a:lnSpc>
                          <a:spcPct val="150000"/>
                        </a:lnSpc>
                        <a:spcAft>
                          <a:spcPts val="0"/>
                        </a:spcAft>
                      </a:pPr>
                      <a:r>
                        <a:rPr lang="ru-RU" sz="1600" b="1" dirty="0">
                          <a:latin typeface="Times New Roman"/>
                          <a:ea typeface="Times New Roman"/>
                          <a:cs typeface="Times New Roman"/>
                        </a:rPr>
                        <a:t>6. </a:t>
                      </a:r>
                      <a:r>
                        <a:rPr lang="ru-RU" sz="1600" b="1" dirty="0" err="1">
                          <a:latin typeface="Times New Roman"/>
                          <a:ea typeface="Times New Roman"/>
                          <a:cs typeface="Times New Roman"/>
                        </a:rPr>
                        <a:t>Social</a:t>
                      </a:r>
                      <a:r>
                        <a:rPr lang="ru-RU" sz="1600" b="1" dirty="0">
                          <a:latin typeface="Times New Roman"/>
                          <a:ea typeface="Times New Roman"/>
                          <a:cs typeface="Times New Roman"/>
                        </a:rPr>
                        <a:t> </a:t>
                      </a:r>
                      <a:r>
                        <a:rPr lang="ru-RU" sz="1600" b="1" dirty="0" err="1">
                          <a:latin typeface="Times New Roman"/>
                          <a:ea typeface="Times New Roman"/>
                          <a:cs typeface="Times New Roman"/>
                        </a:rPr>
                        <a:t>Functioning</a:t>
                      </a:r>
                      <a:r>
                        <a:rPr lang="ru-RU" sz="1600" b="1" dirty="0">
                          <a:latin typeface="Times New Roman"/>
                          <a:ea typeface="Times New Roman"/>
                          <a:cs typeface="Times New Roman"/>
                        </a:rPr>
                        <a:t> — SF</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49</a:t>
                      </a:r>
                      <a:r>
                        <a:rPr lang="en-US" sz="1600">
                          <a:latin typeface="Times New Roman"/>
                          <a:ea typeface="Times New Roman"/>
                          <a:cs typeface="Times New Roman"/>
                        </a:rPr>
                        <a:t>,</a:t>
                      </a:r>
                      <a:r>
                        <a:rPr lang="ru-RU" sz="1600">
                          <a:latin typeface="Times New Roman"/>
                          <a:ea typeface="Times New Roman"/>
                          <a:cs typeface="Times New Roman"/>
                        </a:rPr>
                        <a:t>3</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69</a:t>
                      </a:r>
                      <a:r>
                        <a:rPr lang="en-US" sz="1600">
                          <a:latin typeface="Times New Roman"/>
                          <a:ea typeface="Times New Roman"/>
                          <a:cs typeface="Times New Roman"/>
                        </a:rPr>
                        <a:t>,</a:t>
                      </a:r>
                      <a:r>
                        <a:rPr lang="ru-RU" sz="1600">
                          <a:latin typeface="Times New Roman"/>
                          <a:ea typeface="Times New Roman"/>
                          <a:cs typeface="Times New Roman"/>
                        </a:rPr>
                        <a:t>7</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4*</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03373">
                <a:tc>
                  <a:txBody>
                    <a:bodyPr/>
                    <a:lstStyle/>
                    <a:p>
                      <a:pPr algn="just">
                        <a:lnSpc>
                          <a:spcPct val="150000"/>
                        </a:lnSpc>
                        <a:spcAft>
                          <a:spcPts val="0"/>
                        </a:spcAft>
                      </a:pPr>
                      <a:r>
                        <a:rPr lang="ru-RU" sz="1600" b="1" dirty="0">
                          <a:latin typeface="Times New Roman"/>
                          <a:ea typeface="Times New Roman"/>
                          <a:cs typeface="Times New Roman"/>
                        </a:rPr>
                        <a:t>7. </a:t>
                      </a:r>
                      <a:r>
                        <a:rPr lang="ru-RU" sz="1600" b="1" dirty="0" err="1">
                          <a:latin typeface="Times New Roman"/>
                          <a:ea typeface="Times New Roman"/>
                          <a:cs typeface="Times New Roman"/>
                        </a:rPr>
                        <a:t>Role-Emotional</a:t>
                      </a:r>
                      <a:r>
                        <a:rPr lang="ru-RU" sz="1600" b="1" dirty="0">
                          <a:latin typeface="Times New Roman"/>
                          <a:ea typeface="Times New Roman"/>
                          <a:cs typeface="Times New Roman"/>
                        </a:rPr>
                        <a:t> — RE</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47,1±1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78,4±1</a:t>
                      </a:r>
                      <a:r>
                        <a:rPr lang="en-US" sz="1600" dirty="0">
                          <a:latin typeface="Times New Roman"/>
                          <a:ea typeface="Times New Roman"/>
                          <a:cs typeface="Times New Roman"/>
                        </a:rPr>
                        <a:t>,</a:t>
                      </a:r>
                      <a:r>
                        <a:rPr lang="ru-RU" sz="1600" dirty="0">
                          <a:latin typeface="Times New Roman"/>
                          <a:ea typeface="Times New Roman"/>
                          <a:cs typeface="Times New Roman"/>
                        </a:rPr>
                        <a:t>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03373">
                <a:tc>
                  <a:txBody>
                    <a:bodyPr/>
                    <a:lstStyle/>
                    <a:p>
                      <a:pPr algn="just">
                        <a:lnSpc>
                          <a:spcPct val="150000"/>
                        </a:lnSpc>
                        <a:spcAft>
                          <a:spcPts val="0"/>
                        </a:spcAft>
                      </a:pPr>
                      <a:r>
                        <a:rPr lang="ru-RU" sz="1600" b="1" dirty="0">
                          <a:latin typeface="Times New Roman"/>
                          <a:ea typeface="Times New Roman"/>
                          <a:cs typeface="Times New Roman"/>
                        </a:rPr>
                        <a:t>8. </a:t>
                      </a:r>
                      <a:r>
                        <a:rPr lang="ru-RU" sz="1600" b="1" dirty="0" err="1">
                          <a:latin typeface="Times New Roman"/>
                          <a:ea typeface="Times New Roman"/>
                          <a:cs typeface="Times New Roman"/>
                        </a:rPr>
                        <a:t>Mental</a:t>
                      </a:r>
                      <a:r>
                        <a:rPr lang="ru-RU" sz="1600" b="1" dirty="0">
                          <a:latin typeface="Times New Roman"/>
                          <a:ea typeface="Times New Roman"/>
                          <a:cs typeface="Times New Roman"/>
                        </a:rPr>
                        <a:t> </a:t>
                      </a:r>
                      <a:r>
                        <a:rPr lang="ru-RU" sz="1600" b="1" dirty="0" err="1">
                          <a:latin typeface="Times New Roman"/>
                          <a:ea typeface="Times New Roman"/>
                          <a:cs typeface="Times New Roman"/>
                        </a:rPr>
                        <a:t>Health</a:t>
                      </a:r>
                      <a:r>
                        <a:rPr lang="ru-RU" sz="1600" b="1" dirty="0">
                          <a:latin typeface="Times New Roman"/>
                          <a:ea typeface="Times New Roman"/>
                          <a:cs typeface="Times New Roman"/>
                        </a:rPr>
                        <a:t> — MH</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55</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79</a:t>
                      </a:r>
                      <a:r>
                        <a:rPr lang="en-US" sz="1600" dirty="0">
                          <a:latin typeface="Times New Roman"/>
                          <a:ea typeface="Times New Roman"/>
                          <a:cs typeface="Times New Roman"/>
                        </a:rPr>
                        <a:t>,</a:t>
                      </a:r>
                      <a:r>
                        <a:rPr lang="ru-RU" sz="1600" dirty="0">
                          <a:latin typeface="Times New Roman"/>
                          <a:ea typeface="Times New Roman"/>
                          <a:cs typeface="Times New Roman"/>
                        </a:rPr>
                        <a:t>3</a:t>
                      </a:r>
                      <a:r>
                        <a:rPr lang="en-US" sz="1600" dirty="0">
                          <a:latin typeface="Times New Roman"/>
                          <a:ea typeface="Times New Roman"/>
                          <a:cs typeface="Times New Roman"/>
                        </a:rPr>
                        <a:t>±</a:t>
                      </a:r>
                      <a:r>
                        <a:rPr lang="ru-RU" sz="1600" dirty="0">
                          <a:latin typeface="Times New Roman"/>
                          <a:ea typeface="Times New Roman"/>
                          <a:cs typeface="Times New Roman"/>
                        </a:rPr>
                        <a:t>1</a:t>
                      </a:r>
                      <a:r>
                        <a:rPr lang="en-US" sz="1600" dirty="0">
                          <a:latin typeface="Times New Roman"/>
                          <a:ea typeface="Times New Roman"/>
                          <a:cs typeface="Times New Roman"/>
                        </a:rPr>
                        <a:t>,5</a:t>
                      </a:r>
                      <a:r>
                        <a:rPr lang="ru-RU" sz="1600" dirty="0">
                          <a:latin typeface="Times New Roman"/>
                          <a:ea typeface="Times New Roman"/>
                          <a:cs typeface="Times New Roman"/>
                        </a:rPr>
                        <a:t>*</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94557">
                <a:tc>
                  <a:txBody>
                    <a:bodyPr/>
                    <a:lstStyle/>
                    <a:p>
                      <a:pPr algn="just">
                        <a:lnSpc>
                          <a:spcPct val="150000"/>
                        </a:lnSpc>
                        <a:spcAft>
                          <a:spcPts val="0"/>
                        </a:spcAft>
                      </a:pPr>
                      <a:r>
                        <a:rPr lang="ru-RU" sz="1600" b="1" dirty="0">
                          <a:latin typeface="Times New Roman"/>
                          <a:ea typeface="Times New Roman"/>
                          <a:cs typeface="Times New Roman"/>
                        </a:rPr>
                        <a:t>Физический компонент здоровья </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63,1±1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79</a:t>
                      </a:r>
                      <a:r>
                        <a:rPr lang="en-US" sz="1600" dirty="0">
                          <a:latin typeface="Times New Roman"/>
                          <a:ea typeface="Times New Roman"/>
                          <a:cs typeface="Times New Roman"/>
                        </a:rPr>
                        <a:t>,</a:t>
                      </a:r>
                      <a:r>
                        <a:rPr lang="ru-RU" sz="1600" dirty="0">
                          <a:latin typeface="Times New Roman"/>
                          <a:ea typeface="Times New Roman"/>
                          <a:cs typeface="Times New Roman"/>
                        </a:rPr>
                        <a:t>0±1,5*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94557">
                <a:tc>
                  <a:txBody>
                    <a:bodyPr/>
                    <a:lstStyle/>
                    <a:p>
                      <a:pPr algn="just">
                        <a:lnSpc>
                          <a:spcPct val="150000"/>
                        </a:lnSpc>
                        <a:spcAft>
                          <a:spcPts val="0"/>
                        </a:spcAft>
                      </a:pPr>
                      <a:r>
                        <a:rPr lang="ru-RU" sz="1600" b="1" dirty="0">
                          <a:latin typeface="Times New Roman"/>
                          <a:ea typeface="Times New Roman"/>
                          <a:cs typeface="Times New Roman"/>
                        </a:rPr>
                        <a:t>Психологический компонент здоровья </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52,5±1,1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76,7±1,5*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38575">
                <a:tc>
                  <a:txBody>
                    <a:bodyPr/>
                    <a:lstStyle/>
                    <a:p>
                      <a:pPr algn="just">
                        <a:lnSpc>
                          <a:spcPct val="150000"/>
                        </a:lnSpc>
                        <a:spcAft>
                          <a:spcPts val="0"/>
                        </a:spcAft>
                      </a:pPr>
                      <a:r>
                        <a:rPr lang="ru-RU" sz="1600" b="1" dirty="0">
                          <a:latin typeface="Times New Roman"/>
                          <a:ea typeface="Times New Roman"/>
                          <a:cs typeface="Times New Roman"/>
                        </a:rPr>
                        <a:t>ВАШ- визуально-аналоговая шкала (мм)</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52,3±1,1</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75</a:t>
                      </a:r>
                      <a:r>
                        <a:rPr lang="en-US" sz="1600" dirty="0">
                          <a:latin typeface="Times New Roman"/>
                          <a:ea typeface="Times New Roman"/>
                          <a:cs typeface="Times New Roman"/>
                        </a:rPr>
                        <a:t>,</a:t>
                      </a:r>
                      <a:r>
                        <a:rPr lang="ru-RU" sz="1600" dirty="0">
                          <a:latin typeface="Times New Roman"/>
                          <a:ea typeface="Times New Roman"/>
                          <a:cs typeface="Times New Roman"/>
                        </a:rPr>
                        <a:t>6</a:t>
                      </a:r>
                      <a:r>
                        <a:rPr lang="en-US" sz="1600" dirty="0">
                          <a:latin typeface="Times New Roman"/>
                          <a:ea typeface="Times New Roman"/>
                          <a:cs typeface="Times New Roman"/>
                        </a:rPr>
                        <a:t>±</a:t>
                      </a:r>
                      <a:r>
                        <a:rPr lang="ru-RU" sz="1600" dirty="0">
                          <a:latin typeface="Times New Roman"/>
                          <a:ea typeface="Times New Roman"/>
                          <a:cs typeface="Times New Roman"/>
                        </a:rPr>
                        <a:t>1</a:t>
                      </a:r>
                      <a:r>
                        <a:rPr lang="en-US" sz="1600" dirty="0">
                          <a:latin typeface="Times New Roman"/>
                          <a:ea typeface="Times New Roman"/>
                          <a:cs typeface="Times New Roman"/>
                        </a:rPr>
                        <a:t>,</a:t>
                      </a:r>
                      <a:r>
                        <a:rPr lang="ru-RU" sz="1600" dirty="0">
                          <a:latin typeface="Times New Roman"/>
                          <a:ea typeface="Times New Roman"/>
                          <a:cs typeface="Times New Roman"/>
                        </a:rPr>
                        <a:t>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pic>
        <p:nvPicPr>
          <p:cNvPr id="5" name="Picture 4"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25547707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0"/>
            <a:ext cx="9144000" cy="1484784"/>
          </a:xfrm>
          <a:prstGeom prst="rect">
            <a:avLst/>
          </a:prstGeom>
          <a:gradFill flip="none" rotWithShape="1">
            <a:gsLst>
              <a:gs pos="22000">
                <a:schemeClr val="bg1">
                  <a:lumMod val="95000"/>
                </a:schemeClr>
              </a:gs>
              <a:gs pos="0">
                <a:schemeClr val="bg1"/>
              </a:gs>
              <a:gs pos="100000">
                <a:schemeClr val="bg2">
                  <a:lumMod val="5000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1"/>
          <p:cNvSpPr txBox="1">
            <a:spLocks/>
          </p:cNvSpPr>
          <p:nvPr/>
        </p:nvSpPr>
        <p:spPr>
          <a:xfrm>
            <a:off x="1991545" y="1628801"/>
            <a:ext cx="8262918" cy="489654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400" kern="1200">
                <a:solidFill>
                  <a:schemeClr val="bg1"/>
                </a:solidFill>
                <a:latin typeface="+mj-lt"/>
                <a:ea typeface="+mj-ea"/>
                <a:cs typeface="+mj-cs"/>
              </a:defRPr>
            </a:lvl1pPr>
          </a:lstStyle>
          <a:p>
            <a:endParaRPr lang="ru-RU" sz="1800" dirty="0">
              <a:solidFill>
                <a:schemeClr val="bg2">
                  <a:lumMod val="25000"/>
                </a:schemeClr>
              </a:solidFill>
            </a:endParaRPr>
          </a:p>
        </p:txBody>
      </p:sp>
      <p:pic>
        <p:nvPicPr>
          <p:cNvPr id="4" name="Picture 2" descr="ÐÐ°ÑÑÐ¸Ð½ÐºÐ¸ Ð¿Ð¾ Ð·Ð°Ð¿ÑÐ¾ÑÑ Ð´Ð°Ð¹Ð³Ð¾"/>
          <p:cNvPicPr>
            <a:picLocks noChangeAspect="1" noChangeArrowheads="1"/>
          </p:cNvPicPr>
          <p:nvPr/>
        </p:nvPicPr>
        <p:blipFill>
          <a:blip r:embed="rId3" cstate="print">
            <a:extLst>
              <a:ext uri="{BEBA8EAE-BF5A-486C-A8C5-ECC9F3942E4B}">
                <a14:imgProps xmlns:a14="http://schemas.microsoft.com/office/drawing/2010/main" xmlns="">
                  <a14:imgLayer>
                    <a14:imgEffect>
                      <a14:saturation sat="364000"/>
                    </a14:imgEffect>
                  </a14:imgLayer>
                </a14:imgProps>
              </a:ext>
              <a:ext uri="{28A0092B-C50C-407E-A947-70E740481C1C}">
                <a14:useLocalDpi xmlns:a14="http://schemas.microsoft.com/office/drawing/2010/main" xmlns="" val="0"/>
              </a:ext>
            </a:extLst>
          </a:blip>
          <a:srcRect/>
          <a:stretch>
            <a:fillRect/>
          </a:stretch>
        </p:blipFill>
        <p:spPr bwMode="auto">
          <a:xfrm>
            <a:off x="8672872" y="-5678"/>
            <a:ext cx="2116832" cy="105841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Заголовок 1"/>
          <p:cNvSpPr txBox="1">
            <a:spLocks/>
          </p:cNvSpPr>
          <p:nvPr/>
        </p:nvSpPr>
        <p:spPr>
          <a:xfrm>
            <a:off x="1829526" y="332660"/>
            <a:ext cx="8038374" cy="1092127"/>
          </a:xfrm>
          <a:prstGeom prst="rect">
            <a:avLst/>
          </a:prstGeom>
        </p:spPr>
        <p:txBody>
          <a:bodyPr rtlCol="0"/>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ru-RU" dirty="0"/>
              <a:t>«</a:t>
            </a:r>
            <a:r>
              <a:rPr lang="ru-RU" dirty="0" err="1"/>
              <a:t>Дайго</a:t>
            </a:r>
            <a:r>
              <a:rPr lang="ru-RU" dirty="0"/>
              <a:t>»</a:t>
            </a:r>
            <a:r>
              <a:rPr lang="en-US" dirty="0"/>
              <a:t> – </a:t>
            </a:r>
            <a:r>
              <a:rPr lang="ru-RU" dirty="0"/>
              <a:t>экстракт</a:t>
            </a:r>
            <a:r>
              <a:rPr lang="en-US" dirty="0"/>
              <a:t> </a:t>
            </a:r>
            <a:r>
              <a:rPr lang="ru-RU" dirty="0"/>
              <a:t>брожения молочнокислых бактерий</a:t>
            </a:r>
          </a:p>
        </p:txBody>
      </p:sp>
      <p:sp>
        <p:nvSpPr>
          <p:cNvPr id="5" name="Прямоугольник 4">
            <a:extLst>
              <a:ext uri="{FF2B5EF4-FFF2-40B4-BE49-F238E27FC236}">
                <a16:creationId xmlns:a16="http://schemas.microsoft.com/office/drawing/2014/main" xmlns="" id="{DD26B8F6-D443-4E85-8122-CC4690A51B91}"/>
              </a:ext>
            </a:extLst>
          </p:cNvPr>
          <p:cNvSpPr/>
          <p:nvPr/>
        </p:nvSpPr>
        <p:spPr>
          <a:xfrm>
            <a:off x="1991544" y="1901463"/>
            <a:ext cx="8370930" cy="2031325"/>
          </a:xfrm>
          <a:prstGeom prst="rect">
            <a:avLst/>
          </a:prstGeom>
        </p:spPr>
        <p:txBody>
          <a:bodyPr wrap="square">
            <a:spAutoFit/>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9" name="Прямоугольник 8"/>
          <p:cNvSpPr/>
          <p:nvPr/>
        </p:nvSpPr>
        <p:spPr>
          <a:xfrm>
            <a:off x="1524000" y="1484785"/>
            <a:ext cx="9144000" cy="5632311"/>
          </a:xfrm>
          <a:prstGeom prst="rect">
            <a:avLst/>
          </a:prstGeom>
        </p:spPr>
        <p:txBody>
          <a:bodyPr wrap="square">
            <a:spAutoFit/>
          </a:bodyPr>
          <a:lstStyle/>
          <a:p>
            <a:r>
              <a:rPr lang="ru-RU" sz="2400" b="1" u="sng" dirty="0"/>
              <a:t>Препарат удобен в применении: </a:t>
            </a:r>
          </a:p>
          <a:p>
            <a:pPr>
              <a:buFont typeface="Wingdings" pitchFamily="2" charset="2"/>
              <a:buChar char="Ø"/>
            </a:pPr>
            <a:r>
              <a:rPr lang="ru-RU" sz="2400" dirty="0"/>
              <a:t>Принимается внутрь, независимо от еды, по 5-10 мл, его необходимо растворять в 50-100 мл воды. </a:t>
            </a:r>
          </a:p>
          <a:p>
            <a:pPr>
              <a:buFont typeface="Wingdings" pitchFamily="2" charset="2"/>
              <a:buChar char="Ø"/>
            </a:pPr>
            <a:r>
              <a:rPr lang="ru-RU" sz="2400" dirty="0"/>
              <a:t>Рекомендуемая доза для приема с целью профилактики возрастной патологии принимать 1-2 раза в день. в том случае, если у пациента существует возрастная патология, то с лечебной целью он принимается в комплексном лечении 2-3 раза в день.</a:t>
            </a:r>
          </a:p>
          <a:p>
            <a:pPr>
              <a:buFont typeface="Wingdings" pitchFamily="2" charset="2"/>
              <a:buChar char="Ø"/>
            </a:pPr>
            <a:r>
              <a:rPr lang="ru-RU" sz="2400" dirty="0"/>
              <a:t>1 способ: разбавить в стакане воды нужное количество </a:t>
            </a:r>
            <a:r>
              <a:rPr lang="ru-RU" sz="2400" dirty="0" err="1"/>
              <a:t>Daigo</a:t>
            </a:r>
            <a:r>
              <a:rPr lang="ru-RU" sz="2400" dirty="0"/>
              <a:t> и выпить утром натощак; </a:t>
            </a:r>
          </a:p>
          <a:p>
            <a:pPr>
              <a:buFont typeface="Wingdings" pitchFamily="2" charset="2"/>
              <a:buChar char="Ø"/>
            </a:pPr>
            <a:r>
              <a:rPr lang="ru-RU" sz="2400" dirty="0"/>
              <a:t>2 способ: развести нужное количество в бутылке и растянуть прием на весь день.</a:t>
            </a:r>
          </a:p>
          <a:p>
            <a:r>
              <a:rPr lang="ru-RU" sz="2400" dirty="0"/>
              <a:t> Курс приема препарата </a:t>
            </a:r>
            <a:r>
              <a:rPr lang="ru-RU" sz="2400" b="1" dirty="0"/>
              <a:t>1 месяц </a:t>
            </a:r>
            <a:r>
              <a:rPr lang="ru-RU" sz="2400" dirty="0"/>
              <a:t>,</a:t>
            </a:r>
          </a:p>
          <a:p>
            <a:pPr>
              <a:buFont typeface="Wingdings" pitchFamily="2" charset="2"/>
              <a:buChar char="Ø"/>
            </a:pPr>
            <a:r>
              <a:rPr lang="ru-RU" sz="2400" dirty="0"/>
              <a:t>на протяжении года рекомендуем принимать 2-3 курса. </a:t>
            </a:r>
          </a:p>
          <a:p>
            <a:pPr>
              <a:buFont typeface="Wingdings" pitchFamily="2" charset="2"/>
              <a:buChar char="Ø"/>
            </a:pPr>
            <a:r>
              <a:rPr lang="ru-RU" sz="2400" b="1" dirty="0"/>
              <a:t>Не имеет противопоказаний!</a:t>
            </a:r>
          </a:p>
          <a:p>
            <a:endParaRPr lang="ru-RU" sz="2400" dirty="0"/>
          </a:p>
        </p:txBody>
      </p:sp>
      <p:pic>
        <p:nvPicPr>
          <p:cNvPr id="8" name="Picture 2" descr="http://www.gerontolog.info/image/fon/emblemae.jpg"/>
          <p:cNvPicPr>
            <a:picLocks noChangeAspect="1" noChangeArrowheads="1"/>
          </p:cNvPicPr>
          <p:nvPr/>
        </p:nvPicPr>
        <p:blipFill>
          <a:blip r:embed="rId4"/>
          <a:srcRect/>
          <a:stretch>
            <a:fillRect/>
          </a:stretch>
        </p:blipFill>
        <p:spPr bwMode="auto">
          <a:xfrm>
            <a:off x="9795507" y="6143644"/>
            <a:ext cx="872525" cy="714380"/>
          </a:xfrm>
          <a:prstGeom prst="rect">
            <a:avLst/>
          </a:prstGeom>
          <a:noFill/>
        </p:spPr>
      </p:pic>
    </p:spTree>
    <p:extLst>
      <p:ext uri="{BB962C8B-B14F-4D97-AF65-F5344CB8AC3E}">
        <p14:creationId xmlns:p14="http://schemas.microsoft.com/office/powerpoint/2010/main" xmlns="" val="362861613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60648"/>
            <a:ext cx="8229600" cy="1008112"/>
          </a:xfrm>
        </p:spPr>
        <p:txBody>
          <a:bodyPr>
            <a:normAutofit/>
          </a:bodyPr>
          <a:lstStyle/>
          <a:p>
            <a:r>
              <a:rPr lang="ru-RU" b="1" dirty="0" smtClean="0">
                <a:solidFill>
                  <a:srgbClr val="00B050"/>
                </a:solidFill>
              </a:rPr>
              <a:t>Перспективы: гендерные аспекты</a:t>
            </a:r>
            <a:endParaRPr lang="ru-RU" b="1" dirty="0">
              <a:solidFill>
                <a:srgbClr val="00B050"/>
              </a:solidFill>
            </a:endParaRP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11353800" y="6215082"/>
            <a:ext cx="785243" cy="642918"/>
          </a:xfrm>
          <a:prstGeom prst="rect">
            <a:avLst/>
          </a:prstGeom>
          <a:noFill/>
        </p:spPr>
      </p:pic>
      <p:sp>
        <p:nvSpPr>
          <p:cNvPr id="3" name="Content Placeholder 2"/>
          <p:cNvSpPr>
            <a:spLocks noGrp="1"/>
          </p:cNvSpPr>
          <p:nvPr>
            <p:ph idx="1"/>
          </p:nvPr>
        </p:nvSpPr>
        <p:spPr/>
        <p:txBody>
          <a:bodyPr>
            <a:normAutofit/>
          </a:bodyPr>
          <a:lstStyle/>
          <a:p>
            <a:r>
              <a:rPr lang="ru-RU" dirty="0"/>
              <a:t>в</a:t>
            </a:r>
            <a:r>
              <a:rPr lang="ru-RU" dirty="0" smtClean="0"/>
              <a:t> начале пубертатного периода отмечается расхождение в состоянии микробиоты у юношей и девушек;</a:t>
            </a:r>
          </a:p>
          <a:p>
            <a:r>
              <a:rPr lang="ru-RU" dirty="0"/>
              <a:t>у</a:t>
            </a:r>
            <a:r>
              <a:rPr lang="ru-RU" dirty="0" smtClean="0"/>
              <a:t> женщин более высокий уровень соотношения </a:t>
            </a:r>
            <a:r>
              <a:rPr lang="en-US" dirty="0"/>
              <a:t>Firmicutes</a:t>
            </a:r>
            <a:r>
              <a:rPr lang="ru-RU" dirty="0"/>
              <a:t>/</a:t>
            </a:r>
            <a:r>
              <a:rPr lang="en-US" dirty="0" err="1"/>
              <a:t>Bacteroides</a:t>
            </a:r>
            <a:r>
              <a:rPr lang="ru-RU" dirty="0"/>
              <a:t> (</a:t>
            </a:r>
            <a:r>
              <a:rPr lang="en-US" dirty="0"/>
              <a:t>F</a:t>
            </a:r>
            <a:r>
              <a:rPr lang="be-BY" dirty="0"/>
              <a:t>/</a:t>
            </a:r>
            <a:r>
              <a:rPr lang="en-US" dirty="0"/>
              <a:t>B</a:t>
            </a:r>
            <a:r>
              <a:rPr lang="en-US" dirty="0" smtClean="0"/>
              <a:t>)</a:t>
            </a:r>
            <a:r>
              <a:rPr lang="ru-RU" dirty="0" smtClean="0"/>
              <a:t>, что вероятно является одним из объяснений большей продолжительности жизни;</a:t>
            </a:r>
          </a:p>
          <a:p>
            <a:r>
              <a:rPr lang="ru-RU" dirty="0" smtClean="0"/>
              <a:t>более высокие уровни </a:t>
            </a:r>
            <a:r>
              <a:rPr lang="en-US" dirty="0" err="1" smtClean="0"/>
              <a:t>Proteobacteria</a:t>
            </a:r>
            <a:r>
              <a:rPr lang="en-US" dirty="0"/>
              <a:t>, </a:t>
            </a:r>
            <a:r>
              <a:rPr lang="en-US" dirty="0" err="1"/>
              <a:t>Veillonella</a:t>
            </a:r>
            <a:r>
              <a:rPr lang="en-US" dirty="0"/>
              <a:t> and </a:t>
            </a:r>
            <a:r>
              <a:rPr lang="en-US" dirty="0" err="1" smtClean="0"/>
              <a:t>Blautia</a:t>
            </a:r>
            <a:r>
              <a:rPr lang="ru-RU" dirty="0" smtClean="0"/>
              <a:t>;</a:t>
            </a:r>
          </a:p>
          <a:p>
            <a:r>
              <a:rPr lang="ru-RU" dirty="0" smtClean="0"/>
              <a:t>«</a:t>
            </a:r>
            <a:r>
              <a:rPr lang="ru-RU" dirty="0" err="1" smtClean="0"/>
              <a:t>эстроболом</a:t>
            </a:r>
            <a:r>
              <a:rPr lang="ru-RU" dirty="0" smtClean="0"/>
              <a:t>» – возможности микробиоты принимать участие в </a:t>
            </a:r>
            <a:r>
              <a:rPr lang="ru-RU" dirty="0" err="1" smtClean="0"/>
              <a:t>метаболизации</a:t>
            </a:r>
            <a:r>
              <a:rPr lang="ru-RU" dirty="0" smtClean="0"/>
              <a:t> эстрогенов.</a:t>
            </a:r>
            <a:endParaRPr lang="ru-RU" dirty="0"/>
          </a:p>
        </p:txBody>
      </p:sp>
    </p:spTree>
    <p:extLst>
      <p:ext uri="{BB962C8B-B14F-4D97-AF65-F5344CB8AC3E}">
        <p14:creationId xmlns:p14="http://schemas.microsoft.com/office/powerpoint/2010/main" xmlns="" val="1029422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Заключение 1</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ru-RU" dirty="0"/>
              <a:t>м</a:t>
            </a:r>
            <a:r>
              <a:rPr lang="ru-RU" dirty="0" smtClean="0"/>
              <a:t>иметики CM </a:t>
            </a:r>
            <a:r>
              <a:rPr lang="ru-RU" dirty="0"/>
              <a:t>являются потенциально полезными терапевтическими агентами в сердечно-сосудистой </a:t>
            </a:r>
            <a:r>
              <a:rPr lang="ru-RU" dirty="0" smtClean="0"/>
              <a:t>медицине;</a:t>
            </a:r>
          </a:p>
          <a:p>
            <a:r>
              <a:rPr lang="ru-RU" dirty="0"/>
              <a:t>с</a:t>
            </a:r>
            <a:r>
              <a:rPr lang="ru-RU" dirty="0" smtClean="0"/>
              <a:t>охраняются </a:t>
            </a:r>
            <a:r>
              <a:rPr lang="ru-RU" dirty="0"/>
              <a:t>ли </a:t>
            </a:r>
            <a:r>
              <a:rPr lang="ru-RU" dirty="0" smtClean="0"/>
              <a:t>положительные </a:t>
            </a:r>
            <a:r>
              <a:rPr lang="ru-RU" dirty="0"/>
              <a:t>эффекты CR </a:t>
            </a:r>
            <a:r>
              <a:rPr lang="ru-RU" dirty="0" smtClean="0"/>
              <a:t>при потере </a:t>
            </a:r>
            <a:r>
              <a:rPr lang="ru-RU" dirty="0"/>
              <a:t>функции </a:t>
            </a:r>
            <a:r>
              <a:rPr lang="ru-RU" dirty="0" err="1" smtClean="0"/>
              <a:t>аутофагии</a:t>
            </a:r>
            <a:r>
              <a:rPr lang="ru-RU" dirty="0" smtClean="0"/>
              <a:t>;</a:t>
            </a:r>
          </a:p>
          <a:p>
            <a:r>
              <a:rPr lang="ru-RU" dirty="0" smtClean="0"/>
              <a:t>способствует </a:t>
            </a:r>
            <a:r>
              <a:rPr lang="ru-RU" dirty="0"/>
              <a:t>ли потеря веса или улучшение обмена веществ благотворному влиянию </a:t>
            </a:r>
            <a:r>
              <a:rPr lang="ru-RU" dirty="0" smtClean="0"/>
              <a:t>миметиков CR </a:t>
            </a:r>
            <a:r>
              <a:rPr lang="ru-RU" dirty="0"/>
              <a:t>на сердечно-сосудистую </a:t>
            </a:r>
            <a:r>
              <a:rPr lang="ru-RU" dirty="0" smtClean="0"/>
              <a:t>систему;</a:t>
            </a:r>
          </a:p>
          <a:p>
            <a:r>
              <a:rPr lang="ru-RU" dirty="0" err="1" smtClean="0"/>
              <a:t>спермидин</a:t>
            </a:r>
            <a:r>
              <a:rPr lang="ru-RU" dirty="0" smtClean="0"/>
              <a:t> </a:t>
            </a:r>
            <a:r>
              <a:rPr lang="ru-RU" dirty="0"/>
              <a:t>и </a:t>
            </a:r>
            <a:r>
              <a:rPr lang="ru-RU" dirty="0" err="1"/>
              <a:t>ресвератрол</a:t>
            </a:r>
            <a:r>
              <a:rPr lang="ru-RU" dirty="0"/>
              <a:t> оказывают защитное сердечно-сосудистое действие независимо от потери веса, поскольку после добавления этих соединений в доклинические исследования </a:t>
            </a:r>
            <a:r>
              <a:rPr lang="ru-RU" dirty="0" smtClean="0"/>
              <a:t>терапии патологии сердечно-сосудистой </a:t>
            </a:r>
            <a:r>
              <a:rPr lang="ru-RU" dirty="0"/>
              <a:t>системы не наблюдалось снижения массы </a:t>
            </a:r>
            <a:r>
              <a:rPr lang="ru-RU" dirty="0" smtClean="0"/>
              <a:t>тела;</a:t>
            </a:r>
          </a:p>
          <a:p>
            <a:r>
              <a:rPr lang="ru-RU" dirty="0" smtClean="0"/>
              <a:t>улучшение </a:t>
            </a:r>
            <a:r>
              <a:rPr lang="ru-RU" dirty="0"/>
              <a:t>обмена веществ может способствовать благоприятному сердечно-сосудистому эффекту </a:t>
            </a:r>
            <a:r>
              <a:rPr lang="ru-RU" dirty="0" err="1" smtClean="0"/>
              <a:t>кверцетина</a:t>
            </a:r>
            <a:r>
              <a:rPr lang="ru-RU" dirty="0" smtClean="0"/>
              <a:t>.</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6787285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Заключение 2</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a:t>в</a:t>
            </a:r>
            <a:r>
              <a:rPr lang="ru-RU" dirty="0" smtClean="0"/>
              <a:t>ажно разработать </a:t>
            </a:r>
            <a:r>
              <a:rPr lang="ru-RU" dirty="0"/>
              <a:t>улучшенную классификацию и определение </a:t>
            </a:r>
            <a:r>
              <a:rPr lang="ru-RU" dirty="0" smtClean="0"/>
              <a:t>миметиков CR;</a:t>
            </a:r>
          </a:p>
          <a:p>
            <a:r>
              <a:rPr lang="ru-RU" dirty="0"/>
              <a:t>о</a:t>
            </a:r>
            <a:r>
              <a:rPr lang="ru-RU" dirty="0" smtClean="0"/>
              <a:t>ценка способности миметиков CR способствовать обратному развитию сердечно-сосудистых заболеваний;</a:t>
            </a:r>
          </a:p>
          <a:p>
            <a:r>
              <a:rPr lang="ru-RU" dirty="0"/>
              <a:t>о</a:t>
            </a:r>
            <a:r>
              <a:rPr lang="ru-RU" dirty="0" smtClean="0"/>
              <a:t>ценка влияния миметиков CR </a:t>
            </a:r>
            <a:r>
              <a:rPr lang="ru-RU" dirty="0"/>
              <a:t>на пациентов с высоким риском </a:t>
            </a:r>
            <a:r>
              <a:rPr lang="ru-RU" dirty="0" smtClean="0"/>
              <a:t>развития сердечно-сосудистых заболеваний;</a:t>
            </a:r>
          </a:p>
          <a:p>
            <a:r>
              <a:rPr lang="ru-RU" dirty="0" smtClean="0"/>
              <a:t>в многоцентровом </a:t>
            </a:r>
            <a:r>
              <a:rPr lang="ru-RU" dirty="0"/>
              <a:t>исследовании CALERIE </a:t>
            </a:r>
            <a:r>
              <a:rPr lang="ru-RU" dirty="0" smtClean="0"/>
              <a:t>(комплексная </a:t>
            </a:r>
            <a:r>
              <a:rPr lang="ru-RU" dirty="0"/>
              <a:t>оценка долгосрочных последствий снижения потребления калорий) изучалось влияние CR на людей с избыточным весом и </a:t>
            </a:r>
            <a:r>
              <a:rPr lang="ru-RU" dirty="0" smtClean="0"/>
              <a:t>с нормальным весом - снижение </a:t>
            </a:r>
            <a:r>
              <a:rPr lang="ru-RU" dirty="0"/>
              <a:t>окислительного </a:t>
            </a:r>
            <a:r>
              <a:rPr lang="ru-RU" dirty="0" smtClean="0"/>
              <a:t>стресса, </a:t>
            </a:r>
            <a:r>
              <a:rPr lang="ru-RU" dirty="0"/>
              <a:t>улучшение липидного состава плазмы и чувствительности к инсулину, а также снижение факторов сердечно-метаболического </a:t>
            </a:r>
            <a:r>
              <a:rPr lang="ru-RU" dirty="0" smtClean="0"/>
              <a:t>риска;</a:t>
            </a:r>
          </a:p>
          <a:p>
            <a:r>
              <a:rPr lang="ru-RU" dirty="0" smtClean="0"/>
              <a:t>CR </a:t>
            </a:r>
            <a:r>
              <a:rPr lang="ru-RU" dirty="0"/>
              <a:t>способствует снижению сердечно-сосудистых факторов риска как у лиц с ожирением, так и у здоровых лиц, не страдающих </a:t>
            </a:r>
            <a:r>
              <a:rPr lang="ru-RU" dirty="0" smtClean="0"/>
              <a:t>ожирением;</a:t>
            </a:r>
          </a:p>
          <a:p>
            <a:r>
              <a:rPr lang="ru-RU" dirty="0" smtClean="0"/>
              <a:t>значительное </a:t>
            </a:r>
            <a:r>
              <a:rPr lang="ru-RU" dirty="0"/>
              <a:t>улучшение </a:t>
            </a:r>
            <a:r>
              <a:rPr lang="ru-RU" dirty="0" err="1"/>
              <a:t>кардиометаболических</a:t>
            </a:r>
            <a:r>
              <a:rPr lang="ru-RU" dirty="0"/>
              <a:t> показателей сохраняется даже после 1 года </a:t>
            </a:r>
            <a:r>
              <a:rPr lang="ru-RU" dirty="0" smtClean="0"/>
              <a:t>CR;</a:t>
            </a:r>
          </a:p>
          <a:p>
            <a:r>
              <a:rPr lang="ru-RU" dirty="0" smtClean="0"/>
              <a:t>масса </a:t>
            </a:r>
            <a:r>
              <a:rPr lang="ru-RU" dirty="0"/>
              <a:t>тела опосредует только 11% эффектов CR на продолжительность </a:t>
            </a:r>
            <a:r>
              <a:rPr lang="ru-RU" dirty="0" smtClean="0"/>
              <a:t>жизни.</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1334266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Заключение 3</a:t>
            </a:r>
            <a:endParaRPr lang="ru-RU" b="1" dirty="0">
              <a:solidFill>
                <a:srgbClr val="00B050"/>
              </a:solidFill>
            </a:endParaRPr>
          </a:p>
        </p:txBody>
      </p:sp>
      <p:sp>
        <p:nvSpPr>
          <p:cNvPr id="3" name="Content Placeholder 2"/>
          <p:cNvSpPr>
            <a:spLocks noGrp="1"/>
          </p:cNvSpPr>
          <p:nvPr>
            <p:ph idx="1"/>
          </p:nvPr>
        </p:nvSpPr>
        <p:spPr/>
        <p:txBody>
          <a:bodyPr>
            <a:normAutofit lnSpcReduction="10000"/>
          </a:bodyPr>
          <a:lstStyle/>
          <a:p>
            <a:r>
              <a:rPr lang="ru-RU" dirty="0" smtClean="0"/>
              <a:t>клинические </a:t>
            </a:r>
            <a:r>
              <a:rPr lang="ru-RU" dirty="0"/>
              <a:t>испытания </a:t>
            </a:r>
            <a:r>
              <a:rPr lang="ru-RU" dirty="0" smtClean="0"/>
              <a:t>показывают </a:t>
            </a:r>
            <a:r>
              <a:rPr lang="ru-RU" dirty="0"/>
              <a:t>различные </a:t>
            </a:r>
            <a:r>
              <a:rPr lang="ru-RU" dirty="0" smtClean="0"/>
              <a:t>результаты - </a:t>
            </a:r>
            <a:r>
              <a:rPr lang="ru-RU" dirty="0" err="1" smtClean="0"/>
              <a:t>ресвератрол</a:t>
            </a:r>
            <a:r>
              <a:rPr lang="ru-RU" dirty="0" smtClean="0"/>
              <a:t> </a:t>
            </a:r>
            <a:r>
              <a:rPr lang="ru-RU" dirty="0"/>
              <a:t>улучшает сердечно-сосудистое состояние в </a:t>
            </a:r>
            <a:r>
              <a:rPr lang="ru-RU" dirty="0" smtClean="0"/>
              <a:t>одних клинических </a:t>
            </a:r>
            <a:r>
              <a:rPr lang="ru-RU" dirty="0"/>
              <a:t>условиях, но не в </a:t>
            </a:r>
            <a:r>
              <a:rPr lang="ru-RU" dirty="0" smtClean="0"/>
              <a:t>других (низкая </a:t>
            </a:r>
            <a:r>
              <a:rPr lang="ru-RU" dirty="0" err="1" smtClean="0"/>
              <a:t>биодоступность</a:t>
            </a:r>
            <a:r>
              <a:rPr lang="ru-RU" dirty="0" smtClean="0"/>
              <a:t>);</a:t>
            </a:r>
          </a:p>
          <a:p>
            <a:r>
              <a:rPr lang="ru-RU" dirty="0" smtClean="0"/>
              <a:t>установление </a:t>
            </a:r>
            <a:r>
              <a:rPr lang="ru-RU" dirty="0"/>
              <a:t>правильной дозы и графика введения в зависимости от </a:t>
            </a:r>
            <a:r>
              <a:rPr lang="ru-RU" dirty="0" err="1"/>
              <a:t>биодоступности</a:t>
            </a:r>
            <a:r>
              <a:rPr lang="ru-RU" dirty="0"/>
              <a:t> при пероральном приеме, распределения в тканях и выведения. В случае </a:t>
            </a:r>
            <a:r>
              <a:rPr lang="ru-RU" dirty="0" err="1"/>
              <a:t>ресвератрола</a:t>
            </a:r>
            <a:r>
              <a:rPr lang="ru-RU" dirty="0"/>
              <a:t> сообщалось о </a:t>
            </a:r>
            <a:r>
              <a:rPr lang="ru-RU" dirty="0" err="1"/>
              <a:t>биодоступности</a:t>
            </a:r>
            <a:r>
              <a:rPr lang="ru-RU" dirty="0"/>
              <a:t> &lt;1</a:t>
            </a:r>
            <a:r>
              <a:rPr lang="ru-RU" dirty="0" smtClean="0"/>
              <a:t>%;</a:t>
            </a:r>
          </a:p>
          <a:p>
            <a:r>
              <a:rPr lang="ru-RU" dirty="0" smtClean="0"/>
              <a:t>увеличение дозы </a:t>
            </a:r>
            <a:r>
              <a:rPr lang="ru-RU" dirty="0"/>
              <a:t>для получения большего эффекта может привести к токсическим </a:t>
            </a:r>
            <a:r>
              <a:rPr lang="ru-RU" dirty="0" smtClean="0"/>
              <a:t>эффектам;</a:t>
            </a:r>
          </a:p>
          <a:p>
            <a:r>
              <a:rPr lang="ru-RU" dirty="0" smtClean="0"/>
              <a:t>сочетание </a:t>
            </a:r>
            <a:r>
              <a:rPr lang="ru-RU" dirty="0"/>
              <a:t>различных </a:t>
            </a:r>
            <a:r>
              <a:rPr lang="ru-RU" dirty="0" smtClean="0"/>
              <a:t>миметиков </a:t>
            </a:r>
            <a:r>
              <a:rPr lang="en-US" dirty="0" smtClean="0"/>
              <a:t>CR</a:t>
            </a:r>
            <a:r>
              <a:rPr lang="ru-RU" dirty="0" smtClean="0"/>
              <a:t>, </a:t>
            </a:r>
            <a:r>
              <a:rPr lang="ru-RU" dirty="0"/>
              <a:t>вызывающих синергические эффекты, может решить проблему чрезмерных доз.</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34497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smtClean="0">
              <a:solidFill>
                <a:schemeClr val="accent6"/>
              </a:solidFill>
            </a:endParaRPr>
          </a:p>
          <a:p>
            <a:pPr marL="0" indent="0" algn="ctr">
              <a:buNone/>
            </a:pPr>
            <a:endParaRPr lang="ru-RU" b="1" dirty="0">
              <a:solidFill>
                <a:schemeClr val="accent6"/>
              </a:solidFill>
            </a:endParaRPr>
          </a:p>
          <a:p>
            <a:pPr marL="0" indent="0" algn="ctr">
              <a:buNone/>
            </a:pPr>
            <a:endParaRPr lang="ru-RU" b="1" dirty="0" smtClean="0">
              <a:solidFill>
                <a:schemeClr val="accent6"/>
              </a:solidFill>
            </a:endParaRPr>
          </a:p>
          <a:p>
            <a:pPr marL="0" indent="0" algn="ctr">
              <a:buNone/>
            </a:pPr>
            <a:r>
              <a:rPr lang="ru-RU" b="1" dirty="0" smtClean="0">
                <a:solidFill>
                  <a:schemeClr val="accent6"/>
                </a:solidFill>
              </a:rPr>
              <a:t>СПАСИБО ЗА ВНИМАНИЕ!</a:t>
            </a:r>
            <a:endParaRPr lang="ru-RU" b="1" dirty="0">
              <a:solidFill>
                <a:schemeClr val="accent6"/>
              </a:solidFill>
            </a:endParaRP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181782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Другие варианты диет</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ru-RU" i="1" u="sng" dirty="0" smtClean="0"/>
              <a:t>прерывистое </a:t>
            </a:r>
            <a:r>
              <a:rPr lang="ru-RU" i="1" u="sng" dirty="0"/>
              <a:t>голодание </a:t>
            </a:r>
            <a:r>
              <a:rPr lang="ru-RU" dirty="0" smtClean="0"/>
              <a:t>- режим диеты с чередованием циклов </a:t>
            </a:r>
            <a:r>
              <a:rPr lang="ru-RU" dirty="0"/>
              <a:t>голодания и </a:t>
            </a:r>
            <a:r>
              <a:rPr lang="ru-RU" dirty="0" smtClean="0"/>
              <a:t>питания;</a:t>
            </a:r>
          </a:p>
          <a:p>
            <a:r>
              <a:rPr lang="ru-RU" dirty="0" smtClean="0"/>
              <a:t>продлевает </a:t>
            </a:r>
            <a:r>
              <a:rPr lang="ru-RU" dirty="0"/>
              <a:t>продолжительность жизни от дрожжей до человека, защищает миокард от </a:t>
            </a:r>
            <a:r>
              <a:rPr lang="ru-RU" dirty="0" smtClean="0"/>
              <a:t>ишемии - </a:t>
            </a:r>
            <a:r>
              <a:rPr lang="ru-RU" dirty="0" err="1" smtClean="0"/>
              <a:t>реперфузионного</a:t>
            </a:r>
            <a:r>
              <a:rPr lang="ru-RU" dirty="0" smtClean="0"/>
              <a:t> </a:t>
            </a:r>
            <a:r>
              <a:rPr lang="ru-RU" dirty="0"/>
              <a:t>повреждения и ослабляет </a:t>
            </a:r>
            <a:r>
              <a:rPr lang="ru-RU" dirty="0" err="1"/>
              <a:t>протеотоксическую</a:t>
            </a:r>
            <a:r>
              <a:rPr lang="ru-RU" dirty="0"/>
              <a:t> </a:t>
            </a:r>
            <a:r>
              <a:rPr lang="ru-RU" dirty="0" err="1" smtClean="0"/>
              <a:t>кардиомиопатию</a:t>
            </a:r>
            <a:r>
              <a:rPr lang="ru-RU" dirty="0" smtClean="0"/>
              <a:t>;</a:t>
            </a:r>
          </a:p>
          <a:p>
            <a:r>
              <a:rPr lang="ru-RU" dirty="0" smtClean="0"/>
              <a:t>стимулирует </a:t>
            </a:r>
            <a:r>
              <a:rPr lang="ru-RU" dirty="0" err="1"/>
              <a:t>аутофагию</a:t>
            </a:r>
            <a:r>
              <a:rPr lang="ru-RU" dirty="0"/>
              <a:t> и улучшает контроль качества </a:t>
            </a:r>
            <a:r>
              <a:rPr lang="ru-RU" dirty="0" smtClean="0"/>
              <a:t>белка;</a:t>
            </a:r>
          </a:p>
          <a:p>
            <a:r>
              <a:rPr lang="ru-RU" i="1" u="sng" dirty="0" smtClean="0"/>
              <a:t>«диета</a:t>
            </a:r>
            <a:r>
              <a:rPr lang="ru-RU" i="1" u="sng" dirty="0"/>
              <a:t>, имитирующая </a:t>
            </a:r>
            <a:r>
              <a:rPr lang="ru-RU" i="1" u="sng" dirty="0" smtClean="0"/>
              <a:t>голодание»</a:t>
            </a:r>
            <a:r>
              <a:rPr lang="ru-RU" dirty="0" smtClean="0"/>
              <a:t> - периодические циклы из </a:t>
            </a:r>
            <a:r>
              <a:rPr lang="ru-RU" dirty="0"/>
              <a:t>3-5 дней с низким содержанием калорий, низким содержанием белка и высоким содержанием </a:t>
            </a:r>
            <a:r>
              <a:rPr lang="ru-RU" dirty="0" smtClean="0"/>
              <a:t>жира;</a:t>
            </a:r>
          </a:p>
          <a:p>
            <a:r>
              <a:rPr lang="ru-RU" dirty="0"/>
              <a:t>п</a:t>
            </a:r>
            <a:r>
              <a:rPr lang="ru-RU" dirty="0" smtClean="0"/>
              <a:t>овышение продолжительность </a:t>
            </a:r>
            <a:r>
              <a:rPr lang="ru-RU" dirty="0"/>
              <a:t>жизни у мышей, а также снижает </a:t>
            </a:r>
            <a:r>
              <a:rPr lang="ru-RU" dirty="0" smtClean="0"/>
              <a:t>артериальное </a:t>
            </a:r>
            <a:r>
              <a:rPr lang="ru-RU" dirty="0"/>
              <a:t>давление и </a:t>
            </a:r>
            <a:r>
              <a:rPr lang="ru-RU" dirty="0" smtClean="0"/>
              <a:t>купирует факторы </a:t>
            </a:r>
            <a:r>
              <a:rPr lang="ru-RU" dirty="0"/>
              <a:t>риска, связанные с возрастом у </a:t>
            </a:r>
            <a:r>
              <a:rPr lang="ru-RU" dirty="0" smtClean="0"/>
              <a:t>людей.</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126983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Механизмы эффектов </a:t>
            </a:r>
            <a:r>
              <a:rPr lang="en-US" b="1" dirty="0" smtClean="0">
                <a:solidFill>
                  <a:srgbClr val="00B050"/>
                </a:solidFill>
              </a:rPr>
              <a:t>CR</a:t>
            </a:r>
            <a:endParaRPr lang="ru-RU" b="1" dirty="0">
              <a:solidFill>
                <a:srgbClr val="00B050"/>
              </a:solidFill>
            </a:endParaRPr>
          </a:p>
        </p:txBody>
      </p:sp>
      <p:sp>
        <p:nvSpPr>
          <p:cNvPr id="3" name="Content Placeholder 2"/>
          <p:cNvSpPr>
            <a:spLocks noGrp="1"/>
          </p:cNvSpPr>
          <p:nvPr>
            <p:ph idx="1"/>
          </p:nvPr>
        </p:nvSpPr>
        <p:spPr/>
        <p:txBody>
          <a:bodyPr/>
          <a:lstStyle/>
          <a:p>
            <a:r>
              <a:rPr lang="ru-RU" dirty="0" smtClean="0"/>
              <a:t>индукци</a:t>
            </a:r>
            <a:r>
              <a:rPr lang="ru-RU" dirty="0"/>
              <a:t>я</a:t>
            </a:r>
            <a:r>
              <a:rPr lang="ru-RU" dirty="0" smtClean="0"/>
              <a:t> </a:t>
            </a:r>
            <a:r>
              <a:rPr lang="ru-RU" dirty="0" err="1" smtClean="0"/>
              <a:t>аутофагии</a:t>
            </a:r>
            <a:r>
              <a:rPr lang="ru-RU" dirty="0" smtClean="0"/>
              <a:t>, что полезно </a:t>
            </a:r>
            <a:r>
              <a:rPr lang="ru-RU" dirty="0"/>
              <a:t>из-за ее роли в устранении поврежденных цитоплазматических органелл и </a:t>
            </a:r>
            <a:r>
              <a:rPr lang="ru-RU" dirty="0" smtClean="0"/>
              <a:t>белков;</a:t>
            </a:r>
            <a:endParaRPr lang="en-US" dirty="0" smtClean="0"/>
          </a:p>
          <a:p>
            <a:r>
              <a:rPr lang="ru-RU" dirty="0"/>
              <a:t>с</a:t>
            </a:r>
            <a:r>
              <a:rPr lang="ru-RU" dirty="0" smtClean="0"/>
              <a:t>нижение активности </a:t>
            </a:r>
            <a:r>
              <a:rPr lang="ru-RU" dirty="0"/>
              <a:t>сигнального пути, подобного </a:t>
            </a:r>
            <a:r>
              <a:rPr lang="ru-RU" dirty="0" smtClean="0"/>
              <a:t>инсулину/IGF1;</a:t>
            </a:r>
          </a:p>
          <a:p>
            <a:r>
              <a:rPr lang="ru-RU" dirty="0" smtClean="0"/>
              <a:t>Модуляция внутриклеточных </a:t>
            </a:r>
            <a:r>
              <a:rPr lang="ru-RU" dirty="0"/>
              <a:t>ключевых датчиков питательных веществ, таких как активированная </a:t>
            </a:r>
            <a:r>
              <a:rPr lang="ru-RU" dirty="0" err="1"/>
              <a:t>аденозинмонофосфатом</a:t>
            </a:r>
            <a:r>
              <a:rPr lang="ru-RU" dirty="0"/>
              <a:t> </a:t>
            </a:r>
            <a:r>
              <a:rPr lang="ru-RU" dirty="0" err="1"/>
              <a:t>протеинкиназа</a:t>
            </a:r>
            <a:r>
              <a:rPr lang="ru-RU" dirty="0"/>
              <a:t> (AMPK), </a:t>
            </a:r>
            <a:r>
              <a:rPr lang="ru-RU" dirty="0" err="1"/>
              <a:t>гистоновая</a:t>
            </a:r>
            <a:r>
              <a:rPr lang="ru-RU" dirty="0"/>
              <a:t> (</a:t>
            </a:r>
            <a:r>
              <a:rPr lang="ru-RU" dirty="0" err="1"/>
              <a:t>de</a:t>
            </a:r>
            <a:r>
              <a:rPr lang="ru-RU" dirty="0"/>
              <a:t>)</a:t>
            </a:r>
            <a:r>
              <a:rPr lang="ru-RU" dirty="0" err="1"/>
              <a:t>ацетилаза</a:t>
            </a:r>
            <a:r>
              <a:rPr lang="ru-RU" dirty="0"/>
              <a:t> Sirtuin1 (SIRT1) и </a:t>
            </a:r>
            <a:r>
              <a:rPr lang="ru-RU" dirty="0" err="1"/>
              <a:t>протеинкиназа</a:t>
            </a:r>
            <a:r>
              <a:rPr lang="ru-RU" dirty="0"/>
              <a:t> B (PKB, также известная как </a:t>
            </a:r>
            <a:r>
              <a:rPr lang="ru-RU" dirty="0" err="1"/>
              <a:t>Akt</a:t>
            </a:r>
            <a:r>
              <a:rPr lang="ru-RU" dirty="0"/>
              <a:t>), которые связаны с благоприятными для здоровья и долголетия </a:t>
            </a:r>
            <a:r>
              <a:rPr lang="ru-RU" dirty="0" smtClean="0"/>
              <a:t>эффектами.</a:t>
            </a:r>
            <a:endParaRPr lang="ru-RU" dirty="0"/>
          </a:p>
          <a:p>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412764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Влияние на фактор роста инсулина - 1</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ru-RU" dirty="0" smtClean="0"/>
              <a:t>голодание снижает </a:t>
            </a:r>
            <a:r>
              <a:rPr lang="ru-RU" dirty="0" err="1"/>
              <a:t>биодоступность</a:t>
            </a:r>
            <a:r>
              <a:rPr lang="ru-RU" dirty="0"/>
              <a:t> </a:t>
            </a:r>
            <a:r>
              <a:rPr lang="ru-RU" dirty="0" smtClean="0"/>
              <a:t>циркулирующего </a:t>
            </a:r>
            <a:r>
              <a:rPr lang="ru-RU" dirty="0"/>
              <a:t>фактора роста инсулина-1 (IGF-1</a:t>
            </a:r>
            <a:r>
              <a:rPr lang="ru-RU" dirty="0" smtClean="0"/>
              <a:t>);</a:t>
            </a:r>
          </a:p>
          <a:p>
            <a:r>
              <a:rPr lang="ru-RU" dirty="0"/>
              <a:t>с</a:t>
            </a:r>
            <a:r>
              <a:rPr lang="ru-RU" dirty="0" smtClean="0"/>
              <a:t>одержание кетоновых тел </a:t>
            </a:r>
            <a:r>
              <a:rPr lang="ru-RU" dirty="0"/>
              <a:t>и </a:t>
            </a:r>
            <a:r>
              <a:rPr lang="ru-RU" dirty="0" smtClean="0"/>
              <a:t>инсулиноподобного </a:t>
            </a:r>
            <a:r>
              <a:rPr lang="ru-RU" dirty="0" err="1" smtClean="0"/>
              <a:t>белока</a:t>
            </a:r>
            <a:r>
              <a:rPr lang="ru-RU" dirty="0" smtClean="0"/>
              <a:t>, связывающего </a:t>
            </a:r>
            <a:r>
              <a:rPr lang="ru-RU" dirty="0"/>
              <a:t>фактор роста (IGFBP)-1, </a:t>
            </a:r>
            <a:r>
              <a:rPr lang="ru-RU" dirty="0" smtClean="0"/>
              <a:t>увеличивается;</a:t>
            </a:r>
          </a:p>
          <a:p>
            <a:r>
              <a:rPr lang="ru-RU" dirty="0" err="1" smtClean="0"/>
              <a:t>ингибиция</a:t>
            </a:r>
            <a:r>
              <a:rPr lang="ru-RU" dirty="0" smtClean="0"/>
              <a:t> механической </a:t>
            </a:r>
            <a:r>
              <a:rPr lang="ru-RU" dirty="0"/>
              <a:t>(ранее </a:t>
            </a:r>
            <a:r>
              <a:rPr lang="ru-RU" dirty="0" smtClean="0"/>
              <a:t>называемой </a:t>
            </a:r>
            <a:r>
              <a:rPr lang="ru-RU" dirty="0"/>
              <a:t>“млекопитающей") мишень пути 1 комплекса </a:t>
            </a:r>
            <a:r>
              <a:rPr lang="ru-RU" dirty="0" err="1"/>
              <a:t>рапамицина</a:t>
            </a:r>
            <a:r>
              <a:rPr lang="ru-RU" dirty="0"/>
              <a:t> (</a:t>
            </a:r>
            <a:r>
              <a:rPr lang="ru-RU" dirty="0" err="1"/>
              <a:t>mTOR</a:t>
            </a:r>
            <a:r>
              <a:rPr lang="ru-RU" dirty="0"/>
              <a:t>) (mTORC1</a:t>
            </a:r>
            <a:r>
              <a:rPr lang="ru-RU" dirty="0" smtClean="0"/>
              <a:t>);</a:t>
            </a:r>
          </a:p>
          <a:p>
            <a:r>
              <a:rPr lang="ru-RU" dirty="0" smtClean="0"/>
              <a:t>у мышей </a:t>
            </a:r>
            <a:r>
              <a:rPr lang="ru-RU" dirty="0"/>
              <a:t>с дефицитом гормона роста и путей IGF1 </a:t>
            </a:r>
            <a:r>
              <a:rPr lang="ru-RU" dirty="0" smtClean="0"/>
              <a:t>повышенная </a:t>
            </a:r>
            <a:r>
              <a:rPr lang="ru-RU" dirty="0"/>
              <a:t>продолжительность жизни, </a:t>
            </a:r>
            <a:r>
              <a:rPr lang="ru-RU" dirty="0" smtClean="0"/>
              <a:t>сниженная возрастная </a:t>
            </a:r>
            <a:r>
              <a:rPr lang="ru-RU" dirty="0"/>
              <a:t>резистентность к инсулину, </a:t>
            </a:r>
            <a:r>
              <a:rPr lang="ru-RU" dirty="0" smtClean="0"/>
              <a:t>меньшая частота развития </a:t>
            </a:r>
            <a:r>
              <a:rPr lang="ru-RU" dirty="0" err="1" smtClean="0"/>
              <a:t>рка</a:t>
            </a:r>
            <a:r>
              <a:rPr lang="ru-RU" dirty="0" smtClean="0"/>
              <a:t>;</a:t>
            </a:r>
          </a:p>
          <a:p>
            <a:r>
              <a:rPr lang="ru-RU" dirty="0" smtClean="0"/>
              <a:t>люди </a:t>
            </a:r>
            <a:r>
              <a:rPr lang="ru-RU" dirty="0"/>
              <a:t>с мутациями в гене рецептора GH (GHR) проявляли заметную устойчивость к неоплазии и </a:t>
            </a:r>
            <a:r>
              <a:rPr lang="ru-RU" dirty="0" smtClean="0"/>
              <a:t>диабету.</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298104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Влияние на </a:t>
            </a:r>
            <a:r>
              <a:rPr lang="ru-RU" b="1" dirty="0" err="1" smtClean="0">
                <a:solidFill>
                  <a:srgbClr val="00B050"/>
                </a:solidFill>
              </a:rPr>
              <a:t>сиртуины</a:t>
            </a:r>
            <a:endParaRPr lang="ru-RU" b="1" dirty="0">
              <a:solidFill>
                <a:srgbClr val="00B050"/>
              </a:solidFill>
            </a:endParaRPr>
          </a:p>
        </p:txBody>
      </p:sp>
      <p:sp>
        <p:nvSpPr>
          <p:cNvPr id="3" name="Content Placeholder 2"/>
          <p:cNvSpPr>
            <a:spLocks noGrp="1"/>
          </p:cNvSpPr>
          <p:nvPr>
            <p:ph idx="1"/>
          </p:nvPr>
        </p:nvSpPr>
        <p:spPr/>
        <p:txBody>
          <a:bodyPr>
            <a:normAutofit lnSpcReduction="10000"/>
          </a:bodyPr>
          <a:lstStyle/>
          <a:p>
            <a:r>
              <a:rPr lang="ru-RU" dirty="0" smtClean="0"/>
              <a:t>модуляция активности </a:t>
            </a:r>
            <a:r>
              <a:rPr lang="ru-RU" dirty="0"/>
              <a:t>SIRT1, </a:t>
            </a:r>
            <a:r>
              <a:rPr lang="ru-RU" dirty="0" smtClean="0"/>
              <a:t>повышение уровня </a:t>
            </a:r>
            <a:r>
              <a:rPr lang="ru-RU" dirty="0" err="1"/>
              <a:t>никотинамиддинуклеотида</a:t>
            </a:r>
            <a:r>
              <a:rPr lang="ru-RU" dirty="0"/>
              <a:t> (NAD+), который представляет собой ключевой </a:t>
            </a:r>
            <a:r>
              <a:rPr lang="ru-RU" dirty="0" smtClean="0"/>
              <a:t>маркер </a:t>
            </a:r>
            <a:r>
              <a:rPr lang="ru-RU" dirty="0"/>
              <a:t>питательных </a:t>
            </a:r>
            <a:r>
              <a:rPr lang="ru-RU" dirty="0" smtClean="0"/>
              <a:t>веществ, это индуцирует </a:t>
            </a:r>
            <a:r>
              <a:rPr lang="ru-RU" dirty="0" err="1" smtClean="0"/>
              <a:t>митохондриальную</a:t>
            </a:r>
            <a:r>
              <a:rPr lang="ru-RU" dirty="0" smtClean="0"/>
              <a:t> активность, дыхательный метаболизм </a:t>
            </a:r>
            <a:r>
              <a:rPr lang="ru-RU" dirty="0"/>
              <a:t>и </a:t>
            </a:r>
            <a:r>
              <a:rPr lang="ru-RU" dirty="0" smtClean="0"/>
              <a:t>реакции </a:t>
            </a:r>
            <a:r>
              <a:rPr lang="ru-RU" dirty="0"/>
              <a:t>на окислительный </a:t>
            </a:r>
            <a:r>
              <a:rPr lang="ru-RU" dirty="0" smtClean="0"/>
              <a:t>стресс;</a:t>
            </a:r>
          </a:p>
          <a:p>
            <a:r>
              <a:rPr lang="ru-RU" dirty="0" smtClean="0"/>
              <a:t>SIRT1 </a:t>
            </a:r>
            <a:r>
              <a:rPr lang="ru-RU" dirty="0"/>
              <a:t>участвует в CR-опосредованном продлении продолжительности жизни и индукции </a:t>
            </a:r>
            <a:r>
              <a:rPr lang="ru-RU" dirty="0" err="1" smtClean="0"/>
              <a:t>аутофагии</a:t>
            </a:r>
            <a:r>
              <a:rPr lang="ru-RU" dirty="0" smtClean="0"/>
              <a:t>;</a:t>
            </a:r>
          </a:p>
          <a:p>
            <a:r>
              <a:rPr lang="ru-RU" dirty="0" smtClean="0"/>
              <a:t>у </a:t>
            </a:r>
            <a:r>
              <a:rPr lang="ru-RU" dirty="0"/>
              <a:t>млекопитающих SIRT1 играет роль в контроле </a:t>
            </a:r>
            <a:r>
              <a:rPr lang="ru-RU" dirty="0" smtClean="0"/>
              <a:t>метаболизма </a:t>
            </a:r>
            <a:r>
              <a:rPr lang="ru-RU" dirty="0"/>
              <a:t>инсулина, накоплении жира и метаболизме глюкозы, а также в регулировании ядерного фактора-регулятора </a:t>
            </a:r>
            <a:r>
              <a:rPr lang="ru-RU" dirty="0" err="1"/>
              <a:t>провоспаления-kB</a:t>
            </a:r>
            <a:r>
              <a:rPr lang="ru-RU" dirty="0"/>
              <a:t> (NF-</a:t>
            </a:r>
            <a:r>
              <a:rPr lang="ru-RU" dirty="0" err="1"/>
              <a:t>kB</a:t>
            </a:r>
            <a:r>
              <a:rPr lang="ru-RU" dirty="0"/>
              <a:t>), который участвует в </a:t>
            </a:r>
            <a:r>
              <a:rPr lang="ru-RU" dirty="0" smtClean="0"/>
              <a:t>формировании ожирения.</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11406757" y="6215082"/>
            <a:ext cx="785243" cy="642918"/>
          </a:xfrm>
          <a:prstGeom prst="rect">
            <a:avLst/>
          </a:prstGeom>
          <a:noFill/>
        </p:spPr>
      </p:pic>
    </p:spTree>
    <p:extLst>
      <p:ext uri="{BB962C8B-B14F-4D97-AF65-F5344CB8AC3E}">
        <p14:creationId xmlns:p14="http://schemas.microsoft.com/office/powerpoint/2010/main" xmlns="" val="737422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3353</Words>
  <Application>Microsoft Office PowerPoint</Application>
  <PresentationFormat>Произвольный</PresentationFormat>
  <Paragraphs>368</Paragraphs>
  <Slides>58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Office Theme</vt:lpstr>
      <vt:lpstr>МИМЕТИКИ  CALORIC RESTRICTION</vt:lpstr>
      <vt:lpstr>Введение в проблему 1</vt:lpstr>
      <vt:lpstr>Введение в проблему 2</vt:lpstr>
      <vt:lpstr>Введение в проблему 3</vt:lpstr>
      <vt:lpstr>CR и сердечно-сосудистая система</vt:lpstr>
      <vt:lpstr>Другие варианты диет</vt:lpstr>
      <vt:lpstr>Механизмы эффектов CR</vt:lpstr>
      <vt:lpstr>Влияние на фактор роста инсулина - 1</vt:lpstr>
      <vt:lpstr>Влияние на сиртуины</vt:lpstr>
      <vt:lpstr>Варианты аутофагии</vt:lpstr>
      <vt:lpstr>Потенциальные эффекты миметиков CR</vt:lpstr>
      <vt:lpstr>Влияние миметиков CR  на состояние аутофагии</vt:lpstr>
      <vt:lpstr>Классификация миметиков CR</vt:lpstr>
      <vt:lpstr>Слайд 14</vt:lpstr>
      <vt:lpstr>Общая характеристика</vt:lpstr>
      <vt:lpstr>Основные источники</vt:lpstr>
      <vt:lpstr>Увеличение потребности</vt:lpstr>
      <vt:lpstr>Слайд 18</vt:lpstr>
      <vt:lpstr>Куркумин 1</vt:lpstr>
      <vt:lpstr>Куркумин 2</vt:lpstr>
      <vt:lpstr>Слайд 21</vt:lpstr>
      <vt:lpstr>Общая характеристика</vt:lpstr>
      <vt:lpstr>Слайд 23</vt:lpstr>
      <vt:lpstr>Слайд 24</vt:lpstr>
      <vt:lpstr>Aging-funded Intervention  Testing Program</vt:lpstr>
      <vt:lpstr>Исследование TAME 1</vt:lpstr>
      <vt:lpstr>Исследование TAME 2</vt:lpstr>
      <vt:lpstr>Исследование TAME 3</vt:lpstr>
      <vt:lpstr>Исследование TAME 4</vt:lpstr>
      <vt:lpstr>Слайд 30</vt:lpstr>
      <vt:lpstr>Кверцетин 1</vt:lpstr>
      <vt:lpstr>Кверцетин 2</vt:lpstr>
      <vt:lpstr>Слайд 33</vt:lpstr>
      <vt:lpstr>Слайд 34</vt:lpstr>
      <vt:lpstr>Слайд 35</vt:lpstr>
      <vt:lpstr>CR и микробиота: не все можно достичь препаратами</vt:lpstr>
      <vt:lpstr>Кратко о микробиоте</vt:lpstr>
      <vt:lpstr>Долгожительство и микробиота 1</vt:lpstr>
      <vt:lpstr>Долгожительство и микробиота 2</vt:lpstr>
      <vt:lpstr>Возрастная динамика: детство</vt:lpstr>
      <vt:lpstr>Возрастная динамика: возраст </vt:lpstr>
      <vt:lpstr>Микробиота долгожителей</vt:lpstr>
      <vt:lpstr>Микробиота  и синдром старческой астении</vt:lpstr>
      <vt:lpstr>Ограничение потребления калорий</vt:lpstr>
      <vt:lpstr>Метформин</vt:lpstr>
      <vt:lpstr>Рапамицин</vt:lpstr>
      <vt:lpstr>Ресвератрол</vt:lpstr>
      <vt:lpstr>Биорегулятор метабиотик Дайго</vt:lpstr>
      <vt:lpstr>Динамика нейроиммуноэндокринного статуса (пг/мл): укрепление анаболической резистентности</vt:lpstr>
      <vt:lpstr>Параметры прооксидантного и антиоксидантного статуса: укрепление анаболической резистентности 2</vt:lpstr>
      <vt:lpstr>Динамика субъективного общего благополучия по данным визуальной аналоговой шкалы</vt:lpstr>
      <vt:lpstr>Качество жизни SF - 36</vt:lpstr>
      <vt:lpstr>Слайд 53</vt:lpstr>
      <vt:lpstr>Перспективы: гендерные аспекты</vt:lpstr>
      <vt:lpstr>Заключение 1</vt:lpstr>
      <vt:lpstr>Заключение 2</vt:lpstr>
      <vt:lpstr>Заключение 3</vt:lpstr>
      <vt:lpstr>Слайд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ХРОНОПИТАНИЕ</dc:title>
  <dc:creator>Пользователь</dc:creator>
  <cp:lastModifiedBy>Admin</cp:lastModifiedBy>
  <cp:revision>87</cp:revision>
  <dcterms:created xsi:type="dcterms:W3CDTF">2021-06-04T08:33:55Z</dcterms:created>
  <dcterms:modified xsi:type="dcterms:W3CDTF">2022-02-22T10:00:38Z</dcterms:modified>
</cp:coreProperties>
</file>