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4"/>
  </p:notesMasterIdLst>
  <p:sldIdLst>
    <p:sldId id="256" r:id="rId2"/>
    <p:sldId id="370" r:id="rId3"/>
    <p:sldId id="371" r:id="rId4"/>
    <p:sldId id="372" r:id="rId5"/>
    <p:sldId id="373" r:id="rId6"/>
    <p:sldId id="374" r:id="rId7"/>
    <p:sldId id="375" r:id="rId8"/>
    <p:sldId id="376" r:id="rId9"/>
    <p:sldId id="377" r:id="rId10"/>
    <p:sldId id="378" r:id="rId11"/>
    <p:sldId id="379" r:id="rId12"/>
    <p:sldId id="380" r:id="rId13"/>
    <p:sldId id="381" r:id="rId14"/>
    <p:sldId id="382" r:id="rId15"/>
    <p:sldId id="383" r:id="rId16"/>
    <p:sldId id="384" r:id="rId17"/>
    <p:sldId id="385" r:id="rId18"/>
    <p:sldId id="386" r:id="rId19"/>
    <p:sldId id="340" r:id="rId20"/>
    <p:sldId id="341" r:id="rId21"/>
    <p:sldId id="342" r:id="rId22"/>
    <p:sldId id="387" r:id="rId23"/>
  </p:sldIdLst>
  <p:sldSz cx="10691813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381">
          <p15:clr>
            <a:srgbClr val="A4A3A4"/>
          </p15:clr>
        </p15:guide>
        <p15:guide id="2" pos="336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EB701D"/>
    <a:srgbClr val="632D0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27038" autoAdjust="0"/>
    <p:restoredTop sz="94674"/>
  </p:normalViewPr>
  <p:slideViewPr>
    <p:cSldViewPr snapToGrid="0" snapToObjects="1">
      <p:cViewPr varScale="1">
        <p:scale>
          <a:sx n="106" d="100"/>
          <a:sy n="106" d="100"/>
        </p:scale>
        <p:origin x="-1122" y="-84"/>
      </p:cViewPr>
      <p:guideLst>
        <p:guide orient="horz" pos="2381"/>
        <p:guide pos="336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2524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798C82-73E8-BB48-B951-53D7B317CA57}" type="datetimeFigureOut">
              <a:rPr lang="ru-RU" smtClean="0"/>
              <a:pPr/>
              <a:t>14.03.2022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143000"/>
            <a:ext cx="43656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B086E6-701E-F140-91E6-26B35E0F8E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169717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0D0E8-9ECF-F04E-A132-5888FDE6A119}" type="datetimeFigureOut">
              <a:rPr lang="ru-RU" smtClean="0"/>
              <a:pPr/>
              <a:t>14.03.2022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6E7F3-75D0-D84B-B984-7869089C93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337457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0D0E8-9ECF-F04E-A132-5888FDE6A119}" type="datetimeFigureOut">
              <a:rPr lang="ru-RU" smtClean="0"/>
              <a:pPr/>
              <a:t>14.03.2022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6E7F3-75D0-D84B-B984-7869089C93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10187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0D0E8-9ECF-F04E-A132-5888FDE6A119}" type="datetimeFigureOut">
              <a:rPr lang="ru-RU" smtClean="0"/>
              <a:pPr/>
              <a:t>14.03.2022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6E7F3-75D0-D84B-B984-7869089C93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670987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0D0E8-9ECF-F04E-A132-5888FDE6A119}" type="datetimeFigureOut">
              <a:rPr lang="ru-RU" smtClean="0"/>
              <a:pPr/>
              <a:t>14.03.2022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6E7F3-75D0-D84B-B984-7869089C93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02810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0D0E8-9ECF-F04E-A132-5888FDE6A119}" type="datetimeFigureOut">
              <a:rPr lang="ru-RU" smtClean="0"/>
              <a:pPr/>
              <a:t>14.03.2022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6E7F3-75D0-D84B-B984-7869089C93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9862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0D0E8-9ECF-F04E-A132-5888FDE6A119}" type="datetimeFigureOut">
              <a:rPr lang="ru-RU" smtClean="0"/>
              <a:pPr/>
              <a:t>14.03.2022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6E7F3-75D0-D84B-B984-7869089C93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23223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0D0E8-9ECF-F04E-A132-5888FDE6A119}" type="datetimeFigureOut">
              <a:rPr lang="ru-RU" smtClean="0"/>
              <a:pPr/>
              <a:t>14.03.2022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6E7F3-75D0-D84B-B984-7869089C93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61182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0D0E8-9ECF-F04E-A132-5888FDE6A119}" type="datetimeFigureOut">
              <a:rPr lang="ru-RU" smtClean="0"/>
              <a:pPr/>
              <a:t>14.03.2022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6E7F3-75D0-D84B-B984-7869089C93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15004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0D0E8-9ECF-F04E-A132-5888FDE6A119}" type="datetimeFigureOut">
              <a:rPr lang="ru-RU" smtClean="0"/>
              <a:pPr/>
              <a:t>14.03.2022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6E7F3-75D0-D84B-B984-7869089C93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3517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0D0E8-9ECF-F04E-A132-5888FDE6A119}" type="datetimeFigureOut">
              <a:rPr lang="ru-RU" smtClean="0"/>
              <a:pPr/>
              <a:t>14.03.2022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6E7F3-75D0-D84B-B984-7869089C93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0641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0D0E8-9ECF-F04E-A132-5888FDE6A119}" type="datetimeFigureOut">
              <a:rPr lang="ru-RU" smtClean="0"/>
              <a:pPr/>
              <a:t>14.03.2022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6E7F3-75D0-D84B-B984-7869089C93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34687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D0D0E8-9ECF-F04E-A132-5888FDE6A119}" type="datetimeFigureOut">
              <a:rPr lang="ru-RU" smtClean="0"/>
              <a:pPr/>
              <a:t>14.03.2022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F6E7F3-75D0-D84B-B984-7869089C93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911151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10">
            <a:extLst>
              <a:ext uri="{FF2B5EF4-FFF2-40B4-BE49-F238E27FC236}">
                <a16:creationId xmlns="" xmlns:a16="http://schemas.microsoft.com/office/drawing/2014/main" id="{812BE4EB-6100-F045-AB24-F49BCEB6A3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5761" t="10706" r="27187" b="82242"/>
          <a:stretch>
            <a:fillRect/>
          </a:stretch>
        </p:blipFill>
        <p:spPr bwMode="auto">
          <a:xfrm>
            <a:off x="380067" y="294154"/>
            <a:ext cx="538797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object 4">
            <a:extLst>
              <a:ext uri="{FF2B5EF4-FFF2-40B4-BE49-F238E27FC236}">
                <a16:creationId xmlns="" xmlns:a16="http://schemas.microsoft.com/office/drawing/2014/main" id="{35CD9297-41B2-E649-9B36-21DDE5B89C75}"/>
              </a:ext>
            </a:extLst>
          </p:cNvPr>
          <p:cNvSpPr txBox="1"/>
          <p:nvPr/>
        </p:nvSpPr>
        <p:spPr>
          <a:xfrm>
            <a:off x="3570515" y="6458857"/>
            <a:ext cx="1523999" cy="420821"/>
          </a:xfrm>
          <a:prstGeom prst="rect">
            <a:avLst/>
          </a:prstGeom>
        </p:spPr>
        <p:txBody>
          <a:bodyPr wrap="square" lIns="0" tIns="6985" rIns="0" bIns="0">
            <a:spAutoFit/>
          </a:bodyPr>
          <a:lstStyle>
            <a:lvl1pPr marL="127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2000"/>
              </a:lnSpc>
              <a:spcBef>
                <a:spcPts val="50"/>
              </a:spcBef>
            </a:pPr>
            <a:r>
              <a:rPr lang="ru-RU" altLang="ru-RU" sz="28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2022</a:t>
            </a:r>
            <a:r>
              <a:rPr lang="ru-RU" altLang="ru-RU" sz="2800" b="1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8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год</a:t>
            </a:r>
            <a:endParaRPr lang="ru-RU" altLang="ru-RU" sz="2800" dirty="0">
              <a:solidFill>
                <a:srgbClr val="231F2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801886" y="2061029"/>
            <a:ext cx="9088041" cy="2844559"/>
          </a:xfrm>
        </p:spPr>
        <p:txBody>
          <a:bodyPr>
            <a:normAutofit fontScale="90000"/>
          </a:bodyPr>
          <a:lstStyle/>
          <a:p>
            <a:pPr algn="l"/>
            <a:r>
              <a:rPr lang="ru-RU" altLang="ru-RU" sz="3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3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3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3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Кафедра сестринского дела</a:t>
            </a:r>
            <a:br>
              <a:rPr lang="ru-RU" altLang="ru-RU" sz="3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4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4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Лидерство и руководство в сестринском деле.</a:t>
            </a:r>
          </a:p>
        </p:txBody>
      </p:sp>
    </p:spTree>
    <p:extLst>
      <p:ext uri="{BB962C8B-B14F-4D97-AF65-F5344CB8AC3E}">
        <p14:creationId xmlns="" xmlns:p14="http://schemas.microsoft.com/office/powerpoint/2010/main" val="2194934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73350" y="1517681"/>
            <a:ext cx="5343525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- Пятых, не отрицайте своих ошибок, перекладывая ответственность за них на кого - то другого. Ведь настоящий лидер несет ответственность не только за себя, но и за коллектив. Но не стоит забывать, что попустительство в коллективе тоже недопустимо, так как ведет к безответственности и уменьшает ваше значение в глазах этого коллектива.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73350" y="1873624"/>
            <a:ext cx="5343525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– шестых, развивайте в себе способности 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организатора. Ведь правильно организованная работа ведет к сплочению коллектива, и наоборот, 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бездумное руководство может быть причиной многочисленных разногласий между его членами.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47927" y="834189"/>
            <a:ext cx="38672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Стили лидерства и их характеристика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43377" y="2573694"/>
            <a:ext cx="5343525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Существуют  различные стили руководства, наиболее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распространѐнные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четыре: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1. Авторитарный, 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2.Демократический, 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3.Либеральный, 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4.Бюрократический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/>
          <p:cNvSpPr/>
          <p:nvPr/>
        </p:nvSpPr>
        <p:spPr>
          <a:xfrm>
            <a:off x="5602942" y="860612"/>
            <a:ext cx="4607858" cy="5800164"/>
          </a:xfrm>
          <a:prstGeom prst="ellipse">
            <a:avLst/>
          </a:prstGeom>
          <a:blipFill dpi="0" rotWithShape="1">
            <a:blip r:embed="rId2">
              <a:alphaModFix amt="25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2673350" y="686684"/>
            <a:ext cx="5343525" cy="369331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Авторитарный стиль руководства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Вся власть сосредоточена в руках руководителя, который требует дисциплины и идеального порядка, берет на себя всю ответственность за принятие решений, а с рядовыми сотрудниками держится отчужденно. 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него важен результат любой ценой.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Недостаток этого стиля. 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Сотрудники не ощущают поддержки и понимают, что к их мнению не прислушиваются.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Достоинство стиля.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Стиль эффективен в чрезвычайной ситуации, когда необходимы быстрые и чёткие распоряжения.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/>
          <p:cNvSpPr/>
          <p:nvPr/>
        </p:nvSpPr>
        <p:spPr>
          <a:xfrm>
            <a:off x="708212" y="806347"/>
            <a:ext cx="8588188" cy="5585489"/>
          </a:xfrm>
          <a:prstGeom prst="ellipse">
            <a:avLst/>
          </a:prstGeom>
          <a:blipFill dpi="0" rotWithShape="1">
            <a:blip r:embed="rId2">
              <a:alphaModFix amt="31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2673350" y="1102182"/>
            <a:ext cx="5343525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Демократический стиль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Строится на коллегиальном решении проблем. Руководитель предпочитает активное участие коллектива в принятии решений, заботится о развитии личной и деловой инициативы подчиненных, контактен, терпелив, тактичен, 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оптимистичен.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Недостаток стиля. 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Процесс принятия решения требует большего времени.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Достоинство стиля. 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Развивает в коллективе дух сотрудничества, творческий подход к делу. Стиль может использоваться при решении проблем, не требующих срочности. Например: привлечение сотрудников к созданию, каких либо проектов.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1030940" y="475129"/>
            <a:ext cx="8606117" cy="6051176"/>
          </a:xfrm>
          <a:prstGeom prst="ellipse">
            <a:avLst/>
          </a:prstGeom>
          <a:blipFill dpi="0" rotWithShape="1">
            <a:blip r:embed="rId2">
              <a:alphaModFix amt="4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2031665" y="1171074"/>
            <a:ext cx="5343525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Либеральный стиль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Предполагает меньше всего руководства и контроля. Строится на полном доверии руководителя к подчиненным. Он допускает полную свободу действий сотрудников в пределах их функциональных обязанностей.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73350" y="4241503"/>
            <a:ext cx="5343525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 приемлем для руководства в учреждениях здравоохранения!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/>
          <p:cNvSpPr/>
          <p:nvPr/>
        </p:nvSpPr>
        <p:spPr>
          <a:xfrm>
            <a:off x="1073336" y="833718"/>
            <a:ext cx="8435789" cy="5710517"/>
          </a:xfrm>
          <a:prstGeom prst="ellipse">
            <a:avLst/>
          </a:prstGeom>
          <a:blipFill dpi="0" rotWithShape="1">
            <a:blip r:embed="rId2">
              <a:alphaModFix amt="48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2305797" y="1676400"/>
            <a:ext cx="5343525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Бюрократический стиль. 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 и при авторитарном стиле, бюрократ не придает значения развитию отношений с персоналом. 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 привлекает подчинённых в процесс управления.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него важен результат, но способы достижения строго регламентированы. 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Отсутствует гибкость в 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руководстве, подчиняется строгому исполнению правил.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/>
          <p:cNvSpPr/>
          <p:nvPr/>
        </p:nvSpPr>
        <p:spPr>
          <a:xfrm>
            <a:off x="986118" y="663389"/>
            <a:ext cx="8686800" cy="6060141"/>
          </a:xfrm>
          <a:prstGeom prst="ellipse">
            <a:avLst/>
          </a:prstGeom>
          <a:blipFill dpi="0" rotWithShape="1">
            <a:blip r:embed="rId2">
              <a:alphaModFix amt="5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2673350" y="3318173"/>
            <a:ext cx="5343525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Только используя все стили руководства в зависимости от задачи и ситуации можно управлять эффективно.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/>
          <p:cNvSpPr/>
          <p:nvPr/>
        </p:nvSpPr>
        <p:spPr>
          <a:xfrm>
            <a:off x="1174376" y="717176"/>
            <a:ext cx="8444753" cy="5889812"/>
          </a:xfrm>
          <a:prstGeom prst="ellipse">
            <a:avLst/>
          </a:prstGeom>
          <a:blipFill dpi="0" rotWithShape="1">
            <a:blip r:embed="rId2">
              <a:alphaModFix amt="31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2673350" y="2487177"/>
            <a:ext cx="5343525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Перечисленные качества  – это только малая часть того, чем  должен обладать лидер. Настоящие знания и умение приходят со  временем, но только в том случае, если Вы для этого прикладываете максимум усилий.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Стать лидером непросто, но это под силу каждому!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781969" y="1403879"/>
          <a:ext cx="7127874" cy="53527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3255"/>
                <a:gridCol w="2788023"/>
                <a:gridCol w="2876596"/>
              </a:tblGrid>
              <a:tr h="370840"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Позиции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Традиционный лидер</a:t>
                      </a:r>
                      <a:endParaRPr lang="ru-RU" sz="1400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Современный лидер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Принятие решений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Принимает единолично все значительные решения в организации. Решает все проблемы, встающие перед его командой</a:t>
                      </a:r>
                      <a:endParaRPr lang="ru-RU" sz="1400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Делит ответственность с другими членами команды. Помогает подчиненным решать и производственные, и социальные проблемы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Ответственность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ru-RU" sz="140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Полностью контролирует рабочий процесс и несет ответственность за результаты работы своей команды</a:t>
                      </a:r>
                      <a:endParaRPr lang="ru-RU" sz="1400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Стимулирует в подчиненных стремление к самоуправлению и хозяйскому отношению к выполняемой ими работе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Роль эксперта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Сам отвечает на все вопросы</a:t>
                      </a:r>
                      <a:endParaRPr lang="ru-RU" sz="1400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ru-RU" sz="140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Задает нужные вопросы и обеспечивает связь работников с соответствующими </a:t>
                      </a:r>
                    </a:p>
                    <a:p>
                      <a:pPr marL="0" algn="l" defTabSz="457200" rtl="0" eaLnBrk="1" latinLnBrk="0" hangingPunct="1"/>
                      <a:r>
                        <a:rPr lang="ru-RU" sz="140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специалистами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Разработка правил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Сам разрабатывает правила</a:t>
                      </a:r>
                      <a:endParaRPr lang="ru-RU" sz="1400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ru-RU" sz="140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Четко формулирует видение будущего своей организации и набор основных </a:t>
                      </a:r>
                    </a:p>
                    <a:p>
                      <a:pPr marL="0" algn="l" defTabSz="457200" rtl="0" eaLnBrk="1" latinLnBrk="0" hangingPunct="1"/>
                      <a:r>
                        <a:rPr lang="ru-RU" sz="140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ценностей и объединяет людей вокруг этого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Отношение к коллективу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ru-RU" sz="140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Высоко ценит единодушие и согласие в коллективе</a:t>
                      </a:r>
                      <a:endParaRPr lang="ru-RU" sz="1400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ru-RU" sz="140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Высоко ценит способность и стремление людей иметь и высказывать самые </a:t>
                      </a:r>
                    </a:p>
                    <a:p>
                      <a:pPr marL="0" algn="l" defTabSz="457200" rtl="0" eaLnBrk="1" latinLnBrk="0" hangingPunct="1"/>
                      <a:r>
                        <a:rPr lang="ru-RU" sz="140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разнообразные точки зрения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080084" y="757548"/>
            <a:ext cx="5343525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Сравнительная характеристика традиционного и современного лидера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вал 5"/>
          <p:cNvSpPr/>
          <p:nvPr/>
        </p:nvSpPr>
        <p:spPr>
          <a:xfrm>
            <a:off x="277906" y="640517"/>
            <a:ext cx="9968752" cy="6087035"/>
          </a:xfrm>
          <a:prstGeom prst="ellipse">
            <a:avLst/>
          </a:prstGeom>
          <a:blipFill dpi="0" rotWithShape="1">
            <a:blip r:embed="rId2">
              <a:alphaModFix amt="5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62998" y="640517"/>
            <a:ext cx="5343525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Управление – концентрирует внимание на том,  чтобы люди делали дело правильно.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Лидерство – концентрирует внимание на том, чтобы люди делами правильное дело.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31793" y="5002306"/>
            <a:ext cx="5343525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Лидером может быть любой человек в организации, а не только тот, кто ею управляет.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Формальный лидер (руководитель) – официально  назначенный руководитель.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781969" y="1403879"/>
          <a:ext cx="7127874" cy="5152644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696337"/>
                <a:gridCol w="2671482"/>
                <a:gridCol w="2760055"/>
              </a:tblGrid>
              <a:tr h="370840"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Отношение к конфликтам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Стремится по возможности их избегать</a:t>
                      </a:r>
                      <a:endParaRPr lang="ru-RU" sz="1400" b="0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Относится к конфликтам как к возможности достичь консенсуса в принятии и реализации решений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Отношение к переменам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Как правило, реагирует на те или иные события, но противостоит переменам</a:t>
                      </a:r>
                      <a:endParaRPr lang="ru-RU" sz="1400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Действует активно, сам инициирует перемены и относится к ним как к </a:t>
                      </a:r>
                    </a:p>
                    <a:p>
                      <a:pPr marL="0" algn="l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элементу выживания организации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Приоритеты в работе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первое место ставит потребности организации, а не работающих в ней людей. Основное внимание уделяет рабочим задачам, сугубо техническим навыкам</a:t>
                      </a:r>
                      <a:endParaRPr lang="ru-RU" sz="1400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Стремится разумно сочетать потребности организации и ее персонала .Основное внимание уделяет рабочему процессу и людям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Стиль мышления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Использует линейный, аналитический стиль мышления, не рассчитанный на долговременную перспективу</a:t>
                      </a:r>
                      <a:endParaRPr lang="ru-RU" sz="1400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Мыслит нелинейно, целостно, глобально, с учетом долговременных перспектив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Опыт и знания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Стремится к накоплению специализированного, прикладного опыта и знаний</a:t>
                      </a:r>
                      <a:endParaRPr lang="ru-RU" sz="1400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Стремится быть специалистом в разных областях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781969" y="1403879"/>
          <a:ext cx="7127874" cy="44165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9819"/>
                <a:gridCol w="2635624"/>
                <a:gridCol w="3172431"/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Компетенция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Интересуется только вопросами, входящими в его компетенцию</a:t>
                      </a:r>
                      <a:endParaRPr lang="ru-RU" sz="1400" b="0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Интересуется вопросами всей организации, стремится стать надежным 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партнером для других групп и подразделений организации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Конкуренция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Жестко конкурирует с другими</a:t>
                      </a:r>
                      <a:endParaRPr lang="ru-RU" sz="1400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Жесткий конкурент, но налаживает необходимые контакты с конкурентами, 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партнерами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Сфера действия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Действует только на территории своего региона</a:t>
                      </a:r>
                      <a:endParaRPr lang="ru-RU" sz="1400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Должен уметь действовать в межрегиональном и международном 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масштабах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Отношение к персоналу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Относится к подчиненным как ко взаимозаменяемому ресурсу организации</a:t>
                      </a:r>
                      <a:endParaRPr lang="ru-RU" sz="1400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Относится к персоналу как к самому ценному ресурсу организации, знает, как 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сложно найти замену хорошему работнику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Отношение к риску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Стремится избегать риска</a:t>
                      </a:r>
                      <a:endParaRPr lang="ru-RU" sz="1400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Готов рисковать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7265" y="717176"/>
            <a:ext cx="61620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Причины отсутствия у медицинских сестер лидерства.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07540" y="1783976"/>
            <a:ext cx="5343525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-Сестринским делом занимаются люди, которые больше нуждаются в том, чтобы ими руководили;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-При подготовке среднего мед. персонала мало внимания уделяется вопросам лидерства;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-Медсестры-лидеры используют авторитарный стиль управления, который не поощряет к лидерству других;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-В медицинской среде существует стойкое убеждение, что медсестрам платят за то, чтобы они выполняли указания, а не за то, чтобы они думали;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-Более низкий по сравнению с врачами социальный и образовательный статус.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вал 7"/>
          <p:cNvSpPr/>
          <p:nvPr/>
        </p:nvSpPr>
        <p:spPr>
          <a:xfrm>
            <a:off x="3153091" y="4150659"/>
            <a:ext cx="3902133" cy="2510117"/>
          </a:xfrm>
          <a:prstGeom prst="ellipse">
            <a:avLst/>
          </a:prstGeom>
          <a:blipFill dpi="0" rotWithShape="1">
            <a:blip r:embed="rId2">
              <a:alphaModFix amt="51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6194612" y="2100789"/>
            <a:ext cx="3684494" cy="2420471"/>
          </a:xfrm>
          <a:prstGeom prst="ellipse">
            <a:avLst/>
          </a:prstGeom>
          <a:blipFill dpi="0" rotWithShape="1">
            <a:blip r:embed="rId3">
              <a:alphaModFix amt="5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923365" y="1414644"/>
            <a:ext cx="4007223" cy="2366683"/>
          </a:xfrm>
          <a:prstGeom prst="ellipse">
            <a:avLst/>
          </a:prstGeom>
          <a:blipFill dpi="0" rotWithShape="1">
            <a:blip r:embed="rId4">
              <a:alphaModFix amt="53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323521" y="545068"/>
            <a:ext cx="174919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Виды лидеров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65862" y="1190527"/>
            <a:ext cx="15872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Лидер-стратег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722470" y="1731457"/>
            <a:ext cx="21053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Лидер-организатор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36684" y="3781327"/>
            <a:ext cx="21360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Лидер-исполнитель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1237128" y="978932"/>
            <a:ext cx="8453718" cy="5118847"/>
          </a:xfrm>
          <a:prstGeom prst="ellipse">
            <a:avLst/>
          </a:prstGeom>
          <a:blipFill dpi="0" rotWithShape="1">
            <a:blip r:embed="rId2">
              <a:alphaModFix amt="34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606550" y="1918446"/>
            <a:ext cx="5343525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• привлечение людей;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• завоевание приверженности;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• придание людям энергии для решения задач, направленных на достижение общих целей.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58950" y="609600"/>
            <a:ext cx="5343525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Важнейшие элементы лидерства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03329" y="1588168"/>
            <a:ext cx="5343525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 стать лидером?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78150" y="2903621"/>
            <a:ext cx="5343525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Работа всего сестринского персонала зависит от личных  качеств руководителя сестринской службы . И качество работы тем выше, чем лучше руководитель может организовать работу в коллективе, а это под силу только настоящему лидеру. Настоящий лидер должен обладать многими качествами. 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23588" y="946484"/>
            <a:ext cx="18215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Качества лидера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73350" y="1668379"/>
            <a:ext cx="534352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 - первых, необходимо уметь в любых ситуациях 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Сохранять спокойствие.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Ничто не должно выбивать вас из колеи, мешая тем самым в принятии правильного разумного решения. Для этого необходимо стараться получать в жизни только положительные эмоции, подбирая для общения соответствующих людей, и исключая тех, общение с кем у вас постоянно оставляет на душе неприятный осадок.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73350" y="1945341"/>
            <a:ext cx="5343525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 – вторых, проявляйте твердость во всем. Умейте отказывать, несмотря ни на какие уговоры и уловки, как кому - то, так и самому себе. Будьте непоколебимы, приняв решение и отстаивая его.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80926" y="1640541"/>
            <a:ext cx="5343525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- третьих, важным качеством лидера является способность принимать решения. Обозначив для себя какую - то цель, четко осознавайте чего хотите 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добиться. Проявляйте инициативу, генерируйте различные идеи, стройте планы их реализации. При 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этом реально оценивайте возможности каждой из 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своих идей, отбрасывайте все ненужное.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73350" y="1517681"/>
            <a:ext cx="5343525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- четвертых, не забывайте, что поставленная вами 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перед собой цель должна быть достижима. 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 ставьте перед собой нереальных задач, так 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 они только заберут ваше время и, уж никак, 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 будут способствовать поднятию авторитета в 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коллективе.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4316</TotalTime>
  <Words>1195</Words>
  <Application>Microsoft Macintosh PowerPoint</Application>
  <PresentationFormat>Произвольный</PresentationFormat>
  <Paragraphs>131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   Кафедра сестринского дела  Лидерство и руководство в сестринском деле.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Admin</cp:lastModifiedBy>
  <cp:revision>174</cp:revision>
  <dcterms:created xsi:type="dcterms:W3CDTF">2019-11-18T16:05:35Z</dcterms:created>
  <dcterms:modified xsi:type="dcterms:W3CDTF">2022-03-14T06:45:16Z</dcterms:modified>
</cp:coreProperties>
</file>