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61" r:id="rId4"/>
    <p:sldId id="263" r:id="rId5"/>
    <p:sldId id="260" r:id="rId6"/>
    <p:sldId id="278" r:id="rId7"/>
    <p:sldId id="281" r:id="rId8"/>
    <p:sldId id="257" r:id="rId9"/>
    <p:sldId id="258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9" r:id="rId20"/>
    <p:sldId id="280" r:id="rId21"/>
    <p:sldId id="275" r:id="rId22"/>
    <p:sldId id="276" r:id="rId23"/>
    <p:sldId id="277" r:id="rId24"/>
    <p:sldId id="266" r:id="rId25"/>
    <p:sldId id="282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РИСКИ ДЛЯ ЗДОРОВЬЯ И</a:t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>ИХ ПРОФИЛАКТИКА</a:t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>У ДЛИТЕЛЬНО ЛЕЖАЧИХ ЛЮДЕЙ</a:t>
            </a:r>
            <a:endParaRPr lang="ru-RU" sz="3600" b="1" dirty="0">
              <a:solidFill>
                <a:srgbClr val="00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030" y="3573016"/>
            <a:ext cx="8143932" cy="1440160"/>
          </a:xfrm>
        </p:spPr>
        <p:txBody>
          <a:bodyPr>
            <a:normAutofit/>
          </a:bodyPr>
          <a:lstStyle/>
          <a:p>
            <a:endParaRPr lang="ru-RU" sz="2200" b="1" dirty="0" smtClean="0">
              <a:solidFill>
                <a:srgbClr val="0000FF"/>
              </a:solidFill>
            </a:endParaRPr>
          </a:p>
          <a:p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7748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4" y="260648"/>
            <a:ext cx="18954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9900"/>
                </a:solidFill>
              </a:rPr>
              <a:t>РГА «</a:t>
            </a:r>
            <a:r>
              <a:rPr lang="ru-RU" sz="2200" b="1" dirty="0" err="1">
                <a:solidFill>
                  <a:srgbClr val="009900"/>
                </a:solidFill>
              </a:rPr>
              <a:t>Беларускае</a:t>
            </a:r>
            <a:r>
              <a:rPr lang="ru-RU" sz="2200" b="1" dirty="0">
                <a:solidFill>
                  <a:srgbClr val="009900"/>
                </a:solidFill>
              </a:rPr>
              <a:t> </a:t>
            </a:r>
            <a:r>
              <a:rPr lang="ru-RU" sz="2200" b="1" dirty="0" err="1">
                <a:solidFill>
                  <a:srgbClr val="009900"/>
                </a:solidFill>
              </a:rPr>
              <a:t>рэспубл</a:t>
            </a:r>
            <a:r>
              <a:rPr lang="be-BY" sz="2200" b="1" dirty="0">
                <a:solidFill>
                  <a:srgbClr val="009900"/>
                </a:solidFill>
              </a:rPr>
              <a:t>і</a:t>
            </a:r>
            <a:r>
              <a:rPr lang="ru-RU" sz="2200" b="1" dirty="0" err="1">
                <a:solidFill>
                  <a:srgbClr val="009900"/>
                </a:solidFill>
              </a:rPr>
              <a:t>канскае</a:t>
            </a:r>
            <a:endParaRPr lang="ru-RU" sz="2200" b="1" dirty="0">
              <a:solidFill>
                <a:srgbClr val="009900"/>
              </a:solidFill>
            </a:endParaRPr>
          </a:p>
          <a:p>
            <a:pPr algn="ctr"/>
            <a:r>
              <a:rPr lang="ru-RU" sz="2200" b="1" dirty="0" err="1" smtClean="0">
                <a:solidFill>
                  <a:srgbClr val="009900"/>
                </a:solidFill>
              </a:rPr>
              <a:t>герантала</a:t>
            </a:r>
            <a:r>
              <a:rPr lang="be-BY" sz="2200" b="1" dirty="0">
                <a:solidFill>
                  <a:srgbClr val="009900"/>
                </a:solidFill>
              </a:rPr>
              <a:t>г</a:t>
            </a:r>
            <a:r>
              <a:rPr lang="ru-RU" sz="2200" b="1" dirty="0" err="1">
                <a:solidFill>
                  <a:srgbClr val="009900"/>
                </a:solidFill>
              </a:rPr>
              <a:t>ічнае</a:t>
            </a:r>
            <a:r>
              <a:rPr lang="ru-RU" sz="2200" b="1" dirty="0">
                <a:solidFill>
                  <a:srgbClr val="009900"/>
                </a:solidFill>
              </a:rPr>
              <a:t> </a:t>
            </a:r>
            <a:r>
              <a:rPr lang="ru-RU" sz="2200" b="1" dirty="0" err="1">
                <a:solidFill>
                  <a:srgbClr val="009900"/>
                </a:solidFill>
              </a:rPr>
              <a:t>грамадскае</a:t>
            </a:r>
            <a:r>
              <a:rPr lang="ru-RU" sz="2200" b="1" dirty="0">
                <a:solidFill>
                  <a:srgbClr val="009900"/>
                </a:solidFill>
              </a:rPr>
              <a:t> </a:t>
            </a:r>
            <a:r>
              <a:rPr lang="ru-RU" sz="2200" b="1" dirty="0" err="1">
                <a:solidFill>
                  <a:srgbClr val="009900"/>
                </a:solidFill>
              </a:rPr>
              <a:t>аб’яднанне</a:t>
            </a:r>
            <a:r>
              <a:rPr lang="ru-RU" b="1" dirty="0">
                <a:solidFill>
                  <a:srgbClr val="009900"/>
                </a:solidFill>
              </a:rPr>
              <a:t>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8800"/>
            <a:ext cx="9143999" cy="0"/>
          </a:xfrm>
          <a:prstGeom prst="line">
            <a:avLst/>
          </a:prstGeom>
          <a:ln w="15875" cmpd="thickThin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551723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GIRAFFE</a:t>
            </a:r>
            <a:endParaRPr lang="be-BY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G</a:t>
            </a:r>
            <a:r>
              <a:rPr lang="en-US" dirty="0" err="1" smtClean="0">
                <a:solidFill>
                  <a:srgbClr val="0000FF"/>
                </a:solidFill>
              </a:rPr>
              <a:t>erontological</a:t>
            </a:r>
            <a:r>
              <a:rPr lang="en-US" b="1" dirty="0" smtClean="0">
                <a:solidFill>
                  <a:srgbClr val="0000FF"/>
                </a:solidFill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nternational</a:t>
            </a:r>
            <a:r>
              <a:rPr lang="en-US" b="1" dirty="0" smtClean="0">
                <a:solidFill>
                  <a:srgbClr val="0000FF"/>
                </a:solidFill>
              </a:rPr>
              <a:t> R</a:t>
            </a:r>
            <a:r>
              <a:rPr lang="en-US" dirty="0" smtClean="0">
                <a:solidFill>
                  <a:srgbClr val="0000FF"/>
                </a:solidFill>
              </a:rPr>
              <a:t>esearch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gainst</a:t>
            </a:r>
            <a:r>
              <a:rPr lang="en-US" b="1" dirty="0" smtClean="0">
                <a:solidFill>
                  <a:srgbClr val="0000FF"/>
                </a:solidFill>
              </a:rPr>
              <a:t> F</a:t>
            </a:r>
            <a:r>
              <a:rPr lang="en-US" dirty="0" smtClean="0">
                <a:solidFill>
                  <a:srgbClr val="0000FF"/>
                </a:solidFill>
              </a:rPr>
              <a:t>railty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r>
              <a:rPr lang="en-US" b="1" smtClean="0">
                <a:solidFill>
                  <a:srgbClr val="0000FF"/>
                </a:solidFill>
              </a:rPr>
              <a:t>F</a:t>
            </a:r>
            <a:r>
              <a:rPr lang="en-US" smtClean="0">
                <a:solidFill>
                  <a:srgbClr val="0000FF"/>
                </a:solidFill>
              </a:rPr>
              <a:t>it</a:t>
            </a:r>
            <a:r>
              <a:rPr lang="en-US" b="1" smtClean="0">
                <a:solidFill>
                  <a:srgbClr val="0000FF"/>
                </a:solidFill>
              </a:rPr>
              <a:t> E</a:t>
            </a:r>
            <a:r>
              <a:rPr lang="en-US" smtClean="0">
                <a:solidFill>
                  <a:srgbClr val="0000FF"/>
                </a:solidFill>
              </a:rPr>
              <a:t>xperience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373216"/>
            <a:ext cx="914399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21873"/>
            <a:ext cx="1034527" cy="14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35996" y="5532621"/>
            <a:ext cx="457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</a:rPr>
              <a:t>ЖЫРАФ</a:t>
            </a:r>
            <a:endParaRPr lang="be-BY" b="1" dirty="0" smtClean="0">
              <a:solidFill>
                <a:srgbClr val="0000FF"/>
              </a:solidFill>
            </a:endParaRPr>
          </a:p>
          <a:p>
            <a:pPr algn="r">
              <a:lnSpc>
                <a:spcPts val="1400"/>
              </a:lnSpc>
            </a:pPr>
            <a:r>
              <a:rPr lang="ru-RU" dirty="0" err="1" smtClean="0">
                <a:solidFill>
                  <a:srgbClr val="0000FF"/>
                </a:solidFill>
              </a:rPr>
              <a:t>Геранталагічнае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міжнародное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даследаванне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супраць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старэчай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астэніі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</a:p>
          <a:p>
            <a:pPr algn="r">
              <a:lnSpc>
                <a:spcPts val="1400"/>
              </a:lnSpc>
            </a:pPr>
            <a:r>
              <a:rPr lang="ru-RU" dirty="0" err="1" smtClean="0">
                <a:solidFill>
                  <a:srgbClr val="0000FF"/>
                </a:solidFill>
              </a:rPr>
              <a:t>забяспячэнне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моцнага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здароўя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7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отсутствии рвотного рефлекса питание через зонд или альтернативными методами;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пребывание на свежем воздухе путем вывоза на кровати на улицу.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80" name="Picture 8" descr="&amp;Kcy;&amp;ocy;&amp;rcy;&amp;mcy;&amp;lcy;&amp;iecy;&amp;ncy;&amp;icy;&amp;iecy; &amp;bcy;&amp;ocy;&amp;lcy;&amp;softcy;&amp;ncy;&amp;ocy;&amp;gcy;&amp;ocy; &amp;chcy;&amp;iecy;&amp;rcy;&amp;iecy;&amp;zcy; &amp;zcy;&amp;ocy;&amp;ncy;&amp;dcy; - &amp;Pcy;&amp;icy;&amp;tcy;&amp;acy;&amp;ncy;&amp;icy;&amp;iecy; &amp;bcy;&amp;ocy;&amp;lcy;&amp;softcy;&amp;ncy;&amp;ycy;&amp;khcy; - &amp;Ocy;&amp;bcy;&amp;shchcy;&amp;icy;&amp;jcy; &amp;ucy;&amp;khcy;&amp;ocy;&amp;dcy; &amp;zcy;&amp;acy; &amp;bcy;&amp;ocy;&amp;lcy;&amp;softcy;&amp;ncy;&amp;ycy;&amp;mcy;&amp;icy; - &amp;Mcy;&amp;iecy;&amp;dcy;&amp;icy;&amp;tscy;&amp;icy;&amp;ncy;&amp;scy;&amp;kcy;&amp;icy;&amp;jcy; &amp;mcy;&amp;iecy;&amp;gcy;&amp;acy;-&amp;pcy;&amp;ocy;&amp;rcy;&amp;tcy;&amp;acy;&amp;lcy; &amp;Mcy;&amp;iecy;&amp;dcy;&amp;Vcy;&amp;ycy;&amp;vcy;&amp;ocy;&amp;dcy;.&amp;r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2708549" cy="2857520"/>
          </a:xfrm>
          <a:prstGeom prst="rect">
            <a:avLst/>
          </a:prstGeom>
          <a:noFill/>
        </p:spPr>
      </p:pic>
      <p:pic>
        <p:nvPicPr>
          <p:cNvPr id="6" name="Picture 2" descr="http://upload.wikimedia.org/wikipedia/commons/thumb/e/ef/Sanatorium_Nursing-_Everyday_Life_at_Broomfield_Sanatorium%2C_Chelmsford%2C_Essex%2C_England%2C_1945_D24435.jpg/220px-Sanatorium_Nursing-_Everyday_Life_at_Broomfield_Sanatorium%2C_Chelmsford%2C_Essex%2C_England%2C_1945_D24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43314"/>
            <a:ext cx="2714644" cy="2702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9900"/>
                </a:solidFill>
              </a:rPr>
              <a:t>Сердечно-сосудистая</a:t>
            </a:r>
            <a:r>
              <a:rPr lang="ru-RU" dirty="0" smtClean="0">
                <a:solidFill>
                  <a:srgbClr val="009900"/>
                </a:solidFill>
              </a:rPr>
              <a:t> система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прогрессирование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недостаточности;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тромбоэмболии;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падение артериального давления при перемене положения (ортостатическая гипотензия).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застойные явления;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сгущение крови.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комплекс мероприятий по профилактике дыхательных расстройств;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упражнения для конечностей;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обеспечение достаточного водного режима (30 мл/кг в сутки при отсутствии противопоказаний);</a:t>
            </a:r>
          </a:p>
          <a:p>
            <a:pPr marL="0">
              <a:spcBef>
                <a:spcPts val="0"/>
              </a:spcBef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едленный перевод в вертикальное положение.</a:t>
            </a:r>
          </a:p>
        </p:txBody>
      </p:sp>
      <p:pic>
        <p:nvPicPr>
          <p:cNvPr id="23554" name="Picture 2" descr="&amp;Mcy;&amp;iukcy;&amp;ncy;&amp;iukcy;&amp;scy;&amp;tcy;&amp;iecy;&amp;rcy;&amp;scy;&amp;tcy;&amp;vcy;&amp;ocy; &amp;ocy;&amp;scy;&amp;vcy;&amp;iukcy;&amp;tcy;&amp;icy; &amp;tcy;&amp;acy; &amp;ncy;&amp;acy;&amp;ucy;&amp;kcy;&amp;icy; &amp;Ucy;&amp;kcy;&amp;rcy;&amp;acy;&amp;yicy;&amp;ncy;&amp;icy;, &amp;Bcy;&amp;acy;&amp;ncy;&amp;kcy; &amp;Rcy;&amp;iecy;&amp;fcy;&amp;iecy;&amp;rcy;&amp;acy;&amp;t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71745"/>
            <a:ext cx="5791200" cy="1371601"/>
          </a:xfrm>
          <a:prstGeom prst="rect">
            <a:avLst/>
          </a:prstGeom>
          <a:noFill/>
        </p:spPr>
      </p:pic>
      <p:pic>
        <p:nvPicPr>
          <p:cNvPr id="23556" name="Picture 4" descr="&amp;Icy;&amp;ncy;&amp;vcy;&amp;iecy;&amp;scy;&amp;tcy;&amp;ocy;&amp;rcy;&amp;acy;&amp;mcy;: &amp;Vcy; &amp;Bcy;&amp;iecy;&amp;lcy;&amp;acy;&amp;rcy;&amp;ucy;&amp;scy;&amp;icy; &amp;vcy;&amp;vcy;&amp;ocy;&amp;dcy;&amp;yacy;&amp;tcy; &amp;scy;&amp;tcy;&amp;acy;&amp;ncy;&amp;dcy;&amp;acy;&amp;rcy;&amp;tcy; &amp;ncy;&amp;acy; &amp;bcy;&amp;ucy;&amp;tcy;&amp;icy;&amp;lcy;&amp;icy;&amp;rcy;&amp;ocy;&amp;vcy;&amp;acy;&amp;ncy;&amp;ncy;&amp;ucy;&amp;yucy; &amp;mcy;&amp;icy;&amp;ncy;&amp;iecy;&amp;rcy;&amp;acy;&amp;lcy;&amp;softcy;&amp;ncy;&amp;ucy;&amp;yucy; &amp;vcy;&amp;ocy;&amp;dcy;&amp;ucy;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14818"/>
            <a:ext cx="2500330" cy="2500330"/>
          </a:xfrm>
          <a:prstGeom prst="rect">
            <a:avLst/>
          </a:prstGeom>
          <a:noFill/>
        </p:spPr>
      </p:pic>
      <p:pic>
        <p:nvPicPr>
          <p:cNvPr id="23558" name="Picture 6" descr="MedPortal - &amp;Pcy;&amp;ucy;&amp;lcy;&amp;softcy;&amp;mcy;&amp;ocy;&amp;ncy;&amp;ocy;&amp;lcy;&amp;ocy;&amp;gcy;&amp;i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90"/>
            <a:ext cx="3143272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Желудочно-кишечный тракт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запоры;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недержание кала;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нарушения всасывания.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снижение общей активности и, как следствие, активности желудочно-кишечного тракта;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горизонтальное положение;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нарушения характера и ритма питания;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недостаточный водный режим.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2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юбые виды гимнастики для лежачих людей; массаж живота.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облюдение правил питания (регулярность, достаточное количество клетчатки и жидкостей, положения сидя / полусидя;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существление акта дефекации в положении сидя.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04586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8380" y="2348880"/>
            <a:ext cx="3016068" cy="205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045867" cy="191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48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Мочевыделительная система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недержание мочи.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снижение общей активности и как следствие дистрофия мышц малого таза;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горизонтальное положение;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недостаточный водный режим.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пражнения для мышц малого таза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 возможности отказ от памперсов у людей, способных контролировать акт мочеиспускания;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существление акта мочеиспускания в положении сидя;</a:t>
            </a:r>
          </a:p>
          <a:p>
            <a:pPr marL="0">
              <a:spcBef>
                <a:spcPts val="0"/>
              </a:spcBef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остаточный водный режим.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381772" cy="155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46" y="2276872"/>
            <a:ext cx="2713484" cy="20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нак запрета 1"/>
          <p:cNvSpPr/>
          <p:nvPr/>
        </p:nvSpPr>
        <p:spPr>
          <a:xfrm>
            <a:off x="6046862" y="2420888"/>
            <a:ext cx="1728192" cy="165618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846" y="4509120"/>
            <a:ext cx="2713484" cy="187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65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Опорно-двигательный аппарат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усиление степени обездвиживания,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повышенный риск переломов при минимальной нагрузке.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саркопения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(потеря мышечной массы и снижение мышечной силы);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прогрессирование остеопороза (потеря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костной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ткани).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0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беспечение максимально возможной активности с введением элементов силовой гимнастики;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спользование специальных приемов при перекладывании и перемещении лежачих людей.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169568" cy="2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Новости: Приюту милосердия при храме святой Елисаветы Феодоровны подарили подъемник для лежачих больных! . - Довер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169568" cy="234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67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Кожа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пролежни.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длительное давление на ткани;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нарушение трофики тканей.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3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Основные вопросы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Вопросы терминологии.</a:t>
            </a:r>
          </a:p>
          <a:p>
            <a:r>
              <a:rPr lang="ru-RU" dirty="0" smtClean="0"/>
              <a:t>2. Основные причины длительного постельного режима.</a:t>
            </a:r>
          </a:p>
          <a:p>
            <a:r>
              <a:rPr lang="ru-RU" dirty="0" smtClean="0"/>
              <a:t>3. Особенности функционирования организма человека в условиях длительного пребывания в постели.</a:t>
            </a:r>
          </a:p>
          <a:p>
            <a:r>
              <a:rPr lang="ru-RU" dirty="0" smtClean="0"/>
              <a:t>4. Современные подходы к построению помощи длительно лежачим.</a:t>
            </a:r>
          </a:p>
          <a:p>
            <a:r>
              <a:rPr lang="ru-RU" dirty="0" smtClean="0"/>
              <a:t>5. Риски для здоровья, их основные причины и пути профилактики.</a:t>
            </a:r>
          </a:p>
          <a:p>
            <a:r>
              <a:rPr lang="ru-RU" dirty="0" smtClean="0"/>
              <a:t>6. Выводы.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регулярная смена положения в кровати (каждые 2 часа);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спользование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противопролежневых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матрасов;</a:t>
            </a:r>
          </a:p>
          <a:p>
            <a:pPr marL="0">
              <a:spcBef>
                <a:spcPts val="0"/>
              </a:spcBef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облюдение гигиены;</a:t>
            </a:r>
          </a:p>
          <a:p>
            <a:pPr marL="0">
              <a:spcBef>
                <a:spcPts val="0"/>
              </a:spcBef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егулярный осмотр кожи для выявления ранних признаков пролежней.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3793604" cy="28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29527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60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Нервно-психическая деятельность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усиление когнитивных расстройств (расстройств памяти, внимания и т.д.),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прогрессирование деменции,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появление или усиление синдромов дезориентации в месте, времени, собственной личности и пространстве.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отсутствие возможности видеть мир с вертикальной точки зрения с высоты человеческого роста;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синдром замкнутого пространства;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обычных для жизни раздражителей (открытого солнечного света, запахов, воздуха и т.д.);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отсутствие привычного ритма жизни.</a:t>
            </a:r>
          </a:p>
          <a:p>
            <a:pPr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2200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592"/>
            <a:ext cx="397192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оздание открытой среды; 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оделирование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обычного образа жизни;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3724563" cy="248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584917"/>
            <a:ext cx="3724563" cy="30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4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592"/>
            <a:ext cx="3971924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ертикализаторов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290623" cy="329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34121"/>
            <a:ext cx="4654386" cy="499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0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ЛЕЖАЧЕМУ ЧЕЛОВЕКУ МОЖНО ОБЕСПЕЧИТЬ КАЧЕСТВЕННУЮ ДОСТОЙНУЮ ЖИЗНЬ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8840"/>
            <a:ext cx="5715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36" y="3573016"/>
            <a:ext cx="8712968" cy="316835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be-BY" sz="3600" b="1" dirty="0">
                <a:solidFill>
                  <a:srgbClr val="009900"/>
                </a:solidFill>
              </a:rPr>
              <a:t>Стивен Уильям Хокинг </a:t>
            </a:r>
            <a:r>
              <a:rPr lang="be-BY" sz="3600" b="1" dirty="0" smtClean="0">
                <a:solidFill>
                  <a:srgbClr val="009900"/>
                </a:solidFill>
              </a:rPr>
              <a:t>(</a:t>
            </a:r>
            <a:r>
              <a:rPr lang="en-US" sz="3600" b="1" dirty="0" smtClean="0">
                <a:solidFill>
                  <a:srgbClr val="009900"/>
                </a:solidFill>
              </a:rPr>
              <a:t>Stephen </a:t>
            </a:r>
            <a:r>
              <a:rPr lang="en-US" sz="3600" b="1" dirty="0">
                <a:solidFill>
                  <a:srgbClr val="009900"/>
                </a:solidFill>
              </a:rPr>
              <a:t>William </a:t>
            </a:r>
            <a:r>
              <a:rPr lang="en-US" sz="3600" b="1" dirty="0" smtClean="0">
                <a:solidFill>
                  <a:srgbClr val="009900"/>
                </a:solidFill>
              </a:rPr>
              <a:t>Hawking</a:t>
            </a:r>
            <a:r>
              <a:rPr lang="ru-RU" sz="3600" b="1" dirty="0" smtClean="0">
                <a:solidFill>
                  <a:srgbClr val="0099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ыдающийся британский физик-математик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одился в 1942 г.,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парализован с начала 60-х гг.,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может говорить – пользуется синтезатором речи,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ышит через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трахеостому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енился в 1965 г.,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 дети родились в 1967, 1970, 1979 г.,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1995 г. женился во второй раз,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 апреля 2007 года он совершил полёт в невесомости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специальном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самолёте,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родолжает по сей день вести активную жизнь.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be-BY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248472" cy="32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74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ДЗЯКУЙ </a:t>
            </a:r>
            <a:r>
              <a:rPr lang="be-BY" sz="3600" b="1" dirty="0" smtClean="0">
                <a:solidFill>
                  <a:srgbClr val="009900"/>
                </a:solidFill>
              </a:rPr>
              <a:t>ЗА ЎВАГУ!</a:t>
            </a:r>
            <a:r>
              <a:rPr lang="ru-RU" sz="3600" b="1" dirty="0" smtClean="0">
                <a:solidFill>
                  <a:srgbClr val="009900"/>
                </a:solidFill>
              </a:rPr>
              <a:t/>
            </a:r>
            <a:br>
              <a:rPr lang="ru-RU" sz="3600" b="1" dirty="0" smtClean="0">
                <a:solidFill>
                  <a:srgbClr val="009900"/>
                </a:solidFill>
              </a:rPr>
            </a:br>
            <a:r>
              <a:rPr lang="ru-RU" sz="3600" b="1" dirty="0" smtClean="0">
                <a:solidFill>
                  <a:srgbClr val="009900"/>
                </a:solidFill>
              </a:rPr>
              <a:t>СПАСИБО ЗА ВНИМАНИЕ!</a:t>
            </a:r>
            <a:endParaRPr lang="ru-RU" sz="3600" b="1" dirty="0">
              <a:solidFill>
                <a:srgbClr val="0099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7748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4" y="0"/>
            <a:ext cx="18954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5256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9900"/>
                </a:solidFill>
              </a:rPr>
              <a:t>РГА «</a:t>
            </a:r>
            <a:r>
              <a:rPr lang="ru-RU" sz="2200" b="1" dirty="0" err="1">
                <a:solidFill>
                  <a:srgbClr val="009900"/>
                </a:solidFill>
              </a:rPr>
              <a:t>Беларускае</a:t>
            </a:r>
            <a:r>
              <a:rPr lang="ru-RU" sz="2200" b="1" dirty="0">
                <a:solidFill>
                  <a:srgbClr val="009900"/>
                </a:solidFill>
              </a:rPr>
              <a:t> </a:t>
            </a:r>
            <a:r>
              <a:rPr lang="ru-RU" sz="2200" b="1" dirty="0" err="1">
                <a:solidFill>
                  <a:srgbClr val="009900"/>
                </a:solidFill>
              </a:rPr>
              <a:t>рэспубл</a:t>
            </a:r>
            <a:r>
              <a:rPr lang="be-BY" sz="2200" b="1" dirty="0">
                <a:solidFill>
                  <a:srgbClr val="009900"/>
                </a:solidFill>
              </a:rPr>
              <a:t>і</a:t>
            </a:r>
            <a:r>
              <a:rPr lang="ru-RU" sz="2200" b="1" dirty="0" err="1">
                <a:solidFill>
                  <a:srgbClr val="009900"/>
                </a:solidFill>
              </a:rPr>
              <a:t>канскае</a:t>
            </a:r>
            <a:endParaRPr lang="ru-RU" sz="2200" b="1" dirty="0">
              <a:solidFill>
                <a:srgbClr val="009900"/>
              </a:solidFill>
            </a:endParaRPr>
          </a:p>
          <a:p>
            <a:pPr algn="ctr"/>
            <a:r>
              <a:rPr lang="ru-RU" sz="2200" b="1" dirty="0" err="1" smtClean="0">
                <a:solidFill>
                  <a:srgbClr val="009900"/>
                </a:solidFill>
              </a:rPr>
              <a:t>герантала</a:t>
            </a:r>
            <a:r>
              <a:rPr lang="be-BY" sz="2200" b="1" dirty="0">
                <a:solidFill>
                  <a:srgbClr val="009900"/>
                </a:solidFill>
              </a:rPr>
              <a:t>г</a:t>
            </a:r>
            <a:r>
              <a:rPr lang="ru-RU" sz="2200" b="1" dirty="0" err="1">
                <a:solidFill>
                  <a:srgbClr val="009900"/>
                </a:solidFill>
              </a:rPr>
              <a:t>ічнае</a:t>
            </a:r>
            <a:r>
              <a:rPr lang="ru-RU" sz="2200" b="1" dirty="0">
                <a:solidFill>
                  <a:srgbClr val="009900"/>
                </a:solidFill>
              </a:rPr>
              <a:t> </a:t>
            </a:r>
            <a:r>
              <a:rPr lang="ru-RU" sz="2200" b="1" dirty="0" err="1">
                <a:solidFill>
                  <a:srgbClr val="009900"/>
                </a:solidFill>
              </a:rPr>
              <a:t>грамадскае</a:t>
            </a:r>
            <a:r>
              <a:rPr lang="ru-RU" sz="2200" b="1" dirty="0">
                <a:solidFill>
                  <a:srgbClr val="009900"/>
                </a:solidFill>
              </a:rPr>
              <a:t> </a:t>
            </a:r>
            <a:r>
              <a:rPr lang="ru-RU" sz="2200" b="1" dirty="0" err="1">
                <a:solidFill>
                  <a:srgbClr val="009900"/>
                </a:solidFill>
              </a:rPr>
              <a:t>аб’яднанне</a:t>
            </a:r>
            <a:r>
              <a:rPr lang="ru-RU" b="1" dirty="0">
                <a:solidFill>
                  <a:srgbClr val="009900"/>
                </a:solidFill>
              </a:rPr>
              <a:t>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628800"/>
            <a:ext cx="9143999" cy="0"/>
          </a:xfrm>
          <a:prstGeom prst="line">
            <a:avLst/>
          </a:prstGeom>
          <a:ln w="15875" cmpd="thickThin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551723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GIRAFFE</a:t>
            </a:r>
            <a:endParaRPr lang="be-BY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G</a:t>
            </a:r>
            <a:r>
              <a:rPr lang="en-US" dirty="0" err="1" smtClean="0">
                <a:solidFill>
                  <a:srgbClr val="0000FF"/>
                </a:solidFill>
              </a:rPr>
              <a:t>erontological</a:t>
            </a:r>
            <a:r>
              <a:rPr lang="en-US" b="1" dirty="0" smtClean="0">
                <a:solidFill>
                  <a:srgbClr val="0000FF"/>
                </a:solidFill>
              </a:rPr>
              <a:t> I</a:t>
            </a:r>
            <a:r>
              <a:rPr lang="en-US" dirty="0" smtClean="0">
                <a:solidFill>
                  <a:srgbClr val="0000FF"/>
                </a:solidFill>
              </a:rPr>
              <a:t>nternational</a:t>
            </a:r>
            <a:r>
              <a:rPr lang="en-US" b="1" dirty="0" smtClean="0">
                <a:solidFill>
                  <a:srgbClr val="0000FF"/>
                </a:solidFill>
              </a:rPr>
              <a:t> R</a:t>
            </a:r>
            <a:r>
              <a:rPr lang="en-US" dirty="0" smtClean="0">
                <a:solidFill>
                  <a:srgbClr val="0000FF"/>
                </a:solidFill>
              </a:rPr>
              <a:t>esearch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gainst</a:t>
            </a:r>
            <a:r>
              <a:rPr lang="en-US" b="1" dirty="0" smtClean="0">
                <a:solidFill>
                  <a:srgbClr val="0000FF"/>
                </a:solidFill>
              </a:rPr>
              <a:t> F</a:t>
            </a:r>
            <a:r>
              <a:rPr lang="en-US" dirty="0" smtClean="0">
                <a:solidFill>
                  <a:srgbClr val="0000FF"/>
                </a:solidFill>
              </a:rPr>
              <a:t>railty</a:t>
            </a:r>
            <a:r>
              <a:rPr lang="en-US" b="1" dirty="0" smtClean="0">
                <a:solidFill>
                  <a:srgbClr val="0000FF"/>
                </a:solidFill>
              </a:rPr>
              <a:t>: F</a:t>
            </a:r>
            <a:r>
              <a:rPr lang="en-US" dirty="0" smtClean="0">
                <a:solidFill>
                  <a:srgbClr val="0000FF"/>
                </a:solidFill>
              </a:rPr>
              <a:t>it</a:t>
            </a:r>
            <a:r>
              <a:rPr lang="en-US" b="1" dirty="0" smtClean="0">
                <a:solidFill>
                  <a:srgbClr val="0000FF"/>
                </a:solidFill>
              </a:rPr>
              <a:t> E</a:t>
            </a:r>
            <a:r>
              <a:rPr lang="en-US" dirty="0" smtClean="0">
                <a:solidFill>
                  <a:srgbClr val="0000FF"/>
                </a:solidFill>
              </a:rPr>
              <a:t>xperience</a:t>
            </a:r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373216"/>
            <a:ext cx="914399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421873"/>
            <a:ext cx="1034527" cy="146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35996" y="5532621"/>
            <a:ext cx="457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00FF"/>
                </a:solidFill>
              </a:rPr>
              <a:t>ЖЫРАФ</a:t>
            </a:r>
            <a:endParaRPr lang="be-BY" b="1" dirty="0" smtClean="0">
              <a:solidFill>
                <a:srgbClr val="0000FF"/>
              </a:solidFill>
            </a:endParaRPr>
          </a:p>
          <a:p>
            <a:pPr algn="r">
              <a:lnSpc>
                <a:spcPts val="1400"/>
              </a:lnSpc>
            </a:pPr>
            <a:r>
              <a:rPr lang="ru-RU" dirty="0" err="1" smtClean="0">
                <a:solidFill>
                  <a:srgbClr val="0000FF"/>
                </a:solidFill>
              </a:rPr>
              <a:t>Геранталагічнае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міжнародное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даследаванне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супраць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старэчай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астэніі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</a:p>
          <a:p>
            <a:pPr algn="r">
              <a:lnSpc>
                <a:spcPts val="1400"/>
              </a:lnSpc>
            </a:pPr>
            <a:r>
              <a:rPr lang="ru-RU" dirty="0" err="1" smtClean="0">
                <a:solidFill>
                  <a:srgbClr val="0000FF"/>
                </a:solidFill>
              </a:rPr>
              <a:t>забяспячэнне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моцнага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здароўя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9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Вопросы терминологии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Постельный режим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это медицинская процедура, направленная вкупе с другими процедурами на излечение человека. Постельный режим является добровольным актом человека.</a:t>
            </a: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</a:rPr>
              <a:t>Пример: сохранение беременности.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Вынужденное длительное пребывание в постели,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не связанное с медицинскими показаниями, не является лечебным постельным режимом, противоречит воле человека, является искусственным состоянием.</a:t>
            </a:r>
          </a:p>
          <a:p>
            <a:pPr>
              <a:buNone/>
            </a:pPr>
            <a:r>
              <a:rPr lang="ru-RU" i="1" dirty="0" smtClean="0">
                <a:solidFill>
                  <a:srgbClr val="0000FF"/>
                </a:solidFill>
              </a:rPr>
              <a:t>Пример: состояние паралича вследствие перенесенного инсульта.</a:t>
            </a:r>
            <a:endParaRPr lang="ru-RU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Основные причины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последствия инсульта;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тяжелые деменции;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тяжелые стадии хронической сердечной недостаточности;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перелом шейки бедра (при отсутствии хирургического лечения);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тяжелые стадии хронической печеночной и почечной недостаточности;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финальные стадии онкологических заболеваний;</a:t>
            </a:r>
          </a:p>
          <a:p>
            <a:pPr>
              <a:buNone/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Особенности функционирования организма у длительно лежачих людей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синдрома иммобилизации (замедление биохимических реакций; появление новых патологических биохимических реакций, сопровождающих выработкой веществ, являющихся для организма токсинами; замедление передачи нервных импульсов; развитие атрофических процессов и т.д.);</a:t>
            </a:r>
          </a:p>
          <a:p>
            <a:r>
              <a:rPr lang="ru-RU" dirty="0" smtClean="0"/>
              <a:t>нарушение адекватности восприятия внешнего мира из-за нарушения пространственных отношений;</a:t>
            </a:r>
          </a:p>
          <a:p>
            <a:r>
              <a:rPr lang="ru-RU" dirty="0" smtClean="0"/>
              <a:t>развитие синдрома изоляции.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00"/>
                </a:solidFill>
              </a:rPr>
              <a:t>Современные </a:t>
            </a:r>
            <a:r>
              <a:rPr lang="ru-RU" dirty="0" smtClean="0">
                <a:solidFill>
                  <a:srgbClr val="009900"/>
                </a:solidFill>
              </a:rPr>
              <a:t>подходы - 1</a:t>
            </a:r>
            <a:endParaRPr lang="be-BY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беспечение достоинства лежачего человека;</a:t>
            </a:r>
          </a:p>
          <a:p>
            <a:r>
              <a:rPr lang="ru-RU" dirty="0" smtClean="0"/>
              <a:t>обеспечение среды, максимально приближенной к обычной;</a:t>
            </a:r>
          </a:p>
          <a:p>
            <a:r>
              <a:rPr lang="ru-RU" dirty="0" smtClean="0"/>
              <a:t>обеспечение образа жизни, максимально приближенного к обычному;</a:t>
            </a:r>
          </a:p>
          <a:p>
            <a:r>
              <a:rPr lang="ru-RU" dirty="0"/>
              <a:t>м</a:t>
            </a:r>
            <a:r>
              <a:rPr lang="ru-RU" dirty="0" smtClean="0"/>
              <a:t>аксимально возможная физическая активность;</a:t>
            </a:r>
          </a:p>
          <a:p>
            <a:r>
              <a:rPr lang="ru-RU" dirty="0"/>
              <a:t>м</a:t>
            </a:r>
            <a:r>
              <a:rPr lang="ru-RU" dirty="0" smtClean="0"/>
              <a:t>оделирование жизненных функций (питание, туалет и т.д.) с целью максимального их приближения к физиологической норме.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xmlns="" val="13671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9900"/>
                </a:solidFill>
              </a:rPr>
              <a:t>Современные </a:t>
            </a:r>
            <a:r>
              <a:rPr lang="ru-RU" dirty="0" smtClean="0">
                <a:solidFill>
                  <a:srgbClr val="009900"/>
                </a:solidFill>
              </a:rPr>
              <a:t>подходы - 2</a:t>
            </a:r>
            <a:endParaRPr lang="be-BY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Девиз работы с лежачим человеком: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«От ухода – к активизации»</a:t>
            </a:r>
          </a:p>
          <a:p>
            <a:pPr marL="0" indent="0" algn="ctr">
              <a:buNone/>
            </a:pPr>
            <a:endParaRPr lang="ru-RU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FF"/>
                </a:solidFill>
              </a:rPr>
              <a:t>Возрастает роль социальных работников</a:t>
            </a:r>
            <a:endParaRPr lang="be-BY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Дыхательная система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Риски: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прогрессирование дыхательной недостаточности;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кислородное голодание;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пневмонии.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Основные причины: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застойные явления в малом круге кровообращения;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аспирация пищи при кормлении или желудочного содержимого;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отсутствие свежего воздуха.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635798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Профилактика: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дыхательная гимнастика (пассивная и активная);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перевод в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полугоризонтальное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вертикальное положение не менее 3 раз в день по 30-60 минут;</a:t>
            </a: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кормление в положении сидя/полусидя.</a:t>
            </a:r>
          </a:p>
        </p:txBody>
      </p:sp>
      <p:pic>
        <p:nvPicPr>
          <p:cNvPr id="3074" name="Picture 2" descr="&amp;Pcy;&amp;rcy;&amp;acy;&amp;vcy;&amp;icy;&amp;lcy;&amp;acy; &amp;ucy;&amp;khcy;&amp;ocy;&amp;dcy;&amp;acy; &amp;zcy;&amp;acy; &amp;lcy;&amp;iecy;&amp;zhcy;&amp;acy;&amp;chcy;&amp;icy;&amp;mcy;&amp;icy; &amp;bcy;&amp;ocy;&amp;lcy;&amp;softcy;&amp;ncy;&amp;y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2738457" cy="2053843"/>
          </a:xfrm>
          <a:prstGeom prst="rect">
            <a:avLst/>
          </a:prstGeom>
          <a:noFill/>
        </p:spPr>
      </p:pic>
      <p:pic>
        <p:nvPicPr>
          <p:cNvPr id="3076" name="Picture 4" descr="&amp;Ucy;&amp;chcy;&amp;iecy;&amp;bcy;&amp;ncy;&amp;ocy;&amp;iecy; &amp;pcy;&amp;ocy;&amp;scy;&amp;ocy;&amp;bcy;&amp;icy;&amp;iecy; : &amp;Pcy;&amp;ocy;&amp;scy;&amp;ocy;&amp;bcy;&amp;icy;&amp;iecy; &amp;dcy;&amp;lcy;&amp;yacy; &amp;vcy;&amp;ocy;&amp;dcy;&amp;icy;&amp;tcy;&amp;iecy;&amp;lcy;&amp;iecy;&amp;jcy; &amp;icy; &amp;pcy;&amp;acy;&amp;scy;&amp;scy;&amp;acy;&amp;zhcy;&amp;icy;&amp;rcy;&amp;ocy;&amp;vcy; &amp;pcy;&amp;ocy; &amp;ocy;&amp;kcy;&amp;acy;&amp;zcy;&amp;acy;&amp;ncy;&amp;icy;&amp;yucy; &amp;pcy;&amp;iecy;&amp;rcy;&amp;vcy;&amp;ocy;&amp;jcy; &amp;mcy;&amp;iecy;&amp;dcy;&amp;icy;&amp;tscy;&amp;icy;&amp;ncy;&amp;scy;&amp;kcy;&amp;ocy;&amp;jcy; &amp;pcy;&amp;ocy;&amp;mcy;&amp;ocy;&amp;shchcy;&amp;icy; &amp;pcy;&amp;rcy;&amp;icy; &amp;tcy;&amp;rcy;&amp;acy;&amp;vcy;&amp;mcy;&amp;acy;&amp;khcy; &amp;icy; &amp;ncy;&amp;iecy;&amp;ocy;&amp;tcy;&amp;lcy;&amp;ocy;&amp;zhcy;&amp;ncy;&amp;ycy;&amp;khcy; &amp;scy;&amp;ocy;&amp;scy;&amp;tcy;&amp;ocy;&amp;yacy;&amp;ncy;&amp;icy;&amp;y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78472"/>
            <a:ext cx="3071834" cy="2505075"/>
          </a:xfrm>
          <a:prstGeom prst="rect">
            <a:avLst/>
          </a:prstGeom>
          <a:noFill/>
        </p:spPr>
      </p:pic>
      <p:pic>
        <p:nvPicPr>
          <p:cNvPr id="3082" name="Picture 10" descr="&amp;Ocy;&amp;dcy;&amp;ncy;&amp;ocy;&amp;dcy;&amp;ncy;&amp;iecy;&amp;vcy;&amp;ncy;&amp;acy;&amp;yacy; &amp;dcy;&amp;icy;&amp;iecy;&amp;tcy;&amp;acy; - &amp;Scy;&amp;tcy;&amp;ucy;&amp;dcy;&amp;ocy;&amp;pcy;&amp;iecy;&amp;dcy;&amp;i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714884"/>
            <a:ext cx="410527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690</Words>
  <Application>Microsoft Office PowerPoint</Application>
  <PresentationFormat>Экран (4:3)</PresentationFormat>
  <Paragraphs>207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РИСКИ ДЛЯ ЗДОРОВЬЯ И ИХ ПРОФИЛАКТИКА У ДЛИТЕЛЬНО ЛЕЖАЧИХ ЛЮДЕЙ</vt:lpstr>
      <vt:lpstr>Основные вопросы</vt:lpstr>
      <vt:lpstr>Вопросы терминологии</vt:lpstr>
      <vt:lpstr>Основные причины</vt:lpstr>
      <vt:lpstr>Особенности функционирования организма у длительно лежачих людей</vt:lpstr>
      <vt:lpstr>Современные подходы - 1</vt:lpstr>
      <vt:lpstr>Современные подходы - 2</vt:lpstr>
      <vt:lpstr>Дыхательная система</vt:lpstr>
      <vt:lpstr>Слайд 9</vt:lpstr>
      <vt:lpstr>Слайд 10</vt:lpstr>
      <vt:lpstr>Сердечно-сосудистая система</vt:lpstr>
      <vt:lpstr>Слайд 12</vt:lpstr>
      <vt:lpstr>Желудочно-кишечный тракт</vt:lpstr>
      <vt:lpstr>Слайд 14</vt:lpstr>
      <vt:lpstr>Мочевыделительная система</vt:lpstr>
      <vt:lpstr>Слайд 16</vt:lpstr>
      <vt:lpstr>Опорно-двигательный аппарат</vt:lpstr>
      <vt:lpstr>Слайд 18</vt:lpstr>
      <vt:lpstr>Кожа</vt:lpstr>
      <vt:lpstr>Слайд 20</vt:lpstr>
      <vt:lpstr>Нервно-психическая деятельность</vt:lpstr>
      <vt:lpstr>Слайд 22</vt:lpstr>
      <vt:lpstr>Слайд 23</vt:lpstr>
      <vt:lpstr>Слайд 24</vt:lpstr>
      <vt:lpstr>Слайд 25</vt:lpstr>
      <vt:lpstr>ДЗЯКУЙ ЗА ЎВАГУ!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РИСКИ ДЛЯ ЗДОРОВЬЯ У ЛИЦ, НАХОДЯЩИХСЯ НА ПОСТЕЛЬНОМ РЕЖИМЕ, И ИХ ПРОФИЛАКТИКА</dc:title>
  <dc:creator>Пользователь</dc:creator>
  <cp:lastModifiedBy>Lenovo</cp:lastModifiedBy>
  <cp:revision>114</cp:revision>
  <dcterms:created xsi:type="dcterms:W3CDTF">2015-06-04T10:59:00Z</dcterms:created>
  <dcterms:modified xsi:type="dcterms:W3CDTF">2015-09-20T13:30:10Z</dcterms:modified>
</cp:coreProperties>
</file>