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4"/>
  </p:notesMasterIdLst>
  <p:sldIdLst>
    <p:sldId id="304" r:id="rId2"/>
    <p:sldId id="256" r:id="rId3"/>
    <p:sldId id="257" r:id="rId4"/>
    <p:sldId id="306" r:id="rId5"/>
    <p:sldId id="308" r:id="rId6"/>
    <p:sldId id="309" r:id="rId7"/>
    <p:sldId id="310" r:id="rId8"/>
    <p:sldId id="307" r:id="rId9"/>
    <p:sldId id="312" r:id="rId10"/>
    <p:sldId id="258" r:id="rId11"/>
    <p:sldId id="259" r:id="rId12"/>
    <p:sldId id="260" r:id="rId13"/>
    <p:sldId id="261" r:id="rId14"/>
    <p:sldId id="262" r:id="rId15"/>
    <p:sldId id="263" r:id="rId16"/>
    <p:sldId id="313" r:id="rId17"/>
    <p:sldId id="264" r:id="rId18"/>
    <p:sldId id="265" r:id="rId19"/>
    <p:sldId id="266" r:id="rId20"/>
    <p:sldId id="267" r:id="rId21"/>
    <p:sldId id="268" r:id="rId22"/>
    <p:sldId id="269" r:id="rId23"/>
    <p:sldId id="314" r:id="rId24"/>
    <p:sldId id="315" r:id="rId25"/>
    <p:sldId id="316" r:id="rId26"/>
    <p:sldId id="317" r:id="rId27"/>
    <p:sldId id="321" r:id="rId28"/>
    <p:sldId id="322" r:id="rId29"/>
    <p:sldId id="318" r:id="rId30"/>
    <p:sldId id="319" r:id="rId31"/>
    <p:sldId id="320" r:id="rId32"/>
    <p:sldId id="305"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54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D9F59-FED1-4F29-AF3F-F90AFE78852F}" type="datetimeFigureOut">
              <a:rPr lang="ru-RU" smtClean="0"/>
              <a:t>27.01.2023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07A53-A96F-46CD-8226-81C0E9E4C52D}" type="slidenum">
              <a:rPr lang="ru-RU" smtClean="0"/>
              <a:t>‹#›</a:t>
            </a:fld>
            <a:endParaRPr lang="ru-RU"/>
          </a:p>
        </p:txBody>
      </p:sp>
    </p:spTree>
    <p:extLst>
      <p:ext uri="{BB962C8B-B14F-4D97-AF65-F5344CB8AC3E}">
        <p14:creationId xmlns:p14="http://schemas.microsoft.com/office/powerpoint/2010/main" val="19250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6E07A53-A96F-46CD-8226-81C0E9E4C52D}" type="slidenum">
              <a:rPr lang="ru-RU" smtClean="0"/>
              <a:t>2</a:t>
            </a:fld>
            <a:endParaRPr lang="ru-RU"/>
          </a:p>
        </p:txBody>
      </p:sp>
    </p:spTree>
    <p:extLst>
      <p:ext uri="{BB962C8B-B14F-4D97-AF65-F5344CB8AC3E}">
        <p14:creationId xmlns:p14="http://schemas.microsoft.com/office/powerpoint/2010/main" val="40252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2A938CB-F7FB-4714-A19E-C47349C47342}" type="datetimeFigureOut">
              <a:rPr lang="ru-RU" smtClean="0"/>
              <a:pPr/>
              <a:t>27.01.2023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1F1AC8E-B862-4F9E-AA68-6513D831435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2A938CB-F7FB-4714-A19E-C47349C47342}"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F1AC8E-B862-4F9E-AA68-6513D831435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2A938CB-F7FB-4714-A19E-C47349C47342}"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F1AC8E-B862-4F9E-AA68-6513D831435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12A938CB-F7FB-4714-A19E-C47349C47342}" type="datetimeFigureOut">
              <a:rPr lang="ru-RU" smtClean="0"/>
              <a:pPr/>
              <a:t>27.01.2023</a:t>
            </a:fld>
            <a:endParaRPr lang="ru-RU"/>
          </a:p>
        </p:txBody>
      </p:sp>
      <p:sp>
        <p:nvSpPr>
          <p:cNvPr id="9" name="Номер слайда 8"/>
          <p:cNvSpPr>
            <a:spLocks noGrp="1"/>
          </p:cNvSpPr>
          <p:nvPr>
            <p:ph type="sldNum" sz="quarter" idx="15"/>
          </p:nvPr>
        </p:nvSpPr>
        <p:spPr/>
        <p:txBody>
          <a:bodyPr rtlCol="0"/>
          <a:lstStyle/>
          <a:p>
            <a:fld id="{71F1AC8E-B862-4F9E-AA68-6513D831435D}"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2A938CB-F7FB-4714-A19E-C47349C47342}" type="datetimeFigureOut">
              <a:rPr lang="ru-RU" smtClean="0"/>
              <a:pPr/>
              <a:t>27.01.2023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1F1AC8E-B862-4F9E-AA68-6513D831435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12A938CB-F7FB-4714-A19E-C47349C47342}" type="datetimeFigureOut">
              <a:rPr lang="ru-RU" smtClean="0"/>
              <a:pPr/>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F1AC8E-B862-4F9E-AA68-6513D831435D}"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12A938CB-F7FB-4714-A19E-C47349C47342}" type="datetimeFigureOut">
              <a:rPr lang="ru-RU" smtClean="0"/>
              <a:pPr/>
              <a:t>27.01.2023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F1AC8E-B862-4F9E-AA68-6513D831435D}"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12A938CB-F7FB-4714-A19E-C47349C47342}" type="datetimeFigureOut">
              <a:rPr lang="ru-RU" smtClean="0"/>
              <a:pPr/>
              <a:t>27.01.2023</a:t>
            </a:fld>
            <a:endParaRPr lang="ru-RU"/>
          </a:p>
        </p:txBody>
      </p:sp>
      <p:sp>
        <p:nvSpPr>
          <p:cNvPr id="7" name="Номер слайда 6"/>
          <p:cNvSpPr>
            <a:spLocks noGrp="1"/>
          </p:cNvSpPr>
          <p:nvPr>
            <p:ph type="sldNum" sz="quarter" idx="11"/>
          </p:nvPr>
        </p:nvSpPr>
        <p:spPr/>
        <p:txBody>
          <a:bodyPr rtlCol="0"/>
          <a:lstStyle/>
          <a:p>
            <a:fld id="{71F1AC8E-B862-4F9E-AA68-6513D831435D}"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A938CB-F7FB-4714-A19E-C47349C47342}" type="datetimeFigureOut">
              <a:rPr lang="ru-RU" smtClean="0"/>
              <a:pPr/>
              <a:t>27.01.2023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F1AC8E-B862-4F9E-AA68-6513D831435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12A938CB-F7FB-4714-A19E-C47349C47342}" type="datetimeFigureOut">
              <a:rPr lang="ru-RU" smtClean="0"/>
              <a:pPr/>
              <a:t>27.01.2023</a:t>
            </a:fld>
            <a:endParaRPr lang="ru-RU"/>
          </a:p>
        </p:txBody>
      </p:sp>
      <p:sp>
        <p:nvSpPr>
          <p:cNvPr id="22" name="Номер слайда 21"/>
          <p:cNvSpPr>
            <a:spLocks noGrp="1"/>
          </p:cNvSpPr>
          <p:nvPr>
            <p:ph type="sldNum" sz="quarter" idx="15"/>
          </p:nvPr>
        </p:nvSpPr>
        <p:spPr/>
        <p:txBody>
          <a:bodyPr rtlCol="0"/>
          <a:lstStyle/>
          <a:p>
            <a:fld id="{71F1AC8E-B862-4F9E-AA68-6513D831435D}"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2A938CB-F7FB-4714-A19E-C47349C47342}" type="datetimeFigureOut">
              <a:rPr lang="ru-RU" smtClean="0"/>
              <a:pPr/>
              <a:t>27.01.2023</a:t>
            </a:fld>
            <a:endParaRPr lang="ru-RU"/>
          </a:p>
        </p:txBody>
      </p:sp>
      <p:sp>
        <p:nvSpPr>
          <p:cNvPr id="18" name="Номер слайда 17"/>
          <p:cNvSpPr>
            <a:spLocks noGrp="1"/>
          </p:cNvSpPr>
          <p:nvPr>
            <p:ph type="sldNum" sz="quarter" idx="11"/>
          </p:nvPr>
        </p:nvSpPr>
        <p:spPr/>
        <p:txBody>
          <a:bodyPr rtlCol="0"/>
          <a:lstStyle/>
          <a:p>
            <a:fld id="{71F1AC8E-B862-4F9E-AA68-6513D831435D}"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2A938CB-F7FB-4714-A19E-C47349C47342}" type="datetimeFigureOut">
              <a:rPr lang="ru-RU" smtClean="0"/>
              <a:pPr/>
              <a:t>27.01.2023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1F1AC8E-B862-4F9E-AA68-6513D831435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hyperlink" Target="mailto:kedova.anna@gmail.com"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www.sdo.medprofedu.ru/" TargetMode="External"/><Relationship Id="rId5" Type="http://schemas.openxmlformats.org/officeDocument/2006/relationships/hyperlink" Target="http://www.medprofedu.ru/" TargetMode="External"/><Relationship Id="rId4" Type="http://schemas.openxmlformats.org/officeDocument/2006/relationships/hyperlink" Target="mailto:opk@medprofedu.r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ртюшенкоИ\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67426"/>
            <a:ext cx="91440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ртюшенкоИ\Desktop\Макеты\Лого\Полный новый лого\Лого АПО ПОЛНЫЙ_вертикал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44" y="274638"/>
            <a:ext cx="5387911" cy="243428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FAF2CDE5-65DA-4564-94E5-2C5B41527357}"/>
              </a:ext>
            </a:extLst>
          </p:cNvPr>
          <p:cNvSpPr>
            <a:spLocks noGrp="1"/>
          </p:cNvSpPr>
          <p:nvPr>
            <p:ph sz="quarter" idx="1"/>
          </p:nvPr>
        </p:nvSpPr>
        <p:spPr>
          <a:xfrm>
            <a:off x="457200" y="3429000"/>
            <a:ext cx="8229600" cy="2697163"/>
          </a:xfrm>
        </p:spPr>
        <p:txBody>
          <a:bodyPr/>
          <a:lstStyle/>
          <a:p>
            <a:pPr marL="0" indent="0" algn="ctr">
              <a:buNone/>
            </a:pPr>
            <a:r>
              <a:rPr lang="ru-RU" b="1" dirty="0">
                <a:solidFill>
                  <a:schemeClr val="accent2">
                    <a:lumMod val="75000"/>
                  </a:schemeClr>
                </a:solidFill>
              </a:rPr>
              <a:t>Кафедра клинической лабораторной диагностики и патологической анатомии</a:t>
            </a:r>
          </a:p>
          <a:p>
            <a:pPr marL="0" indent="0" algn="ctr">
              <a:buNone/>
            </a:pPr>
            <a:endParaRPr lang="ru-RU" dirty="0"/>
          </a:p>
          <a:p>
            <a:pPr marL="0" indent="0" algn="ctr">
              <a:buNone/>
            </a:pPr>
            <a:r>
              <a:rPr lang="ru-RU" sz="2400" dirty="0">
                <a:solidFill>
                  <a:schemeClr val="accent2">
                    <a:lumMod val="75000"/>
                  </a:schemeClr>
                </a:solidFill>
              </a:rPr>
              <a:t>Москва, 2022</a:t>
            </a:r>
          </a:p>
        </p:txBody>
      </p:sp>
    </p:spTree>
    <p:extLst>
      <p:ext uri="{BB962C8B-B14F-4D97-AF65-F5344CB8AC3E}">
        <p14:creationId xmlns:p14="http://schemas.microsoft.com/office/powerpoint/2010/main" val="376394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0"/>
            <a:ext cx="7571184" cy="4873752"/>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gn="ctr">
              <a:buNone/>
            </a:pPr>
            <a:endParaRPr lang="ru-RU" dirty="0"/>
          </a:p>
          <a:p>
            <a:pPr marL="514350" indent="-514350">
              <a:buFont typeface="+mj-lt"/>
              <a:buAutoNum type="alphaLcPeriod"/>
            </a:pPr>
            <a:r>
              <a:rPr lang="ru-RU" sz="2900" dirty="0" err="1"/>
              <a:t>рН</a:t>
            </a:r>
            <a:r>
              <a:rPr lang="ru-RU" sz="2900" dirty="0"/>
              <a:t> плазмы (ацидоз снижает СОЭ, алкалоз повышает)</a:t>
            </a:r>
          </a:p>
          <a:p>
            <a:pPr marL="514350" indent="-514350">
              <a:buFont typeface="+mj-lt"/>
              <a:buAutoNum type="alphaLcPeriod"/>
            </a:pPr>
            <a:r>
              <a:rPr lang="ru-RU" sz="2900" dirty="0"/>
              <a:t> ионный заряд плазмы</a:t>
            </a:r>
          </a:p>
          <a:p>
            <a:pPr marL="514350" indent="-514350">
              <a:buFont typeface="+mj-lt"/>
              <a:buAutoNum type="alphaLcPeriod"/>
            </a:pPr>
            <a:r>
              <a:rPr lang="ru-RU" sz="2900" dirty="0"/>
              <a:t> липиды</a:t>
            </a:r>
          </a:p>
          <a:p>
            <a:pPr marL="514350" indent="-514350">
              <a:buFont typeface="+mj-lt"/>
              <a:buAutoNum type="alphaLcPeriod"/>
            </a:pPr>
            <a:r>
              <a:rPr lang="ru-RU" sz="2900" dirty="0"/>
              <a:t> вязкость крови</a:t>
            </a:r>
          </a:p>
          <a:p>
            <a:pPr marL="514350" indent="-514350">
              <a:buFont typeface="+mj-lt"/>
              <a:buAutoNum type="alphaLcPeriod"/>
            </a:pPr>
            <a:r>
              <a:rPr lang="ru-RU" sz="2900" dirty="0"/>
              <a:t>Желчные кислоты и желчные пигменты – увеличение их концентрации ведет к снижению СОЭ </a:t>
            </a:r>
          </a:p>
          <a:p>
            <a:pPr marL="514350" indent="-514350">
              <a:buFont typeface="+mj-lt"/>
              <a:buAutoNum type="alphaLcPeriod"/>
            </a:pPr>
            <a:r>
              <a:rPr lang="ru-RU" sz="2900" dirty="0"/>
              <a:t> наличие антиэритроцитарных антител</a:t>
            </a:r>
          </a:p>
          <a:p>
            <a:pPr marL="514350" indent="-514350">
              <a:buFont typeface="+mj-lt"/>
              <a:buAutoNum type="alphaLcPeriod"/>
            </a:pPr>
            <a:r>
              <a:rPr lang="ru-RU" sz="2900" dirty="0"/>
              <a:t>Число, форма и размер эритроцитов </a:t>
            </a:r>
          </a:p>
          <a:p>
            <a:pPr marL="0" indent="0">
              <a:buNone/>
            </a:pPr>
            <a:r>
              <a:rPr lang="ru-RU" sz="2900" dirty="0"/>
              <a:t>(</a:t>
            </a:r>
            <a:r>
              <a:rPr lang="ru-RU" sz="2900" dirty="0" err="1"/>
              <a:t>Эритропения</a:t>
            </a:r>
            <a:r>
              <a:rPr lang="ru-RU" sz="2900" dirty="0"/>
              <a:t> ускоряет оседание, однако при выраженной серповидности, </a:t>
            </a:r>
            <a:r>
              <a:rPr lang="ru-RU" sz="2900" dirty="0" err="1"/>
              <a:t>сфероцитозе</a:t>
            </a:r>
            <a:r>
              <a:rPr lang="ru-RU" sz="2900" dirty="0"/>
              <a:t>, </a:t>
            </a:r>
            <a:r>
              <a:rPr lang="ru-RU" sz="2900" dirty="0" err="1"/>
              <a:t>анизоцитозе</a:t>
            </a:r>
            <a:r>
              <a:rPr lang="ru-RU" sz="2900" dirty="0"/>
              <a:t> скорость оседания может быть низкой , т.к. форма клеток препятствует образованию монетных столбиков). Повышение количества эритроцитов в крови (эритремия) снижает СОЭ.</a:t>
            </a:r>
          </a:p>
          <a:p>
            <a:endParaRPr lang="ru-RU" dirty="0"/>
          </a:p>
        </p:txBody>
      </p:sp>
      <p:sp>
        <p:nvSpPr>
          <p:cNvPr id="4" name="Заголовок 3"/>
          <p:cNvSpPr>
            <a:spLocks noGrp="1"/>
          </p:cNvSpPr>
          <p:nvPr>
            <p:ph type="title"/>
          </p:nvPr>
        </p:nvSpPr>
        <p:spPr>
          <a:xfrm>
            <a:off x="611560" y="332656"/>
            <a:ext cx="7467600" cy="1224136"/>
          </a:xfrm>
        </p:spPr>
        <p:txBody>
          <a:bodyPr>
            <a:normAutofit fontScale="90000"/>
          </a:bodyPr>
          <a:lstStyle/>
          <a:p>
            <a:br>
              <a:rPr lang="ru-RU" dirty="0"/>
            </a:br>
            <a:br>
              <a:rPr lang="ru-RU" dirty="0"/>
            </a:br>
            <a:br>
              <a:rPr lang="ru-RU" dirty="0"/>
            </a:br>
            <a:br>
              <a:rPr lang="ru-RU" dirty="0"/>
            </a:br>
            <a:r>
              <a:rPr lang="ru-RU" dirty="0"/>
              <a:t> На отрицательный заряд эритроцитов влияют и другие факторы: </a:t>
            </a:r>
            <a:br>
              <a:rPr lang="ru-RU" dirty="0"/>
            </a:br>
            <a:r>
              <a:rPr lang="ru-RU"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ru-RU" dirty="0"/>
              <a:t>Классический принцип измерения СОЭ </a:t>
            </a:r>
          </a:p>
        </p:txBody>
      </p:sp>
      <p:sp>
        <p:nvSpPr>
          <p:cNvPr id="3" name="Содержимое 2"/>
          <p:cNvSpPr>
            <a:spLocks noGrp="1"/>
          </p:cNvSpPr>
          <p:nvPr>
            <p:ph sz="quarter" idx="1"/>
          </p:nvPr>
        </p:nvSpPr>
        <p:spPr>
          <a:xfrm>
            <a:off x="457200" y="1600200"/>
            <a:ext cx="6059016" cy="4873752"/>
          </a:xfrm>
        </p:spPr>
        <p:style>
          <a:lnRef idx="1">
            <a:schemeClr val="accent4"/>
          </a:lnRef>
          <a:fillRef idx="2">
            <a:schemeClr val="accent4"/>
          </a:fillRef>
          <a:effectRef idx="1">
            <a:schemeClr val="accent4"/>
          </a:effectRef>
          <a:fontRef idx="minor">
            <a:schemeClr val="dk1"/>
          </a:fontRef>
        </p:style>
        <p:txBody>
          <a:bodyPr>
            <a:normAutofit fontScale="92500"/>
          </a:bodyPr>
          <a:lstStyle/>
          <a:p>
            <a:pPr>
              <a:buNone/>
            </a:pPr>
            <a:r>
              <a:rPr lang="ru-RU" dirty="0"/>
              <a:t>    </a:t>
            </a:r>
            <a:r>
              <a:rPr lang="ru-RU" sz="2400" dirty="0"/>
              <a:t>При помещении определенного объема крови, смешанного с цитратом натрия, в вертикально стоящую пробирку или капилляр, эритроциты под влиянием силы тяжести будут оседать вниз, тогда как силы отталкивания, возникающие между отрицательно заряженными мембранами эритроцитов, будут этому оседанию препятствовать. Величина СОЭ измеряется как высота столбика плазмы над форменными элементами, образовавшегося за 1 час. Соответственно, единицы измерения СОЭ – миллиметры в час (мм/час).</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562553"/>
            <a:ext cx="2088232" cy="40929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err="1"/>
              <a:t>Преаналитика</a:t>
            </a:r>
            <a:r>
              <a:rPr lang="ru-RU" dirty="0"/>
              <a:t>:</a:t>
            </a:r>
          </a:p>
        </p:txBody>
      </p:sp>
      <p:sp>
        <p:nvSpPr>
          <p:cNvPr id="3" name="Содержимое 2"/>
          <p:cNvSpPr>
            <a:spLocks noGrp="1"/>
          </p:cNvSpPr>
          <p:nvPr>
            <p:ph sz="quarter"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dirty="0"/>
              <a:t>Взятие крови предпочтительно проводить утром натощак, после 8-14 часов ночного периода голодания (воду пить можно), допустимо днем через 4 часа после легкого приема пищи.  </a:t>
            </a:r>
          </a:p>
          <a:p>
            <a:r>
              <a:rPr lang="ru-RU" dirty="0"/>
              <a:t>Накануне исследования необходимо исключить повышенные </a:t>
            </a:r>
            <a:r>
              <a:rPr lang="ru-RU" dirty="0" err="1"/>
              <a:t>психоэмоциональные</a:t>
            </a:r>
            <a:r>
              <a:rPr lang="ru-RU" dirty="0"/>
              <a:t> и физические нагрузки (спортивные тренировки), приём алкоголя.</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br>
              <a:rPr lang="ru-RU" dirty="0"/>
            </a:br>
            <a:r>
              <a:rPr lang="ru-RU" sz="2700" dirty="0"/>
              <a:t>МЕТОДЫ ОПРЕДЕЛЕНИЯ СКОРОСТИ ОСЕДАНИЯ ЭРИТРОЦИТОВ</a:t>
            </a:r>
            <a:br>
              <a:rPr lang="ru-RU" dirty="0"/>
            </a:br>
            <a:endParaRPr lang="ru-RU" dirty="0"/>
          </a:p>
        </p:txBody>
      </p:sp>
      <p:sp>
        <p:nvSpPr>
          <p:cNvPr id="3" name="Содержимое 2"/>
          <p:cNvSpPr>
            <a:spLocks noGrp="1"/>
          </p:cNvSpPr>
          <p:nvPr>
            <p:ph sz="quarter" idx="1"/>
          </p:nvPr>
        </p:nvSpPr>
        <p:spPr>
          <a:xfrm>
            <a:off x="457200" y="1772816"/>
            <a:ext cx="7467600" cy="4701136"/>
          </a:xfrm>
        </p:spPr>
        <p:style>
          <a:lnRef idx="1">
            <a:schemeClr val="accent4"/>
          </a:lnRef>
          <a:fillRef idx="2">
            <a:schemeClr val="accent4"/>
          </a:fillRef>
          <a:effectRef idx="1">
            <a:schemeClr val="accent4"/>
          </a:effectRef>
          <a:fontRef idx="minor">
            <a:schemeClr val="dk1"/>
          </a:fontRef>
        </p:style>
        <p:txBody>
          <a:bodyPr>
            <a:normAutofit/>
          </a:bodyPr>
          <a:lstStyle/>
          <a:p>
            <a:pPr>
              <a:buNone/>
            </a:pPr>
            <a:endParaRPr lang="ru-RU" dirty="0"/>
          </a:p>
          <a:p>
            <a:r>
              <a:rPr lang="ru-RU" dirty="0"/>
              <a:t>В практике клинико-диагностических лабораторий (КДЛ) применяются следующие методы определения СОЭ:</a:t>
            </a:r>
          </a:p>
          <a:p>
            <a:pPr marL="457200" indent="-457200">
              <a:buAutoNum type="arabicPeriod"/>
            </a:pPr>
            <a:r>
              <a:rPr lang="ru-RU" dirty="0"/>
              <a:t>метод </a:t>
            </a:r>
            <a:r>
              <a:rPr lang="ru-RU" dirty="0" err="1"/>
              <a:t>Вестергрена</a:t>
            </a:r>
            <a:r>
              <a:rPr lang="ru-RU" dirty="0"/>
              <a:t> (рекомендован международным комитетом по стандартизации в гематологии ICSH);</a:t>
            </a:r>
          </a:p>
          <a:p>
            <a:pPr marL="457200" indent="-457200">
              <a:buAutoNum type="arabicPeriod"/>
            </a:pPr>
            <a:r>
              <a:rPr lang="ru-RU" dirty="0"/>
              <a:t> 2. </a:t>
            </a:r>
            <a:r>
              <a:rPr lang="ru-RU" dirty="0" err="1"/>
              <a:t>микрометод</a:t>
            </a:r>
            <a:r>
              <a:rPr lang="ru-RU" dirty="0"/>
              <a:t> </a:t>
            </a:r>
            <a:r>
              <a:rPr lang="ru-RU" dirty="0" err="1"/>
              <a:t>Панченкова</a:t>
            </a:r>
            <a:r>
              <a:rPr lang="ru-RU" dirty="0"/>
              <a:t> (ранее был распространен в РФ). </a:t>
            </a:r>
          </a:p>
          <a:p>
            <a:pPr marL="457200" indent="-457200">
              <a:buAutoNum type="arabicPeriod"/>
            </a:pPr>
            <a:r>
              <a:rPr lang="ru-RU" dirty="0"/>
              <a:t>3. Автоматизированные методы измерения СОЭ </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ru-RU" dirty="0"/>
              <a:t>Методика определения СОЭ методом </a:t>
            </a:r>
            <a:r>
              <a:rPr lang="ru-RU" dirty="0" err="1"/>
              <a:t>Панченкова</a:t>
            </a:r>
            <a:endParaRPr lang="ru-RU" dirty="0"/>
          </a:p>
        </p:txBody>
      </p:sp>
      <p:sp>
        <p:nvSpPr>
          <p:cNvPr id="3" name="Содержимое 2"/>
          <p:cNvSpPr>
            <a:spLocks noGrp="1"/>
          </p:cNvSpPr>
          <p:nvPr>
            <p:ph sz="quarter" idx="1"/>
          </p:nvPr>
        </p:nvSpPr>
        <p:spPr>
          <a:xfrm>
            <a:off x="457200" y="1600200"/>
            <a:ext cx="4330824" cy="4873752"/>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ru-RU" dirty="0"/>
              <a:t> В этом методе используется стандартный стеклянный капилляр длиной 172 мм, наружным диаметром 5 мм и диаметром отверстия – 1,0 мм. Он имеет четкую коричневую градуировку от 0 до 10 см, шаг шкалы – 1,0 мм, верхнее деление шкалы отмечено «0» и буквой «К» (кровь), напротив деления 50 имеется буква «Р» (реактив).</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56792"/>
            <a:ext cx="324036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200" y="548680"/>
            <a:ext cx="7511820" cy="1359024"/>
          </a:xfrm>
        </p:spPr>
        <p:style>
          <a:lnRef idx="1">
            <a:schemeClr val="accent2"/>
          </a:lnRef>
          <a:fillRef idx="2">
            <a:schemeClr val="accent2"/>
          </a:fillRef>
          <a:effectRef idx="1">
            <a:schemeClr val="accent2"/>
          </a:effectRef>
          <a:fontRef idx="minor">
            <a:schemeClr val="dk1"/>
          </a:fontRef>
        </p:style>
        <p:txBody>
          <a:bodyPr>
            <a:normAutofit fontScale="90000"/>
          </a:bodyPr>
          <a:lstStyle/>
          <a:p>
            <a:br>
              <a:rPr lang="ru-RU" sz="3600" dirty="0"/>
            </a:br>
            <a:br>
              <a:rPr lang="ru-RU" dirty="0"/>
            </a:br>
            <a:r>
              <a:rPr lang="ru-RU" dirty="0"/>
              <a:t>Методика определения СОЭ методом </a:t>
            </a:r>
            <a:r>
              <a:rPr lang="ru-RU" dirty="0" err="1"/>
              <a:t>Панченкова</a:t>
            </a:r>
            <a:r>
              <a:rPr lang="ru-RU" dirty="0"/>
              <a:t> включает следующие этапы:</a:t>
            </a:r>
          </a:p>
        </p:txBody>
      </p:sp>
      <p:sp>
        <p:nvSpPr>
          <p:cNvPr id="6" name="TextBox 5"/>
          <p:cNvSpPr txBox="1"/>
          <p:nvPr/>
        </p:nvSpPr>
        <p:spPr>
          <a:xfrm>
            <a:off x="504200" y="2276872"/>
            <a:ext cx="7511820"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a:t> </a:t>
            </a:r>
          </a:p>
          <a:p>
            <a:r>
              <a:rPr lang="ru-RU" dirty="0"/>
              <a:t>1. подготовить 5% раствор натрия цитрата и внести на часовое стекло;</a:t>
            </a:r>
          </a:p>
          <a:p>
            <a:r>
              <a:rPr lang="ru-RU" dirty="0"/>
              <a:t>2. промыть капилляр 5% раствором натрия цитрата;</a:t>
            </a:r>
          </a:p>
          <a:p>
            <a:r>
              <a:rPr lang="ru-RU" dirty="0"/>
              <a:t>3. произвести забор капиллярной крови в промытый капилляр;</a:t>
            </a:r>
          </a:p>
          <a:p>
            <a:r>
              <a:rPr lang="ru-RU" dirty="0"/>
              <a:t>4. перенести кровь из капилляра на часовое стекло;</a:t>
            </a:r>
          </a:p>
          <a:p>
            <a:r>
              <a:rPr lang="ru-RU" dirty="0"/>
              <a:t>5. повторить шаги 3 и 4;</a:t>
            </a:r>
          </a:p>
          <a:p>
            <a:r>
              <a:rPr lang="ru-RU" dirty="0"/>
              <a:t>6. перемешать кровь с натрия цитратом на часовом стекле и вновь заполнить капилляр;</a:t>
            </a:r>
          </a:p>
          <a:p>
            <a:r>
              <a:rPr lang="ru-RU" dirty="0"/>
              <a:t>7. установить капилляр в штатив </a:t>
            </a:r>
            <a:r>
              <a:rPr lang="ru-RU" dirty="0" err="1"/>
              <a:t>Панченкова</a:t>
            </a:r>
            <a:r>
              <a:rPr lang="ru-RU" dirty="0"/>
              <a:t> и включить таймер для каждого капилляра отдельно;</a:t>
            </a:r>
          </a:p>
          <a:p>
            <a:r>
              <a:rPr lang="ru-RU" dirty="0"/>
              <a:t>8. через 1 ч определить СОЭ по высоте столба прозрачной плазмы.</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930226"/>
          </a:xfrm>
        </p:spPr>
        <p:txBody>
          <a:bodyPr>
            <a:normAutofit/>
          </a:bodyPr>
          <a:lstStyle/>
          <a:p>
            <a:r>
              <a:rPr lang="ru-RU" dirty="0"/>
              <a:t>Нормальные величины СОЭ при использовании </a:t>
            </a:r>
            <a:r>
              <a:rPr lang="ru-RU" dirty="0" err="1"/>
              <a:t>микрометода</a:t>
            </a:r>
            <a:r>
              <a:rPr lang="ru-RU" dirty="0"/>
              <a:t> </a:t>
            </a:r>
            <a:r>
              <a:rPr lang="ru-RU" dirty="0" err="1"/>
              <a:t>Панченкова</a:t>
            </a:r>
            <a:br>
              <a:rPr lang="ru-RU" dirty="0"/>
            </a:br>
            <a:endParaRPr lang="ru-RU" dirty="0"/>
          </a:p>
        </p:txBody>
      </p:sp>
      <p:sp>
        <p:nvSpPr>
          <p:cNvPr id="3" name="Объект 2"/>
          <p:cNvSpPr>
            <a:spLocks noGrp="1"/>
          </p:cNvSpPr>
          <p:nvPr>
            <p:ph sz="quarter" idx="1"/>
          </p:nvPr>
        </p:nvSpPr>
        <p:spPr>
          <a:xfrm>
            <a:off x="457200" y="2348880"/>
            <a:ext cx="7467600" cy="4125072"/>
          </a:xfrm>
        </p:spPr>
        <p:txBody>
          <a:bodyPr/>
          <a:lstStyle/>
          <a:p>
            <a:r>
              <a:rPr lang="ru-RU" dirty="0"/>
              <a:t>• У мужчин 1-10 мм/ч; </a:t>
            </a:r>
          </a:p>
          <a:p>
            <a:r>
              <a:rPr lang="ru-RU" dirty="0"/>
              <a:t>• У женщин 2-15 мм/ч; </a:t>
            </a:r>
          </a:p>
          <a:p>
            <a:r>
              <a:rPr lang="ru-RU" dirty="0"/>
              <a:t>• У новорожденных 0,9 мм/ч в первый день; </a:t>
            </a:r>
          </a:p>
          <a:p>
            <a:r>
              <a:rPr lang="ru-RU" dirty="0"/>
              <a:t>• 2-ая неделя жизни 4,0±2,1 мм/ч; </a:t>
            </a:r>
          </a:p>
          <a:p>
            <a:r>
              <a:rPr lang="ru-RU" dirty="0"/>
              <a:t>• Дети 1-ого года жизни 4-10 мм/ч;</a:t>
            </a:r>
          </a:p>
          <a:p>
            <a:r>
              <a:rPr lang="ru-RU" dirty="0"/>
              <a:t> • Дети старше года 5-11 мм/ч.</a:t>
            </a:r>
          </a:p>
        </p:txBody>
      </p:sp>
    </p:spTree>
    <p:extLst>
      <p:ext uri="{BB962C8B-B14F-4D97-AF65-F5344CB8AC3E}">
        <p14:creationId xmlns:p14="http://schemas.microsoft.com/office/powerpoint/2010/main" val="268515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ru-RU" dirty="0"/>
              <a:t>Метод </a:t>
            </a:r>
            <a:r>
              <a:rPr lang="ru-RU" dirty="0" err="1"/>
              <a:t>Панченкова</a:t>
            </a:r>
            <a:r>
              <a:rPr lang="ru-RU" dirty="0"/>
              <a:t> имеет ряд принципиальных недостатков: </a:t>
            </a:r>
          </a:p>
        </p:txBody>
      </p:sp>
      <p:sp>
        <p:nvSpPr>
          <p:cNvPr id="3" name="Содержимое 2"/>
          <p:cNvSpPr>
            <a:spLocks noGrp="1"/>
          </p:cNvSpPr>
          <p:nvPr>
            <p:ph sz="quarter" idx="1"/>
          </p:nvPr>
        </p:nvSpPr>
        <p:spPr>
          <a:ln>
            <a:solidFill>
              <a:schemeClr val="accent1"/>
            </a:solidFill>
          </a:ln>
        </p:spPr>
        <p:txBody>
          <a:bodyPr>
            <a:normAutofit fontScale="92500"/>
          </a:bodyPr>
          <a:lstStyle/>
          <a:p>
            <a:r>
              <a:rPr lang="ru-RU" sz="2400" dirty="0"/>
              <a:t>плохая стандартизация производимых промышленностью капилляров, необходимостью использовать для анализа только капиллярную кровь, а также невозможностью адекватно отмыть капилляр при многократном применении.</a:t>
            </a:r>
          </a:p>
          <a:p>
            <a:endParaRPr lang="ru-RU" dirty="0"/>
          </a:p>
          <a:p>
            <a:pPr marL="0" indent="0" algn="ctr">
              <a:buNone/>
            </a:pPr>
            <a:r>
              <a:rPr lang="ru-RU" u="sng" dirty="0"/>
              <a:t>Поэтому метод </a:t>
            </a:r>
            <a:r>
              <a:rPr lang="ru-RU" u="sng" dirty="0" err="1"/>
              <a:t>Панченкова</a:t>
            </a:r>
            <a:r>
              <a:rPr lang="ru-RU" u="sng" dirty="0"/>
              <a:t> в настоящее время является источником ошибочных результатов и проблем в работе КДЛ и деятельности врачей-клиницистов, не используется в других странах и должен быть исключен из практики лабораторий.</a:t>
            </a:r>
          </a:p>
          <a:p>
            <a:endParaRPr lang="ru-RU" sz="2400" u="sng" dirty="0"/>
          </a:p>
          <a:p>
            <a:pPr>
              <a:buNone/>
            </a:pPr>
            <a:r>
              <a:rPr lang="ru-RU" sz="2400" dirty="0">
                <a:solidFill>
                  <a:schemeClr val="accent5">
                    <a:lumMod val="20000"/>
                    <a:lumOff val="80000"/>
                  </a:schemeClr>
                </a:solidFill>
              </a:rPr>
              <a:t>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3576460"/>
          </a:xfrm>
        </p:spPr>
        <p:style>
          <a:lnRef idx="1">
            <a:schemeClr val="accent2"/>
          </a:lnRef>
          <a:fillRef idx="2">
            <a:schemeClr val="accent2"/>
          </a:fillRef>
          <a:effectRef idx="1">
            <a:schemeClr val="accent2"/>
          </a:effectRef>
          <a:fontRef idx="minor">
            <a:schemeClr val="dk1"/>
          </a:fontRef>
        </p:style>
        <p:txBody>
          <a:bodyPr>
            <a:normAutofit fontScale="90000"/>
          </a:bodyPr>
          <a:lstStyle/>
          <a:p>
            <a:br>
              <a:rPr lang="ru-RU" dirty="0"/>
            </a:br>
            <a:r>
              <a:rPr lang="ru-RU" dirty="0"/>
              <a:t>Определение СОЭ методом </a:t>
            </a:r>
            <a:r>
              <a:rPr lang="ru-RU" dirty="0" err="1"/>
              <a:t>Вестергрена</a:t>
            </a:r>
            <a:r>
              <a:rPr lang="ru-RU" dirty="0"/>
              <a:t>, который с 1977 года рекомендован Международным Советом по Стандартизации в Гематологии для применения в клинической практике . </a:t>
            </a:r>
            <a:br>
              <a:rPr lang="ru-RU" dirty="0"/>
            </a:br>
            <a:r>
              <a:rPr lang="ru-RU" dirty="0"/>
              <a:t>В классическом методе </a:t>
            </a:r>
            <a:r>
              <a:rPr lang="ru-RU" dirty="0" err="1"/>
              <a:t>Вестергрена</a:t>
            </a:r>
            <a:r>
              <a:rPr lang="ru-RU" dirty="0"/>
              <a:t> используют: </a:t>
            </a:r>
            <a:br>
              <a:rPr lang="ru-RU" dirty="0"/>
            </a:br>
            <a:endParaRPr lang="ru-RU" dirty="0"/>
          </a:p>
        </p:txBody>
      </p:sp>
      <p:sp>
        <p:nvSpPr>
          <p:cNvPr id="3" name="Содержимое 2"/>
          <p:cNvSpPr>
            <a:spLocks noGrp="1"/>
          </p:cNvSpPr>
          <p:nvPr>
            <p:ph sz="quarter" idx="1"/>
          </p:nvPr>
        </p:nvSpPr>
        <p:spPr>
          <a:xfrm>
            <a:off x="457200" y="4221088"/>
            <a:ext cx="8229600" cy="1905075"/>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lvl="0"/>
            <a:r>
              <a:rPr lang="ru-RU" dirty="0"/>
              <a:t>стандартные капилляры из стекла или пластика длиной 300 мм ± 1,5 мм (рабочей является </a:t>
            </a:r>
            <a:r>
              <a:rPr lang="ru-RU" b="1" dirty="0"/>
              <a:t>длина капилляра 200 мм</a:t>
            </a:r>
            <a:r>
              <a:rPr lang="ru-RU" dirty="0"/>
              <a:t>), </a:t>
            </a:r>
            <a:r>
              <a:rPr lang="ru-RU" b="1" dirty="0"/>
              <a:t>диаметром – 2,55 мм</a:t>
            </a:r>
            <a:r>
              <a:rPr lang="ru-RU" dirty="0"/>
              <a:t> ± 0,15 мм, что повышает чувствительность метода.</a:t>
            </a:r>
          </a:p>
          <a:p>
            <a:pPr lvl="0"/>
            <a:r>
              <a:rPr lang="ru-RU" dirty="0"/>
              <a:t> </a:t>
            </a:r>
            <a:r>
              <a:rPr lang="ru-RU" b="1" dirty="0"/>
              <a:t>Время измерения – 1 ч.</a:t>
            </a:r>
            <a:r>
              <a:rPr lang="ru-RU" dirty="0"/>
              <a:t>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467600" cy="1008112"/>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ru-RU" sz="2000" dirty="0"/>
            </a:br>
            <a:br>
              <a:rPr lang="ru-RU" sz="2000" dirty="0"/>
            </a:br>
            <a:br>
              <a:rPr lang="ru-RU" sz="2000" dirty="0"/>
            </a:br>
            <a:br>
              <a:rPr lang="ru-RU" sz="2700" dirty="0"/>
            </a:br>
            <a:br>
              <a:rPr lang="ru-RU" dirty="0"/>
            </a:br>
            <a:r>
              <a:rPr lang="ru-RU" sz="2700" dirty="0"/>
              <a:t>Для анализа может быть использована как венозная, так и капиллярная кровь. </a:t>
            </a:r>
          </a:p>
        </p:txBody>
      </p:sp>
      <p:pic>
        <p:nvPicPr>
          <p:cNvPr id="4" name="image2.jpg"/>
          <p:cNvPicPr>
            <a:picLocks noGrp="1"/>
          </p:cNvPicPr>
          <p:nvPr>
            <p:ph sz="quarter" idx="1"/>
          </p:nvPr>
        </p:nvPicPr>
        <p:blipFill>
          <a:blip r:embed="rId2"/>
          <a:srcRect/>
          <a:stretch>
            <a:fillRect/>
          </a:stretch>
        </p:blipFill>
        <p:spPr>
          <a:xfrm>
            <a:off x="714348" y="1643050"/>
            <a:ext cx="7358114" cy="4757758"/>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857232"/>
            <a:ext cx="7772400" cy="1470025"/>
          </a:xfrm>
        </p:spPr>
        <p:style>
          <a:lnRef idx="1">
            <a:schemeClr val="accent2"/>
          </a:lnRef>
          <a:fillRef idx="2">
            <a:schemeClr val="accent2"/>
          </a:fillRef>
          <a:effectRef idx="1">
            <a:schemeClr val="accent2"/>
          </a:effectRef>
          <a:fontRef idx="minor">
            <a:schemeClr val="dk1"/>
          </a:fontRef>
        </p:style>
        <p:txBody>
          <a:bodyPr/>
          <a:lstStyle/>
          <a:p>
            <a:pPr algn="ctr"/>
            <a:r>
              <a:rPr lang="ru-RU" sz="8000" dirty="0">
                <a:latin typeface="Arial Black" pitchFamily="34" charset="0"/>
              </a:rPr>
              <a:t>СОЭ</a:t>
            </a:r>
          </a:p>
        </p:txBody>
      </p:sp>
      <p:sp>
        <p:nvSpPr>
          <p:cNvPr id="3" name="Подзаголовок 2"/>
          <p:cNvSpPr>
            <a:spLocks noGrp="1"/>
          </p:cNvSpPr>
          <p:nvPr>
            <p:ph type="subTitle" idx="1"/>
          </p:nvPr>
        </p:nvSpPr>
        <p:spPr>
          <a:xfrm>
            <a:off x="2483768" y="4653136"/>
            <a:ext cx="6235056" cy="1296144"/>
          </a:xfrm>
        </p:spPr>
        <p:style>
          <a:lnRef idx="1">
            <a:schemeClr val="accent4"/>
          </a:lnRef>
          <a:fillRef idx="2">
            <a:schemeClr val="accent4"/>
          </a:fillRef>
          <a:effectRef idx="1">
            <a:schemeClr val="accent4"/>
          </a:effectRef>
          <a:fontRef idx="minor">
            <a:schemeClr val="dk1"/>
          </a:fontRef>
        </p:style>
        <p:txBody>
          <a:bodyPr>
            <a:noAutofit/>
          </a:bodyPr>
          <a:lstStyle/>
          <a:p>
            <a:r>
              <a:rPr lang="ru-RU" sz="4000" dirty="0">
                <a:solidFill>
                  <a:schemeClr val="tx1"/>
                </a:solidFill>
              </a:rPr>
              <a:t>Скорость оседания эритроцитов</a:t>
            </a:r>
          </a:p>
          <a:p>
            <a:r>
              <a:rPr lang="ru-RU" dirty="0">
                <a:solidFill>
                  <a:schemeClr val="tx1"/>
                </a:solidFill>
              </a:rPr>
              <a:t>Версия 2022, </a:t>
            </a:r>
            <a:r>
              <a:rPr lang="ru-RU">
                <a:solidFill>
                  <a:schemeClr val="tx1"/>
                </a:solidFill>
              </a:rPr>
              <a:t>старший преподаватель Максимова </a:t>
            </a:r>
            <a:r>
              <a:rPr lang="ru-RU" dirty="0">
                <a:solidFill>
                  <a:schemeClr val="tx1"/>
                </a:solidFill>
              </a:rPr>
              <a:t>Ольга Александровна</a:t>
            </a:r>
          </a:p>
        </p:txBody>
      </p:sp>
    </p:spTree>
    <p:extLst>
      <p:ext uri="{BB962C8B-B14F-4D97-AF65-F5344CB8AC3E}">
        <p14:creationId xmlns:p14="http://schemas.microsoft.com/office/powerpoint/2010/main" val="122178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2274"/>
          </a:xfrm>
        </p:spPr>
        <p:style>
          <a:lnRef idx="1">
            <a:schemeClr val="accent4"/>
          </a:lnRef>
          <a:fillRef idx="2">
            <a:schemeClr val="accent4"/>
          </a:fillRef>
          <a:effectRef idx="1">
            <a:schemeClr val="accent4"/>
          </a:effectRef>
          <a:fontRef idx="minor">
            <a:schemeClr val="dk1"/>
          </a:fontRef>
        </p:style>
        <p:txBody>
          <a:bodyPr>
            <a:noAutofit/>
          </a:bodyPr>
          <a:lstStyle/>
          <a:p>
            <a:r>
              <a:rPr lang="ru-RU" sz="1800" dirty="0"/>
              <a:t>1. венозная кровь берется в вакуумные пробирки с К-ЭДТА (капиллярная кровь берется в пробирки с К-ЭДТА);</a:t>
            </a:r>
            <a:br>
              <a:rPr lang="ru-RU" sz="1800" dirty="0"/>
            </a:br>
            <a:r>
              <a:rPr lang="ru-RU" sz="1800" dirty="0"/>
              <a:t>2. пробу венозной (капиллярной) крови смешать с 5% раствором натрия цитрата в соотношении 4:1;</a:t>
            </a:r>
            <a:br>
              <a:rPr lang="ru-RU" sz="1800" dirty="0"/>
            </a:br>
            <a:r>
              <a:rPr lang="ru-RU" sz="1800" dirty="0"/>
              <a:t>3. произвести забор крови в капилляр </a:t>
            </a:r>
            <a:r>
              <a:rPr lang="ru-RU" sz="1800" dirty="0" err="1"/>
              <a:t>Вестергрена</a:t>
            </a:r>
            <a:r>
              <a:rPr lang="ru-RU" sz="1800" dirty="0"/>
              <a:t>;</a:t>
            </a:r>
            <a:br>
              <a:rPr lang="ru-RU" sz="1800" dirty="0"/>
            </a:br>
            <a:r>
              <a:rPr lang="ru-RU" sz="1800" dirty="0"/>
              <a:t>4. через 1 ч измерить СОЭ по высоте столба прозрачной плазмы.</a:t>
            </a:r>
            <a:br>
              <a:rPr lang="ru-RU" sz="1800" dirty="0"/>
            </a:br>
            <a:endParaRPr lang="ru-RU" sz="1800" dirty="0"/>
          </a:p>
        </p:txBody>
      </p:sp>
      <p:pic>
        <p:nvPicPr>
          <p:cNvPr id="4" name="image3.jpg"/>
          <p:cNvPicPr>
            <a:picLocks noGrp="1"/>
          </p:cNvPicPr>
          <p:nvPr>
            <p:ph sz="quarter" idx="1"/>
          </p:nvPr>
        </p:nvPicPr>
        <p:blipFill>
          <a:blip r:embed="rId2"/>
          <a:stretch>
            <a:fillRect/>
          </a:stretch>
        </p:blipFill>
        <p:spPr>
          <a:xfrm>
            <a:off x="1547664" y="2965450"/>
            <a:ext cx="5688632" cy="3559894"/>
          </a:xfrm>
          <a:prstGeom prst="rect">
            <a:avLst/>
          </a:prstGeo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5.jpg"/>
          <p:cNvPicPr>
            <a:picLocks noGrp="1"/>
          </p:cNvPicPr>
          <p:nvPr>
            <p:ph sz="quarter" idx="1"/>
          </p:nvPr>
        </p:nvPicPr>
        <p:blipFill>
          <a:blip r:embed="rId2"/>
          <a:srcRect/>
          <a:stretch>
            <a:fillRect/>
          </a:stretch>
        </p:blipFill>
        <p:spPr>
          <a:xfrm>
            <a:off x="571472" y="500042"/>
            <a:ext cx="7858180" cy="5857916"/>
          </a:xfrm>
          <a:prstGeom prst="rect">
            <a:avLst/>
          </a:prstGeo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3816424" cy="4228782"/>
          </a:xfrm>
          <a:solidFill>
            <a:schemeClr val="accent2">
              <a:lumMod val="20000"/>
              <a:lumOff val="80000"/>
            </a:schemeClr>
          </a:solidFill>
          <a:ln>
            <a:solidFill>
              <a:schemeClr val="accent2">
                <a:lumMod val="60000"/>
                <a:lumOff val="40000"/>
              </a:schemeClr>
            </a:solidFill>
          </a:ln>
        </p:spPr>
        <p:txBody>
          <a:bodyPr>
            <a:normAutofit fontScale="90000"/>
          </a:bodyPr>
          <a:lstStyle/>
          <a:p>
            <a:br>
              <a:rPr lang="ru-RU" sz="2000" dirty="0"/>
            </a:br>
            <a:br>
              <a:rPr lang="ru-RU" sz="2000" dirty="0"/>
            </a:br>
            <a:br>
              <a:rPr lang="ru-RU" sz="2000" dirty="0"/>
            </a:br>
            <a:br>
              <a:rPr lang="ru-RU" sz="2000" dirty="0"/>
            </a:br>
            <a:br>
              <a:rPr lang="ru-RU" sz="2000" dirty="0"/>
            </a:br>
            <a:r>
              <a:rPr lang="ru-RU" sz="2000" b="1" dirty="0" err="1"/>
              <a:t>Референсные</a:t>
            </a:r>
            <a:r>
              <a:rPr lang="ru-RU" sz="2000" b="1" dirty="0"/>
              <a:t> значения: </a:t>
            </a:r>
            <a:br>
              <a:rPr lang="ru-RU" sz="2000" b="1" dirty="0"/>
            </a:br>
            <a:r>
              <a:rPr lang="ru-RU" sz="2000" b="1" dirty="0"/>
              <a:t>СОЭ по </a:t>
            </a:r>
            <a:r>
              <a:rPr lang="ru-RU" sz="2000" b="1" dirty="0" err="1"/>
              <a:t>Вестергрену</a:t>
            </a:r>
            <a:br>
              <a:rPr lang="ru-RU" sz="2000" dirty="0"/>
            </a:br>
            <a:r>
              <a:rPr lang="ru-RU" sz="2000" b="1" dirty="0"/>
              <a:t>Возраст	                Пол          	</a:t>
            </a:r>
            <a:br>
              <a:rPr lang="ru-RU" sz="2000" b="1" dirty="0"/>
            </a:br>
            <a:r>
              <a:rPr lang="ru-RU" sz="2000" dirty="0"/>
              <a:t>До 10 лет              	Оба	&lt; 10</a:t>
            </a:r>
            <a:br>
              <a:rPr lang="ru-RU" sz="2000" dirty="0"/>
            </a:br>
            <a:br>
              <a:rPr lang="ru-RU" sz="2000" dirty="0"/>
            </a:br>
            <a:r>
              <a:rPr lang="ru-RU" sz="2000" dirty="0"/>
              <a:t>C 10 до 50 лет 	          Женский	&lt; 20</a:t>
            </a:r>
            <a:br>
              <a:rPr lang="ru-RU" sz="2000" dirty="0"/>
            </a:br>
            <a:r>
              <a:rPr lang="ru-RU" sz="2000" dirty="0"/>
              <a:t>                                       Мужской	</a:t>
            </a:r>
            <a:br>
              <a:rPr lang="ru-RU" sz="2000" dirty="0"/>
            </a:br>
            <a:r>
              <a:rPr lang="ru-RU" sz="2000" dirty="0"/>
              <a:t>               &lt; 15</a:t>
            </a:r>
            <a:br>
              <a:rPr lang="ru-RU" sz="2000" dirty="0"/>
            </a:br>
            <a:r>
              <a:rPr lang="ru-RU" sz="2000" dirty="0"/>
              <a:t> </a:t>
            </a:r>
            <a:br>
              <a:rPr lang="ru-RU" sz="2000" dirty="0"/>
            </a:br>
            <a:r>
              <a:rPr lang="ru-RU" sz="2000" dirty="0"/>
              <a:t>Старше 50 лет      	 Женский	&lt; 30</a:t>
            </a:r>
            <a:br>
              <a:rPr lang="ru-RU" sz="2000" dirty="0"/>
            </a:br>
            <a:r>
              <a:rPr lang="ru-RU" sz="2000" dirty="0"/>
              <a:t>Мужской	&lt; 20</a:t>
            </a:r>
            <a:br>
              <a:rPr lang="ru-RU" dirty="0"/>
            </a:br>
            <a:r>
              <a:rPr lang="ru-RU" dirty="0"/>
              <a:t> </a:t>
            </a:r>
            <a:br>
              <a:rPr lang="ru-RU" dirty="0"/>
            </a:br>
            <a:endParaRPr lang="ru-RU" dirty="0"/>
          </a:p>
        </p:txBody>
      </p:sp>
      <p:pic>
        <p:nvPicPr>
          <p:cNvPr id="4" name="image4.jpg"/>
          <p:cNvPicPr>
            <a:picLocks noGrp="1"/>
          </p:cNvPicPr>
          <p:nvPr>
            <p:ph sz="quarter" idx="1"/>
          </p:nvPr>
        </p:nvPicPr>
        <p:blipFill>
          <a:blip r:embed="rId2"/>
          <a:srcRect/>
          <a:stretch>
            <a:fillRect/>
          </a:stretch>
        </p:blipFill>
        <p:spPr>
          <a:xfrm>
            <a:off x="4427984" y="1124744"/>
            <a:ext cx="4359998" cy="3384376"/>
          </a:xfrm>
          <a:prstGeom prst="rect">
            <a:avLst/>
          </a:prstGeo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Автоматические анализаторы для измерения СОЭ</a:t>
            </a:r>
          </a:p>
        </p:txBody>
      </p:sp>
      <p:sp>
        <p:nvSpPr>
          <p:cNvPr id="3" name="Объект 2"/>
          <p:cNvSpPr>
            <a:spLocks noGrp="1"/>
          </p:cNvSpPr>
          <p:nvPr>
            <p:ph sz="quarter" idx="1"/>
          </p:nvPr>
        </p:nvSpPr>
        <p:spPr>
          <a:xfrm>
            <a:off x="251520" y="1484784"/>
            <a:ext cx="7848872" cy="4873752"/>
          </a:xfrm>
        </p:spPr>
        <p:txBody>
          <a:bodyPr>
            <a:normAutofit fontScale="92500" lnSpcReduction="20000"/>
          </a:bodyPr>
          <a:lstStyle/>
          <a:p>
            <a:pPr marL="0" indent="0">
              <a:buNone/>
            </a:pPr>
            <a:r>
              <a:rPr lang="ru-RU" dirty="0"/>
              <a:t>3 принципа исследования СОЭ:</a:t>
            </a:r>
          </a:p>
          <a:p>
            <a:r>
              <a:rPr lang="ru-RU" dirty="0"/>
              <a:t> 1. Кондуктометрический, </a:t>
            </a:r>
          </a:p>
          <a:p>
            <a:r>
              <a:rPr lang="ru-RU" dirty="0"/>
              <a:t>2. Электрокинетический;</a:t>
            </a:r>
          </a:p>
          <a:p>
            <a:r>
              <a:rPr lang="ru-RU" dirty="0"/>
              <a:t> 3. Фотометрический.</a:t>
            </a:r>
          </a:p>
          <a:p>
            <a:endParaRPr lang="ru-RU" dirty="0"/>
          </a:p>
          <a:p>
            <a:r>
              <a:rPr lang="ru-RU" dirty="0"/>
              <a:t>• Измерение агрегации эритроцитов осуществляется автоматически в микрокапилляре, который моделирует кровеносный сосуд, измеряется оптическая плотность. </a:t>
            </a:r>
          </a:p>
          <a:p>
            <a:r>
              <a:rPr lang="ru-RU" dirty="0"/>
              <a:t>• Программное обеспечение позволяет сопоставить кинетические кривые агрегации эритроцитов и модель оседания эритроцитов по </a:t>
            </a:r>
            <a:r>
              <a:rPr lang="ru-RU" dirty="0" err="1"/>
              <a:t>Вестергрену</a:t>
            </a:r>
            <a:r>
              <a:rPr lang="ru-RU" dirty="0"/>
              <a:t>. </a:t>
            </a:r>
          </a:p>
          <a:p>
            <a:r>
              <a:rPr lang="ru-RU" dirty="0"/>
              <a:t>• Корреляция результатов полученных автоматическими методами и классическим методом </a:t>
            </a:r>
            <a:r>
              <a:rPr lang="ru-RU" dirty="0" err="1"/>
              <a:t>Вестегрена</a:t>
            </a:r>
            <a:r>
              <a:rPr lang="ru-RU" dirty="0"/>
              <a:t> составляет 94-99%.</a:t>
            </a:r>
          </a:p>
        </p:txBody>
      </p:sp>
    </p:spTree>
    <p:extLst>
      <p:ext uri="{BB962C8B-B14F-4D97-AF65-F5344CB8AC3E}">
        <p14:creationId xmlns:p14="http://schemas.microsoft.com/office/powerpoint/2010/main" val="3392348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1296144"/>
          </a:xfrm>
        </p:spPr>
        <p:txBody>
          <a:bodyPr>
            <a:normAutofit fontScale="90000"/>
          </a:bodyPr>
          <a:lstStyle/>
          <a:p>
            <a:r>
              <a:rPr lang="ru-RU" dirty="0"/>
              <a:t>Автоматические анализаторы для измерения СОЭ</a:t>
            </a:r>
            <a:br>
              <a:rPr lang="ru-RU" dirty="0"/>
            </a:br>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59" y="1124744"/>
            <a:ext cx="7535721" cy="216024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573016"/>
            <a:ext cx="2846062" cy="275594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573015"/>
            <a:ext cx="2528516" cy="2755949"/>
          </a:xfrm>
          <a:prstGeom prst="rect">
            <a:avLst/>
          </a:prstGeom>
        </p:spPr>
      </p:pic>
    </p:spTree>
    <p:extLst>
      <p:ext uri="{BB962C8B-B14F-4D97-AF65-F5344CB8AC3E}">
        <p14:creationId xmlns:p14="http://schemas.microsoft.com/office/powerpoint/2010/main" val="4262555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ru-RU" dirty="0"/>
              <a:t>Преимущества анализаторов </a:t>
            </a:r>
          </a:p>
        </p:txBody>
      </p:sp>
      <p:sp>
        <p:nvSpPr>
          <p:cNvPr id="3" name="Объект 2"/>
          <p:cNvSpPr>
            <a:spLocks noGrp="1"/>
          </p:cNvSpPr>
          <p:nvPr>
            <p:ph sz="quarter" idx="1"/>
          </p:nvPr>
        </p:nvSpPr>
        <p:spPr>
          <a:xfrm>
            <a:off x="457200" y="1268760"/>
            <a:ext cx="7467600" cy="5205192"/>
          </a:xfrm>
        </p:spPr>
        <p:txBody>
          <a:bodyPr>
            <a:normAutofit fontScale="92500" lnSpcReduction="20000"/>
          </a:bodyPr>
          <a:lstStyle/>
          <a:p>
            <a:r>
              <a:rPr lang="ru-RU" sz="2000" dirty="0"/>
              <a:t> математический алгоритм позволяет анализатору определить конечный результат оседания в мм/ч всего за 20 секунд кинетических измерений. </a:t>
            </a:r>
          </a:p>
          <a:p>
            <a:r>
              <a:rPr lang="ru-RU" sz="2000" dirty="0"/>
              <a:t>Корреляция результатов со значениями, полученными методом </a:t>
            </a:r>
            <a:r>
              <a:rPr lang="ru-RU" sz="2000" dirty="0" err="1"/>
              <a:t>Вестергрена</a:t>
            </a:r>
            <a:r>
              <a:rPr lang="ru-RU" sz="2000" dirty="0"/>
              <a:t>, рекомендованным Международным комитетом по стандартизации в гематологии, составляет, в среднем, 95%</a:t>
            </a:r>
          </a:p>
          <a:p>
            <a:r>
              <a:rPr lang="ru-RU" sz="2000" dirty="0"/>
              <a:t>анализаторы не чувствительны внешним факторам (температура окружающей среды, материал капилляров/пробирок, качество антикоагулянта (цитрата) и его соотношение, положение капилляров/пробирок в пространстве, время измерения, состояние эритроцитов самой пробы и др. </a:t>
            </a:r>
          </a:p>
          <a:p>
            <a:r>
              <a:rPr lang="ru-RU" sz="2000" dirty="0"/>
              <a:t>Патологические значения гематокрита и размеров эритроцитов (MCV) также повлияют на результат измерения СОЭ традиционным методом: низкий гематокрит и высокий MCV приведут к получению ложно завышенных результатов, а низкий MCV – ложно заниженных. Размер и количество эритроцитов не влияют на результат измерения СОЭ анализаторами </a:t>
            </a:r>
          </a:p>
        </p:txBody>
      </p:sp>
    </p:spTree>
    <p:extLst>
      <p:ext uri="{BB962C8B-B14F-4D97-AF65-F5344CB8AC3E}">
        <p14:creationId xmlns:p14="http://schemas.microsoft.com/office/powerpoint/2010/main" val="4093934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Преимущества анализаторов</a:t>
            </a:r>
          </a:p>
        </p:txBody>
      </p:sp>
      <p:sp>
        <p:nvSpPr>
          <p:cNvPr id="3" name="Объект 2"/>
          <p:cNvSpPr>
            <a:spLocks noGrp="1"/>
          </p:cNvSpPr>
          <p:nvPr>
            <p:ph sz="quarter" idx="1"/>
          </p:nvPr>
        </p:nvSpPr>
        <p:spPr/>
        <p:txBody>
          <a:bodyPr/>
          <a:lstStyle/>
          <a:p>
            <a:r>
              <a:rPr lang="ru-RU" dirty="0"/>
              <a:t>Может быть использована как венозная, так и капиллярная кровь</a:t>
            </a:r>
          </a:p>
          <a:p>
            <a:r>
              <a:rPr lang="ru-RU" dirty="0"/>
              <a:t>Никакой </a:t>
            </a:r>
            <a:r>
              <a:rPr lang="ru-RU" dirty="0" err="1"/>
              <a:t>преаналитической</a:t>
            </a:r>
            <a:r>
              <a:rPr lang="ru-RU" dirty="0"/>
              <a:t> подготовки проб не нужно. От оператора требуется только загрузить закрытые пробирки с кровью (с ЭДТА) в анализатор, и он сам тщательно перемешает пробы перед измерением. </a:t>
            </a:r>
          </a:p>
          <a:p>
            <a:r>
              <a:rPr lang="ru-RU" dirty="0"/>
              <a:t> СОЭ-метры измеряют СОЭ без использования каких бы то ни было реагентов.</a:t>
            </a:r>
          </a:p>
          <a:p>
            <a:pPr marL="0" indent="0">
              <a:buNone/>
            </a:pPr>
            <a:r>
              <a:rPr lang="ru-RU" dirty="0"/>
              <a:t> </a:t>
            </a:r>
          </a:p>
        </p:txBody>
      </p:sp>
    </p:spTree>
    <p:extLst>
      <p:ext uri="{BB962C8B-B14F-4D97-AF65-F5344CB8AC3E}">
        <p14:creationId xmlns:p14="http://schemas.microsoft.com/office/powerpoint/2010/main" val="1042926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Источники ошибок при выполнении определения СОЭ</a:t>
            </a:r>
          </a:p>
        </p:txBody>
      </p:sp>
      <p:sp>
        <p:nvSpPr>
          <p:cNvPr id="3" name="Объект 2"/>
          <p:cNvSpPr>
            <a:spLocks noGrp="1"/>
          </p:cNvSpPr>
          <p:nvPr>
            <p:ph sz="quarter" idx="1"/>
          </p:nvPr>
        </p:nvSpPr>
        <p:spPr/>
        <p:txBody>
          <a:bodyPr>
            <a:normAutofit fontScale="85000" lnSpcReduction="20000"/>
          </a:bodyPr>
          <a:lstStyle/>
          <a:p>
            <a:r>
              <a:rPr lang="ru-RU" dirty="0"/>
              <a:t>При комнатной температуре СОЭ определяют не позже 2 часов после взятия крови. В случае хранения в холодильнике СОЭ определяют в течение не более 6 часов, перед выполнением кровь прогревают до комнатной температуры.</a:t>
            </a:r>
          </a:p>
          <a:p>
            <a:r>
              <a:rPr lang="ru-RU" dirty="0"/>
              <a:t>Исследование должно выполняться при температуре +18-25 градусов Цельсия.</a:t>
            </a:r>
          </a:p>
          <a:p>
            <a:r>
              <a:rPr lang="ru-RU" dirty="0"/>
              <a:t> Перед проведением анализа кровь хорошо перемешивают, что обеспечивает лучшую </a:t>
            </a:r>
            <a:r>
              <a:rPr lang="ru-RU" dirty="0" err="1"/>
              <a:t>воспроизводимость</a:t>
            </a:r>
            <a:r>
              <a:rPr lang="ru-RU" dirty="0"/>
              <a:t> результатов.</a:t>
            </a:r>
          </a:p>
          <a:p>
            <a:r>
              <a:rPr lang="ru-RU" dirty="0"/>
              <a:t>Стеклянные пробирки могут быть заменены на пластиковые, однако они требуют проверки и оценки степени корреляции  полученных результатов со стеклянными капиллярами.</a:t>
            </a:r>
          </a:p>
          <a:p>
            <a:r>
              <a:rPr lang="ru-RU" dirty="0"/>
              <a:t>Нарушение соотношения кровь/цитрат (неточное дозирование крови или цитрата), стояние пробы под наклоном, на свету, в тепле, более 4 часов с цитратом.</a:t>
            </a:r>
          </a:p>
        </p:txBody>
      </p:sp>
    </p:spTree>
    <p:extLst>
      <p:ext uri="{BB962C8B-B14F-4D97-AF65-F5344CB8AC3E}">
        <p14:creationId xmlns:p14="http://schemas.microsoft.com/office/powerpoint/2010/main" val="139839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476672"/>
            <a:ext cx="5400600" cy="5688632"/>
          </a:xfrm>
        </p:spPr>
        <p:txBody>
          <a:bodyPr>
            <a:normAutofit/>
          </a:bodyPr>
          <a:lstStyle/>
          <a:p>
            <a:r>
              <a:rPr lang="ru-RU" dirty="0"/>
              <a:t> При отсутствии резкой границы между </a:t>
            </a:r>
            <a:r>
              <a:rPr lang="ru-RU" dirty="0" err="1"/>
              <a:t>эритроцитарным</a:t>
            </a:r>
            <a:r>
              <a:rPr lang="ru-RU" dirty="0"/>
              <a:t> столбиком плазмой над компактной массой эритроцитов образуется светлая «вуаль» в несколько мм из разведенных эритроцитов (как правило, это </a:t>
            </a:r>
            <a:r>
              <a:rPr lang="ru-RU" dirty="0" err="1"/>
              <a:t>ретикулоциты</a:t>
            </a:r>
            <a:r>
              <a:rPr lang="ru-RU" dirty="0"/>
              <a:t>). </a:t>
            </a:r>
          </a:p>
          <a:p>
            <a:r>
              <a:rPr lang="ru-RU" dirty="0"/>
              <a:t>В этом случае определяется граница компактного слоя, а </a:t>
            </a:r>
            <a:r>
              <a:rPr lang="ru-RU" dirty="0" err="1"/>
              <a:t>эритроцитарная</a:t>
            </a:r>
            <a:r>
              <a:rPr lang="ru-RU" dirty="0"/>
              <a:t> «вуаль» причисляется к столбику плазмы.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968068"/>
            <a:ext cx="2940015" cy="3226668"/>
          </a:xfrm>
          <a:prstGeom prst="rect">
            <a:avLst/>
          </a:prstGeom>
        </p:spPr>
      </p:pic>
    </p:spTree>
    <p:extLst>
      <p:ext uri="{BB962C8B-B14F-4D97-AF65-F5344CB8AC3E}">
        <p14:creationId xmlns:p14="http://schemas.microsoft.com/office/powerpoint/2010/main" val="785771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Клиническое значение СОЭ. </a:t>
            </a:r>
          </a:p>
        </p:txBody>
      </p:sp>
      <p:sp>
        <p:nvSpPr>
          <p:cNvPr id="3" name="Объект 2"/>
          <p:cNvSpPr>
            <a:spLocks noGrp="1"/>
          </p:cNvSpPr>
          <p:nvPr>
            <p:ph sz="quarter" idx="1"/>
          </p:nvPr>
        </p:nvSpPr>
        <p:spPr/>
        <p:txBody>
          <a:bodyPr>
            <a:normAutofit fontScale="85000" lnSpcReduction="20000"/>
          </a:bodyPr>
          <a:lstStyle/>
          <a:p>
            <a:r>
              <a:rPr lang="ru-RU" dirty="0"/>
              <a:t>Увеличение СОЭ: </a:t>
            </a:r>
          </a:p>
          <a:p>
            <a:pPr marL="0" indent="0">
              <a:buNone/>
            </a:pPr>
            <a:r>
              <a:rPr lang="ru-RU" dirty="0"/>
              <a:t>• наблюдается при различных воспалительных процессах, интоксикациях, острых и хронических инфекциях, опухолях, после кровопотери и т.д. Повышение концентрации белков острой фазы индуцирует повышение СОЭ. </a:t>
            </a:r>
          </a:p>
          <a:p>
            <a:pPr marL="0" indent="0">
              <a:buNone/>
            </a:pPr>
            <a:r>
              <a:rPr lang="ru-RU" dirty="0"/>
              <a:t>• при беременности, как правило к 3 месяцам появляется и сохраняется всю беременность, возвращаясь к норме через 3 мес. после родов;</a:t>
            </a:r>
          </a:p>
          <a:p>
            <a:pPr marL="0" indent="0">
              <a:buNone/>
            </a:pPr>
            <a:r>
              <a:rPr lang="ru-RU" dirty="0"/>
              <a:t>при приеме стероидных гормонов (эстрогены, </a:t>
            </a:r>
            <a:r>
              <a:rPr lang="ru-RU" dirty="0" err="1"/>
              <a:t>глюкокортикоиды</a:t>
            </a:r>
            <a:r>
              <a:rPr lang="ru-RU" dirty="0"/>
              <a:t>);</a:t>
            </a:r>
          </a:p>
          <a:p>
            <a:pPr marL="0" indent="0">
              <a:buNone/>
            </a:pPr>
            <a:r>
              <a:rPr lang="ru-RU" dirty="0"/>
              <a:t> • при приеме некоторых лекарственных средств других групп (</a:t>
            </a:r>
            <a:r>
              <a:rPr lang="ru-RU" dirty="0" err="1"/>
              <a:t>салициллаты</a:t>
            </a:r>
            <a:r>
              <a:rPr lang="ru-RU" dirty="0"/>
              <a:t>).</a:t>
            </a:r>
          </a:p>
          <a:p>
            <a:pPr marL="0" indent="0">
              <a:buNone/>
            </a:pPr>
            <a:r>
              <a:rPr lang="ru-RU" dirty="0"/>
              <a:t> • при парапротеинемических </a:t>
            </a:r>
            <a:r>
              <a:rPr lang="ru-RU" dirty="0" err="1"/>
              <a:t>гемобластозах</a:t>
            </a:r>
            <a:r>
              <a:rPr lang="ru-RU" dirty="0"/>
              <a:t> (множественная миелома, </a:t>
            </a:r>
            <a:r>
              <a:rPr lang="ru-RU" dirty="0" err="1"/>
              <a:t>макроглобулинемия</a:t>
            </a:r>
            <a:r>
              <a:rPr lang="ru-RU" dirty="0"/>
              <a:t> </a:t>
            </a:r>
            <a:r>
              <a:rPr lang="ru-RU" dirty="0" err="1"/>
              <a:t>Вальденстрема</a:t>
            </a:r>
            <a:r>
              <a:rPr lang="ru-RU" dirty="0"/>
              <a:t> и др.) имеет место выраженное увеличение СОЭ до 60-80 мм/ч.</a:t>
            </a:r>
          </a:p>
        </p:txBody>
      </p:sp>
    </p:spTree>
    <p:extLst>
      <p:ext uri="{BB962C8B-B14F-4D97-AF65-F5344CB8AC3E}">
        <p14:creationId xmlns:p14="http://schemas.microsoft.com/office/powerpoint/2010/main" val="23257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ru-RU" sz="6000" b="1" dirty="0"/>
              <a:t>СОЭ</a:t>
            </a:r>
          </a:p>
        </p:txBody>
      </p:sp>
      <p:sp>
        <p:nvSpPr>
          <p:cNvPr id="3" name="Содержимое 2"/>
          <p:cNvSpPr>
            <a:spLocks noGrp="1"/>
          </p:cNvSpPr>
          <p:nvPr>
            <p:ph sz="quarter"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sz="3200" dirty="0"/>
              <a:t>Неспецифический показатель, отражающий изменения белкового состава плазмы крови и   значение которого зависит от большого числа внешних и внутренних факторов</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620688"/>
            <a:ext cx="7467600" cy="5400600"/>
          </a:xfrm>
        </p:spPr>
        <p:txBody>
          <a:bodyPr>
            <a:normAutofit/>
          </a:bodyPr>
          <a:lstStyle/>
          <a:p>
            <a:r>
              <a:rPr lang="ru-RU" dirty="0"/>
              <a:t>Замедление СОЭ: </a:t>
            </a:r>
          </a:p>
          <a:p>
            <a:pPr marL="0" indent="0">
              <a:buNone/>
            </a:pPr>
            <a:r>
              <a:rPr lang="ru-RU" dirty="0"/>
              <a:t>• эритремия; </a:t>
            </a:r>
          </a:p>
          <a:p>
            <a:pPr marL="0" indent="0">
              <a:buNone/>
            </a:pPr>
            <a:r>
              <a:rPr lang="ru-RU" dirty="0"/>
              <a:t>• симптоматические эритроцитозы.</a:t>
            </a:r>
          </a:p>
          <a:p>
            <a:pPr marL="0" indent="0">
              <a:buNone/>
            </a:pPr>
            <a:r>
              <a:rPr lang="ru-RU" dirty="0"/>
              <a:t>• Известно, что люди с избыточным весом (по неизвестным причинам) имеют немного увеличенный уровень СОЭ, но это увеличение не имеет клинического значения.</a:t>
            </a:r>
          </a:p>
          <a:p>
            <a:pPr marL="0" indent="0">
              <a:buNone/>
            </a:pPr>
            <a:endParaRPr lang="ru-RU" dirty="0"/>
          </a:p>
          <a:p>
            <a:pPr marL="0" indent="0">
              <a:buNone/>
            </a:pPr>
            <a:r>
              <a:rPr lang="ru-RU" dirty="0"/>
              <a:t>СОЭ используется для </a:t>
            </a:r>
            <a:r>
              <a:rPr lang="ru-RU" dirty="0" err="1"/>
              <a:t>мониторирования</a:t>
            </a:r>
            <a:r>
              <a:rPr lang="ru-RU" dirty="0"/>
              <a:t> активности ревматоидного артрита как один из параметров, наряду с С-реактивным белком (СРБ) и другими </a:t>
            </a:r>
            <a:r>
              <a:rPr lang="ru-RU" dirty="0" err="1"/>
              <a:t>провоспалительными</a:t>
            </a:r>
            <a:r>
              <a:rPr lang="ru-RU" dirty="0"/>
              <a:t> маркерами. </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40086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548680"/>
            <a:ext cx="7859216" cy="5925272"/>
          </a:xfrm>
        </p:spPr>
        <p:txBody>
          <a:bodyPr/>
          <a:lstStyle/>
          <a:p>
            <a:r>
              <a:rPr lang="ru-RU" dirty="0"/>
              <a:t>Увеличение СОЭ следует за увеличением количества лейкоцитов и подъемом т е м п е р а т у р ы , д о с т и г а я максимума через несколько дней и обычно держится дольше, чем температура и лейкоцитоз.</a:t>
            </a:r>
          </a:p>
          <a:p>
            <a:r>
              <a:rPr lang="ru-RU" dirty="0"/>
              <a:t>Наиболее информативно о п р е д е л я т ь С О Э</a:t>
            </a:r>
          </a:p>
          <a:p>
            <a:pPr marL="0" indent="0">
              <a:buNone/>
            </a:pPr>
            <a:r>
              <a:rPr lang="ru-RU" dirty="0"/>
              <a:t> д л я </a:t>
            </a:r>
            <a:r>
              <a:rPr lang="ru-RU" dirty="0" err="1"/>
              <a:t>мониторирования</a:t>
            </a:r>
            <a:r>
              <a:rPr lang="ru-RU" dirty="0"/>
              <a:t> течения ревматоидного артрита, височного артериита, болезни </a:t>
            </a:r>
            <a:r>
              <a:rPr lang="ru-RU" dirty="0" err="1"/>
              <a:t>Ходжкина</a:t>
            </a:r>
            <a:r>
              <a:rPr lang="ru-RU" dirty="0"/>
              <a:t> (СОЭ отражает изменение активности болезни).</a:t>
            </a:r>
          </a:p>
          <a:p>
            <a:pPr marL="0" indent="0">
              <a:buNone/>
            </a:pPr>
            <a:endParaRPr lang="ru-RU" dirty="0"/>
          </a:p>
          <a:p>
            <a:pPr marL="0" indent="0">
              <a:buNone/>
            </a:pPr>
            <a:r>
              <a:rPr lang="ru-RU" dirty="0"/>
              <a:t>Подъем СОЭ выше 100 мм/ч:</a:t>
            </a:r>
          </a:p>
          <a:p>
            <a:pPr marL="0" indent="0">
              <a:buNone/>
            </a:pPr>
            <a:r>
              <a:rPr lang="ru-RU" dirty="0"/>
              <a:t>• Тяжелое инфекционное заболевание; </a:t>
            </a:r>
          </a:p>
          <a:p>
            <a:pPr marL="0" indent="0">
              <a:buNone/>
            </a:pPr>
            <a:r>
              <a:rPr lang="ru-RU" dirty="0"/>
              <a:t>• Системные </a:t>
            </a:r>
            <a:r>
              <a:rPr lang="ru-RU" dirty="0" err="1"/>
              <a:t>васкулиты</a:t>
            </a:r>
            <a:r>
              <a:rPr lang="ru-RU" dirty="0"/>
              <a:t>; </a:t>
            </a:r>
          </a:p>
          <a:p>
            <a:pPr marL="0" indent="0">
              <a:buNone/>
            </a:pPr>
            <a:r>
              <a:rPr lang="ru-RU" dirty="0"/>
              <a:t>• Злокачественные </a:t>
            </a:r>
            <a:r>
              <a:rPr lang="ru-RU" dirty="0" err="1"/>
              <a:t>метастазирующие</a:t>
            </a:r>
            <a:r>
              <a:rPr lang="ru-RU" dirty="0"/>
              <a:t> опухоли.</a:t>
            </a:r>
          </a:p>
        </p:txBody>
      </p:sp>
    </p:spTree>
    <p:extLst>
      <p:ext uri="{BB962C8B-B14F-4D97-AF65-F5344CB8AC3E}">
        <p14:creationId xmlns:p14="http://schemas.microsoft.com/office/powerpoint/2010/main" val="395566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Рисунок 11">
            <a:extLst>
              <a:ext uri="{FF2B5EF4-FFF2-40B4-BE49-F238E27FC236}">
                <a16:creationId xmlns:a16="http://schemas.microsoft.com/office/drawing/2014/main" id="{F65163BD-7C7A-467F-A33B-FFAD04125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98438"/>
            <a:ext cx="9134475"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Рисунок 10">
            <a:extLst>
              <a:ext uri="{FF2B5EF4-FFF2-40B4-BE49-F238E27FC236}">
                <a16:creationId xmlns:a16="http://schemas.microsoft.com/office/drawing/2014/main" id="{B7EC84FF-AE58-4DB5-9C88-F10B50825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61" t="10706" r="27187" b="82242"/>
          <a:stretch>
            <a:fillRect/>
          </a:stretch>
        </p:blipFill>
        <p:spPr bwMode="auto">
          <a:xfrm>
            <a:off x="746125" y="1084263"/>
            <a:ext cx="4608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26DAE3A9-B096-45FE-B7EC-3E79A9C0F05A}"/>
              </a:ext>
            </a:extLst>
          </p:cNvPr>
          <p:cNvSpPr txBox="1"/>
          <p:nvPr/>
        </p:nvSpPr>
        <p:spPr>
          <a:xfrm>
            <a:off x="4467225" y="2205038"/>
            <a:ext cx="3862388" cy="879475"/>
          </a:xfrm>
          <a:prstGeom prst="rect">
            <a:avLst/>
          </a:prstGeom>
        </p:spPr>
        <p:txBody>
          <a:bodyPr lIns="0" tIns="10861" rIns="0" bIns="0">
            <a:spAutoFit/>
          </a:bodyPr>
          <a:lstStyle/>
          <a:p>
            <a:pPr marL="10861" eaLnBrk="1" fontAlgn="auto" hangingPunct="1">
              <a:spcBef>
                <a:spcPts val="86"/>
              </a:spcBef>
              <a:spcAft>
                <a:spcPts val="0"/>
              </a:spcAft>
              <a:defRPr/>
            </a:pPr>
            <a:r>
              <a:rPr lang="ru-RU" sz="1881" kern="0" spc="-128" dirty="0">
                <a:solidFill>
                  <a:srgbClr val="00B050"/>
                </a:solidFill>
                <a:latin typeface="Arial"/>
                <a:ea typeface="+mj-ea"/>
                <a:cs typeface="Arial"/>
              </a:rPr>
              <a:t>Кафедра Клинической лабораторной диагностики и патологической анатомии</a:t>
            </a:r>
          </a:p>
        </p:txBody>
      </p:sp>
      <p:sp>
        <p:nvSpPr>
          <p:cNvPr id="6" name="object 3">
            <a:extLst>
              <a:ext uri="{FF2B5EF4-FFF2-40B4-BE49-F238E27FC236}">
                <a16:creationId xmlns:a16="http://schemas.microsoft.com/office/drawing/2014/main" id="{F7819B30-A8DF-49A7-B243-630D7882EF36}"/>
              </a:ext>
            </a:extLst>
          </p:cNvPr>
          <p:cNvSpPr txBox="1">
            <a:spLocks/>
          </p:cNvSpPr>
          <p:nvPr/>
        </p:nvSpPr>
        <p:spPr bwMode="auto">
          <a:xfrm>
            <a:off x="360363" y="2473325"/>
            <a:ext cx="3756025" cy="431800"/>
          </a:xfrm>
          <a:prstGeom prst="rect">
            <a:avLst/>
          </a:prstGeom>
          <a:noFill/>
          <a:ln>
            <a:noFill/>
          </a:ln>
        </p:spPr>
        <p:txBody>
          <a:bodyPr lIns="0" tIns="10861" rIns="0" bIns="0" anchor="b">
            <a:spAutoFit/>
          </a:bodyPr>
          <a:lstStyle>
            <a:lvl1pPr algn="ctr" rtl="0" eaLnBrk="0" fontAlgn="base" hangingPunct="0">
              <a:spcBef>
                <a:spcPct val="0"/>
              </a:spcBef>
              <a:spcAft>
                <a:spcPct val="0"/>
              </a:spcAft>
              <a:defRPr sz="6617">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marL="10861" eaLnBrk="1" fontAlgn="auto" hangingPunct="1">
              <a:spcBef>
                <a:spcPts val="86"/>
              </a:spcBef>
              <a:spcAft>
                <a:spcPts val="0"/>
              </a:spcAft>
              <a:defRPr/>
            </a:pPr>
            <a:r>
              <a:rPr lang="ru-RU" sz="1368" b="1" dirty="0">
                <a:solidFill>
                  <a:srgbClr val="00B050"/>
                </a:solidFill>
              </a:rPr>
              <a:t>Отдел повышения квалификации, ординатуры и образовательных технологий</a:t>
            </a:r>
            <a:endParaRPr lang="ru-RU" sz="1368" kern="0" spc="-128" dirty="0">
              <a:solidFill>
                <a:srgbClr val="00B050"/>
              </a:solidFill>
              <a:cs typeface="Arial"/>
            </a:endParaRPr>
          </a:p>
        </p:txBody>
      </p:sp>
      <p:sp>
        <p:nvSpPr>
          <p:cNvPr id="7" name="object 4">
            <a:extLst>
              <a:ext uri="{FF2B5EF4-FFF2-40B4-BE49-F238E27FC236}">
                <a16:creationId xmlns:a16="http://schemas.microsoft.com/office/drawing/2014/main" id="{9DB69403-25B0-47B4-8011-5480EBCD5233}"/>
              </a:ext>
            </a:extLst>
          </p:cNvPr>
          <p:cNvSpPr txBox="1"/>
          <p:nvPr/>
        </p:nvSpPr>
        <p:spPr>
          <a:xfrm>
            <a:off x="1279524" y="3275013"/>
            <a:ext cx="2716411" cy="3160163"/>
          </a:xfrm>
          <a:prstGeom prst="rect">
            <a:avLst/>
          </a:prstGeom>
        </p:spPr>
        <p:txBody>
          <a:bodyPr wrap="square" lIns="0" tIns="10861" rIns="0" bIns="0">
            <a:spAutoFit/>
          </a:bodyPr>
          <a:lstStyle>
            <a:lvl1pPr marL="174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86"/>
              </a:spcBef>
              <a:defRPr/>
            </a:pPr>
            <a:r>
              <a:rPr lang="ru-RU" altLang="ru-RU" sz="2052" b="1" dirty="0">
                <a:solidFill>
                  <a:srgbClr val="0070C0"/>
                </a:solidFill>
                <a:cs typeface="Calibri" panose="020F0502020204030204" pitchFamily="34" charset="0"/>
              </a:rPr>
              <a:t>(495) 601 91 79</a:t>
            </a:r>
            <a:r>
              <a:rPr lang="ru-RU" sz="2052" b="1" dirty="0">
                <a:solidFill>
                  <a:srgbClr val="0070C0"/>
                </a:solidFill>
              </a:rPr>
              <a:t> ;</a:t>
            </a:r>
            <a:br>
              <a:rPr lang="ru-RU" sz="2052" b="1" dirty="0">
                <a:solidFill>
                  <a:srgbClr val="0070C0"/>
                </a:solidFill>
              </a:rPr>
            </a:br>
            <a:r>
              <a:rPr lang="ru-RU" sz="2052" b="1" dirty="0">
                <a:solidFill>
                  <a:srgbClr val="0070C0"/>
                </a:solidFill>
              </a:rPr>
              <a:t> (495) 491-35-27</a:t>
            </a:r>
            <a:endParaRPr lang="ru-RU" sz="2052" b="1" dirty="0">
              <a:solidFill>
                <a:srgbClr val="0070C0"/>
              </a:solidFill>
              <a:cs typeface="Calibri" panose="020F0502020204030204" pitchFamily="34" charset="0"/>
            </a:endParaRPr>
          </a:p>
          <a:p>
            <a:pPr>
              <a:spcBef>
                <a:spcPts val="86"/>
              </a:spcBef>
              <a:defRPr/>
            </a:pPr>
            <a:r>
              <a:rPr lang="ru-RU" altLang="ru-RU" sz="2052" b="1" dirty="0" err="1">
                <a:solidFill>
                  <a:srgbClr val="006FB8"/>
                </a:solidFill>
                <a:cs typeface="Calibri" panose="020F0502020204030204" pitchFamily="34" charset="0"/>
                <a:hlinkClick r:id="rId4"/>
              </a:rPr>
              <a:t>opk@medprofedu.ru</a:t>
            </a:r>
            <a:endParaRPr lang="ru-RU" altLang="ru-RU" sz="2052" dirty="0">
              <a:cs typeface="Calibri" panose="020F0502020204030204" pitchFamily="34" charset="0"/>
            </a:endParaRPr>
          </a:p>
          <a:p>
            <a:pPr eaLnBrk="1" hangingPunct="1">
              <a:spcBef>
                <a:spcPts val="1903"/>
              </a:spcBef>
              <a:defRPr/>
            </a:pPr>
            <a:r>
              <a:rPr lang="ru-RU" altLang="ru-RU" sz="2052" b="1" dirty="0">
                <a:solidFill>
                  <a:srgbClr val="006FB8"/>
                </a:solidFill>
                <a:cs typeface="Calibri" panose="020F0502020204030204" pitchFamily="34" charset="0"/>
                <a:hlinkClick r:id="rId5"/>
              </a:rPr>
              <a:t>www.medprofedu.ru</a:t>
            </a:r>
            <a:r>
              <a:rPr lang="ru-RU" altLang="ru-RU" sz="2052" b="1" dirty="0">
                <a:solidFill>
                  <a:srgbClr val="006FB8"/>
                </a:solidFill>
                <a:cs typeface="Calibri" panose="020F0502020204030204" pitchFamily="34" charset="0"/>
              </a:rPr>
              <a:t>, </a:t>
            </a:r>
            <a:r>
              <a:rPr lang="en-US" altLang="ru-RU" sz="2052" b="1" dirty="0">
                <a:solidFill>
                  <a:srgbClr val="006FB8"/>
                </a:solidFill>
                <a:cs typeface="Calibri" panose="020F0502020204030204" pitchFamily="34" charset="0"/>
                <a:hlinkClick r:id="rId6"/>
              </a:rPr>
              <a:t>www.sdo.medprofedu.ru</a:t>
            </a:r>
            <a:endParaRPr lang="en-US" altLang="ru-RU" sz="2052" b="1" dirty="0">
              <a:solidFill>
                <a:srgbClr val="006FB8"/>
              </a:solidFill>
              <a:cs typeface="Calibri" panose="020F0502020204030204" pitchFamily="34" charset="0"/>
            </a:endParaRPr>
          </a:p>
          <a:p>
            <a:pPr eaLnBrk="1" hangingPunct="1">
              <a:defRPr/>
            </a:pPr>
            <a:endParaRPr lang="ru-RU" altLang="ru-RU" sz="2138" dirty="0">
              <a:latin typeface="Times New Roman" panose="02020603050405020304" pitchFamily="18" charset="0"/>
              <a:cs typeface="Times New Roman" panose="02020603050405020304" pitchFamily="18" charset="0"/>
            </a:endParaRPr>
          </a:p>
          <a:p>
            <a:pPr eaLnBrk="1" hangingPunct="1">
              <a:lnSpc>
                <a:spcPts val="1689"/>
              </a:lnSpc>
              <a:defRPr/>
            </a:pPr>
            <a:r>
              <a:rPr lang="ru-RU" altLang="ru-RU" sz="2052" b="1" dirty="0">
                <a:solidFill>
                  <a:srgbClr val="006FB8"/>
                </a:solidFill>
                <a:cs typeface="Calibri" panose="020F0502020204030204" pitchFamily="34" charset="0"/>
              </a:rPr>
              <a:t>Москва, </a:t>
            </a:r>
            <a:br>
              <a:rPr lang="ru-RU" altLang="ru-RU" sz="2052" b="1" dirty="0">
                <a:solidFill>
                  <a:srgbClr val="006FB8"/>
                </a:solidFill>
                <a:cs typeface="Calibri" panose="020F0502020204030204" pitchFamily="34" charset="0"/>
              </a:rPr>
            </a:br>
            <a:r>
              <a:rPr lang="ru-RU" altLang="ru-RU" sz="2052" b="1" dirty="0">
                <a:solidFill>
                  <a:srgbClr val="006FB8"/>
                </a:solidFill>
                <a:cs typeface="Calibri" panose="020F0502020204030204" pitchFamily="34" charset="0"/>
              </a:rPr>
              <a:t>Волоколамское  шоссе, д. 91</a:t>
            </a:r>
            <a:endParaRPr lang="ru-RU" altLang="ru-RU" sz="2052" dirty="0">
              <a:cs typeface="Calibri" panose="020F0502020204030204" pitchFamily="34" charset="0"/>
            </a:endParaRPr>
          </a:p>
        </p:txBody>
      </p:sp>
      <p:sp>
        <p:nvSpPr>
          <p:cNvPr id="8" name="object 5">
            <a:extLst>
              <a:ext uri="{FF2B5EF4-FFF2-40B4-BE49-F238E27FC236}">
                <a16:creationId xmlns:a16="http://schemas.microsoft.com/office/drawing/2014/main" id="{DC7E9A24-35F7-4C3A-A932-A0D1ADBAA63A}"/>
              </a:ext>
            </a:extLst>
          </p:cNvPr>
          <p:cNvSpPr txBox="1"/>
          <p:nvPr/>
        </p:nvSpPr>
        <p:spPr>
          <a:xfrm>
            <a:off x="4572000" y="3275013"/>
            <a:ext cx="2382838" cy="2506662"/>
          </a:xfrm>
          <a:prstGeom prst="rect">
            <a:avLst/>
          </a:prstGeom>
        </p:spPr>
        <p:txBody>
          <a:bodyPr lIns="0" tIns="10861" rIns="0" bIns="0">
            <a:spAutoFit/>
          </a:bodyPr>
          <a:lstStyle/>
          <a:p>
            <a:pPr marL="10861" eaLnBrk="1" fontAlgn="auto" hangingPunct="1">
              <a:spcBef>
                <a:spcPts val="86"/>
              </a:spcBef>
              <a:spcAft>
                <a:spcPts val="0"/>
              </a:spcAft>
              <a:defRPr/>
            </a:pPr>
            <a:r>
              <a:rPr lang="ru-RU" altLang="ru-RU" sz="2052" b="1" dirty="0">
                <a:solidFill>
                  <a:srgbClr val="006FB8"/>
                </a:solidFill>
                <a:cs typeface="Calibri" panose="020F0502020204030204" pitchFamily="34" charset="0"/>
              </a:rPr>
              <a:t>Телефон +7-499-409-23-09 (в том числе </a:t>
            </a:r>
            <a:r>
              <a:rPr lang="ru-RU" altLang="ru-RU" sz="2052" b="1" dirty="0" err="1">
                <a:solidFill>
                  <a:srgbClr val="006FB8"/>
                </a:solidFill>
                <a:cs typeface="Calibri" panose="020F0502020204030204" pitchFamily="34" charset="0"/>
              </a:rPr>
              <a:t>вотсапп</a:t>
            </a:r>
            <a:r>
              <a:rPr lang="ru-RU" altLang="ru-RU" sz="2052" b="1" dirty="0">
                <a:solidFill>
                  <a:srgbClr val="006FB8"/>
                </a:solidFill>
                <a:cs typeface="Calibri" panose="020F0502020204030204" pitchFamily="34" charset="0"/>
              </a:rPr>
              <a:t>)</a:t>
            </a:r>
          </a:p>
          <a:p>
            <a:pPr marL="10861" eaLnBrk="1" fontAlgn="auto" hangingPunct="1">
              <a:spcBef>
                <a:spcPts val="86"/>
              </a:spcBef>
              <a:spcAft>
                <a:spcPts val="0"/>
              </a:spcAft>
              <a:defRPr/>
            </a:pPr>
            <a:endParaRPr lang="ru-RU" sz="1026" dirty="0"/>
          </a:p>
          <a:p>
            <a:pPr marL="19550" eaLnBrk="1" fontAlgn="auto" hangingPunct="1">
              <a:spcBef>
                <a:spcPts val="1599"/>
              </a:spcBef>
              <a:spcAft>
                <a:spcPts val="0"/>
              </a:spcAft>
              <a:defRPr/>
            </a:pPr>
            <a:r>
              <a:rPr lang="en-US" altLang="ru-RU" sz="2052" b="1" dirty="0">
                <a:solidFill>
                  <a:srgbClr val="006FB8"/>
                </a:solidFill>
                <a:cs typeface="Calibri" panose="020F0502020204030204" pitchFamily="34" charset="0"/>
                <a:hlinkClick r:id="rId7"/>
              </a:rPr>
              <a:t>email.com</a:t>
            </a:r>
            <a:r>
              <a:rPr lang="ru-RU" altLang="ru-RU" sz="2052" b="1" dirty="0">
                <a:solidFill>
                  <a:srgbClr val="006FB8"/>
                </a:solidFill>
                <a:cs typeface="Calibri" panose="020F0502020204030204" pitchFamily="34" charset="0"/>
              </a:rPr>
              <a:t> </a:t>
            </a:r>
            <a:r>
              <a:rPr lang="en-US" altLang="ru-RU" sz="2052" b="1" dirty="0">
                <a:solidFill>
                  <a:srgbClr val="006FB8"/>
                </a:solidFill>
                <a:cs typeface="Calibri" panose="020F0502020204030204" pitchFamily="34" charset="0"/>
              </a:rPr>
              <a:t>denisova_ov@inbox.ru</a:t>
            </a:r>
            <a:endParaRPr lang="ru-RU" altLang="ru-RU" sz="428" b="1" dirty="0">
              <a:solidFill>
                <a:srgbClr val="006FB8"/>
              </a:solidFill>
              <a:cs typeface="Calibri" panose="020F0502020204030204" pitchFamily="34" charset="0"/>
              <a:hlinkClick r:id="rId5"/>
            </a:endParaRPr>
          </a:p>
          <a:p>
            <a:pPr eaLnBrk="1" hangingPunct="1">
              <a:lnSpc>
                <a:spcPts val="1689"/>
              </a:lnSpc>
              <a:spcAft>
                <a:spcPts val="1026"/>
              </a:spcAft>
              <a:defRPr/>
            </a:pPr>
            <a:endParaRPr lang="ru-RU" altLang="ru-RU" sz="2052" dirty="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История</a:t>
            </a:r>
          </a:p>
        </p:txBody>
      </p:sp>
      <p:sp>
        <p:nvSpPr>
          <p:cNvPr id="3" name="Объект 2"/>
          <p:cNvSpPr>
            <a:spLocks noGrp="1"/>
          </p:cNvSpPr>
          <p:nvPr>
            <p:ph sz="quarter" idx="1"/>
          </p:nvPr>
        </p:nvSpPr>
        <p:spPr/>
        <p:txBody>
          <a:bodyPr>
            <a:normAutofit fontScale="85000" lnSpcReduction="10000"/>
          </a:bodyPr>
          <a:lstStyle/>
          <a:p>
            <a:r>
              <a:rPr lang="ru-RU" dirty="0" err="1"/>
              <a:t>Edmund</a:t>
            </a:r>
            <a:r>
              <a:rPr lang="ru-RU" dirty="0"/>
              <a:t> </a:t>
            </a:r>
            <a:r>
              <a:rPr lang="ru-RU" dirty="0" err="1"/>
              <a:t>Biernacki</a:t>
            </a:r>
            <a:r>
              <a:rPr lang="ru-RU" dirty="0"/>
              <a:t> (</a:t>
            </a:r>
            <a:r>
              <a:rPr lang="ru-RU" dirty="0" err="1"/>
              <a:t>Эдмумнд</a:t>
            </a:r>
            <a:r>
              <a:rPr lang="ru-RU" dirty="0"/>
              <a:t> </a:t>
            </a:r>
            <a:r>
              <a:rPr lang="ru-RU" dirty="0" err="1"/>
              <a:t>Бернацкий</a:t>
            </a:r>
            <a:r>
              <a:rPr lang="ru-RU" dirty="0"/>
              <a:t>, 1856-1911) врач из Польши обратил внимание что скорость оседания эритроцитов у больных людей выше, по сравнению со здоровыми, и он сделал вывод, что это связано с повышением концентрации фибриногена у пациентов (опубликовано исследование по разным данным 1894 или 1898 г). Он разработал оригинальную методику исследования СОЭ,  кровь, стабилизированная цитратом натрия, помещалась в специальные градуированные цилиндрики. Э. </a:t>
            </a:r>
            <a:r>
              <a:rPr lang="ru-RU" dirty="0" err="1"/>
              <a:t>Бернацкий</a:t>
            </a:r>
            <a:r>
              <a:rPr lang="ru-RU" dirty="0"/>
              <a:t> впервые в клинических условиях определил величины СОЭ при самых разнообразных заболеваниях. Он изучил механизм этого феномена, высказал и частично оправдавшиеся в дальнейшем соображения о причинах увеличения СОЭ в патологических условиях (увеличение содержания фибриногена в крови, изменения концентрации электролитов и др.).</a:t>
            </a:r>
          </a:p>
        </p:txBody>
      </p:sp>
    </p:spTree>
    <p:extLst>
      <p:ext uri="{BB962C8B-B14F-4D97-AF65-F5344CB8AC3E}">
        <p14:creationId xmlns:p14="http://schemas.microsoft.com/office/powerpoint/2010/main" val="41029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260648"/>
            <a:ext cx="7643192" cy="6213304"/>
          </a:xfrm>
        </p:spPr>
        <p:txBody>
          <a:bodyPr>
            <a:normAutofit lnSpcReduction="10000"/>
          </a:bodyPr>
          <a:lstStyle/>
          <a:p>
            <a:r>
              <a:rPr lang="ru-RU" dirty="0" err="1"/>
              <a:t>Robin</a:t>
            </a:r>
            <a:r>
              <a:rPr lang="ru-RU" dirty="0"/>
              <a:t> </a:t>
            </a:r>
            <a:r>
              <a:rPr lang="ru-RU" dirty="0" err="1"/>
              <a:t>Fahraeus</a:t>
            </a:r>
            <a:r>
              <a:rPr lang="ru-RU" dirty="0"/>
              <a:t> (Робин </a:t>
            </a:r>
            <a:r>
              <a:rPr lang="ru-RU" dirty="0" err="1"/>
              <a:t>Фареус</a:t>
            </a:r>
            <a:r>
              <a:rPr lang="ru-RU" dirty="0"/>
              <a:t>) изучал  изменение СОЭ при беременности, в 1917 (1918) году на съезде хирургов и гинекологов в Стокгольме сообщил об ускорении оседания эритроцитов при беременности, считая даже этот феномен «Реакцией на беременность», впоследствии изучал СОЭ  при различных заболеваниях. </a:t>
            </a:r>
          </a:p>
          <a:p>
            <a:r>
              <a:rPr lang="ru-RU" dirty="0"/>
              <a:t>• </a:t>
            </a:r>
            <a:r>
              <a:rPr lang="ru-RU" dirty="0" err="1"/>
              <a:t>Alf</a:t>
            </a:r>
            <a:r>
              <a:rPr lang="ru-RU" dirty="0"/>
              <a:t> </a:t>
            </a:r>
            <a:r>
              <a:rPr lang="ru-RU" dirty="0" err="1"/>
              <a:t>Westergren</a:t>
            </a:r>
            <a:r>
              <a:rPr lang="ru-RU" dirty="0"/>
              <a:t> (Альф </a:t>
            </a:r>
            <a:r>
              <a:rPr lang="ru-RU" dirty="0" err="1"/>
              <a:t>Вестергрен</a:t>
            </a:r>
            <a:r>
              <a:rPr lang="ru-RU" dirty="0"/>
              <a:t>) разработал методику выполнения данного теста в 1921 году и установил, что определение СОЭ полезно для оценки прогноза у больных туберкулезом. </a:t>
            </a:r>
          </a:p>
          <a:p>
            <a:r>
              <a:rPr lang="ru-RU" dirty="0"/>
              <a:t>• В 1924 году Т.П. </a:t>
            </a:r>
            <a:r>
              <a:rPr lang="ru-RU" dirty="0" err="1"/>
              <a:t>Панченков</a:t>
            </a:r>
            <a:r>
              <a:rPr lang="ru-RU" dirty="0"/>
              <a:t> предложил </a:t>
            </a:r>
            <a:r>
              <a:rPr lang="ru-RU" dirty="0" err="1"/>
              <a:t>микрометод</a:t>
            </a:r>
            <a:r>
              <a:rPr lang="ru-RU" dirty="0"/>
              <a:t> (с использованием капиллярной крови) для постановки СОЭ. (</a:t>
            </a:r>
            <a:r>
              <a:rPr lang="ru-RU" dirty="0" err="1"/>
              <a:t>Панченков</a:t>
            </a:r>
            <a:r>
              <a:rPr lang="ru-RU" dirty="0"/>
              <a:t> Т.П. Определение оседания эритроцитов при помощи микрокапилляра// Врачебное дело. 1924.№16-17. с. 695-697)</a:t>
            </a:r>
          </a:p>
        </p:txBody>
      </p:sp>
    </p:spTree>
    <p:extLst>
      <p:ext uri="{BB962C8B-B14F-4D97-AF65-F5344CB8AC3E}">
        <p14:creationId xmlns:p14="http://schemas.microsoft.com/office/powerpoint/2010/main" val="50490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76672"/>
            <a:ext cx="7499176" cy="5997280"/>
          </a:xfrm>
        </p:spPr>
        <p:txBody>
          <a:bodyPr>
            <a:normAutofit lnSpcReduction="10000"/>
          </a:bodyPr>
          <a:lstStyle/>
          <a:p>
            <a:r>
              <a:rPr lang="ru-RU" dirty="0"/>
              <a:t> В 1935 году М.М. </a:t>
            </a:r>
            <a:r>
              <a:rPr lang="ru-RU" dirty="0" err="1"/>
              <a:t>Wintrobe</a:t>
            </a:r>
            <a:r>
              <a:rPr lang="ru-RU" dirty="0"/>
              <a:t> (</a:t>
            </a:r>
            <a:r>
              <a:rPr lang="ru-RU" dirty="0" err="1"/>
              <a:t>Винтроб</a:t>
            </a:r>
            <a:r>
              <a:rPr lang="ru-RU" dirty="0"/>
              <a:t>) опубликовал вариант постановки теста определения СОЭ, который одно время был очень распространен в мире. Согласно данному варианту, кровь не разводят, а после добавления антикоагулянта, помещают в трубку длиной 100 мм. Длина трубки и малое ее сечение нарушает </a:t>
            </a:r>
            <a:r>
              <a:rPr lang="ru-RU" dirty="0" err="1"/>
              <a:t>воспроизводимость</a:t>
            </a:r>
            <a:r>
              <a:rPr lang="ru-RU" dirty="0"/>
              <a:t> результатов. </a:t>
            </a:r>
          </a:p>
          <a:p>
            <a:r>
              <a:rPr lang="ru-RU" dirty="0"/>
              <a:t>• В 1977 году Интернациональный комитет по стандартизации в гематологии (ICSH) рекомендовал вариант постановки метода для определения СОЭ по </a:t>
            </a:r>
            <a:r>
              <a:rPr lang="ru-RU" dirty="0" err="1"/>
              <a:t>Вестергрену</a:t>
            </a:r>
            <a:r>
              <a:rPr lang="ru-RU" dirty="0"/>
              <a:t> для повсеместного использования [ICSH </a:t>
            </a:r>
            <a:r>
              <a:rPr lang="ru-RU" dirty="0" err="1"/>
              <a:t>recommendations</a:t>
            </a:r>
            <a:r>
              <a:rPr lang="ru-RU" dirty="0"/>
              <a:t> </a:t>
            </a:r>
            <a:r>
              <a:rPr lang="ru-RU" dirty="0" err="1"/>
              <a:t>for</a:t>
            </a:r>
            <a:r>
              <a:rPr lang="ru-RU" dirty="0"/>
              <a:t> </a:t>
            </a:r>
            <a:r>
              <a:rPr lang="ru-RU" dirty="0" err="1"/>
              <a:t>measurement</a:t>
            </a:r>
            <a:r>
              <a:rPr lang="ru-RU" dirty="0"/>
              <a:t> </a:t>
            </a:r>
            <a:r>
              <a:rPr lang="ru-RU" dirty="0" err="1"/>
              <a:t>of</a:t>
            </a:r>
            <a:r>
              <a:rPr lang="ru-RU" dirty="0"/>
              <a:t> </a:t>
            </a:r>
            <a:r>
              <a:rPr lang="ru-RU" dirty="0" err="1"/>
              <a:t>erythrocyte</a:t>
            </a:r>
            <a:r>
              <a:rPr lang="ru-RU" dirty="0"/>
              <a:t> </a:t>
            </a:r>
            <a:r>
              <a:rPr lang="ru-RU" dirty="0" err="1"/>
              <a:t>sedimentation</a:t>
            </a:r>
            <a:r>
              <a:rPr lang="ru-RU" dirty="0"/>
              <a:t> </a:t>
            </a:r>
            <a:r>
              <a:rPr lang="ru-RU" dirty="0" err="1"/>
              <a:t>rate</a:t>
            </a:r>
            <a:r>
              <a:rPr lang="ru-RU" dirty="0"/>
              <a:t>. J. </a:t>
            </a:r>
            <a:r>
              <a:rPr lang="ru-RU" dirty="0" err="1"/>
              <a:t>Clin</a:t>
            </a:r>
            <a:r>
              <a:rPr lang="ru-RU" dirty="0"/>
              <a:t>. </a:t>
            </a:r>
            <a:r>
              <a:rPr lang="ru-RU" dirty="0" err="1"/>
              <a:t>Pathol</a:t>
            </a:r>
            <a:r>
              <a:rPr lang="ru-RU" dirty="0"/>
              <a:t>. 1993; 46:198-203]</a:t>
            </a:r>
          </a:p>
        </p:txBody>
      </p:sp>
    </p:spTree>
    <p:extLst>
      <p:ext uri="{BB962C8B-B14F-4D97-AF65-F5344CB8AC3E}">
        <p14:creationId xmlns:p14="http://schemas.microsoft.com/office/powerpoint/2010/main" val="332233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a:effectLst>
            <a:glow rad="101600">
              <a:schemeClr val="accent5">
                <a:satMod val="175000"/>
                <a:alpha val="40000"/>
              </a:schemeClr>
            </a:glow>
            <a:outerShdw blurRad="50800" dist="38100" dir="5400000"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a:lstStyle/>
          <a:p>
            <a:r>
              <a:rPr lang="ru-RU" dirty="0"/>
              <a:t>Фазы оседания эритроцитов: </a:t>
            </a:r>
          </a:p>
        </p:txBody>
      </p:sp>
      <p:sp>
        <p:nvSpPr>
          <p:cNvPr id="3" name="Объект 2"/>
          <p:cNvSpPr>
            <a:spLocks noGrp="1"/>
          </p:cNvSpPr>
          <p:nvPr>
            <p:ph sz="quarter" idx="1"/>
          </p:nvPr>
        </p:nvSpPr>
        <p:spPr>
          <a:xfrm>
            <a:off x="377280" y="1196752"/>
            <a:ext cx="7920880" cy="2880320"/>
          </a:xfrm>
        </p:spPr>
        <p:txBody>
          <a:bodyPr>
            <a:normAutofit fontScale="70000" lnSpcReduction="20000"/>
          </a:bodyPr>
          <a:lstStyle/>
          <a:p>
            <a:pPr marL="0" indent="0">
              <a:buNone/>
            </a:pPr>
            <a:r>
              <a:rPr lang="ru-RU" dirty="0"/>
              <a:t> Скорость, с которой происходит оседание эритроцитов  в основном определяется степенью их агрегации (способность слипаться).</a:t>
            </a:r>
          </a:p>
          <a:p>
            <a:r>
              <a:rPr lang="ru-RU" dirty="0"/>
              <a:t>1. оседание эритроцитов идет отдельными клетками под действием силы тяжести;</a:t>
            </a:r>
          </a:p>
          <a:p>
            <a:r>
              <a:rPr lang="ru-RU" dirty="0"/>
              <a:t> 2. происходит агломерация эритроцитов, и в дальнейшем оседают уже агломераты, а не единичные клетки. </a:t>
            </a:r>
          </a:p>
          <a:p>
            <a:pPr marL="0" indent="0">
              <a:buNone/>
            </a:pPr>
            <a:r>
              <a:rPr lang="ru-RU" dirty="0"/>
              <a:t>Скорость оседания агломератов выше, чем скорость оседания отдельных клеток (агломерация эритроцитов – это основной феномен СОЭ); </a:t>
            </a:r>
          </a:p>
          <a:p>
            <a:r>
              <a:rPr lang="ru-RU" dirty="0"/>
              <a:t>3. затрудняется оседание агломератов, поскольку они располагаются слишком густо, вплоть до полной остановки.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4221088"/>
            <a:ext cx="4572000" cy="2378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130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034682"/>
          </a:xfrm>
        </p:spPr>
        <p:style>
          <a:lnRef idx="1">
            <a:schemeClr val="accent2"/>
          </a:lnRef>
          <a:fillRef idx="2">
            <a:schemeClr val="accent2"/>
          </a:fillRef>
          <a:effectRef idx="1">
            <a:schemeClr val="accent2"/>
          </a:effectRef>
          <a:fontRef idx="minor">
            <a:schemeClr val="dk1"/>
          </a:fontRef>
        </p:style>
        <p:txBody>
          <a:bodyPr>
            <a:normAutofit/>
          </a:bodyPr>
          <a:lstStyle/>
          <a:p>
            <a:r>
              <a:rPr lang="ru-RU" sz="1800" dirty="0">
                <a:latin typeface="Times New Roman" panose="02020603050405020304" pitchFamily="18" charset="0"/>
                <a:cs typeface="Times New Roman" panose="02020603050405020304" pitchFamily="18" charset="0"/>
              </a:rPr>
              <a:t>Все белковые молекулы снижают отрицательный заряд эритроцитов, влияющий на образование монетных столбиков из эритроцитов (агломератов),  который способствует поддержанию их во взвешенном состоянии. Механизм действия белков плазмы – это снижение Z-п о т е н ц и а л а на м е м б р а н е эритроцита, который способствует взаимному отталкиванию клеток.</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но наибольшее влияние оказывают асимметричные молекулы – фибриноген, иммуноглобулины, а также </a:t>
            </a:r>
            <a:r>
              <a:rPr lang="ru-RU" sz="1800" dirty="0" err="1">
                <a:latin typeface="Times New Roman" panose="02020603050405020304" pitchFamily="18" charset="0"/>
                <a:cs typeface="Times New Roman" panose="02020603050405020304" pitchFamily="18" charset="0"/>
              </a:rPr>
              <a:t>гаптоглобин</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br>
              <a:rPr lang="ru-RU" sz="1800" dirty="0"/>
            </a:br>
            <a:endParaRPr lang="ru-RU" sz="1800"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332656"/>
            <a:ext cx="5294717" cy="3106942"/>
          </a:xfrm>
        </p:spPr>
      </p:pic>
    </p:spTree>
    <p:extLst>
      <p:ext uri="{BB962C8B-B14F-4D97-AF65-F5344CB8AC3E}">
        <p14:creationId xmlns:p14="http://schemas.microsoft.com/office/powerpoint/2010/main" val="12141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467600" cy="724942"/>
          </a:xfrm>
        </p:spPr>
        <p:txBody>
          <a:bodyPr/>
          <a:lstStyle/>
          <a:p>
            <a:pPr algn="ctr"/>
            <a:r>
              <a:rPr lang="ru-RU" b="1" dirty="0"/>
              <a:t>Белки – «</a:t>
            </a:r>
            <a:r>
              <a:rPr lang="ru-RU" b="1" dirty="0" err="1"/>
              <a:t>аггломерины</a:t>
            </a:r>
            <a:r>
              <a:rPr lang="ru-RU" dirty="0"/>
              <a:t>» </a:t>
            </a:r>
          </a:p>
        </p:txBody>
      </p:sp>
      <p:sp>
        <p:nvSpPr>
          <p:cNvPr id="3" name="Объект 2"/>
          <p:cNvSpPr>
            <a:spLocks noGrp="1"/>
          </p:cNvSpPr>
          <p:nvPr>
            <p:ph sz="quarter" idx="1"/>
          </p:nvPr>
        </p:nvSpPr>
        <p:spPr>
          <a:xfrm>
            <a:off x="467544" y="1268760"/>
            <a:ext cx="7467600" cy="4873752"/>
          </a:xfrm>
        </p:spPr>
        <p:txBody>
          <a:bodyPr>
            <a:normAutofit/>
          </a:bodyPr>
          <a:lstStyle/>
          <a:p>
            <a:r>
              <a:rPr lang="ru-RU" dirty="0"/>
              <a:t>• Фибриноген; </a:t>
            </a:r>
          </a:p>
          <a:p>
            <a:r>
              <a:rPr lang="ru-RU" dirty="0"/>
              <a:t>• Иммуноглобулины класса М; </a:t>
            </a:r>
          </a:p>
          <a:p>
            <a:r>
              <a:rPr lang="ru-RU" dirty="0"/>
              <a:t>• α2-макроглобулины; </a:t>
            </a:r>
          </a:p>
          <a:p>
            <a:r>
              <a:rPr lang="ru-RU" dirty="0"/>
              <a:t>• α1-антитрипсин, </a:t>
            </a:r>
            <a:r>
              <a:rPr lang="ru-RU" dirty="0" err="1"/>
              <a:t>церулоплазмин</a:t>
            </a:r>
            <a:r>
              <a:rPr lang="ru-RU" dirty="0"/>
              <a:t>, </a:t>
            </a:r>
          </a:p>
          <a:p>
            <a:r>
              <a:rPr lang="ru-RU" dirty="0"/>
              <a:t>• Иммуноглобулины класса G увеличивают СОЭ только в очень высокой концентрации; </a:t>
            </a:r>
          </a:p>
          <a:p>
            <a:endParaRPr lang="ru-RU" dirty="0"/>
          </a:p>
          <a:p>
            <a:pPr marL="0" indent="0">
              <a:buNone/>
            </a:pPr>
            <a:r>
              <a:rPr lang="ru-RU" dirty="0"/>
              <a:t>• Пектин, </a:t>
            </a:r>
            <a:r>
              <a:rPr lang="ru-RU" dirty="0" err="1"/>
              <a:t>гидроксиэтилкрахмал</a:t>
            </a:r>
            <a:r>
              <a:rPr lang="ru-RU" dirty="0"/>
              <a:t>, декстраны, желатин, </a:t>
            </a:r>
            <a:r>
              <a:rPr lang="ru-RU" dirty="0" err="1"/>
              <a:t>гиалуроновая</a:t>
            </a:r>
            <a:r>
              <a:rPr lang="ru-RU" dirty="0"/>
              <a:t> кислота могут вести себя как «</a:t>
            </a:r>
            <a:r>
              <a:rPr lang="ru-RU" dirty="0" err="1"/>
              <a:t>аггломерины</a:t>
            </a:r>
            <a:r>
              <a:rPr lang="ru-RU" dirty="0"/>
              <a:t>».</a:t>
            </a:r>
          </a:p>
        </p:txBody>
      </p:sp>
    </p:spTree>
    <p:extLst>
      <p:ext uri="{BB962C8B-B14F-4D97-AF65-F5344CB8AC3E}">
        <p14:creationId xmlns:p14="http://schemas.microsoft.com/office/powerpoint/2010/main" val="401406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TotalTime>
  <Words>1845</Words>
  <Application>Microsoft Office PowerPoint</Application>
  <PresentationFormat>Экран (4:3)</PresentationFormat>
  <Paragraphs>142</Paragraphs>
  <Slides>32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Arial</vt:lpstr>
      <vt:lpstr>Arial Black</vt:lpstr>
      <vt:lpstr>Calibri</vt:lpstr>
      <vt:lpstr>Century Schoolbook</vt:lpstr>
      <vt:lpstr>Times New Roman</vt:lpstr>
      <vt:lpstr>Wingdings</vt:lpstr>
      <vt:lpstr>Wingdings 2</vt:lpstr>
      <vt:lpstr>Эркер</vt:lpstr>
      <vt:lpstr>Презентация PowerPoint</vt:lpstr>
      <vt:lpstr>СОЭ</vt:lpstr>
      <vt:lpstr>СОЭ</vt:lpstr>
      <vt:lpstr>История</vt:lpstr>
      <vt:lpstr>Презентация PowerPoint</vt:lpstr>
      <vt:lpstr>Презентация PowerPoint</vt:lpstr>
      <vt:lpstr>Фазы оседания эритроцитов: </vt:lpstr>
      <vt:lpstr>Все белковые молекулы снижают отрицательный заряд эритроцитов, влияющий на образование монетных столбиков из эритроцитов (агломератов),  который способствует поддержанию их во взвешенном состоянии. Механизм действия белков плазмы – это снижение Z-п о т е н ц и а л а на м е м б р а н е эритроцита, который способствует взаимному отталкиванию клеток. но наибольшее влияние оказывают асимметричные молекулы – фибриноген, иммуноглобулины, а также гаптоглобин.  </vt:lpstr>
      <vt:lpstr>Белки – «аггломерины» </vt:lpstr>
      <vt:lpstr>     На отрицательный заряд эритроцитов влияют и другие факторы:                                                                                 </vt:lpstr>
      <vt:lpstr>Классический принцип измерения СОЭ </vt:lpstr>
      <vt:lpstr>Преаналитика:</vt:lpstr>
      <vt:lpstr> МЕТОДЫ ОПРЕДЕЛЕНИЯ СКОРОСТИ ОСЕДАНИЯ ЭРИТРОЦИТОВ </vt:lpstr>
      <vt:lpstr>Методика определения СОЭ методом Панченкова</vt:lpstr>
      <vt:lpstr>  Методика определения СОЭ методом Панченкова включает следующие этапы:</vt:lpstr>
      <vt:lpstr>Нормальные величины СОЭ при использовании микрометода Панченкова </vt:lpstr>
      <vt:lpstr>Метод Панченкова имеет ряд принципиальных недостатков: </vt:lpstr>
      <vt:lpstr> Определение СОЭ методом Вестергрена, который с 1977 года рекомендован Международным Советом по Стандартизации в Гематологии для применения в клинической практике .  В классическом методе Вестергрена используют:  </vt:lpstr>
      <vt:lpstr>     Для анализа может быть использована как венозная, так и капиллярная кровь. </vt:lpstr>
      <vt:lpstr>1. венозная кровь берется в вакуумные пробирки с К-ЭДТА (капиллярная кровь берется в пробирки с К-ЭДТА); 2. пробу венозной (капиллярной) крови смешать с 5% раствором натрия цитрата в соотношении 4:1; 3. произвести забор крови в капилляр Вестергрена; 4. через 1 ч измерить СОЭ по высоте столба прозрачной плазмы. </vt:lpstr>
      <vt:lpstr>Презентация PowerPoint</vt:lpstr>
      <vt:lpstr>     Референсные значения:  СОЭ по Вестергрену Возраст                 Пол            До 10 лет               Оба &lt; 10  C 10 до 50 лет            Женский &lt; 20                                        Мужской                 &lt; 15   Старше 50 лет        Женский &lt; 30 Мужской &lt; 20   </vt:lpstr>
      <vt:lpstr>Автоматические анализаторы для измерения СОЭ</vt:lpstr>
      <vt:lpstr>Автоматические анализаторы для измерения СОЭ </vt:lpstr>
      <vt:lpstr>Преимущества анализаторов </vt:lpstr>
      <vt:lpstr>Преимущества анализаторов</vt:lpstr>
      <vt:lpstr>Источники ошибок при выполнении определения СОЭ</vt:lpstr>
      <vt:lpstr>Презентация PowerPoint</vt:lpstr>
      <vt:lpstr>Клиническое значение СОЭ.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СОЭ</dc:title>
  <dc:creator>Admin</dc:creator>
  <cp:lastModifiedBy>Ольга Денисова</cp:lastModifiedBy>
  <cp:revision>19</cp:revision>
  <dcterms:created xsi:type="dcterms:W3CDTF">2020-02-19T07:38:57Z</dcterms:created>
  <dcterms:modified xsi:type="dcterms:W3CDTF">2023-01-27T19:45:10Z</dcterms:modified>
</cp:coreProperties>
</file>