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58" r:id="rId5"/>
    <p:sldId id="276" r:id="rId6"/>
    <p:sldId id="260" r:id="rId7"/>
    <p:sldId id="281" r:id="rId8"/>
    <p:sldId id="266" r:id="rId9"/>
    <p:sldId id="267" r:id="rId10"/>
    <p:sldId id="268" r:id="rId11"/>
    <p:sldId id="269" r:id="rId12"/>
    <p:sldId id="272" r:id="rId13"/>
    <p:sldId id="278" r:id="rId14"/>
    <p:sldId id="279" r:id="rId15"/>
    <p:sldId id="270" r:id="rId16"/>
    <p:sldId id="262" r:id="rId17"/>
    <p:sldId id="283" r:id="rId18"/>
    <p:sldId id="263" r:id="rId19"/>
    <p:sldId id="264" r:id="rId20"/>
    <p:sldId id="284" r:id="rId21"/>
    <p:sldId id="286" r:id="rId22"/>
    <p:sldId id="287" r:id="rId23"/>
    <p:sldId id="445" r:id="rId24"/>
    <p:sldId id="446" r:id="rId25"/>
    <p:sldId id="447" r:id="rId26"/>
    <p:sldId id="448" r:id="rId27"/>
    <p:sldId id="449" r:id="rId28"/>
    <p:sldId id="288" r:id="rId29"/>
    <p:sldId id="289" r:id="rId30"/>
    <p:sldId id="290" r:id="rId31"/>
    <p:sldId id="292" r:id="rId32"/>
    <p:sldId id="293" r:id="rId33"/>
    <p:sldId id="294" r:id="rId34"/>
    <p:sldId id="297" r:id="rId35"/>
    <p:sldId id="298" r:id="rId36"/>
    <p:sldId id="299" r:id="rId37"/>
    <p:sldId id="300" r:id="rId38"/>
    <p:sldId id="304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33" r:id="rId57"/>
    <p:sldId id="334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5" r:id="rId68"/>
    <p:sldId id="337" r:id="rId69"/>
    <p:sldId id="338" r:id="rId70"/>
    <p:sldId id="339" r:id="rId71"/>
    <p:sldId id="349" r:id="rId72"/>
    <p:sldId id="350" r:id="rId73"/>
    <p:sldId id="344" r:id="rId74"/>
    <p:sldId id="345" r:id="rId75"/>
    <p:sldId id="351" r:id="rId76"/>
    <p:sldId id="346" r:id="rId77"/>
    <p:sldId id="347" r:id="rId78"/>
    <p:sldId id="348" r:id="rId79"/>
    <p:sldId id="352" r:id="rId80"/>
    <p:sldId id="342" r:id="rId81"/>
    <p:sldId id="343" r:id="rId82"/>
    <p:sldId id="354" r:id="rId83"/>
    <p:sldId id="355" r:id="rId84"/>
    <p:sldId id="357" r:id="rId85"/>
    <p:sldId id="370" r:id="rId86"/>
    <p:sldId id="371" r:id="rId87"/>
    <p:sldId id="358" r:id="rId88"/>
    <p:sldId id="373" r:id="rId89"/>
    <p:sldId id="372" r:id="rId90"/>
    <p:sldId id="359" r:id="rId91"/>
    <p:sldId id="360" r:id="rId92"/>
    <p:sldId id="361" r:id="rId93"/>
    <p:sldId id="362" r:id="rId94"/>
    <p:sldId id="363" r:id="rId95"/>
    <p:sldId id="365" r:id="rId96"/>
    <p:sldId id="368" r:id="rId97"/>
    <p:sldId id="441" r:id="rId98"/>
    <p:sldId id="442" r:id="rId99"/>
    <p:sldId id="443" r:id="rId100"/>
    <p:sldId id="374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  <p:sldId id="385" r:id="rId111"/>
    <p:sldId id="386" r:id="rId112"/>
    <p:sldId id="387" r:id="rId113"/>
    <p:sldId id="388" r:id="rId114"/>
    <p:sldId id="389" r:id="rId115"/>
    <p:sldId id="390" r:id="rId116"/>
    <p:sldId id="391" r:id="rId117"/>
    <p:sldId id="392" r:id="rId118"/>
    <p:sldId id="393" r:id="rId119"/>
    <p:sldId id="394" r:id="rId120"/>
    <p:sldId id="395" r:id="rId121"/>
    <p:sldId id="396" r:id="rId122"/>
    <p:sldId id="397" r:id="rId123"/>
    <p:sldId id="398" r:id="rId124"/>
    <p:sldId id="403" r:id="rId125"/>
    <p:sldId id="405" r:id="rId126"/>
    <p:sldId id="406" r:id="rId127"/>
    <p:sldId id="407" r:id="rId128"/>
    <p:sldId id="408" r:id="rId129"/>
    <p:sldId id="409" r:id="rId130"/>
    <p:sldId id="412" r:id="rId131"/>
    <p:sldId id="413" r:id="rId132"/>
    <p:sldId id="414" r:id="rId133"/>
    <p:sldId id="415" r:id="rId134"/>
    <p:sldId id="416" r:id="rId135"/>
    <p:sldId id="418" r:id="rId136"/>
    <p:sldId id="419" r:id="rId137"/>
    <p:sldId id="420" r:id="rId138"/>
    <p:sldId id="421" r:id="rId139"/>
    <p:sldId id="422" r:id="rId140"/>
    <p:sldId id="423" r:id="rId141"/>
    <p:sldId id="424" r:id="rId142"/>
    <p:sldId id="425" r:id="rId143"/>
    <p:sldId id="426" r:id="rId144"/>
    <p:sldId id="427" r:id="rId145"/>
    <p:sldId id="429" r:id="rId146"/>
    <p:sldId id="430" r:id="rId147"/>
    <p:sldId id="431" r:id="rId148"/>
    <p:sldId id="433" r:id="rId149"/>
    <p:sldId id="434" r:id="rId150"/>
    <p:sldId id="435" r:id="rId151"/>
    <p:sldId id="436" r:id="rId152"/>
    <p:sldId id="437" r:id="rId153"/>
    <p:sldId id="439" r:id="rId154"/>
    <p:sldId id="440" r:id="rId1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e-BY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когнитивный дефицит</c:v>
                </c:pt>
              </c:strCache>
            </c:strRef>
          </c:tx>
          <c:spPr>
            <a:ln w="25400">
              <a:solidFill>
                <a:srgbClr val="381ED2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3.0092592592592591E-2"/>
                  <c:y val="-3.96825396825397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60,3*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66,3**,#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be-BY"/>
                </a:pPr>
                <a:endParaRPr lang="be-BY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47.2</c:v>
                </c:pt>
                <c:pt idx="1">
                  <c:v>60.3</c:v>
                </c:pt>
                <c:pt idx="2">
                  <c:v>66.3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саркопения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-7.8703703703703914E-2"/>
                  <c:y val="4.7619047619047714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77777777777780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68,5*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71,3#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be-BY"/>
                </a:pPr>
                <a:endParaRPr lang="be-BY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51.3</c:v>
                </c:pt>
                <c:pt idx="1">
                  <c:v>68.5</c:v>
                </c:pt>
                <c:pt idx="2">
                  <c:v>71.3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гипомобильность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-6.9444444444444697E-2"/>
                  <c:y val="-1.984126984126985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833333333333433E-2"/>
                  <c:y val="3.96825396825397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59,6*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296296296296537E-3"/>
                  <c:y val="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65,6**,#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be-BY"/>
                </a:pPr>
                <a:endParaRPr lang="be-BY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52.2</c:v>
                </c:pt>
                <c:pt idx="1">
                  <c:v>59.6</c:v>
                </c:pt>
                <c:pt idx="2">
                  <c:v>65.599999999999994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мальнутриция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pPr>
              <a:noFill/>
              <a:ln>
                <a:solidFill>
                  <a:sysClr val="windowText" lastClr="000000"/>
                </a:solidFill>
              </a:ln>
            </c:spPr>
          </c:marker>
          <c:dLbls>
            <c:dLbl>
              <c:idx val="1"/>
              <c:layout>
                <c:manualLayout>
                  <c:x val="-4.8611111111111133E-2"/>
                  <c:y val="-3.17460317460317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68,7*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833333333333433E-2"/>
                  <c:y val="-3.96825396825397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74,6**,#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be-BY"/>
                </a:pPr>
                <a:endParaRPr lang="be-BY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56.3</c:v>
                </c:pt>
                <c:pt idx="1">
                  <c:v>68.7</c:v>
                </c:pt>
                <c:pt idx="2">
                  <c:v>74.599999999999994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снижение зрения</c:v>
                </c:pt>
              </c:strCache>
            </c:strRef>
          </c:tx>
          <c:spPr>
            <a:ln w="25400">
              <a:prstDash val="sysDash"/>
            </a:ln>
          </c:spPr>
          <c:dLbls>
            <c:dLbl>
              <c:idx val="0"/>
              <c:layout>
                <c:manualLayout>
                  <c:x val="1.157407407407408E-2"/>
                  <c:y val="1.984126984126991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66E-2"/>
                  <c:y val="1.5873015873015883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48148148148151E-3"/>
                  <c:y val="3.571428571428571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50,2**,#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be-BY"/>
                </a:pPr>
                <a:endParaRPr lang="be-BY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42.4</c:v>
                </c:pt>
                <c:pt idx="1">
                  <c:v>44.3</c:v>
                </c:pt>
                <c:pt idx="2">
                  <c:v>50.2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15104"/>
        <c:axId val="37616640"/>
      </c:lineChart>
      <c:catAx>
        <c:axId val="3761510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7616640"/>
        <c:crosses val="autoZero"/>
        <c:auto val="1"/>
        <c:lblAlgn val="ctr"/>
        <c:lblOffset val="100"/>
        <c:noMultiLvlLbl val="1"/>
      </c:catAx>
      <c:valAx>
        <c:axId val="37616640"/>
        <c:scaling>
          <c:orientation val="minMax"/>
          <c:max val="80"/>
          <c:min val="4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37615104"/>
        <c:crosses val="autoZero"/>
        <c:crossBetween val="between"/>
        <c:majorUnit val="10"/>
      </c:valAx>
    </c:plotArea>
    <c:legend>
      <c:legendPos val="r"/>
      <c:overlay val="1"/>
      <c:txPr>
        <a:bodyPr/>
        <a:lstStyle/>
        <a:p>
          <a:pPr>
            <a:defRPr lang="be-BY"/>
          </a:pPr>
          <a:endParaRPr lang="be-BY"/>
        </a:p>
      </c:txPr>
    </c:legend>
    <c:plotVisOnly val="1"/>
    <c:dispBlanksAs val="gap"/>
    <c:showDLblsOverMax val="1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6ADBF-246B-4A41-A848-0756ED901E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e-BY"/>
        </a:p>
      </dgm:t>
    </dgm:pt>
    <dgm:pt modelId="{5E8CA4DA-1CDA-4536-91B1-5AA2BBE4BE2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Произносим три согласных</a:t>
          </a:r>
        </a:p>
        <a:p>
          <a:pPr algn="ctr"/>
          <a:r>
            <a:rPr lang="ru-RU" sz="2000" b="1" dirty="0" smtClean="0"/>
            <a:t>с интервалом 1 сек: В К Л</a:t>
          </a:r>
          <a:endParaRPr lang="be-BY" sz="2000" b="1" dirty="0"/>
        </a:p>
      </dgm:t>
    </dgm:pt>
    <dgm:pt modelId="{2340DB08-E140-4955-9660-E6863200C790}" type="parTrans" cxnId="{2889DA48-4330-44B6-BF21-2A9D5E0112C2}">
      <dgm:prSet/>
      <dgm:spPr/>
      <dgm:t>
        <a:bodyPr/>
        <a:lstStyle/>
        <a:p>
          <a:endParaRPr lang="be-BY"/>
        </a:p>
      </dgm:t>
    </dgm:pt>
    <dgm:pt modelId="{C3016E93-CCDA-4C63-9B9C-1AA7A0E093A5}" type="sibTrans" cxnId="{2889DA48-4330-44B6-BF21-2A9D5E0112C2}">
      <dgm:prSet/>
      <dgm:spPr/>
      <dgm:t>
        <a:bodyPr/>
        <a:lstStyle/>
        <a:p>
          <a:endParaRPr lang="be-BY"/>
        </a:p>
      </dgm:t>
    </dgm:pt>
    <dgm:pt modelId="{5097D944-55BB-45D6-A6CD-16D162B3E04E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Просим в обратном порядке</a:t>
          </a:r>
        </a:p>
        <a:p>
          <a:pPr algn="ctr"/>
          <a:r>
            <a:rPr lang="ru-RU" sz="2000" b="1" dirty="0" smtClean="0"/>
            <a:t>произнести числа: 1 8 6</a:t>
          </a:r>
        </a:p>
        <a:p>
          <a:pPr algn="ctr"/>
          <a:r>
            <a:rPr lang="ru-RU" sz="2000" b="1" dirty="0" smtClean="0"/>
            <a:t> (правильный ответ 6 8 1)</a:t>
          </a:r>
          <a:endParaRPr lang="be-BY" sz="2000" b="1" dirty="0"/>
        </a:p>
      </dgm:t>
    </dgm:pt>
    <dgm:pt modelId="{EBA45E11-A369-4DBD-A0D9-EB9ABA65F121}" type="parTrans" cxnId="{DAA3AB84-29E7-4B37-9390-2A01191D5016}">
      <dgm:prSet/>
      <dgm:spPr/>
      <dgm:t>
        <a:bodyPr/>
        <a:lstStyle/>
        <a:p>
          <a:endParaRPr lang="be-BY"/>
        </a:p>
      </dgm:t>
    </dgm:pt>
    <dgm:pt modelId="{17C571F5-3FBF-46D6-AD09-9641BB5B663A}" type="sibTrans" cxnId="{DAA3AB84-29E7-4B37-9390-2A01191D5016}">
      <dgm:prSet/>
      <dgm:spPr/>
      <dgm:t>
        <a:bodyPr/>
        <a:lstStyle/>
        <a:p>
          <a:endParaRPr lang="be-BY"/>
        </a:p>
      </dgm:t>
    </dgm:pt>
    <dgm:pt modelId="{ED34AA30-F099-48D4-8234-93B335A1DBD8}">
      <dgm:prSet phldrT="[Текст]" custT="1"/>
      <dgm:spPr>
        <a:solidFill>
          <a:srgbClr val="006600"/>
        </a:solidFill>
      </dgm:spPr>
      <dgm:t>
        <a:bodyPr/>
        <a:lstStyle/>
        <a:p>
          <a:pPr algn="ctr"/>
          <a:r>
            <a:rPr lang="ru-RU" sz="2000" b="1" dirty="0" smtClean="0"/>
            <a:t>Просим повторить согласные</a:t>
          </a:r>
          <a:endParaRPr lang="be-BY" sz="2000" b="1" dirty="0"/>
        </a:p>
      </dgm:t>
    </dgm:pt>
    <dgm:pt modelId="{F297D983-BBB0-4975-BE73-061A5C5041D2}" type="parTrans" cxnId="{60560376-50AB-4CE5-B99D-60ECAF481113}">
      <dgm:prSet/>
      <dgm:spPr/>
      <dgm:t>
        <a:bodyPr/>
        <a:lstStyle/>
        <a:p>
          <a:endParaRPr lang="be-BY"/>
        </a:p>
      </dgm:t>
    </dgm:pt>
    <dgm:pt modelId="{83D45F29-7141-4382-8D65-AF1F9F130419}" type="sibTrans" cxnId="{60560376-50AB-4CE5-B99D-60ECAF481113}">
      <dgm:prSet/>
      <dgm:spPr/>
      <dgm:t>
        <a:bodyPr/>
        <a:lstStyle/>
        <a:p>
          <a:endParaRPr lang="be-BY"/>
        </a:p>
      </dgm:t>
    </dgm:pt>
    <dgm:pt modelId="{719C1F67-AF70-4323-A590-34B418CCA346}" type="pres">
      <dgm:prSet presAssocID="{63C6ADBF-246B-4A41-A848-0756ED901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A1656550-DF5A-4AE5-B799-70FA5828401A}" type="pres">
      <dgm:prSet presAssocID="{5E8CA4DA-1CDA-4536-91B1-5AA2BBE4BE28}" presName="parentLin" presStyleCnt="0"/>
      <dgm:spPr/>
    </dgm:pt>
    <dgm:pt modelId="{C34BC738-D9BB-424A-91F5-BCA5CDFC7736}" type="pres">
      <dgm:prSet presAssocID="{5E8CA4DA-1CDA-4536-91B1-5AA2BBE4BE28}" presName="parentLeftMargin" presStyleLbl="node1" presStyleIdx="0" presStyleCnt="3"/>
      <dgm:spPr/>
      <dgm:t>
        <a:bodyPr/>
        <a:lstStyle/>
        <a:p>
          <a:endParaRPr lang="be-BY"/>
        </a:p>
      </dgm:t>
    </dgm:pt>
    <dgm:pt modelId="{A3E1AA16-E69B-41C8-B88C-298B1B265F39}" type="pres">
      <dgm:prSet presAssocID="{5E8CA4DA-1CDA-4536-91B1-5AA2BBE4BE28}" presName="parentText" presStyleLbl="node1" presStyleIdx="0" presStyleCnt="3" custScaleY="336948" custLinFactX="4672" custLinFactNeighborX="100000" custLinFactNeighborY="-40569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450B808-7928-4F9C-8A5E-A554F33A907D}" type="pres">
      <dgm:prSet presAssocID="{5E8CA4DA-1CDA-4536-91B1-5AA2BBE4BE28}" presName="negativeSpace" presStyleCnt="0"/>
      <dgm:spPr/>
    </dgm:pt>
    <dgm:pt modelId="{36C5DCA5-FB49-41B7-809E-8BE742B35FAD}" type="pres">
      <dgm:prSet presAssocID="{5E8CA4DA-1CDA-4536-91B1-5AA2BBE4BE28}" presName="childText" presStyleLbl="conFgAcc1" presStyleIdx="0" presStyleCnt="3">
        <dgm:presLayoutVars>
          <dgm:bulletEnabled val="1"/>
        </dgm:presLayoutVars>
      </dgm:prSet>
      <dgm:spPr/>
    </dgm:pt>
    <dgm:pt modelId="{37493DCB-AF42-4535-A4E5-C39D0A205797}" type="pres">
      <dgm:prSet presAssocID="{C3016E93-CCDA-4C63-9B9C-1AA7A0E093A5}" presName="spaceBetweenRectangles" presStyleCnt="0"/>
      <dgm:spPr/>
    </dgm:pt>
    <dgm:pt modelId="{934B5AB9-1D7F-454E-B8E8-19DBB0A682D9}" type="pres">
      <dgm:prSet presAssocID="{5097D944-55BB-45D6-A6CD-16D162B3E04E}" presName="parentLin" presStyleCnt="0"/>
      <dgm:spPr/>
    </dgm:pt>
    <dgm:pt modelId="{5FEA1265-AF1E-4F64-8052-5E968876CC5D}" type="pres">
      <dgm:prSet presAssocID="{5097D944-55BB-45D6-A6CD-16D162B3E04E}" presName="parentLeftMargin" presStyleLbl="node1" presStyleIdx="0" presStyleCnt="3"/>
      <dgm:spPr/>
      <dgm:t>
        <a:bodyPr/>
        <a:lstStyle/>
        <a:p>
          <a:endParaRPr lang="be-BY"/>
        </a:p>
      </dgm:t>
    </dgm:pt>
    <dgm:pt modelId="{CEFD0A1B-16C0-4164-B344-0CB0AB510A62}" type="pres">
      <dgm:prSet presAssocID="{5097D944-55BB-45D6-A6CD-16D162B3E04E}" presName="parentText" presStyleLbl="node1" presStyleIdx="1" presStyleCnt="3" custScaleY="477362" custLinFactX="5050" custLinFactNeighborX="100000" custLinFactNeighborY="-12856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132D53F-4952-4974-B678-C45D12ABB992}" type="pres">
      <dgm:prSet presAssocID="{5097D944-55BB-45D6-A6CD-16D162B3E04E}" presName="negativeSpace" presStyleCnt="0"/>
      <dgm:spPr/>
    </dgm:pt>
    <dgm:pt modelId="{CFB796BF-366A-4F09-ACBA-3517E8B190E9}" type="pres">
      <dgm:prSet presAssocID="{5097D944-55BB-45D6-A6CD-16D162B3E04E}" presName="childText" presStyleLbl="conFgAcc1" presStyleIdx="1" presStyleCnt="3">
        <dgm:presLayoutVars>
          <dgm:bulletEnabled val="1"/>
        </dgm:presLayoutVars>
      </dgm:prSet>
      <dgm:spPr/>
    </dgm:pt>
    <dgm:pt modelId="{51807588-4CBE-4185-8A02-84A33ABF803A}" type="pres">
      <dgm:prSet presAssocID="{17C571F5-3FBF-46D6-AD09-9641BB5B663A}" presName="spaceBetweenRectangles" presStyleCnt="0"/>
      <dgm:spPr/>
    </dgm:pt>
    <dgm:pt modelId="{92A18469-A1C2-4F27-9E2B-9253635B1AC6}" type="pres">
      <dgm:prSet presAssocID="{ED34AA30-F099-48D4-8234-93B335A1DBD8}" presName="parentLin" presStyleCnt="0"/>
      <dgm:spPr/>
    </dgm:pt>
    <dgm:pt modelId="{C3DEA9EA-7331-4519-830E-1D7B368117E4}" type="pres">
      <dgm:prSet presAssocID="{ED34AA30-F099-48D4-8234-93B335A1DBD8}" presName="parentLeftMargin" presStyleLbl="node1" presStyleIdx="1" presStyleCnt="3"/>
      <dgm:spPr/>
      <dgm:t>
        <a:bodyPr/>
        <a:lstStyle/>
        <a:p>
          <a:endParaRPr lang="be-BY"/>
        </a:p>
      </dgm:t>
    </dgm:pt>
    <dgm:pt modelId="{79D4D54E-8148-443D-B22A-83E46D477060}" type="pres">
      <dgm:prSet presAssocID="{ED34AA30-F099-48D4-8234-93B335A1DBD8}" presName="parentText" presStyleLbl="node1" presStyleIdx="2" presStyleCnt="3" custScaleX="101107" custScaleY="329140" custLinFactX="5052" custLinFactNeighborX="100000" custLinFactNeighborY="40404">
        <dgm:presLayoutVars>
          <dgm:chMax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2623ED2-377B-44FE-ABCB-CE07E10CDA46}" type="pres">
      <dgm:prSet presAssocID="{ED34AA30-F099-48D4-8234-93B335A1DBD8}" presName="negativeSpace" presStyleCnt="0"/>
      <dgm:spPr/>
    </dgm:pt>
    <dgm:pt modelId="{44984FB9-BA48-46F9-AE44-BB26725E397D}" type="pres">
      <dgm:prSet presAssocID="{ED34AA30-F099-48D4-8234-93B335A1DB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A3AB84-29E7-4B37-9390-2A01191D5016}" srcId="{63C6ADBF-246B-4A41-A848-0756ED901EF5}" destId="{5097D944-55BB-45D6-A6CD-16D162B3E04E}" srcOrd="1" destOrd="0" parTransId="{EBA45E11-A369-4DBD-A0D9-EB9ABA65F121}" sibTransId="{17C571F5-3FBF-46D6-AD09-9641BB5B663A}"/>
    <dgm:cxn modelId="{DE29EE18-76BC-484F-B661-17DDCDCF49EB}" type="presOf" srcId="{5E8CA4DA-1CDA-4536-91B1-5AA2BBE4BE28}" destId="{C34BC738-D9BB-424A-91F5-BCA5CDFC7736}" srcOrd="0" destOrd="0" presId="urn:microsoft.com/office/officeart/2005/8/layout/list1"/>
    <dgm:cxn modelId="{83CBCC1F-7CB8-4311-A35F-931AEEB246C2}" type="presOf" srcId="{63C6ADBF-246B-4A41-A848-0756ED901EF5}" destId="{719C1F67-AF70-4323-A590-34B418CCA346}" srcOrd="0" destOrd="0" presId="urn:microsoft.com/office/officeart/2005/8/layout/list1"/>
    <dgm:cxn modelId="{922CF603-73BF-4CB2-888C-ED67AD0F5FA6}" type="presOf" srcId="{ED34AA30-F099-48D4-8234-93B335A1DBD8}" destId="{C3DEA9EA-7331-4519-830E-1D7B368117E4}" srcOrd="0" destOrd="0" presId="urn:microsoft.com/office/officeart/2005/8/layout/list1"/>
    <dgm:cxn modelId="{9855FA5E-F226-4EC2-A6CB-187BC1B7F442}" type="presOf" srcId="{ED34AA30-F099-48D4-8234-93B335A1DBD8}" destId="{79D4D54E-8148-443D-B22A-83E46D477060}" srcOrd="1" destOrd="0" presId="urn:microsoft.com/office/officeart/2005/8/layout/list1"/>
    <dgm:cxn modelId="{2889DA48-4330-44B6-BF21-2A9D5E0112C2}" srcId="{63C6ADBF-246B-4A41-A848-0756ED901EF5}" destId="{5E8CA4DA-1CDA-4536-91B1-5AA2BBE4BE28}" srcOrd="0" destOrd="0" parTransId="{2340DB08-E140-4955-9660-E6863200C790}" sibTransId="{C3016E93-CCDA-4C63-9B9C-1AA7A0E093A5}"/>
    <dgm:cxn modelId="{E3D8E769-2FE2-4F53-9385-58CCC663CDF1}" type="presOf" srcId="{5097D944-55BB-45D6-A6CD-16D162B3E04E}" destId="{CEFD0A1B-16C0-4164-B344-0CB0AB510A62}" srcOrd="1" destOrd="0" presId="urn:microsoft.com/office/officeart/2005/8/layout/list1"/>
    <dgm:cxn modelId="{EE726E5B-BB93-4D36-B900-CFCBFB66130E}" type="presOf" srcId="{5E8CA4DA-1CDA-4536-91B1-5AA2BBE4BE28}" destId="{A3E1AA16-E69B-41C8-B88C-298B1B265F39}" srcOrd="1" destOrd="0" presId="urn:microsoft.com/office/officeart/2005/8/layout/list1"/>
    <dgm:cxn modelId="{60560376-50AB-4CE5-B99D-60ECAF481113}" srcId="{63C6ADBF-246B-4A41-A848-0756ED901EF5}" destId="{ED34AA30-F099-48D4-8234-93B335A1DBD8}" srcOrd="2" destOrd="0" parTransId="{F297D983-BBB0-4975-BE73-061A5C5041D2}" sibTransId="{83D45F29-7141-4382-8D65-AF1F9F130419}"/>
    <dgm:cxn modelId="{AAABE44F-E967-467F-95A8-3C109B58F382}" type="presOf" srcId="{5097D944-55BB-45D6-A6CD-16D162B3E04E}" destId="{5FEA1265-AF1E-4F64-8052-5E968876CC5D}" srcOrd="0" destOrd="0" presId="urn:microsoft.com/office/officeart/2005/8/layout/list1"/>
    <dgm:cxn modelId="{158C4C1C-E39C-413D-AE30-AC6EA113FBE9}" type="presParOf" srcId="{719C1F67-AF70-4323-A590-34B418CCA346}" destId="{A1656550-DF5A-4AE5-B799-70FA5828401A}" srcOrd="0" destOrd="0" presId="urn:microsoft.com/office/officeart/2005/8/layout/list1"/>
    <dgm:cxn modelId="{6E0BC3AC-366D-4FEB-998C-834E088573A9}" type="presParOf" srcId="{A1656550-DF5A-4AE5-B799-70FA5828401A}" destId="{C34BC738-D9BB-424A-91F5-BCA5CDFC7736}" srcOrd="0" destOrd="0" presId="urn:microsoft.com/office/officeart/2005/8/layout/list1"/>
    <dgm:cxn modelId="{0521B68D-983F-4A21-A586-C4FDF94AF4E0}" type="presParOf" srcId="{A1656550-DF5A-4AE5-B799-70FA5828401A}" destId="{A3E1AA16-E69B-41C8-B88C-298B1B265F39}" srcOrd="1" destOrd="0" presId="urn:microsoft.com/office/officeart/2005/8/layout/list1"/>
    <dgm:cxn modelId="{D0599C72-57B5-406F-B07D-09D628D5B045}" type="presParOf" srcId="{719C1F67-AF70-4323-A590-34B418CCA346}" destId="{0450B808-7928-4F9C-8A5E-A554F33A907D}" srcOrd="1" destOrd="0" presId="urn:microsoft.com/office/officeart/2005/8/layout/list1"/>
    <dgm:cxn modelId="{2DA3DFD5-A256-4377-959B-BF1CB90071DF}" type="presParOf" srcId="{719C1F67-AF70-4323-A590-34B418CCA346}" destId="{36C5DCA5-FB49-41B7-809E-8BE742B35FAD}" srcOrd="2" destOrd="0" presId="urn:microsoft.com/office/officeart/2005/8/layout/list1"/>
    <dgm:cxn modelId="{2704809C-921E-4CA7-93AE-C84A0EACB290}" type="presParOf" srcId="{719C1F67-AF70-4323-A590-34B418CCA346}" destId="{37493DCB-AF42-4535-A4E5-C39D0A205797}" srcOrd="3" destOrd="0" presId="urn:microsoft.com/office/officeart/2005/8/layout/list1"/>
    <dgm:cxn modelId="{33CDB99C-CDBE-412C-8CC6-367559FB9131}" type="presParOf" srcId="{719C1F67-AF70-4323-A590-34B418CCA346}" destId="{934B5AB9-1D7F-454E-B8E8-19DBB0A682D9}" srcOrd="4" destOrd="0" presId="urn:microsoft.com/office/officeart/2005/8/layout/list1"/>
    <dgm:cxn modelId="{64EA3ACF-212F-40B2-968F-459BE9CEFE3A}" type="presParOf" srcId="{934B5AB9-1D7F-454E-B8E8-19DBB0A682D9}" destId="{5FEA1265-AF1E-4F64-8052-5E968876CC5D}" srcOrd="0" destOrd="0" presId="urn:microsoft.com/office/officeart/2005/8/layout/list1"/>
    <dgm:cxn modelId="{8BB2D511-20EA-40A1-9AE0-35D30DD7E0EF}" type="presParOf" srcId="{934B5AB9-1D7F-454E-B8E8-19DBB0A682D9}" destId="{CEFD0A1B-16C0-4164-B344-0CB0AB510A62}" srcOrd="1" destOrd="0" presId="urn:microsoft.com/office/officeart/2005/8/layout/list1"/>
    <dgm:cxn modelId="{78C9006B-01C1-4D0C-92C6-9268791060A2}" type="presParOf" srcId="{719C1F67-AF70-4323-A590-34B418CCA346}" destId="{F132D53F-4952-4974-B678-C45D12ABB992}" srcOrd="5" destOrd="0" presId="urn:microsoft.com/office/officeart/2005/8/layout/list1"/>
    <dgm:cxn modelId="{FFE9AC58-FAFB-4545-A99D-8D7C91F7930D}" type="presParOf" srcId="{719C1F67-AF70-4323-A590-34B418CCA346}" destId="{CFB796BF-366A-4F09-ACBA-3517E8B190E9}" srcOrd="6" destOrd="0" presId="urn:microsoft.com/office/officeart/2005/8/layout/list1"/>
    <dgm:cxn modelId="{D82D155B-B1C5-4B8E-A500-1EA1E3F54EA9}" type="presParOf" srcId="{719C1F67-AF70-4323-A590-34B418CCA346}" destId="{51807588-4CBE-4185-8A02-84A33ABF803A}" srcOrd="7" destOrd="0" presId="urn:microsoft.com/office/officeart/2005/8/layout/list1"/>
    <dgm:cxn modelId="{07360501-5F8F-49E5-BE75-78809E54B686}" type="presParOf" srcId="{719C1F67-AF70-4323-A590-34B418CCA346}" destId="{92A18469-A1C2-4F27-9E2B-9253635B1AC6}" srcOrd="8" destOrd="0" presId="urn:microsoft.com/office/officeart/2005/8/layout/list1"/>
    <dgm:cxn modelId="{DF125B97-7B09-4D9A-9A61-C264752507D4}" type="presParOf" srcId="{92A18469-A1C2-4F27-9E2B-9253635B1AC6}" destId="{C3DEA9EA-7331-4519-830E-1D7B368117E4}" srcOrd="0" destOrd="0" presId="urn:microsoft.com/office/officeart/2005/8/layout/list1"/>
    <dgm:cxn modelId="{29BCCD43-6B90-420F-AAD8-96DE31C792D7}" type="presParOf" srcId="{92A18469-A1C2-4F27-9E2B-9253635B1AC6}" destId="{79D4D54E-8148-443D-B22A-83E46D477060}" srcOrd="1" destOrd="0" presId="urn:microsoft.com/office/officeart/2005/8/layout/list1"/>
    <dgm:cxn modelId="{A2A430DD-405D-4741-90AC-AB8F88497A98}" type="presParOf" srcId="{719C1F67-AF70-4323-A590-34B418CCA346}" destId="{22623ED2-377B-44FE-ABCB-CE07E10CDA46}" srcOrd="9" destOrd="0" presId="urn:microsoft.com/office/officeart/2005/8/layout/list1"/>
    <dgm:cxn modelId="{5417F9CC-9B07-4E65-834D-0E99C78EF0F1}" type="presParOf" srcId="{719C1F67-AF70-4323-A590-34B418CCA346}" destId="{44984FB9-BA48-46F9-AE44-BB26725E39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FCC2C-7AA7-4DC8-BC34-4270AA77F33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FE37-2A7C-4253-9A9C-B9AFECC85181}">
      <dgm:prSet phldrT="[Текст]"/>
      <dgm:spPr/>
      <dgm:t>
        <a:bodyPr/>
        <a:lstStyle/>
        <a:p>
          <a:r>
            <a:rPr lang="ru-RU" dirty="0" smtClean="0"/>
            <a:t>60</a:t>
          </a:r>
          <a:endParaRPr lang="ru-RU" dirty="0"/>
        </a:p>
      </dgm:t>
    </dgm:pt>
    <dgm:pt modelId="{B0851643-BAA6-4070-8C4E-7FB6F18DDBA3}" type="parTrans" cxnId="{0E0C9711-4043-4E43-83F2-64C637C149BD}">
      <dgm:prSet/>
      <dgm:spPr/>
      <dgm:t>
        <a:bodyPr/>
        <a:lstStyle/>
        <a:p>
          <a:endParaRPr lang="ru-RU"/>
        </a:p>
      </dgm:t>
    </dgm:pt>
    <dgm:pt modelId="{04C83528-BBE7-4C36-B83C-FCD29FA441EA}" type="sibTrans" cxnId="{0E0C9711-4043-4E43-83F2-64C637C149BD}">
      <dgm:prSet/>
      <dgm:spPr/>
      <dgm:t>
        <a:bodyPr/>
        <a:lstStyle/>
        <a:p>
          <a:endParaRPr lang="ru-RU"/>
        </a:p>
      </dgm:t>
    </dgm:pt>
    <dgm:pt modelId="{87F9A597-575D-4991-BB47-45C4A867046D}">
      <dgm:prSet phldrT="[Текст]"/>
      <dgm:spPr/>
      <dgm:t>
        <a:bodyPr/>
        <a:lstStyle/>
        <a:p>
          <a:r>
            <a:rPr lang="ru-RU" dirty="0" smtClean="0"/>
            <a:t>Патологическое старение</a:t>
          </a:r>
          <a:endParaRPr lang="ru-RU" dirty="0"/>
        </a:p>
      </dgm:t>
    </dgm:pt>
    <dgm:pt modelId="{F00AE869-2971-4E2E-AA88-48999928F45B}" type="parTrans" cxnId="{9F2CDC4E-CBDE-467E-9D2F-31553ABE9FA4}">
      <dgm:prSet/>
      <dgm:spPr/>
      <dgm:t>
        <a:bodyPr/>
        <a:lstStyle/>
        <a:p>
          <a:endParaRPr lang="ru-RU"/>
        </a:p>
      </dgm:t>
    </dgm:pt>
    <dgm:pt modelId="{9B712166-DC68-4B04-AFB8-30985C1C82E0}" type="sibTrans" cxnId="{9F2CDC4E-CBDE-467E-9D2F-31553ABE9FA4}">
      <dgm:prSet/>
      <dgm:spPr/>
      <dgm:t>
        <a:bodyPr/>
        <a:lstStyle/>
        <a:p>
          <a:endParaRPr lang="ru-RU"/>
        </a:p>
      </dgm:t>
    </dgm:pt>
    <dgm:pt modelId="{9A9463BF-A579-44A2-9096-F4D2C08AA96A}">
      <dgm:prSet phldrT="[Текст]"/>
      <dgm:spPr/>
      <dgm:t>
        <a:bodyPr/>
        <a:lstStyle/>
        <a:p>
          <a:r>
            <a:rPr lang="ru-RU" dirty="0" smtClean="0"/>
            <a:t>Первые проявления старения</a:t>
          </a:r>
          <a:endParaRPr lang="ru-RU" dirty="0"/>
        </a:p>
      </dgm:t>
    </dgm:pt>
    <dgm:pt modelId="{1FFDF036-E4B8-42D9-8E96-88FD7FCDDAFB}" type="parTrans" cxnId="{10A59B0F-B9C7-4064-9E2A-A9B859154797}">
      <dgm:prSet/>
      <dgm:spPr/>
      <dgm:t>
        <a:bodyPr/>
        <a:lstStyle/>
        <a:p>
          <a:endParaRPr lang="ru-RU"/>
        </a:p>
      </dgm:t>
    </dgm:pt>
    <dgm:pt modelId="{D329ED14-BACD-444A-ADAB-9FE50D513A04}" type="sibTrans" cxnId="{10A59B0F-B9C7-4064-9E2A-A9B859154797}">
      <dgm:prSet/>
      <dgm:spPr/>
      <dgm:t>
        <a:bodyPr/>
        <a:lstStyle/>
        <a:p>
          <a:endParaRPr lang="ru-RU"/>
        </a:p>
      </dgm:t>
    </dgm:pt>
    <dgm:pt modelId="{034B9A34-0E98-4816-BAA3-78080844B673}">
      <dgm:prSet phldrT="[Текст]"/>
      <dgm:spPr/>
      <dgm:t>
        <a:bodyPr/>
        <a:lstStyle/>
        <a:p>
          <a:r>
            <a:rPr lang="ru-RU" dirty="0" smtClean="0"/>
            <a:t>70</a:t>
          </a:r>
          <a:endParaRPr lang="ru-RU" dirty="0"/>
        </a:p>
      </dgm:t>
    </dgm:pt>
    <dgm:pt modelId="{0EB91A8A-55C7-46D8-A469-22FBCA44A0D9}" type="parTrans" cxnId="{6E3D5894-D376-404A-B897-3B63F0CC8507}">
      <dgm:prSet/>
      <dgm:spPr/>
      <dgm:t>
        <a:bodyPr/>
        <a:lstStyle/>
        <a:p>
          <a:endParaRPr lang="ru-RU"/>
        </a:p>
      </dgm:t>
    </dgm:pt>
    <dgm:pt modelId="{D2DDB2C6-DD94-4185-992E-791B378DD5F0}" type="sibTrans" cxnId="{6E3D5894-D376-404A-B897-3B63F0CC8507}">
      <dgm:prSet/>
      <dgm:spPr/>
      <dgm:t>
        <a:bodyPr/>
        <a:lstStyle/>
        <a:p>
          <a:endParaRPr lang="ru-RU"/>
        </a:p>
      </dgm:t>
    </dgm:pt>
    <dgm:pt modelId="{63093683-5BED-440A-ACA3-75B4C544FD07}">
      <dgm:prSet phldrT="[Текст]"/>
      <dgm:spPr/>
      <dgm:t>
        <a:bodyPr/>
        <a:lstStyle/>
        <a:p>
          <a:r>
            <a:rPr lang="ru-RU" dirty="0" smtClean="0"/>
            <a:t>Развитие гериатрических синдромов</a:t>
          </a:r>
          <a:endParaRPr lang="ru-RU" dirty="0"/>
        </a:p>
      </dgm:t>
    </dgm:pt>
    <dgm:pt modelId="{13C05DFC-3262-4305-80E9-5FCD79B13BEF}" type="parTrans" cxnId="{EED0CA61-0261-458F-9CE6-1C6AF2A8DFB0}">
      <dgm:prSet/>
      <dgm:spPr/>
      <dgm:t>
        <a:bodyPr/>
        <a:lstStyle/>
        <a:p>
          <a:endParaRPr lang="ru-RU"/>
        </a:p>
      </dgm:t>
    </dgm:pt>
    <dgm:pt modelId="{6AB1B4C4-78EA-426E-844A-79CFAFE3D0CF}" type="sibTrans" cxnId="{EED0CA61-0261-458F-9CE6-1C6AF2A8DFB0}">
      <dgm:prSet/>
      <dgm:spPr/>
      <dgm:t>
        <a:bodyPr/>
        <a:lstStyle/>
        <a:p>
          <a:endParaRPr lang="ru-RU"/>
        </a:p>
      </dgm:t>
    </dgm:pt>
    <dgm:pt modelId="{C12327CF-BC76-4CF2-94CB-E552E2677FBC}">
      <dgm:prSet phldrT="[Текст]"/>
      <dgm:spPr/>
      <dgm:t>
        <a:bodyPr/>
        <a:lstStyle/>
        <a:p>
          <a:r>
            <a:rPr lang="ru-RU" dirty="0" smtClean="0"/>
            <a:t>Снижение функциональности</a:t>
          </a:r>
          <a:endParaRPr lang="ru-RU" dirty="0"/>
        </a:p>
      </dgm:t>
    </dgm:pt>
    <dgm:pt modelId="{24F40147-8517-43C4-AE51-FC624EEB040C}" type="parTrans" cxnId="{87C5C440-AE56-4559-B6E5-045D748BB382}">
      <dgm:prSet/>
      <dgm:spPr/>
      <dgm:t>
        <a:bodyPr/>
        <a:lstStyle/>
        <a:p>
          <a:endParaRPr lang="ru-RU"/>
        </a:p>
      </dgm:t>
    </dgm:pt>
    <dgm:pt modelId="{9B366FE9-3585-4371-BEC3-F441F2D7EE0D}" type="sibTrans" cxnId="{87C5C440-AE56-4559-B6E5-045D748BB382}">
      <dgm:prSet/>
      <dgm:spPr/>
      <dgm:t>
        <a:bodyPr/>
        <a:lstStyle/>
        <a:p>
          <a:endParaRPr lang="ru-RU"/>
        </a:p>
      </dgm:t>
    </dgm:pt>
    <dgm:pt modelId="{A4EE5A57-79EA-4E90-A4DC-4758FE33A435}">
      <dgm:prSet phldrT="[Текст]"/>
      <dgm:spPr/>
      <dgm:t>
        <a:bodyPr/>
        <a:lstStyle/>
        <a:p>
          <a:r>
            <a:rPr lang="ru-RU" dirty="0" smtClean="0"/>
            <a:t>75</a:t>
          </a:r>
          <a:endParaRPr lang="ru-RU" dirty="0"/>
        </a:p>
      </dgm:t>
    </dgm:pt>
    <dgm:pt modelId="{5749614E-0B41-405C-8414-8C65E415F305}" type="parTrans" cxnId="{31FB9737-2740-43E5-93F8-78F6CA33F95A}">
      <dgm:prSet/>
      <dgm:spPr/>
      <dgm:t>
        <a:bodyPr/>
        <a:lstStyle/>
        <a:p>
          <a:endParaRPr lang="ru-RU"/>
        </a:p>
      </dgm:t>
    </dgm:pt>
    <dgm:pt modelId="{273BAD2F-ED6B-441B-AF71-4459A708D3F5}" type="sibTrans" cxnId="{31FB9737-2740-43E5-93F8-78F6CA33F95A}">
      <dgm:prSet/>
      <dgm:spPr/>
      <dgm:t>
        <a:bodyPr/>
        <a:lstStyle/>
        <a:p>
          <a:endParaRPr lang="ru-RU"/>
        </a:p>
      </dgm:t>
    </dgm:pt>
    <dgm:pt modelId="{968CE791-6555-4CD8-9275-31F2841413EE}">
      <dgm:prSet phldrT="[Текст]"/>
      <dgm:spPr/>
      <dgm:t>
        <a:bodyPr/>
        <a:lstStyle/>
        <a:p>
          <a:r>
            <a:rPr lang="ru-RU" dirty="0" smtClean="0"/>
            <a:t>Синдром старческой астении</a:t>
          </a:r>
          <a:endParaRPr lang="ru-RU" dirty="0"/>
        </a:p>
      </dgm:t>
    </dgm:pt>
    <dgm:pt modelId="{D74FA5C7-3A35-4799-BAAC-35662183D974}" type="parTrans" cxnId="{267AF98F-B78C-4E16-AADA-368C1AE3674D}">
      <dgm:prSet/>
      <dgm:spPr/>
      <dgm:t>
        <a:bodyPr/>
        <a:lstStyle/>
        <a:p>
          <a:endParaRPr lang="ru-RU"/>
        </a:p>
      </dgm:t>
    </dgm:pt>
    <dgm:pt modelId="{41765161-AAC8-482B-B3F5-3BD39B0DEF36}" type="sibTrans" cxnId="{267AF98F-B78C-4E16-AADA-368C1AE3674D}">
      <dgm:prSet/>
      <dgm:spPr/>
      <dgm:t>
        <a:bodyPr/>
        <a:lstStyle/>
        <a:p>
          <a:endParaRPr lang="ru-RU"/>
        </a:p>
      </dgm:t>
    </dgm:pt>
    <dgm:pt modelId="{2A9E8C67-CCF8-435C-A998-E3120B0F060F}">
      <dgm:prSet phldrT="[Текст]"/>
      <dgm:spPr/>
      <dgm:t>
        <a:bodyPr/>
        <a:lstStyle/>
        <a:p>
          <a:r>
            <a:rPr lang="ru-RU" dirty="0" smtClean="0"/>
            <a:t>Усугубление зависимости</a:t>
          </a:r>
          <a:endParaRPr lang="ru-RU" dirty="0"/>
        </a:p>
      </dgm:t>
    </dgm:pt>
    <dgm:pt modelId="{8B171230-31CE-43CF-986B-3CE285AE383C}" type="parTrans" cxnId="{8883393D-8DD2-40FA-A0D5-149C34B48A00}">
      <dgm:prSet/>
      <dgm:spPr/>
      <dgm:t>
        <a:bodyPr/>
        <a:lstStyle/>
        <a:p>
          <a:endParaRPr lang="ru-RU"/>
        </a:p>
      </dgm:t>
    </dgm:pt>
    <dgm:pt modelId="{4AD2FD58-1B65-47B3-927B-87BEFB170F0E}" type="sibTrans" cxnId="{8883393D-8DD2-40FA-A0D5-149C34B48A00}">
      <dgm:prSet/>
      <dgm:spPr/>
      <dgm:t>
        <a:bodyPr/>
        <a:lstStyle/>
        <a:p>
          <a:endParaRPr lang="ru-RU"/>
        </a:p>
      </dgm:t>
    </dgm:pt>
    <dgm:pt modelId="{A6AA646C-6D58-4406-83A6-4C4933FF0499}" type="pres">
      <dgm:prSet presAssocID="{FA8FCC2C-7AA7-4DC8-BC34-4270AA77F3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9BBA34-7533-4C43-8D1C-BB8CEB25950F}" type="pres">
      <dgm:prSet presAssocID="{575AFE37-2A7C-4253-9A9C-B9AFECC85181}" presName="composite" presStyleCnt="0"/>
      <dgm:spPr/>
    </dgm:pt>
    <dgm:pt modelId="{D49FABB5-2B88-46E5-A9B0-4D0BC8530E50}" type="pres">
      <dgm:prSet presAssocID="{575AFE37-2A7C-4253-9A9C-B9AFECC851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1C41F-C295-480B-8BC5-50AA7D2106AF}" type="pres">
      <dgm:prSet presAssocID="{575AFE37-2A7C-4253-9A9C-B9AFECC851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18726-412A-47E7-A018-B60265FD8E8D}" type="pres">
      <dgm:prSet presAssocID="{04C83528-BBE7-4C36-B83C-FCD29FA441EA}" presName="sp" presStyleCnt="0"/>
      <dgm:spPr/>
    </dgm:pt>
    <dgm:pt modelId="{693C54BC-9D95-499D-B584-12B1796C050E}" type="pres">
      <dgm:prSet presAssocID="{034B9A34-0E98-4816-BAA3-78080844B673}" presName="composite" presStyleCnt="0"/>
      <dgm:spPr/>
    </dgm:pt>
    <dgm:pt modelId="{0B2E9823-7310-43F4-A20B-3DB0ACAD3B71}" type="pres">
      <dgm:prSet presAssocID="{034B9A34-0E98-4816-BAA3-78080844B67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33D7-E38F-4F42-B6E8-1E93121D5571}" type="pres">
      <dgm:prSet presAssocID="{034B9A34-0E98-4816-BAA3-78080844B67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7C5CC-B74D-43F5-B655-CA3D4416F642}" type="pres">
      <dgm:prSet presAssocID="{D2DDB2C6-DD94-4185-992E-791B378DD5F0}" presName="sp" presStyleCnt="0"/>
      <dgm:spPr/>
    </dgm:pt>
    <dgm:pt modelId="{4B5319EB-E46B-48D1-BB2F-0FADEEE63BB6}" type="pres">
      <dgm:prSet presAssocID="{A4EE5A57-79EA-4E90-A4DC-4758FE33A435}" presName="composite" presStyleCnt="0"/>
      <dgm:spPr/>
    </dgm:pt>
    <dgm:pt modelId="{809E1523-0BB1-4D1F-9D9C-3842D837089F}" type="pres">
      <dgm:prSet presAssocID="{A4EE5A57-79EA-4E90-A4DC-4758FE33A4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035DC-1364-4BE4-86CE-3582C853F87C}" type="pres">
      <dgm:prSet presAssocID="{A4EE5A57-79EA-4E90-A4DC-4758FE33A43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AF98F-B78C-4E16-AADA-368C1AE3674D}" srcId="{A4EE5A57-79EA-4E90-A4DC-4758FE33A435}" destId="{968CE791-6555-4CD8-9275-31F2841413EE}" srcOrd="0" destOrd="0" parTransId="{D74FA5C7-3A35-4799-BAAC-35662183D974}" sibTransId="{41765161-AAC8-482B-B3F5-3BD39B0DEF36}"/>
    <dgm:cxn modelId="{9F2CDC4E-CBDE-467E-9D2F-31553ABE9FA4}" srcId="{575AFE37-2A7C-4253-9A9C-B9AFECC85181}" destId="{87F9A597-575D-4991-BB47-45C4A867046D}" srcOrd="0" destOrd="0" parTransId="{F00AE869-2971-4E2E-AA88-48999928F45B}" sibTransId="{9B712166-DC68-4B04-AFB8-30985C1C82E0}"/>
    <dgm:cxn modelId="{70E18E72-94FF-4DF6-A088-9F6890EBC73F}" type="presOf" srcId="{034B9A34-0E98-4816-BAA3-78080844B673}" destId="{0B2E9823-7310-43F4-A20B-3DB0ACAD3B71}" srcOrd="0" destOrd="0" presId="urn:microsoft.com/office/officeart/2005/8/layout/chevron2"/>
    <dgm:cxn modelId="{C0DB293D-F5E7-4D6E-8D26-C122D0BB411E}" type="presOf" srcId="{968CE791-6555-4CD8-9275-31F2841413EE}" destId="{3FD035DC-1364-4BE4-86CE-3582C853F87C}" srcOrd="0" destOrd="0" presId="urn:microsoft.com/office/officeart/2005/8/layout/chevron2"/>
    <dgm:cxn modelId="{DEA7C70D-F422-4542-B82F-3F5C58CDC0FE}" type="presOf" srcId="{2A9E8C67-CCF8-435C-A998-E3120B0F060F}" destId="{3FD035DC-1364-4BE4-86CE-3582C853F87C}" srcOrd="0" destOrd="1" presId="urn:microsoft.com/office/officeart/2005/8/layout/chevron2"/>
    <dgm:cxn modelId="{223597A4-EC4F-4C75-B563-DE184A24B1E8}" type="presOf" srcId="{63093683-5BED-440A-ACA3-75B4C544FD07}" destId="{2BCF33D7-E38F-4F42-B6E8-1E93121D5571}" srcOrd="0" destOrd="0" presId="urn:microsoft.com/office/officeart/2005/8/layout/chevron2"/>
    <dgm:cxn modelId="{6C1FF98A-8651-4191-BDCD-4F9FD77D5F03}" type="presOf" srcId="{9A9463BF-A579-44A2-9096-F4D2C08AA96A}" destId="{CBA1C41F-C295-480B-8BC5-50AA7D2106AF}" srcOrd="0" destOrd="1" presId="urn:microsoft.com/office/officeart/2005/8/layout/chevron2"/>
    <dgm:cxn modelId="{31FB9737-2740-43E5-93F8-78F6CA33F95A}" srcId="{FA8FCC2C-7AA7-4DC8-BC34-4270AA77F33B}" destId="{A4EE5A57-79EA-4E90-A4DC-4758FE33A435}" srcOrd="2" destOrd="0" parTransId="{5749614E-0B41-405C-8414-8C65E415F305}" sibTransId="{273BAD2F-ED6B-441B-AF71-4459A708D3F5}"/>
    <dgm:cxn modelId="{10A59B0F-B9C7-4064-9E2A-A9B859154797}" srcId="{575AFE37-2A7C-4253-9A9C-B9AFECC85181}" destId="{9A9463BF-A579-44A2-9096-F4D2C08AA96A}" srcOrd="1" destOrd="0" parTransId="{1FFDF036-E4B8-42D9-8E96-88FD7FCDDAFB}" sibTransId="{D329ED14-BACD-444A-ADAB-9FE50D513A04}"/>
    <dgm:cxn modelId="{6E3D5894-D376-404A-B897-3B63F0CC8507}" srcId="{FA8FCC2C-7AA7-4DC8-BC34-4270AA77F33B}" destId="{034B9A34-0E98-4816-BAA3-78080844B673}" srcOrd="1" destOrd="0" parTransId="{0EB91A8A-55C7-46D8-A469-22FBCA44A0D9}" sibTransId="{D2DDB2C6-DD94-4185-992E-791B378DD5F0}"/>
    <dgm:cxn modelId="{87C5C440-AE56-4559-B6E5-045D748BB382}" srcId="{034B9A34-0E98-4816-BAA3-78080844B673}" destId="{C12327CF-BC76-4CF2-94CB-E552E2677FBC}" srcOrd="1" destOrd="0" parTransId="{24F40147-8517-43C4-AE51-FC624EEB040C}" sibTransId="{9B366FE9-3585-4371-BEC3-F441F2D7EE0D}"/>
    <dgm:cxn modelId="{8883393D-8DD2-40FA-A0D5-149C34B48A00}" srcId="{A4EE5A57-79EA-4E90-A4DC-4758FE33A435}" destId="{2A9E8C67-CCF8-435C-A998-E3120B0F060F}" srcOrd="1" destOrd="0" parTransId="{8B171230-31CE-43CF-986B-3CE285AE383C}" sibTransId="{4AD2FD58-1B65-47B3-927B-87BEFB170F0E}"/>
    <dgm:cxn modelId="{FFC5B2B0-D471-4D1C-AE93-9D8748DF8E2D}" type="presOf" srcId="{A4EE5A57-79EA-4E90-A4DC-4758FE33A435}" destId="{809E1523-0BB1-4D1F-9D9C-3842D837089F}" srcOrd="0" destOrd="0" presId="urn:microsoft.com/office/officeart/2005/8/layout/chevron2"/>
    <dgm:cxn modelId="{A2479CF1-C827-486A-9FB1-7FD6FDE7B78B}" type="presOf" srcId="{FA8FCC2C-7AA7-4DC8-BC34-4270AA77F33B}" destId="{A6AA646C-6D58-4406-83A6-4C4933FF0499}" srcOrd="0" destOrd="0" presId="urn:microsoft.com/office/officeart/2005/8/layout/chevron2"/>
    <dgm:cxn modelId="{833B4074-31CC-4AD5-A748-20E090741CC9}" type="presOf" srcId="{575AFE37-2A7C-4253-9A9C-B9AFECC85181}" destId="{D49FABB5-2B88-46E5-A9B0-4D0BC8530E50}" srcOrd="0" destOrd="0" presId="urn:microsoft.com/office/officeart/2005/8/layout/chevron2"/>
    <dgm:cxn modelId="{2144169F-0078-4D59-81D1-4CEAF8674097}" type="presOf" srcId="{87F9A597-575D-4991-BB47-45C4A867046D}" destId="{CBA1C41F-C295-480B-8BC5-50AA7D2106AF}" srcOrd="0" destOrd="0" presId="urn:microsoft.com/office/officeart/2005/8/layout/chevron2"/>
    <dgm:cxn modelId="{0E0C9711-4043-4E43-83F2-64C637C149BD}" srcId="{FA8FCC2C-7AA7-4DC8-BC34-4270AA77F33B}" destId="{575AFE37-2A7C-4253-9A9C-B9AFECC85181}" srcOrd="0" destOrd="0" parTransId="{B0851643-BAA6-4070-8C4E-7FB6F18DDBA3}" sibTransId="{04C83528-BBE7-4C36-B83C-FCD29FA441EA}"/>
    <dgm:cxn modelId="{EED0CA61-0261-458F-9CE6-1C6AF2A8DFB0}" srcId="{034B9A34-0E98-4816-BAA3-78080844B673}" destId="{63093683-5BED-440A-ACA3-75B4C544FD07}" srcOrd="0" destOrd="0" parTransId="{13C05DFC-3262-4305-80E9-5FCD79B13BEF}" sibTransId="{6AB1B4C4-78EA-426E-844A-79CFAFE3D0CF}"/>
    <dgm:cxn modelId="{A4780DD4-C717-4636-9EA6-B9A71390D1A8}" type="presOf" srcId="{C12327CF-BC76-4CF2-94CB-E552E2677FBC}" destId="{2BCF33D7-E38F-4F42-B6E8-1E93121D5571}" srcOrd="0" destOrd="1" presId="urn:microsoft.com/office/officeart/2005/8/layout/chevron2"/>
    <dgm:cxn modelId="{5EBBFB6A-A06F-4164-981A-113378A899D4}" type="presParOf" srcId="{A6AA646C-6D58-4406-83A6-4C4933FF0499}" destId="{599BBA34-7533-4C43-8D1C-BB8CEB25950F}" srcOrd="0" destOrd="0" presId="urn:microsoft.com/office/officeart/2005/8/layout/chevron2"/>
    <dgm:cxn modelId="{CD5FC5D4-AD4E-4E08-8D6F-9151411D724F}" type="presParOf" srcId="{599BBA34-7533-4C43-8D1C-BB8CEB25950F}" destId="{D49FABB5-2B88-46E5-A9B0-4D0BC8530E50}" srcOrd="0" destOrd="0" presId="urn:microsoft.com/office/officeart/2005/8/layout/chevron2"/>
    <dgm:cxn modelId="{79377F4B-2537-47F5-ABED-AEE7E5479C9B}" type="presParOf" srcId="{599BBA34-7533-4C43-8D1C-BB8CEB25950F}" destId="{CBA1C41F-C295-480B-8BC5-50AA7D2106AF}" srcOrd="1" destOrd="0" presId="urn:microsoft.com/office/officeart/2005/8/layout/chevron2"/>
    <dgm:cxn modelId="{45D48B0F-7686-48A6-9F91-78203F29322E}" type="presParOf" srcId="{A6AA646C-6D58-4406-83A6-4C4933FF0499}" destId="{DA418726-412A-47E7-A018-B60265FD8E8D}" srcOrd="1" destOrd="0" presId="urn:microsoft.com/office/officeart/2005/8/layout/chevron2"/>
    <dgm:cxn modelId="{6660FAF0-F839-4253-93CA-D7BA04DB9340}" type="presParOf" srcId="{A6AA646C-6D58-4406-83A6-4C4933FF0499}" destId="{693C54BC-9D95-499D-B584-12B1796C050E}" srcOrd="2" destOrd="0" presId="urn:microsoft.com/office/officeart/2005/8/layout/chevron2"/>
    <dgm:cxn modelId="{C2B720D1-1574-4FD2-89C1-70EFA639305C}" type="presParOf" srcId="{693C54BC-9D95-499D-B584-12B1796C050E}" destId="{0B2E9823-7310-43F4-A20B-3DB0ACAD3B71}" srcOrd="0" destOrd="0" presId="urn:microsoft.com/office/officeart/2005/8/layout/chevron2"/>
    <dgm:cxn modelId="{109B0D78-819B-4643-AC70-CB83A3B5F6D0}" type="presParOf" srcId="{693C54BC-9D95-499D-B584-12B1796C050E}" destId="{2BCF33D7-E38F-4F42-B6E8-1E93121D5571}" srcOrd="1" destOrd="0" presId="urn:microsoft.com/office/officeart/2005/8/layout/chevron2"/>
    <dgm:cxn modelId="{762F9A40-D4F6-49D5-80B1-6A0C486D00D1}" type="presParOf" srcId="{A6AA646C-6D58-4406-83A6-4C4933FF0499}" destId="{01E7C5CC-B74D-43F5-B655-CA3D4416F642}" srcOrd="3" destOrd="0" presId="urn:microsoft.com/office/officeart/2005/8/layout/chevron2"/>
    <dgm:cxn modelId="{3EF9A4DF-8E46-498F-9A2F-DD21A24FE6B0}" type="presParOf" srcId="{A6AA646C-6D58-4406-83A6-4C4933FF0499}" destId="{4B5319EB-E46B-48D1-BB2F-0FADEEE63BB6}" srcOrd="4" destOrd="0" presId="urn:microsoft.com/office/officeart/2005/8/layout/chevron2"/>
    <dgm:cxn modelId="{1C764A5B-EE5D-47F8-A888-BBDDC236E76E}" type="presParOf" srcId="{4B5319EB-E46B-48D1-BB2F-0FADEEE63BB6}" destId="{809E1523-0BB1-4D1F-9D9C-3842D837089F}" srcOrd="0" destOrd="0" presId="urn:microsoft.com/office/officeart/2005/8/layout/chevron2"/>
    <dgm:cxn modelId="{4544AA67-3565-4F24-B6F8-B7C6DD33E489}" type="presParOf" srcId="{4B5319EB-E46B-48D1-BB2F-0FADEEE63BB6}" destId="{3FD035DC-1364-4BE4-86CE-3582C853F8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0" y="6543675"/>
            <a:ext cx="1458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1400" i="1" smtClean="0">
                <a:solidFill>
                  <a:srgbClr val="FF0000"/>
                </a:solidFill>
                <a:latin typeface="Arial Unicode MS" pitchFamily="34" charset="-128"/>
              </a:rPr>
              <a:t>«ПРОМЕТЕЙ»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8456613" y="6000750"/>
          <a:ext cx="6873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Фотография Photo Editor" r:id="rId3" imgW="11383964" imgH="14209524" progId="">
                  <p:embed/>
                </p:oleObj>
              </mc:Choice>
              <mc:Fallback>
                <p:oleObj name="Фотография Photo Editor" r:id="rId3" imgW="11383964" imgH="14209524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613" y="6000750"/>
                        <a:ext cx="6873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9860B-CA87-408D-87A5-7B57BED6F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oleObject" Target="../embeddings/_____Microsoft_Excel_97-20032.xls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ВВЕДЕНИЕ В ГЕРИАТРИЮ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</a:p>
          <a:p>
            <a:r>
              <a:rPr lang="ru-RU" dirty="0" smtClean="0"/>
              <a:t> о</a:t>
            </a:r>
            <a:r>
              <a:rPr lang="ru-RU" dirty="0" smtClean="0">
                <a:cs typeface="Times New Roman" pitchFamily="18" charset="0"/>
              </a:rPr>
              <a:t>тсутствие перспектив быстрого изменения демографической картины;</a:t>
            </a:r>
          </a:p>
          <a:p>
            <a:r>
              <a:rPr lang="ru-RU" dirty="0" smtClean="0">
                <a:cs typeface="Times New Roman" pitchFamily="18" charset="0"/>
              </a:rPr>
              <a:t>с учетом низкого уровня рождаемости и </a:t>
            </a:r>
            <a:r>
              <a:rPr lang="ru-RU" dirty="0" err="1" smtClean="0">
                <a:cs typeface="Times New Roman" pitchFamily="18" charset="0"/>
              </a:rPr>
              <a:t>необеспечения</a:t>
            </a:r>
            <a:r>
              <a:rPr lang="ru-RU" dirty="0" smtClean="0">
                <a:cs typeface="Times New Roman" pitchFamily="18" charset="0"/>
              </a:rPr>
              <a:t> нормальных темпов воспроизводства населения пожилые люди вскоре составят треть всего населения.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ПРОЛЕЖНИ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ишемическое поражение тканей в местах длительного давления;</a:t>
            </a:r>
          </a:p>
          <a:p>
            <a:pPr eaLnBrk="1" hangingPunct="1"/>
            <a:r>
              <a:rPr lang="ru-RU" dirty="0" smtClean="0"/>
              <a:t>в пожилом возрасте могут образовываться в течении нескольких часов;</a:t>
            </a:r>
          </a:p>
          <a:p>
            <a:pPr eaLnBrk="1" hangingPunct="1"/>
            <a:r>
              <a:rPr lang="ru-RU" dirty="0" smtClean="0"/>
              <a:t>наблюдаются у 2 – 4% госпитализированных; 10 – 20% пожилых лиц в стационарных социальных учреждениях;</a:t>
            </a:r>
          </a:p>
          <a:p>
            <a:pPr eaLnBrk="1" hangingPunct="1"/>
            <a:r>
              <a:rPr lang="ru-RU" dirty="0" smtClean="0"/>
              <a:t>риск смерти повышается на 50%, т.к. пролежни часто являются проявлениями сопутствующих заболеваний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Факторы риска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defRPr/>
            </a:pPr>
            <a:r>
              <a:rPr lang="ru-RU" dirty="0"/>
              <a:t>в</a:t>
            </a:r>
            <a:r>
              <a:rPr lang="ru-RU" dirty="0" smtClean="0"/>
              <a:t>озраст – 70% всех случаев пролежней встречается в возрасте старше 70 лет;</a:t>
            </a:r>
          </a:p>
          <a:p>
            <a:pPr marL="274320" indent="-274320">
              <a:defRPr/>
            </a:pPr>
            <a:r>
              <a:rPr lang="ru-RU" dirty="0" smtClean="0"/>
              <a:t>недостаточность питания;</a:t>
            </a:r>
          </a:p>
          <a:p>
            <a:pPr marL="274320" indent="-274320">
              <a:defRPr/>
            </a:pPr>
            <a:r>
              <a:rPr lang="ru-RU" dirty="0"/>
              <a:t>д</a:t>
            </a:r>
            <a:r>
              <a:rPr lang="ru-RU" dirty="0" smtClean="0"/>
              <a:t>лительная иммобилизация, неврологический дефицит;</a:t>
            </a:r>
          </a:p>
          <a:p>
            <a:pPr marL="274320" indent="-274320">
              <a:defRPr/>
            </a:pPr>
            <a:r>
              <a:rPr lang="ru-RU" dirty="0"/>
              <a:t>н</a:t>
            </a:r>
            <a:r>
              <a:rPr lang="ru-RU" dirty="0" smtClean="0"/>
              <a:t>едержание мочи и кала;</a:t>
            </a:r>
          </a:p>
          <a:p>
            <a:pPr marL="274320" indent="-274320">
              <a:defRPr/>
            </a:pPr>
            <a:r>
              <a:rPr lang="ru-RU" dirty="0"/>
              <a:t>с</a:t>
            </a:r>
            <a:r>
              <a:rPr lang="ru-RU" dirty="0" smtClean="0"/>
              <a:t>ахарный диабет;</a:t>
            </a:r>
          </a:p>
          <a:p>
            <a:pPr marL="274320" indent="-274320">
              <a:defRPr/>
            </a:pPr>
            <a:r>
              <a:rPr lang="ru-RU" dirty="0"/>
              <a:t>н</a:t>
            </a:r>
            <a:r>
              <a:rPr lang="ru-RU" dirty="0" smtClean="0"/>
              <a:t>арушения периферического кровообращения;</a:t>
            </a:r>
          </a:p>
          <a:p>
            <a:pPr marL="274320" indent="-274320">
              <a:defRPr/>
            </a:pPr>
            <a:r>
              <a:rPr lang="ru-RU" dirty="0"/>
              <a:t>м</a:t>
            </a:r>
            <a:r>
              <a:rPr lang="ru-RU" dirty="0" smtClean="0"/>
              <a:t>едикаменты (глюкокортикоиды, цитостатики и пр.)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Классификация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mtClean="0"/>
              <a:t>Стадия 1 – эритематозная, можно достичь быстрого обратного развития;</a:t>
            </a:r>
          </a:p>
          <a:p>
            <a:pPr eaLnBrk="1" hangingPunct="1"/>
            <a:r>
              <a:rPr lang="ru-RU" smtClean="0"/>
              <a:t>Стадия 2 – поверхностной ульцерации, поражены эпидермис и дерма;</a:t>
            </a:r>
          </a:p>
          <a:p>
            <a:pPr eaLnBrk="1" hangingPunct="1"/>
            <a:r>
              <a:rPr lang="ru-RU" smtClean="0"/>
              <a:t>Стадия 3 – некротическая, сухой некроз, но в пределах кожи;</a:t>
            </a:r>
          </a:p>
          <a:p>
            <a:pPr eaLnBrk="1" hangingPunct="1"/>
            <a:r>
              <a:rPr lang="ru-RU" smtClean="0"/>
              <a:t>Стадия 4 – некротические изменения затрагивают не только кожу, но и более глубокие структуры.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227" name="Содержимое 3" descr="пролежень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1" name="Содержимое 3" descr="пролежень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Профилактика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/>
              <a:t>периодическое уменьшение давления на выступающие участки кожи – не менее чем на 15 секунд каждые 10 минут;</a:t>
            </a:r>
          </a:p>
          <a:p>
            <a:pPr eaLnBrk="1" hangingPunct="1"/>
            <a:r>
              <a:rPr lang="ru-RU" dirty="0" smtClean="0"/>
              <a:t>у лежачих больных изменение положения не реже каждых 2 часов;</a:t>
            </a:r>
          </a:p>
          <a:p>
            <a:pPr eaLnBrk="1" hangingPunct="1"/>
            <a:r>
              <a:rPr lang="ru-RU" dirty="0" smtClean="0"/>
              <a:t>применение специальных </a:t>
            </a:r>
            <a:r>
              <a:rPr lang="ru-RU" dirty="0" err="1" smtClean="0"/>
              <a:t>противопролежневых</a:t>
            </a:r>
            <a:r>
              <a:rPr lang="ru-RU" dirty="0" smtClean="0"/>
              <a:t> матрасов;</a:t>
            </a:r>
          </a:p>
          <a:p>
            <a:pPr eaLnBrk="1" hangingPunct="1"/>
            <a:r>
              <a:rPr lang="ru-RU" dirty="0" smtClean="0"/>
              <a:t>контроль физиологических констант – артериальное давление, достаточный прием жидкости, лечение анемии, питательная поддержка.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5299" name="Содержимое 3" descr="противопролежневый матрац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3" name="Содержимое 3" descr="CKO77TCABJ5694CAKEJQJGCAFZFGZRCA7P8SVKCA3QD8LFCA7CYBARCAS7UFB2CA21L3L8CA9MZMMMCA07WA2PCA4TDD2XCAYO5OSFCATMQP4UCAD7J2Z8CAD6QCAXCABZ8Q3HCAV8PUEDCA9QQJ6MCA6LLO3J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«Не вводите в рану то, что не ввели бы в собственный глаз»;</a:t>
            </a:r>
          </a:p>
          <a:p>
            <a:r>
              <a:rPr lang="ru-RU" dirty="0" smtClean="0"/>
              <a:t>использование антисептических средств типа                   </a:t>
            </a:r>
            <a:r>
              <a:rPr lang="ru-RU" dirty="0" err="1" smtClean="0"/>
              <a:t>йод-повидона</a:t>
            </a:r>
            <a:r>
              <a:rPr lang="ru-RU" dirty="0" smtClean="0"/>
              <a:t>, перекиси водорода и </a:t>
            </a:r>
            <a:r>
              <a:rPr lang="ru-RU" dirty="0" err="1" smtClean="0"/>
              <a:t>гипохлорида</a:t>
            </a:r>
            <a:r>
              <a:rPr lang="ru-RU" dirty="0" smtClean="0"/>
              <a:t> натрия лучше избегать, поскольку они не только уничтожают микрофлору, но и повреждают нормальную ткань;</a:t>
            </a:r>
          </a:p>
          <a:p>
            <a:r>
              <a:rPr lang="ru-RU" dirty="0" smtClean="0"/>
              <a:t>полезнее промывать пролежневую язву стерильным изотоническим раствором натрия хлорида.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высокая патологическая пораженность лиц пожилого и старческого возраста, когда у одного пациента регистрируется в среднем 7-8 хронических заболеваний;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значительные особенности медикаментозного лечения у пожилых;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большая распространенность патологического старения.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промывание под давлением и вихревая терапия могут приводить к проникновению микрофлоры внутрь заживающей ткани;</a:t>
            </a:r>
          </a:p>
          <a:p>
            <a:r>
              <a:rPr lang="ru-RU" dirty="0" smtClean="0"/>
              <a:t>хирургическая обработка - потенциальная возможность избыточного повреждения местных тканей, нарушения локального кровообращения и увеличения раневого дефекта в размерах;</a:t>
            </a:r>
          </a:p>
          <a:p>
            <a:r>
              <a:rPr lang="ru-RU" dirty="0" smtClean="0"/>
              <a:t>перевязочные средства нового поколения – интерактивные и </a:t>
            </a:r>
            <a:r>
              <a:rPr lang="ru-RU" dirty="0" err="1" smtClean="0"/>
              <a:t>атравматические</a:t>
            </a:r>
            <a:r>
              <a:rPr lang="ru-RU" dirty="0" smtClean="0"/>
              <a:t> повязки.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Гидрогели – пролежни с минимальной экссудацией – </a:t>
            </a:r>
            <a:r>
              <a:rPr lang="ru-RU" dirty="0" err="1" smtClean="0"/>
              <a:t>Гидросорб</a:t>
            </a:r>
            <a:r>
              <a:rPr lang="ru-RU" dirty="0" smtClean="0"/>
              <a:t>, </a:t>
            </a:r>
            <a:r>
              <a:rPr lang="ru-RU" dirty="0" err="1" smtClean="0"/>
              <a:t>Гидросорб-Гель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Губчатые повязки – малая и средняя экссудация – </a:t>
            </a:r>
            <a:r>
              <a:rPr lang="ru-RU" dirty="0" err="1" smtClean="0"/>
              <a:t>Гидро</a:t>
            </a:r>
            <a:r>
              <a:rPr lang="ru-RU" dirty="0" smtClean="0"/>
              <a:t> Так;</a:t>
            </a:r>
          </a:p>
          <a:p>
            <a:r>
              <a:rPr lang="ru-RU" dirty="0" err="1" smtClean="0"/>
              <a:t>Гидроколлоиды</a:t>
            </a:r>
            <a:r>
              <a:rPr lang="ru-RU" dirty="0" smtClean="0"/>
              <a:t> и </a:t>
            </a:r>
            <a:r>
              <a:rPr lang="ru-RU" dirty="0" err="1" smtClean="0"/>
              <a:t>атравматичные</a:t>
            </a:r>
            <a:r>
              <a:rPr lang="ru-RU" dirty="0" smtClean="0"/>
              <a:t> сетчатые повязки – </a:t>
            </a:r>
            <a:r>
              <a:rPr lang="ru-RU" dirty="0" err="1" smtClean="0"/>
              <a:t>Гидроколл</a:t>
            </a:r>
            <a:r>
              <a:rPr lang="ru-RU" dirty="0" smtClean="0"/>
              <a:t>, </a:t>
            </a:r>
            <a:r>
              <a:rPr lang="ru-RU" dirty="0" err="1" smtClean="0"/>
              <a:t>Бранолинд</a:t>
            </a:r>
            <a:r>
              <a:rPr lang="ru-RU" dirty="0" smtClean="0"/>
              <a:t>, </a:t>
            </a:r>
            <a:r>
              <a:rPr lang="ru-RU" dirty="0" err="1" smtClean="0"/>
              <a:t>Гидротюль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Суперпоглотители</a:t>
            </a:r>
            <a:r>
              <a:rPr lang="ru-RU" dirty="0" smtClean="0"/>
              <a:t>, Губчатые повязки, </a:t>
            </a:r>
            <a:r>
              <a:rPr lang="ru-RU" dirty="0" err="1" smtClean="0"/>
              <a:t>Альгинатные</a:t>
            </a:r>
            <a:r>
              <a:rPr lang="ru-RU" dirty="0" smtClean="0"/>
              <a:t> повязки – пролежни со средней и выраженной экссудацией – </a:t>
            </a:r>
            <a:r>
              <a:rPr lang="ru-RU" dirty="0" err="1" smtClean="0"/>
              <a:t>ТендерВет</a:t>
            </a:r>
            <a:r>
              <a:rPr lang="ru-RU" dirty="0" smtClean="0"/>
              <a:t> 24, </a:t>
            </a:r>
            <a:r>
              <a:rPr lang="ru-RU" dirty="0" err="1" smtClean="0"/>
              <a:t>ПемаФом</a:t>
            </a:r>
            <a:r>
              <a:rPr lang="ru-RU" dirty="0" smtClean="0"/>
              <a:t> Комфорт, </a:t>
            </a:r>
            <a:r>
              <a:rPr lang="ru-RU" dirty="0" err="1" smtClean="0"/>
              <a:t>Сорбалгон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современных перевязочных средств частота смены повязки составляет от одних суток до 7 дней в зависимости от фазы течения раневого процесса, степени экссудации, состояния окружающей кожи и свойств применяемой повязки;</a:t>
            </a:r>
          </a:p>
          <a:p>
            <a:r>
              <a:rPr lang="ru-RU" dirty="0" smtClean="0"/>
              <a:t>в среднем, при правильном подборе, кратность смены повязки составляет один раз в 3 – 5 дней.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6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лишние необоснованные перевязки приносят не показаны, так как хронической ране, каковой является пролежень, необходимо обеспечить максимальный покой;</a:t>
            </a:r>
          </a:p>
          <a:p>
            <a:r>
              <a:rPr lang="ru-RU" dirty="0" smtClean="0"/>
              <a:t>внеплановые перевязки требуются при появлении болевого синдрома, признаков раневых осложнений, нарушении функции, загрязнении и фиксации повязки.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Прогноз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спонтанное заживление пролежней  происходит крайне редко;</a:t>
            </a:r>
          </a:p>
          <a:p>
            <a:r>
              <a:rPr lang="ru-RU" dirty="0" smtClean="0"/>
              <a:t>при хорошем уходе и адекватном лечении состояние больных с пролежнями в 80% случаев улучшается, а у 40% пациентов они полностью излечиваются.;</a:t>
            </a:r>
          </a:p>
          <a:p>
            <a:r>
              <a:rPr lang="ru-RU" dirty="0" smtClean="0"/>
              <a:t>развитие местных и общих инфекционных раневых осложнений уменьшает шансы на благоприятный исход.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НЕДЕРЖАНИЕ МОЧИ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неконтролируемое мочеиспускание</a:t>
            </a:r>
          </a:p>
          <a:p>
            <a:pPr eaLnBrk="1" hangingPunct="1"/>
            <a:r>
              <a:rPr lang="ru-RU" smtClean="0"/>
              <a:t>приводит к клиническим и социальным проблемам</a:t>
            </a:r>
          </a:p>
          <a:p>
            <a:pPr eaLnBrk="1" hangingPunct="1"/>
            <a:r>
              <a:rPr lang="ru-RU" smtClean="0"/>
              <a:t>не является признаком старения, требует лечения и реабилитации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Классификация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>
              <a:defRPr/>
            </a:pPr>
            <a:r>
              <a:rPr lang="ru-RU" dirty="0" smtClean="0"/>
              <a:t>стрессовое недержание (недостаточность сфинктера), характерно для женщин;</a:t>
            </a:r>
          </a:p>
          <a:p>
            <a:pPr marL="274320" indent="-274320">
              <a:defRPr/>
            </a:pPr>
            <a:r>
              <a:rPr lang="ru-RU" dirty="0" err="1" smtClean="0"/>
              <a:t>ургентное</a:t>
            </a:r>
            <a:r>
              <a:rPr lang="ru-RU" dirty="0" smtClean="0"/>
              <a:t> недержание – императивные позывы на мочеиспускание в течение дня;</a:t>
            </a:r>
          </a:p>
          <a:p>
            <a:pPr marL="274320" indent="-274320">
              <a:defRPr/>
            </a:pPr>
            <a:r>
              <a:rPr lang="ru-RU" dirty="0" smtClean="0"/>
              <a:t>смешанная форма;</a:t>
            </a:r>
          </a:p>
          <a:p>
            <a:pPr marL="274320" indent="-274320">
              <a:defRPr/>
            </a:pPr>
            <a:r>
              <a:rPr lang="ru-RU" dirty="0" smtClean="0"/>
              <a:t>рефлекторное недержание – дисфункция центральной нервной системы;</a:t>
            </a:r>
          </a:p>
          <a:p>
            <a:pPr marL="274320" indent="-274320">
              <a:defRPr/>
            </a:pPr>
            <a:r>
              <a:rPr lang="ru-RU" dirty="0" smtClean="0"/>
              <a:t>функциональное недержание (делирий, нарушения адаптации при госпитализации);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недержание (прием антихолинергических препаратов, гипнотиков, </a:t>
            </a:r>
            <a:r>
              <a:rPr lang="ru-RU" dirty="0" err="1" smtClean="0"/>
              <a:t>диуретиков</a:t>
            </a:r>
            <a:r>
              <a:rPr lang="ru-RU" dirty="0" smtClean="0"/>
              <a:t>, </a:t>
            </a:r>
            <a:r>
              <a:rPr lang="ru-RU" dirty="0" err="1" smtClean="0"/>
              <a:t>альфа-блокаторов</a:t>
            </a:r>
            <a:r>
              <a:rPr lang="ru-RU" dirty="0" smtClean="0"/>
              <a:t>, </a:t>
            </a:r>
            <a:r>
              <a:rPr lang="ru-RU" dirty="0" err="1" smtClean="0"/>
              <a:t>блокаторов</a:t>
            </a:r>
            <a:r>
              <a:rPr lang="ru-RU" dirty="0" smtClean="0"/>
              <a:t> кальциевых каналов).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467" name="Содержимое 3" descr="KYS4EMCARHZKMNCAGIR9SWCALFJPNCCA1VUQ1ZCAD1D615CAGKHSVICAUSI45JCAC1YLGGCAALSCZOCAZ7ZKLGCAL3VGWFCAV11DULCAIV1385CAFZU3NTCA1A52T5CAB5X66XCAE8K143CA3J8VXGCANL533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Типы старения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Физиологическое</a:t>
            </a:r>
            <a:r>
              <a:rPr lang="ru-RU" smtClean="0"/>
              <a:t> старение: характеризуется нормальным течением процессов старения, биологический возраст соответствует паспортному.</a:t>
            </a:r>
          </a:p>
          <a:p>
            <a:r>
              <a:rPr lang="ru-RU" b="1" smtClean="0"/>
              <a:t>Патологическое</a:t>
            </a:r>
            <a:r>
              <a:rPr lang="ru-RU" smtClean="0"/>
              <a:t> старение: характеризуется ускоренным старением, биологический возраст опережает паспортный.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Лечение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defRPr/>
            </a:pPr>
            <a:r>
              <a:rPr lang="ru-RU" dirty="0" smtClean="0"/>
              <a:t>нормализация питьевого режима (но не ограничивать общий объем жидкости в связи с возможностью дегидратации);</a:t>
            </a:r>
          </a:p>
          <a:p>
            <a:pPr marL="274320" indent="-274320">
              <a:defRPr/>
            </a:pPr>
            <a:r>
              <a:rPr lang="ru-RU" dirty="0" smtClean="0"/>
              <a:t>применение абсорбционных материалов;</a:t>
            </a:r>
          </a:p>
          <a:p>
            <a:pPr marL="274320" indent="-274320">
              <a:defRPr/>
            </a:pPr>
            <a:r>
              <a:rPr lang="ru-RU" dirty="0" smtClean="0"/>
              <a:t>поведенческая терапия: приучение к частому мочеиспусканию;</a:t>
            </a:r>
          </a:p>
          <a:p>
            <a:pPr marL="274320" indent="-274320">
              <a:defRPr/>
            </a:pPr>
            <a:r>
              <a:rPr lang="ru-RU" dirty="0" smtClean="0"/>
              <a:t>хирургические методы;</a:t>
            </a:r>
          </a:p>
          <a:p>
            <a:pPr marL="274320" indent="-274320">
              <a:defRPr/>
            </a:pPr>
            <a:r>
              <a:rPr lang="ru-RU" dirty="0" smtClean="0"/>
              <a:t>фармакологическое вмешательство.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Местные средства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МолиМед</a:t>
            </a:r>
            <a:r>
              <a:rPr lang="ru-RU" dirty="0" smtClean="0"/>
              <a:t> (</a:t>
            </a:r>
            <a:r>
              <a:rPr lang="en-US" dirty="0" err="1" smtClean="0"/>
              <a:t>Molimed</a:t>
            </a:r>
            <a:r>
              <a:rPr lang="ru-RU" dirty="0" smtClean="0"/>
              <a:t>®) –  прокладки анатомической формы для мужчин и женщин – применяется при всех видах недержания. </a:t>
            </a:r>
          </a:p>
          <a:p>
            <a:r>
              <a:rPr lang="ru-RU" dirty="0" smtClean="0"/>
              <a:t>надёжно впитывают жидкость, превращая её в гель и нейтрализует специфический запах;</a:t>
            </a:r>
          </a:p>
          <a:p>
            <a:r>
              <a:rPr lang="ru-RU" dirty="0" smtClean="0"/>
              <a:t>мягкий верхний нетканый материал обеспечивает комфорт в использовании;</a:t>
            </a:r>
          </a:p>
          <a:p>
            <a:r>
              <a:rPr lang="ru-RU" dirty="0" smtClean="0"/>
              <a:t>поддерживают благоприятный для кожи </a:t>
            </a:r>
            <a:r>
              <a:rPr lang="ru-RU" dirty="0" err="1" smtClean="0"/>
              <a:t>рН</a:t>
            </a:r>
            <a:r>
              <a:rPr lang="ru-RU" dirty="0" smtClean="0"/>
              <a:t> 5,5 и оказывают антибактериальный эффект.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Упражнения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для мышц тазового дна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Сократите мышцы, словно сдерживаете мочеиспускание, досчитайте до 3 и расслабьтесь. Повторите 10 раз.</a:t>
            </a:r>
          </a:p>
          <a:p>
            <a:r>
              <a:rPr lang="ru-RU" dirty="0" smtClean="0"/>
              <a:t>В течение 10 секунд быстро напрягите-расслабьте мышцы, а затем столько же времени проведите в расслабленном состоянии. Повторить 3 раза и прежде, чем приступить к следующему упражнению, отдохнуть полминуты.</a:t>
            </a:r>
          </a:p>
          <a:p>
            <a:r>
              <a:rPr lang="ru-RU" dirty="0" smtClean="0"/>
              <a:t>Сократите мышцы на 30 секунд, с последующим 30-ти секундным отдыхом. Сделайте 2 повторения.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САРКОПЕНИЯ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Факторы риска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возраст;</a:t>
            </a:r>
          </a:p>
          <a:p>
            <a:r>
              <a:rPr lang="ru-RU" dirty="0" smtClean="0"/>
              <a:t>плохое питание;</a:t>
            </a:r>
          </a:p>
          <a:p>
            <a:r>
              <a:rPr lang="ru-RU" dirty="0" smtClean="0"/>
              <a:t>длительная иммобилизация;</a:t>
            </a:r>
          </a:p>
          <a:p>
            <a:r>
              <a:rPr lang="ru-RU" dirty="0" smtClean="0"/>
              <a:t>сахарный диабет </a:t>
            </a:r>
            <a:r>
              <a:rPr lang="en-US" dirty="0" smtClean="0"/>
              <a:t>II </a:t>
            </a:r>
            <a:r>
              <a:rPr lang="ru-RU" dirty="0" smtClean="0"/>
              <a:t>типа, ожирение;</a:t>
            </a:r>
          </a:p>
          <a:p>
            <a:r>
              <a:rPr lang="ru-RU" dirty="0" smtClean="0"/>
              <a:t>когнитивный дефицит (исключается доброкачественное когнитивное снижение);</a:t>
            </a:r>
          </a:p>
          <a:p>
            <a:r>
              <a:rPr lang="ru-RU" dirty="0" smtClean="0"/>
              <a:t>дефицит витаминов </a:t>
            </a:r>
            <a:r>
              <a:rPr lang="en-US" dirty="0" smtClean="0"/>
              <a:t>D </a:t>
            </a:r>
            <a:r>
              <a:rPr lang="ru-RU" dirty="0" smtClean="0"/>
              <a:t>и В12;</a:t>
            </a:r>
          </a:p>
          <a:p>
            <a:r>
              <a:rPr lang="ru-RU" dirty="0" smtClean="0"/>
              <a:t>поведенческие факторы (курение, алкоголь), приводящие к развитию синдрома преждевременного старения.</a:t>
            </a:r>
          </a:p>
          <a:p>
            <a:pPr algn="r">
              <a:buNone/>
            </a:pPr>
            <a:r>
              <a:rPr lang="en-US" sz="2500" dirty="0" err="1" smtClean="0"/>
              <a:t>P.J.Atherton</a:t>
            </a:r>
            <a:r>
              <a:rPr lang="en-US" sz="2500" dirty="0" smtClean="0"/>
              <a:t>, 2012</a:t>
            </a:r>
            <a:endParaRPr lang="ru-RU" sz="25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Клиническая эпидемиология: российские результаты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107 лиц пожилого и старческого возраста, проживающих в домах–интернатах для пожилых граждан и инвалидов и 56 человек, находящихся на амбулаторном лечении в городской поликлинике №1, город Белгород;</a:t>
            </a:r>
          </a:p>
          <a:p>
            <a:r>
              <a:rPr lang="ru-RU" dirty="0" smtClean="0"/>
              <a:t>возраст - от 60 до 89 лет, средний возраст обследуемых составил 71,0 </a:t>
            </a:r>
            <a:r>
              <a:rPr lang="ru-RU" u="sng" dirty="0" smtClean="0"/>
              <a:t>+</a:t>
            </a:r>
            <a:r>
              <a:rPr lang="ru-RU" dirty="0" smtClean="0"/>
              <a:t> 2,3 лет;</a:t>
            </a:r>
          </a:p>
          <a:p>
            <a:r>
              <a:rPr lang="ru-RU" dirty="0" smtClean="0"/>
              <a:t>лиц пожилого возраста - 92 (56,4%), старческого возраста - 71 (43,5%), женщин – 97 (59,5%), мужчин – 66 (40,4%);</a:t>
            </a:r>
          </a:p>
          <a:p>
            <a:r>
              <a:rPr lang="ru-RU" dirty="0" smtClean="0"/>
              <a:t>для диагностики саркопении использовались критерии </a:t>
            </a:r>
            <a:r>
              <a:rPr lang="en-US" dirty="0" smtClean="0"/>
              <a:t>EWGSOP</a:t>
            </a:r>
            <a:r>
              <a:rPr lang="ru-RU" dirty="0" smtClean="0"/>
              <a:t> (2009): определение скорости ходьбы, динамометрия и измерение мышечной массы.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Клиническая эпидемиология: российские результаты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пациентов со скоростью ходьбы менее 0,8 м/с – среди лиц пожилого возраста 12 (13,0%), старческого возраста 19 (26,7%);</a:t>
            </a:r>
          </a:p>
          <a:p>
            <a:r>
              <a:rPr lang="ru-RU" dirty="0" smtClean="0"/>
              <a:t>снижение показателей динамометрии - 14 (15,2%) в пожилом и 23 (32,3%) в старческом возрасте;</a:t>
            </a:r>
          </a:p>
          <a:p>
            <a:r>
              <a:rPr lang="ru-RU" dirty="0" smtClean="0"/>
              <a:t>снижение мышечной массы - 11 (11,5%) человек пожилого возраста и 21 (28,4%) лиц старческого возраста;</a:t>
            </a:r>
          </a:p>
          <a:p>
            <a:r>
              <a:rPr lang="ru-RU" dirty="0" smtClean="0"/>
              <a:t>в доме-интернате саркопения была выявлена у 28 (26,1%) человек, в поликлинике - 12 (21,4%);</a:t>
            </a:r>
          </a:p>
          <a:p>
            <a:r>
              <a:rPr lang="ru-RU" b="1" dirty="0" smtClean="0"/>
              <a:t>распространенность саркопении среди лиц пожилого возраста - 22,1%,  старческого возраста - 35,2%.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Этиопатогенез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 smtClean="0"/>
              <a:t>алиментарные факторы: плохое питание, гиперлептинемия, нарушения моторики желудочно-кишечного тракта, возрастной феномен быстрого насыщения, диализная терапия;</a:t>
            </a:r>
          </a:p>
          <a:p>
            <a:pPr lvl="0" fontAlgn="base"/>
            <a:r>
              <a:rPr lang="ru-RU" dirty="0" smtClean="0"/>
              <a:t>поведенческие особенности: гиподинамия и детренированность;</a:t>
            </a:r>
          </a:p>
          <a:p>
            <a:pPr lvl="0" fontAlgn="base"/>
            <a:r>
              <a:rPr lang="ru-RU" dirty="0" smtClean="0"/>
              <a:t>гормональные изменения: возрастное снижение уровней тестостерона и эстрогена, соматотропин и инсулиноподобного фактора роста – 1.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Этиопатогенез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ru-RU" dirty="0" smtClean="0"/>
              <a:t>возрастные нейроиммуноэндокринные изменения: снижение содержания иммуноглобулина А, G, провоспалительных цитокинов;</a:t>
            </a:r>
          </a:p>
          <a:p>
            <a:pPr lvl="0" fontAlgn="base"/>
            <a:r>
              <a:rPr lang="ru-RU" dirty="0" smtClean="0"/>
              <a:t>возраст-зависимое усиление оксидативных процессов (</a:t>
            </a:r>
            <a:r>
              <a:rPr lang="ru-RU" b="1" dirty="0" smtClean="0"/>
              <a:t>мышечная ткань – зона высокой оксигенации</a:t>
            </a:r>
            <a:r>
              <a:rPr lang="ru-RU" dirty="0" smtClean="0"/>
              <a:t>, в том числе в состоянии покоя);</a:t>
            </a:r>
          </a:p>
          <a:p>
            <a:r>
              <a:rPr lang="ru-RU" dirty="0" smtClean="0"/>
              <a:t>возрастное снижение функции мышечной ткани как белкового депо;</a:t>
            </a:r>
          </a:p>
          <a:p>
            <a:r>
              <a:rPr lang="ru-RU" dirty="0" smtClean="0"/>
              <a:t>возрастное снижение активности альфа-мотонейрона спинного мозга;</a:t>
            </a:r>
          </a:p>
          <a:p>
            <a:r>
              <a:rPr lang="ru-RU" dirty="0" smtClean="0"/>
              <a:t>снижение способности мышечной ткани к регенерации. </a:t>
            </a:r>
          </a:p>
          <a:p>
            <a:pPr lvl="0" fontAlgn="base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0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Патологическое старение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ранний когнитивный дефицит;</a:t>
            </a:r>
          </a:p>
          <a:p>
            <a:r>
              <a:rPr lang="ru-RU" dirty="0" smtClean="0"/>
              <a:t>возрастные изменения суставов;</a:t>
            </a:r>
          </a:p>
          <a:p>
            <a:r>
              <a:rPr lang="ru-RU" dirty="0" smtClean="0"/>
              <a:t>недостаточно сбалансированное питание;</a:t>
            </a:r>
          </a:p>
          <a:p>
            <a:r>
              <a:rPr lang="ru-RU" dirty="0" smtClean="0"/>
              <a:t>нарушение сна;</a:t>
            </a:r>
          </a:p>
          <a:p>
            <a:r>
              <a:rPr lang="ru-RU" dirty="0" smtClean="0"/>
              <a:t>тревога и депрессия;</a:t>
            </a:r>
          </a:p>
          <a:p>
            <a:r>
              <a:rPr lang="ru-RU" dirty="0" smtClean="0"/>
              <a:t>избыточный вес.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вопрос окончательно не решен;</a:t>
            </a:r>
          </a:p>
          <a:p>
            <a:r>
              <a:rPr lang="ru-RU" dirty="0" smtClean="0"/>
              <a:t>выделяют </a:t>
            </a:r>
            <a:r>
              <a:rPr lang="ru-RU" b="1" dirty="0" smtClean="0"/>
              <a:t>пресаркопению</a:t>
            </a:r>
            <a:r>
              <a:rPr lang="ru-RU" dirty="0" smtClean="0"/>
              <a:t> (динопения) – снижение мышечной силы без нарушения функции передвижения и </a:t>
            </a:r>
            <a:r>
              <a:rPr lang="ru-RU" b="1" dirty="0" smtClean="0"/>
              <a:t>собственно</a:t>
            </a:r>
            <a:r>
              <a:rPr lang="ru-RU" dirty="0" smtClean="0"/>
              <a:t> </a:t>
            </a:r>
            <a:r>
              <a:rPr lang="ru-RU" b="1" dirty="0" smtClean="0"/>
              <a:t>саркопению</a:t>
            </a:r>
            <a:r>
              <a:rPr lang="ru-RU" dirty="0" smtClean="0"/>
              <a:t>, когда происходит снижение и мышечной силы, и развивается гипомобильность;</a:t>
            </a:r>
          </a:p>
          <a:p>
            <a:r>
              <a:rPr lang="ru-RU" b="1" dirty="0" smtClean="0"/>
              <a:t>возрастные периоды</a:t>
            </a:r>
            <a:r>
              <a:rPr lang="ru-RU" dirty="0" smtClean="0"/>
              <a:t>: саркопеническое ожирение (в среднем возрасте), собственно саркопения (в пожилом и старческом возрасте).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Клиника в среднем возрасте: саркопеническое ожирение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 для среднего возраста;</a:t>
            </a:r>
          </a:p>
          <a:p>
            <a:r>
              <a:rPr lang="ru-RU" dirty="0" smtClean="0"/>
              <a:t>проявление синдрома преждевременного старения;</a:t>
            </a:r>
          </a:p>
          <a:p>
            <a:r>
              <a:rPr lang="ru-RU" dirty="0" smtClean="0"/>
              <a:t>при нормальном индексе массы тела увеличение удельного веса жировой ткани + саркопения;</a:t>
            </a:r>
          </a:p>
          <a:p>
            <a:r>
              <a:rPr lang="ru-RU" dirty="0" smtClean="0"/>
              <a:t>перераспределение жировой ткани из конечностей в область туловища;</a:t>
            </a:r>
          </a:p>
          <a:p>
            <a:r>
              <a:rPr lang="ru-RU" dirty="0" smtClean="0"/>
              <a:t>жировая инфильтрация скелетных мышц.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Клиника в пожилом возрасте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 smtClean="0"/>
              <a:t>мышечная слабость, нарушение тонкой моторики, снижение объема повседневной привычной активности, снижение аппетита, нарушение терморегуляции (чувство холода), остеопороз, нарушения осанки;</a:t>
            </a:r>
          </a:p>
          <a:p>
            <a:r>
              <a:rPr lang="ru-RU" dirty="0" smtClean="0"/>
              <a:t>снижение скорости ходьбы, нарушения устойчивости и равновесия, синдром падений.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Диагностика </a:t>
            </a:r>
            <a:r>
              <a:rPr lang="ru-RU" dirty="0" smtClean="0"/>
              <a:t>(EWGSOP, 2009)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500034" y="1571612"/>
            <a:ext cx="8215370" cy="4572032"/>
            <a:chOff x="3127" y="9467"/>
            <a:chExt cx="5647" cy="4180"/>
          </a:xfrm>
        </p:grpSpPr>
        <p:sp>
          <p:nvSpPr>
            <p:cNvPr id="2076" name="AutoShape 28"/>
            <p:cNvSpPr>
              <a:spLocks noChangeAspect="1" noChangeArrowheads="1" noTextEdit="1"/>
            </p:cNvSpPr>
            <p:nvPr/>
          </p:nvSpPr>
          <p:spPr bwMode="auto">
            <a:xfrm>
              <a:off x="3127" y="9467"/>
              <a:ext cx="5647" cy="41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>
              <a:off x="4962" y="9606"/>
              <a:ext cx="1835" cy="41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Возраст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65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лет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>
              <a:off x="4962" y="10303"/>
              <a:ext cx="1840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Определение скорости ходьбы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3974" y="10999"/>
              <a:ext cx="1128" cy="333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&gt;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6797" y="10999"/>
              <a:ext cx="1127" cy="33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 0,8 м/с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6515" y="11557"/>
              <a:ext cx="1837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Измерение 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мышечной массы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3693" y="11557"/>
              <a:ext cx="1412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4502" y="12406"/>
              <a:ext cx="989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3410" y="12392"/>
              <a:ext cx="988" cy="332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268" y="12951"/>
              <a:ext cx="1131" cy="557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6233" y="12950"/>
              <a:ext cx="1130" cy="329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Саркопения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6375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Снижена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7503" y="12393"/>
              <a:ext cx="989" cy="331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Норма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7504" y="12951"/>
              <a:ext cx="1131" cy="556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Нет</a:t>
              </a:r>
              <a:b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саркопении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AutoShape 14"/>
            <p:cNvSpPr>
              <a:spLocks noChangeShapeType="1"/>
            </p:cNvSpPr>
            <p:nvPr/>
          </p:nvSpPr>
          <p:spPr bwMode="auto">
            <a:xfrm>
              <a:off x="5880" y="10023"/>
              <a:ext cx="2" cy="2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AutoShape 13"/>
            <p:cNvSpPr>
              <a:spLocks noChangeShapeType="1"/>
            </p:cNvSpPr>
            <p:nvPr/>
          </p:nvSpPr>
          <p:spPr bwMode="auto">
            <a:xfrm>
              <a:off x="6802" y="10582"/>
              <a:ext cx="559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AutoShape 12"/>
            <p:cNvSpPr>
              <a:spLocks noChangeShapeType="1"/>
            </p:cNvSpPr>
            <p:nvPr/>
          </p:nvSpPr>
          <p:spPr bwMode="auto">
            <a:xfrm flipH="1">
              <a:off x="4538" y="10582"/>
              <a:ext cx="424" cy="4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AutoShape 11"/>
            <p:cNvSpPr>
              <a:spLocks noChangeShapeType="1"/>
            </p:cNvSpPr>
            <p:nvPr/>
          </p:nvSpPr>
          <p:spPr bwMode="auto">
            <a:xfrm flipH="1">
              <a:off x="4399" y="11332"/>
              <a:ext cx="139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AutoShape 10"/>
            <p:cNvSpPr>
              <a:spLocks noChangeShapeType="1"/>
            </p:cNvSpPr>
            <p:nvPr/>
          </p:nvSpPr>
          <p:spPr bwMode="auto">
            <a:xfrm flipH="1">
              <a:off x="3904" y="11886"/>
              <a:ext cx="495" cy="5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utoShape 9"/>
            <p:cNvSpPr>
              <a:spLocks noChangeShapeType="1"/>
            </p:cNvSpPr>
            <p:nvPr/>
          </p:nvSpPr>
          <p:spPr bwMode="auto">
            <a:xfrm>
              <a:off x="4399" y="11886"/>
              <a:ext cx="635" cy="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AutoShape 8"/>
            <p:cNvSpPr>
              <a:spLocks noChangeShapeType="1"/>
            </p:cNvSpPr>
            <p:nvPr/>
          </p:nvSpPr>
          <p:spPr bwMode="auto">
            <a:xfrm flipH="1">
              <a:off x="3834" y="12724"/>
              <a:ext cx="70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AutoShape 7"/>
            <p:cNvSpPr>
              <a:spLocks noChangeShapeType="1"/>
            </p:cNvSpPr>
            <p:nvPr/>
          </p:nvSpPr>
          <p:spPr bwMode="auto">
            <a:xfrm flipV="1">
              <a:off x="5034" y="11836"/>
              <a:ext cx="1481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AutoShape 6"/>
            <p:cNvSpPr>
              <a:spLocks noChangeShapeType="1"/>
            </p:cNvSpPr>
            <p:nvPr/>
          </p:nvSpPr>
          <p:spPr bwMode="auto">
            <a:xfrm>
              <a:off x="7361" y="11335"/>
              <a:ext cx="73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AutoShape 5"/>
            <p:cNvSpPr>
              <a:spLocks noChangeShapeType="1"/>
            </p:cNvSpPr>
            <p:nvPr/>
          </p:nvSpPr>
          <p:spPr bwMode="auto">
            <a:xfrm flipH="1">
              <a:off x="6870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AutoShape 4"/>
            <p:cNvSpPr>
              <a:spLocks noChangeShapeType="1"/>
            </p:cNvSpPr>
            <p:nvPr/>
          </p:nvSpPr>
          <p:spPr bwMode="auto">
            <a:xfrm>
              <a:off x="7434" y="12114"/>
              <a:ext cx="564" cy="2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 flipH="1">
              <a:off x="6798" y="12724"/>
              <a:ext cx="72" cy="2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ShapeType="1"/>
            </p:cNvSpPr>
            <p:nvPr/>
          </p:nvSpPr>
          <p:spPr bwMode="auto">
            <a:xfrm>
              <a:off x="7998" y="12724"/>
              <a:ext cx="72" cy="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Лабораторная диагностика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проводится посредством рутинных методов;</a:t>
            </a:r>
          </a:p>
          <a:p>
            <a:r>
              <a:rPr lang="ru-RU" dirty="0" smtClean="0"/>
              <a:t>не выявлены биохимические маркеры, которые могут быть использованы в рутинной практике;</a:t>
            </a:r>
          </a:p>
          <a:p>
            <a:r>
              <a:rPr lang="ru-RU" dirty="0" smtClean="0"/>
              <a:t>саркопения ассоциирована с гипохромной анемией (низкий уровень гемоглобина), но это не патогномонично.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Вопросы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дифференциальной диагностики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генерализованная мышечная слабость (при ВИЧ-инфекции страдают мышцы нижних конечностей);</a:t>
            </a:r>
          </a:p>
          <a:p>
            <a:r>
              <a:rPr lang="ru-RU" dirty="0" smtClean="0"/>
              <a:t> отсутствие явных признаков легочной патологии (дыхательная недостаточность, экспираторная одышка и пр.);</a:t>
            </a:r>
          </a:p>
          <a:p>
            <a:r>
              <a:rPr lang="ru-RU" dirty="0" smtClean="0"/>
              <a:t>отсутствие явных признаков сердечно-сосудистой патологии (миопатический синдром при хронической сердечной недостаточности).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Вопросы скрининга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тест «встать и идти»;</a:t>
            </a:r>
          </a:p>
          <a:p>
            <a:r>
              <a:rPr lang="ru-RU" dirty="0" smtClean="0"/>
              <a:t>выявление синдрома недостаточности питания, который является фактором риска саркопении.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медикаментозная терапия и/или пищевые добавки для улучшения метаболизма мышечной ткани: смеси разветвленных аминокислот (лейцин, изолейцин, </a:t>
            </a:r>
            <a:r>
              <a:rPr lang="ru-RU" dirty="0" err="1" smtClean="0"/>
              <a:t>валин</a:t>
            </a:r>
            <a:r>
              <a:rPr lang="ru-RU" dirty="0" smtClean="0"/>
              <a:t>) и метаболит лейцина </a:t>
            </a:r>
            <a:r>
              <a:rPr lang="ru-RU" dirty="0" err="1" smtClean="0"/>
              <a:t>β-гидрокси-β-метилбутират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заместительная терапия анаболическими гормональными препаратами тестостерона (для мужчин); эстрогенами (для женщин), </a:t>
            </a:r>
            <a:r>
              <a:rPr lang="ru-RU" dirty="0" err="1" smtClean="0"/>
              <a:t>соматомедином-С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Лечение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пептидные биорегуляторы (естественного происхождения);</a:t>
            </a:r>
          </a:p>
          <a:p>
            <a:r>
              <a:rPr lang="ru-RU" dirty="0" smtClean="0"/>
              <a:t>нестероидные противовоспалительные средства;</a:t>
            </a:r>
          </a:p>
          <a:p>
            <a:r>
              <a:rPr lang="ru-RU" dirty="0" smtClean="0"/>
              <a:t>препараты для лечения остеопороза (алендронат);</a:t>
            </a:r>
          </a:p>
          <a:p>
            <a:r>
              <a:rPr lang="ru-RU" dirty="0" smtClean="0"/>
              <a:t>синтетические пептиды с влиянием на митохондрии мышечной ткани (</a:t>
            </a:r>
            <a:r>
              <a:rPr lang="en-US" dirty="0" smtClean="0"/>
              <a:t>SS-31).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Реабилитация: питание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оптимальное количество потребляемого белка должно составлять 0,8 г/кг/день;</a:t>
            </a:r>
          </a:p>
          <a:p>
            <a:r>
              <a:rPr lang="ru-RU" dirty="0" smtClean="0"/>
              <a:t>пациенты в возрасте старше 60 лет потребляют менее 75% от рекомендованного значения суточного количества белка.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 первых признаков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500034" y="1585912"/>
          <a:ext cx="8143932" cy="448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Реабилитация: кинезотерапия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изменение взгляда: необходимы не аэробные упражнения, а с сопротивлением так как важно не просто увеличить кровоток в мышцах, но улучшить метаболические процессы (потребление глюкозы);</a:t>
            </a:r>
          </a:p>
          <a:p>
            <a:r>
              <a:rPr lang="ru-RU" dirty="0" smtClean="0"/>
              <a:t>программа силовой тренировки включает занятия 2–3 раза/неделю, что приводит к улучшению физических функций и показателей скорости ходьбы, времени подъема со стула, подъема по лестнице и улучшение пробы на равновесие.</a:t>
            </a:r>
          </a:p>
          <a:p>
            <a:pPr algn="r">
              <a:buNone/>
            </a:pPr>
            <a:r>
              <a:rPr lang="en-US" sz="2900" dirty="0" err="1" smtClean="0"/>
              <a:t>S.Skirrow</a:t>
            </a:r>
            <a:r>
              <a:rPr lang="ru-RU" sz="2900" dirty="0" smtClean="0"/>
              <a:t>,</a:t>
            </a:r>
            <a:r>
              <a:rPr lang="en-US" sz="2900" dirty="0" smtClean="0"/>
              <a:t> 2013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eep-fi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Кинезотерапия: величина нагрузки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 60 лет – упражнения на сопротивление с величиной нагрузки 80% от максимально возможной для данного пациента;</a:t>
            </a:r>
          </a:p>
          <a:p>
            <a:r>
              <a:rPr lang="ru-RU" dirty="0" smtClean="0"/>
              <a:t>после 60 лет – упражнения на сопротивление с величиной нагрузки 50 – 60% от максимально возможной;</a:t>
            </a:r>
          </a:p>
          <a:p>
            <a:r>
              <a:rPr lang="ru-RU" dirty="0" smtClean="0"/>
              <a:t>упражнения должны быть активными, мышечные вибраторы – не эффективны.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Профилактика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адекватная физическая нагрузка с силовыми упражнениями;</a:t>
            </a:r>
          </a:p>
          <a:p>
            <a:r>
              <a:rPr lang="ru-RU" dirty="0" smtClean="0"/>
              <a:t>гормоно-заместительная терапия (по показаниям);</a:t>
            </a:r>
          </a:p>
          <a:p>
            <a:r>
              <a:rPr lang="ru-RU" dirty="0" smtClean="0"/>
              <a:t>правильное питание (включая увеличение потребления белка при отсутствии противопоказаний со стороны почек);</a:t>
            </a:r>
          </a:p>
          <a:p>
            <a:r>
              <a:rPr lang="ru-RU" dirty="0" smtClean="0"/>
              <a:t>пептидные биорегуляторы.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Прогноз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«волнообразное» течение заболеваний в пожилом возрасте;</a:t>
            </a:r>
          </a:p>
          <a:p>
            <a:r>
              <a:rPr lang="ru-RU" dirty="0" smtClean="0"/>
              <a:t>синдром старческой астении;</a:t>
            </a:r>
          </a:p>
          <a:p>
            <a:r>
              <a:rPr lang="ru-RU" dirty="0" smtClean="0"/>
              <a:t>увеличение риска инвалидности и смертности;</a:t>
            </a:r>
          </a:p>
          <a:p>
            <a:r>
              <a:rPr lang="ru-RU" dirty="0" smtClean="0"/>
              <a:t>с возрастом - снижение степени самообслуживания.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36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БОЛЕВОЙ СИНДРОМ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Эпидемиология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46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cs typeface="Times New Roman" pitchFamily="18" charset="0"/>
              </a:rPr>
              <a:t>Согласно данных эпидемиологических исследований, болевой синдром наблюдается почти у 60% популяции, а </a:t>
            </a:r>
            <a:r>
              <a:rPr lang="ru-RU" b="1" u="sng" dirty="0" smtClean="0">
                <a:cs typeface="Times New Roman" pitchFamily="18" charset="0"/>
              </a:rPr>
              <a:t>среди лиц пожилого и старческого возраста - до 75 - 80%</a:t>
            </a:r>
            <a:r>
              <a:rPr lang="ru-RU" dirty="0" smtClean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143668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cs typeface="Times New Roman" pitchFamily="18" charset="0"/>
              </a:rPr>
              <a:t>Боль определяют как неприятное ощущение и эмоциональное испытание, связанное с имеющимся или потенциальным повреждением тканей, либо же испытываемое в момент этого повреждения.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Хронизация</a:t>
            </a:r>
            <a:r>
              <a:rPr lang="ru-RU" b="1" dirty="0" smtClean="0">
                <a:solidFill>
                  <a:srgbClr val="00B050"/>
                </a:solidFill>
              </a:rPr>
              <a:t> болевого синдрома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77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cs typeface="Times New Roman" pitchFamily="18" charset="0"/>
              </a:rPr>
              <a:t>Наследственная предрасположенность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cs typeface="Times New Roman" pitchFamily="18" charset="0"/>
              </a:rPr>
              <a:t>    У пациентов с хроническими болями ближайшие родственники нередко имели подобные клинические ситуации. В дальнейшем в таких «болевых семьях» в нескольких поколениях может формироваться специфическая модель реагирования личности на боль ввиду специфических характерных особенностей.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Хронизация</a:t>
            </a:r>
            <a:r>
              <a:rPr lang="ru-RU" b="1" dirty="0" smtClean="0">
                <a:solidFill>
                  <a:srgbClr val="00B050"/>
                </a:solidFill>
              </a:rPr>
              <a:t> болевого синдрома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87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b="1" u="sng" dirty="0" smtClean="0">
                <a:cs typeface="Times New Roman" pitchFamily="18" charset="0"/>
              </a:rPr>
              <a:t>Особенности анамнеза жизни</a:t>
            </a:r>
            <a:r>
              <a:rPr lang="ru-RU" dirty="0" smtClean="0">
                <a:cs typeface="Times New Roman" pitchFamily="18" charset="0"/>
              </a:rPr>
              <a:t>. Пережитое физическое или сексуальное насилие может иметь значение для возникновения в последующем хронического болевого синдрома;</a:t>
            </a:r>
          </a:p>
          <a:p>
            <a:pPr eaLnBrk="1" hangingPunct="1"/>
            <a:r>
              <a:rPr lang="ru-RU" b="1" u="sng" dirty="0" smtClean="0">
                <a:cs typeface="Times New Roman" pitchFamily="18" charset="0"/>
              </a:rPr>
              <a:t>Особенности труда</a:t>
            </a:r>
            <a:r>
              <a:rPr lang="ru-RU" dirty="0" smtClean="0">
                <a:cs typeface="Times New Roman" pitchFamily="18" charset="0"/>
              </a:rPr>
              <a:t>. Лица, занимавшиеся тяжелым физическим трудом, в большей степени подвержены хронической боли, часто преувеличивают свои болевые проблемы.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 5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600" dirty="0" smtClean="0">
                <a:cs typeface="Times New Roman" pitchFamily="18" charset="0"/>
              </a:rPr>
              <a:t>болезнь современного мира: быстрое изменение привычных стереотипов в обществе, за которыми пожилой человек "не успевает", что приводит к развитию хронического стресса и формированию заболеваний;</a:t>
            </a:r>
          </a:p>
          <a:p>
            <a:pPr eaLnBrk="1" hangingPunct="1"/>
            <a:r>
              <a:rPr lang="ru-RU" sz="2600" dirty="0" smtClean="0">
                <a:cs typeface="Times New Roman" pitchFamily="18" charset="0"/>
              </a:rPr>
              <a:t>высокий уровень (до 70%) потребления пожилыми людьми медицинских услуг; </a:t>
            </a:r>
          </a:p>
          <a:p>
            <a:pPr eaLnBrk="1" hangingPunct="1"/>
            <a:r>
              <a:rPr lang="ru-RU" sz="2600" dirty="0" smtClean="0">
                <a:cs typeface="Times New Roman" pitchFamily="18" charset="0"/>
              </a:rPr>
              <a:t>высокий уровень (до 60%) потребления пожилыми людьми социальных услуг.  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Хронизация</a:t>
            </a:r>
            <a:r>
              <a:rPr lang="ru-RU" b="1" dirty="0" smtClean="0">
                <a:solidFill>
                  <a:srgbClr val="00B050"/>
                </a:solidFill>
              </a:rPr>
              <a:t> болевого синдрома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b="1" u="sng" dirty="0" smtClean="0">
                <a:cs typeface="Times New Roman" pitchFamily="18" charset="0"/>
              </a:rPr>
              <a:t>Уровень образования</a:t>
            </a:r>
            <a:r>
              <a:rPr lang="ru-RU" dirty="0" smtClean="0">
                <a:cs typeface="Times New Roman" pitchFamily="18" charset="0"/>
              </a:rPr>
              <a:t>. Лица с более низким культурным и интеллектуальным уровнем имеют больше шансов на вероятность развития психогенных болевых синдромов и </a:t>
            </a:r>
            <a:r>
              <a:rPr lang="ru-RU" dirty="0" err="1" smtClean="0">
                <a:cs typeface="Times New Roman" pitchFamily="18" charset="0"/>
              </a:rPr>
              <a:t>соматоформных</a:t>
            </a:r>
            <a:r>
              <a:rPr lang="ru-RU" dirty="0" smtClean="0">
                <a:cs typeface="Times New Roman" pitchFamily="18" charset="0"/>
              </a:rPr>
              <a:t> болевых расстройств.</a:t>
            </a:r>
          </a:p>
          <a:p>
            <a:pPr eaLnBrk="1" hangingPunct="1"/>
            <a:r>
              <a:rPr lang="ru-RU" b="1" u="sng" dirty="0" smtClean="0">
                <a:cs typeface="Times New Roman" pitchFamily="18" charset="0"/>
              </a:rPr>
              <a:t>Особенности мировоззрения</a:t>
            </a:r>
            <a:r>
              <a:rPr lang="ru-RU" dirty="0" smtClean="0">
                <a:cs typeface="Times New Roman" pitchFamily="18" charset="0"/>
              </a:rPr>
              <a:t>. Люди с оптимистичным взглядом на жизнь, лучше переносят боль, чем пессимисты.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143668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Хронизация</a:t>
            </a:r>
            <a:r>
              <a:rPr lang="ru-RU" b="1" dirty="0" smtClean="0">
                <a:solidFill>
                  <a:srgbClr val="00B050"/>
                </a:solidFill>
              </a:rPr>
              <a:t> болевого синдрома 4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08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b="1" u="sng" dirty="0" smtClean="0">
                <a:cs typeface="Times New Roman" pitchFamily="18" charset="0"/>
              </a:rPr>
              <a:t>Тип высшей нервной деятельности</a:t>
            </a:r>
            <a:r>
              <a:rPr lang="ru-RU" dirty="0" smtClean="0">
                <a:cs typeface="Times New Roman" pitchFamily="18" charset="0"/>
              </a:rPr>
              <a:t>. Экстраверты более ярко выражают эмоции и способны подавлять болевые ощущения; </a:t>
            </a:r>
            <a:r>
              <a:rPr lang="ru-RU" dirty="0" err="1" smtClean="0">
                <a:cs typeface="Times New Roman" pitchFamily="18" charset="0"/>
              </a:rPr>
              <a:t>интраверты</a:t>
            </a:r>
            <a:r>
              <a:rPr lang="ru-RU" dirty="0" smtClean="0">
                <a:cs typeface="Times New Roman" pitchFamily="18" charset="0"/>
              </a:rPr>
              <a:t>, невротичные лица более чувствительны к любым болевым раздражителям. Они «замкнуты», страдают в тишине. Лица с ипохондрическими, демонстративными, депрессивными чертами, а также пассивно-агрессивные в большей степени склонны к развитию хронической боли.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Алгоритм обследования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18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объективизация причины хронического болевого синдрома, определение или исключение органической причины болевого синдрома;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выявление психологических, социально-культурологических и семейных предпосылок для развития болевого синдрома.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Лечение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39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немедикаментозные методы: лазеротерапия, диадинамические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синусоидальномодулированные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магнитотерапия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НПВС, ненаркотические анальгетики;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антидепрессанты;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седативные препараты и транквилизаторы.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49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dirty="0" smtClean="0"/>
          </a:p>
          <a:p>
            <a:pPr eaLnBrk="1" hangingPunct="1">
              <a:buFont typeface="Wingdings 2" pitchFamily="18" charset="2"/>
              <a:buNone/>
            </a:pPr>
            <a:endParaRPr lang="ru-RU" b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8230313" imgH="4523624" progId="Excel.Sheet.8">
                  <p:embed/>
                </p:oleObj>
              </mc:Choice>
              <mc:Fallback>
                <p:oleObj r:id="rId4" imgW="8230313" imgH="452362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8229600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00B050"/>
                </a:solidFill>
              </a:rPr>
              <a:t>МЕДИЦИНСКИЕ ПРОБЛЕМЫ ПОЖИЛЫХ ЛЮДЕЙ (</a:t>
            </a:r>
            <a:r>
              <a:rPr lang="ru-RU" sz="3000" b="1" dirty="0" err="1" smtClean="0">
                <a:solidFill>
                  <a:srgbClr val="00B050"/>
                </a:solidFill>
              </a:rPr>
              <a:t>цит</a:t>
            </a:r>
            <a:r>
              <a:rPr lang="ru-RU" sz="3000" b="1" dirty="0" smtClean="0">
                <a:solidFill>
                  <a:srgbClr val="00B050"/>
                </a:solidFill>
              </a:rPr>
              <a:t>. </a:t>
            </a:r>
            <a:r>
              <a:rPr lang="en-US" sz="3000" b="1" dirty="0" err="1" smtClean="0">
                <a:solidFill>
                  <a:srgbClr val="00B050"/>
                </a:solidFill>
              </a:rPr>
              <a:t>H.Zavazalova</a:t>
            </a:r>
            <a:r>
              <a:rPr lang="en-US" sz="3000" b="1" dirty="0" smtClean="0">
                <a:solidFill>
                  <a:srgbClr val="00B050"/>
                </a:solidFill>
              </a:rPr>
              <a:t>, 2001)</a:t>
            </a:r>
            <a:endParaRPr lang="ru-RU" sz="3000" b="1" dirty="0" smtClean="0">
              <a:solidFill>
                <a:srgbClr val="00B050"/>
              </a:solidFill>
            </a:endParaRPr>
          </a:p>
        </p:txBody>
      </p:sp>
      <p:pic>
        <p:nvPicPr>
          <p:cNvPr id="1028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Периодизация пожилого возраста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65 – 74 года – «молодые» пожилые люди: проблемы пенсий, обеспечения свободного времени, активности;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75 – 84 года – «старые» пожилые люди: снижение социальной активности, атипичное течение заболеваний;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85 лет и старше – «очень старые» пожилые люди: проблема самообслуживания.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</a:t>
            </a:r>
            <a:r>
              <a:rPr lang="en-US" dirty="0" err="1" smtClean="0"/>
              <a:t>Muhlpachr</a:t>
            </a:r>
            <a:r>
              <a:rPr lang="en-US" dirty="0" smtClean="0"/>
              <a:t>, 2004)</a:t>
            </a:r>
            <a:endParaRPr lang="ru-RU" dirty="0"/>
          </a:p>
        </p:txBody>
      </p:sp>
      <p:pic>
        <p:nvPicPr>
          <p:cNvPr id="1024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6"/>
            <a:ext cx="1214414" cy="71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8230313" imgH="4523624" progId="Excel.Sheet.8">
                  <p:embed/>
                </p:oleObj>
              </mc:Choice>
              <mc:Fallback>
                <p:oleObj r:id="rId4" imgW="8230313" imgH="452362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81138"/>
                        <a:ext cx="82296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B050"/>
                </a:solidFill>
              </a:rPr>
              <a:t>СОЦИАЛЬНЫЕ ПРОБЛЕМЫ ПОЖИЛЫХ: ЗАВИСИМОСТЬ ОТ ПОСТОРОННЕЙ ПОМОЩИ </a:t>
            </a:r>
            <a:r>
              <a:rPr lang="en-US" sz="3000" dirty="0" smtClean="0">
                <a:solidFill>
                  <a:schemeClr val="accent3"/>
                </a:solidFill>
              </a:rPr>
              <a:t/>
            </a:r>
            <a:br>
              <a:rPr lang="en-US" sz="3000" dirty="0" smtClean="0">
                <a:solidFill>
                  <a:schemeClr val="accent3"/>
                </a:solidFill>
              </a:rPr>
            </a:br>
            <a:r>
              <a:rPr lang="ru-RU" sz="3000" dirty="0" smtClean="0">
                <a:solidFill>
                  <a:srgbClr val="00B050"/>
                </a:solidFill>
              </a:rPr>
              <a:t>(цит. По </a:t>
            </a:r>
            <a:r>
              <a:rPr lang="en-US" sz="3000" dirty="0" smtClean="0">
                <a:solidFill>
                  <a:srgbClr val="00B050"/>
                </a:solidFill>
              </a:rPr>
              <a:t>H.Zavazalova, V.Zaremba, S.Vozenova, 1998)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2052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ЦЕЛЬ СОВРЕМЕННОЙ ГЕРИАТРИИ – ДОБИТЬСЯ МАКСИМАЛЬНОЙ СТЕПЕНИ САМОСТОЯТЕЛЬНОСТИ ЧЕЛОВЕКА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ОПРЕДЕЛЕНИЯ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Что ограничивает самостоятельность?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Гериатрические синдромы: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соматические;</a:t>
            </a:r>
          </a:p>
          <a:p>
            <a:pPr>
              <a:buFontTx/>
              <a:buChar char="-"/>
            </a:pPr>
            <a:r>
              <a:rPr lang="ru-RU" dirty="0" smtClean="0"/>
              <a:t>психические;</a:t>
            </a:r>
          </a:p>
          <a:p>
            <a:pPr>
              <a:buFontTx/>
              <a:buChar char="-"/>
            </a:pPr>
            <a:r>
              <a:rPr lang="ru-RU" dirty="0" smtClean="0"/>
              <a:t>социальные.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Соматические синдромы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Синдром недостаточного питания;</a:t>
            </a:r>
          </a:p>
          <a:p>
            <a:r>
              <a:rPr lang="ru-RU" dirty="0" smtClean="0"/>
              <a:t>пролежни;</a:t>
            </a:r>
          </a:p>
          <a:p>
            <a:r>
              <a:rPr lang="ru-RU" dirty="0" smtClean="0"/>
              <a:t>недержание мочи;</a:t>
            </a:r>
          </a:p>
          <a:p>
            <a:r>
              <a:rPr lang="ru-RU" dirty="0" smtClean="0"/>
              <a:t>нарушения стула;</a:t>
            </a:r>
          </a:p>
          <a:p>
            <a:r>
              <a:rPr lang="ru-RU" dirty="0" smtClean="0"/>
              <a:t>падения;</a:t>
            </a:r>
          </a:p>
          <a:p>
            <a:r>
              <a:rPr lang="ru-RU" dirty="0" smtClean="0"/>
              <a:t>нарушения слуха и зрения;</a:t>
            </a:r>
          </a:p>
          <a:p>
            <a:r>
              <a:rPr lang="ru-RU" dirty="0" smtClean="0"/>
              <a:t>саркопения;</a:t>
            </a:r>
          </a:p>
          <a:p>
            <a:r>
              <a:rPr lang="ru-RU" dirty="0" smtClean="0"/>
              <a:t>болевой синдром.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Психические синдромы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деменция;</a:t>
            </a:r>
          </a:p>
          <a:p>
            <a:r>
              <a:rPr lang="ru-RU" dirty="0" smtClean="0"/>
              <a:t>депрессия;</a:t>
            </a:r>
          </a:p>
          <a:p>
            <a:r>
              <a:rPr lang="ru-RU" dirty="0" smtClean="0"/>
              <a:t>делирий;</a:t>
            </a:r>
          </a:p>
          <a:p>
            <a:r>
              <a:rPr lang="ru-RU" dirty="0" smtClean="0"/>
              <a:t>нарушения поведения и адаптации.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6600"/>
                </a:solidFill>
              </a:rPr>
              <a:t>Нормальное старение мозга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В нейрогериатрии существует представление о так называемом нормальном старении мозга – закономерных инволютивных изменениях головного мозга, допустимых в пожилом возрасте и не являющихся основанием для какого-либо диагноза.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6063996"/>
            <a:ext cx="1357290" cy="7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6600"/>
                </a:solidFill>
              </a:rPr>
              <a:t>Доброкачественная забывчивость</a:t>
            </a:r>
            <a:endParaRPr lang="ru-RU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Иногда люди не могут вспомнить недавно полученную информацию или новые имена.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Этот тип нарушения памяти называют </a:t>
            </a:r>
            <a:r>
              <a:rPr lang="ru-RU" sz="2600" b="1" dirty="0"/>
              <a:t>доброкачественной старческой забывчивостью </a:t>
            </a:r>
            <a:r>
              <a:rPr lang="ru-RU" sz="2600" dirty="0"/>
              <a:t>или связанными с возрастом нарушениями </a:t>
            </a:r>
            <a:r>
              <a:rPr lang="ru-RU" sz="2600" dirty="0" smtClean="0"/>
              <a:t>памяти.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При </a:t>
            </a:r>
            <a:r>
              <a:rPr lang="ru-RU" sz="2600" dirty="0"/>
              <a:t>этом </a:t>
            </a:r>
            <a:r>
              <a:rPr lang="ru-RU" sz="2600" dirty="0" smtClean="0"/>
              <a:t>типе нарастания </a:t>
            </a:r>
            <a:r>
              <a:rPr lang="ru-RU" sz="2600" dirty="0"/>
              <a:t>нарушений не происходит в течение многих лет или оно минимально, поэтому этот тип нарушения памяти значительно </a:t>
            </a:r>
            <a:r>
              <a:rPr lang="ru-RU" sz="2600" b="1" dirty="0"/>
              <a:t>не влияет на профессиональную и повседневную деятельность человека.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10" y="5929330"/>
            <a:ext cx="1587489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Pyr1"/>
          <p:cNvSpPr>
            <a:spLocks noEditPoints="1" noChangeArrowheads="1"/>
          </p:cNvSpPr>
          <p:nvPr/>
        </p:nvSpPr>
        <p:spPr bwMode="auto">
          <a:xfrm>
            <a:off x="3276600" y="79375"/>
            <a:ext cx="2547938" cy="1333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5400 w 21600"/>
              <a:gd name="T10" fmla="*/ 11800 h 21600"/>
              <a:gd name="T11" fmla="*/ 16200 w 21600"/>
              <a:gd name="T12" fmla="*/ 20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ДЕМЕНЦИИ</a:t>
            </a:r>
          </a:p>
        </p:txBody>
      </p:sp>
      <p:sp>
        <p:nvSpPr>
          <p:cNvPr id="44036" name="Pyr2"/>
          <p:cNvSpPr>
            <a:spLocks noEditPoints="1" noChangeArrowheads="1"/>
          </p:cNvSpPr>
          <p:nvPr/>
        </p:nvSpPr>
        <p:spPr bwMode="auto">
          <a:xfrm>
            <a:off x="1908175" y="1412875"/>
            <a:ext cx="5256213" cy="1590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87 w 21600"/>
              <a:gd name="T13" fmla="*/ 500 h 21600"/>
              <a:gd name="T14" fmla="*/ 158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787" y="0"/>
                </a:moveTo>
                <a:lnTo>
                  <a:pt x="15812" y="0"/>
                </a:lnTo>
                <a:lnTo>
                  <a:pt x="21600" y="21600"/>
                </a:lnTo>
                <a:lnTo>
                  <a:pt x="0" y="21600"/>
                </a:lnTo>
                <a:lnTo>
                  <a:pt x="5787" y="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000" b="1"/>
              <a:t>ЛЕГКИЕ КОГНИТИВНЫЕ</a:t>
            </a:r>
          </a:p>
          <a:p>
            <a:pPr algn="ctr"/>
            <a:r>
              <a:rPr kumimoji="1" lang="ru-RU" sz="2000" b="1"/>
              <a:t>НАРУШЕНИЯ </a:t>
            </a:r>
          </a:p>
        </p:txBody>
      </p:sp>
      <p:sp>
        <p:nvSpPr>
          <p:cNvPr id="44037" name="Pyr3"/>
          <p:cNvSpPr>
            <a:spLocks noEditPoints="1" noChangeArrowheads="1"/>
          </p:cNvSpPr>
          <p:nvPr/>
        </p:nvSpPr>
        <p:spPr bwMode="auto">
          <a:xfrm>
            <a:off x="900113" y="2708275"/>
            <a:ext cx="7272337" cy="158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287 w 21600"/>
              <a:gd name="T13" fmla="*/ 500 h 21600"/>
              <a:gd name="T14" fmla="*/ 16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768" y="0"/>
                </a:moveTo>
                <a:lnTo>
                  <a:pt x="17831" y="0"/>
                </a:lnTo>
                <a:lnTo>
                  <a:pt x="21600" y="21600"/>
                </a:lnTo>
                <a:lnTo>
                  <a:pt x="0" y="21600"/>
                </a:lnTo>
                <a:lnTo>
                  <a:pt x="3768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kumimoji="1" lang="ru-RU"/>
          </a:p>
          <a:p>
            <a:pPr algn="ctr"/>
            <a:r>
              <a:rPr kumimoji="1" lang="ru-RU" sz="2800" b="1"/>
              <a:t>ЗАБЫВЧИВОСТЬ</a:t>
            </a:r>
          </a:p>
        </p:txBody>
      </p:sp>
      <p:sp>
        <p:nvSpPr>
          <p:cNvPr id="44038" name="Pyr4"/>
          <p:cNvSpPr>
            <a:spLocks noEditPoints="1" noChangeArrowheads="1"/>
          </p:cNvSpPr>
          <p:nvPr/>
        </p:nvSpPr>
        <p:spPr bwMode="auto">
          <a:xfrm>
            <a:off x="-361950" y="4292600"/>
            <a:ext cx="9758363" cy="15128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87 w 21600"/>
              <a:gd name="T13" fmla="*/ 500 h 21600"/>
              <a:gd name="T14" fmla="*/ 17312 w 21600"/>
              <a:gd name="T15" fmla="*/ 21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93" y="0"/>
                </a:moveTo>
                <a:lnTo>
                  <a:pt x="18806" y="0"/>
                </a:lnTo>
                <a:lnTo>
                  <a:pt x="21600" y="21600"/>
                </a:lnTo>
                <a:lnTo>
                  <a:pt x="0" y="21600"/>
                </a:lnTo>
                <a:lnTo>
                  <a:pt x="2793" y="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ru-RU" sz="2800" b="1"/>
              <a:t>НОРМАЛЬНОЕ СТАРЕНИЕ</a:t>
            </a:r>
          </a:p>
          <a:p>
            <a:pPr algn="ctr"/>
            <a:r>
              <a:rPr kumimoji="1" lang="ru-RU" sz="2800" b="1"/>
              <a:t> </a:t>
            </a:r>
          </a:p>
          <a:p>
            <a:pPr algn="ctr"/>
            <a:r>
              <a:rPr kumimoji="1" lang="ru-RU" sz="2800" b="1"/>
              <a:t>старше 50 лет</a:t>
            </a:r>
          </a:p>
          <a:p>
            <a:pPr algn="ctr"/>
            <a:endParaRPr kumimoji="1" lang="ru-RU" sz="2000" b="1">
              <a:solidFill>
                <a:srgbClr val="93010F"/>
              </a:solidFill>
            </a:endParaRPr>
          </a:p>
          <a:p>
            <a:pPr algn="ctr"/>
            <a:endParaRPr kumimoji="1" lang="ru-RU" b="1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84213" y="3573463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b="1">
                <a:solidFill>
                  <a:srgbClr val="93010F"/>
                </a:solidFill>
              </a:rPr>
              <a:t>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55650" y="5734050"/>
            <a:ext cx="741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1" lang="ru-RU" b="1">
              <a:solidFill>
                <a:srgbClr val="93010F"/>
              </a:solidFill>
            </a:endParaRP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СНИЖЕНИЕ ДОФАМИНА и</a:t>
            </a:r>
          </a:p>
          <a:p>
            <a:pPr algn="ctr"/>
            <a:r>
              <a:rPr kumimoji="1" lang="ru-RU" b="1">
                <a:solidFill>
                  <a:srgbClr val="93010F"/>
                </a:solidFill>
              </a:rPr>
              <a:t>НОРАДРЕНАЛИНА</a:t>
            </a:r>
          </a:p>
          <a:p>
            <a:pPr algn="ctr">
              <a:spcBef>
                <a:spcPct val="50000"/>
              </a:spcBef>
            </a:pPr>
            <a:endParaRPr kumimoji="1" lang="ru-RU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292725" y="90805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>
                <a:solidFill>
                  <a:srgbClr val="93010F"/>
                </a:solidFill>
                <a:cs typeface="Times New Roman" pitchFamily="18" charset="0"/>
              </a:rPr>
              <a:t>←</a:t>
            </a:r>
            <a:r>
              <a:rPr kumimoji="1" lang="ru-RU">
                <a:cs typeface="Times New Roman" pitchFamily="18" charset="0"/>
              </a:rPr>
              <a:t> </a:t>
            </a:r>
            <a:r>
              <a:rPr kumimoji="1" lang="ru-RU" b="1">
                <a:solidFill>
                  <a:srgbClr val="93010F"/>
                </a:solidFill>
                <a:cs typeface="Times New Roman" pitchFamily="18" charset="0"/>
              </a:rPr>
              <a:t>АЦЕТИЛХОЛИН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627" y="6000768"/>
            <a:ext cx="146537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38" grpId="0" animBg="1"/>
      <p:bldP spid="44040" grpId="0"/>
      <p:bldP spid="4404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463550"/>
            <a:ext cx="88058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Скрининг когнитивных расстройств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(тест </a:t>
            </a:r>
            <a:r>
              <a:rPr lang="en-US" b="1" dirty="0" smtClean="0">
                <a:solidFill>
                  <a:srgbClr val="006600"/>
                </a:solidFill>
              </a:rPr>
              <a:t>Brown – Peterson)</a:t>
            </a:r>
            <a:endParaRPr lang="be-BY" b="1" dirty="0" smtClean="0">
              <a:solidFill>
                <a:srgbClr val="006600"/>
              </a:solidFill>
            </a:endParaRPr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838200" y="2362200"/>
          <a:ext cx="7693025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0745" y="6072206"/>
            <a:ext cx="134325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813"/>
            <a:ext cx="7924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6600"/>
                </a:solidFill>
              </a:rPr>
              <a:t>Скрининг когнитивных расстройств (тест рисования часов</a:t>
            </a:r>
            <a:r>
              <a:rPr lang="en-US" sz="3600" b="1" dirty="0" smtClean="0">
                <a:solidFill>
                  <a:srgbClr val="006600"/>
                </a:solidFill>
              </a:rPr>
              <a:t>)</a:t>
            </a:r>
            <a:endParaRPr lang="be-BY" sz="3600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0475" y="2132013"/>
            <a:ext cx="44672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8627" y="6000768"/>
            <a:ext cx="146537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Социальные синдромы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r>
              <a:rPr lang="ru-RU" dirty="0" smtClean="0"/>
              <a:t>утрата самообслуживания;</a:t>
            </a:r>
          </a:p>
          <a:p>
            <a:r>
              <a:rPr lang="ru-RU" dirty="0" smtClean="0"/>
              <a:t>зависимость от посторонней помощи;</a:t>
            </a:r>
          </a:p>
          <a:p>
            <a:r>
              <a:rPr lang="ru-RU" dirty="0" smtClean="0"/>
              <a:t>социальная изоляция;</a:t>
            </a:r>
          </a:p>
          <a:p>
            <a:r>
              <a:rPr lang="ru-RU" dirty="0" smtClean="0"/>
              <a:t>синдром насилия;</a:t>
            </a:r>
          </a:p>
          <a:p>
            <a:r>
              <a:rPr lang="ru-RU" dirty="0" smtClean="0"/>
              <a:t>нарушение семейных связей.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Процесс старения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 геронтологии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</a:t>
            </a:r>
          </a:p>
          <a:p>
            <a:pPr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dirty="0" smtClean="0"/>
              <a:t>Геронтология</a:t>
            </a:r>
            <a:r>
              <a:rPr lang="ru-RU" dirty="0" smtClean="0"/>
              <a:t> – наука, изучающая медицинские, биологические и социальные процессы, сопровождающие процессы старения и старость.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СИНДРОМ 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Старческая астения (англ. - </a:t>
            </a:r>
            <a:r>
              <a:rPr lang="en-US" dirty="0" smtClean="0"/>
              <a:t>frailty) </a:t>
            </a:r>
            <a:r>
              <a:rPr lang="ru-RU" dirty="0" smtClean="0"/>
              <a:t>– это состояние, включающее в себя: </a:t>
            </a:r>
          </a:p>
          <a:p>
            <a:pPr>
              <a:buNone/>
            </a:pPr>
            <a:r>
              <a:rPr lang="ru-RU" dirty="0" smtClean="0"/>
              <a:t>    1) потерю веса,</a:t>
            </a:r>
          </a:p>
          <a:p>
            <a:pPr>
              <a:buNone/>
            </a:pPr>
            <a:r>
              <a:rPr lang="ru-RU" dirty="0" smtClean="0"/>
              <a:t>    2) доказанное динамометрически снижение силы кисти, </a:t>
            </a:r>
          </a:p>
          <a:p>
            <a:pPr>
              <a:buNone/>
            </a:pPr>
            <a:r>
              <a:rPr lang="ru-RU" dirty="0" smtClean="0"/>
              <a:t>    3) выраженную слабость и повышенную утомляемость, </a:t>
            </a:r>
          </a:p>
          <a:p>
            <a:pPr>
              <a:buNone/>
            </a:pPr>
            <a:r>
              <a:rPr lang="ru-RU" dirty="0" smtClean="0"/>
              <a:t>    4) снижение скорости передвижения, </a:t>
            </a:r>
          </a:p>
          <a:p>
            <a:pPr>
              <a:buNone/>
            </a:pPr>
            <a:r>
              <a:rPr lang="ru-RU" dirty="0" smtClean="0"/>
              <a:t>    5)значительное снижение физической активности. </a:t>
            </a:r>
          </a:p>
          <a:p>
            <a:pPr algn="r">
              <a:buNone/>
            </a:pPr>
            <a:r>
              <a:rPr lang="en-US" sz="2900" i="1" dirty="0" smtClean="0"/>
              <a:t>Fried L.P. et al</a:t>
            </a:r>
            <a:r>
              <a:rPr lang="ru-RU" sz="2900" i="1" dirty="0" smtClean="0"/>
              <a:t>.</a:t>
            </a:r>
            <a:r>
              <a:rPr lang="en-US" sz="2900" i="1" dirty="0" smtClean="0"/>
              <a:t>, 2001</a:t>
            </a:r>
            <a:endParaRPr lang="ru-RU" sz="2900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6" y="5676904"/>
            <a:ext cx="2000244" cy="118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308292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B050"/>
                </a:solidFill>
              </a:rPr>
              <a:t>Встречается у 30% людей в возрасте старше 65 лет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К чему стадам дары свободы... . - Творцы людских трагедий или Отец, потерявший сына, пишет о в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5325" cy="3371851"/>
          </a:xfrm>
          <a:prstGeom prst="rect">
            <a:avLst/>
          </a:prstGeom>
          <a:noFill/>
        </p:spPr>
      </p:pic>
      <p:pic>
        <p:nvPicPr>
          <p:cNvPr id="20484" name="Picture 4" descr="сюжет. . Институт гериатрии. . Планы больных, пожилых, старых людей. . Коридор, медсестра ведёт старушку. . ТВЦ Видео новости 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3357562"/>
            <a:ext cx="4667251" cy="3500438"/>
          </a:xfrm>
          <a:prstGeom prst="rect">
            <a:avLst/>
          </a:prstGeom>
          <a:noFill/>
        </p:spPr>
      </p:pic>
      <p:pic>
        <p:nvPicPr>
          <p:cNvPr id="20486" name="Picture 6" descr="Больные люди живут в одиночестве &quot; MEDIKFORUM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</p:spPr>
      </p:pic>
      <p:pic>
        <p:nvPicPr>
          <p:cNvPr id="7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Соматические</a:t>
            </a:r>
          </a:p>
          <a:p>
            <a:r>
              <a:rPr lang="ru-RU" dirty="0" smtClean="0"/>
              <a:t>Психические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больные - Все о Ваших ногт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71613"/>
            <a:ext cx="5715008" cy="5286388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 чем опасность?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Пожилой человек со старческой астенией может редко обращаться за медицинской помощью, пока минимальное воздействие (заболевание, травма и пр.) не приведет к быстрым и выраженным физическим и когнитивным изменениям, вплоть до смертельного исхода.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236" y="6000768"/>
            <a:ext cx="1451764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Выявление 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 любом контакте с медицинским или социальным работником,</a:t>
            </a:r>
          </a:p>
          <a:p>
            <a:r>
              <a:rPr lang="ru-RU" dirty="0" smtClean="0"/>
              <a:t>применяется три методики для выявления – скорость походки, скорость подъема со стула и опросник </a:t>
            </a:r>
            <a:r>
              <a:rPr lang="en-US" dirty="0" smtClean="0"/>
              <a:t>PRISMA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Тесты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определение скорости походки (обычно от 2,4 м до 6 м),</a:t>
            </a:r>
          </a:p>
          <a:p>
            <a:r>
              <a:rPr lang="ru-RU" dirty="0" smtClean="0"/>
              <a:t>тест на вставание со стула – определяется в секундах: встать, пройти три метра, развернуться, сесть,</a:t>
            </a:r>
          </a:p>
          <a:p>
            <a:r>
              <a:rPr lang="ru-RU" dirty="0" smtClean="0"/>
              <a:t>собственное мнение пациента о своем здоровье (от 0 до 10), если менее 6 – наличие старческой астении,</a:t>
            </a:r>
          </a:p>
          <a:p>
            <a:r>
              <a:rPr lang="ru-RU" dirty="0" smtClean="0"/>
              <a:t>прием 5 и более медикаментов.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</a:t>
            </a:r>
            <a:r>
              <a:rPr lang="en-US" b="1" dirty="0" smtClean="0">
                <a:solidFill>
                  <a:srgbClr val="00B050"/>
                </a:solidFill>
              </a:rPr>
              <a:t>PRISMA</a:t>
            </a:r>
            <a:r>
              <a:rPr lang="ru-RU" b="1" dirty="0" smtClean="0">
                <a:solidFill>
                  <a:srgbClr val="00B050"/>
                </a:solidFill>
              </a:rPr>
              <a:t> 7: более 3-х положительных ответа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1) Ваш возраст 85 лет и больше?; </a:t>
            </a:r>
          </a:p>
          <a:p>
            <a:pPr>
              <a:buNone/>
            </a:pPr>
            <a:r>
              <a:rPr lang="ru-RU" dirty="0" smtClean="0"/>
              <a:t>2). Вы мужчина?; </a:t>
            </a:r>
          </a:p>
          <a:p>
            <a:pPr>
              <a:buNone/>
            </a:pPr>
            <a:r>
              <a:rPr lang="ru-RU" dirty="0" smtClean="0"/>
              <a:t>3). Есть ли у Вас проблемы со здоровьем, которые ограничивают Вашу активность?; </a:t>
            </a:r>
          </a:p>
          <a:p>
            <a:pPr>
              <a:buNone/>
            </a:pPr>
            <a:r>
              <a:rPr lang="ru-RU" dirty="0" smtClean="0"/>
              <a:t>4). Вы нуждаетесь в постоянной посторонней помощи?; </a:t>
            </a:r>
          </a:p>
          <a:p>
            <a:pPr>
              <a:buNone/>
            </a:pPr>
            <a:r>
              <a:rPr lang="ru-RU" dirty="0" smtClean="0"/>
              <a:t>5). Есть ли у Вас проблемы, которые побуждают Вас находится дома?; </a:t>
            </a:r>
          </a:p>
          <a:p>
            <a:pPr>
              <a:buNone/>
            </a:pPr>
            <a:r>
              <a:rPr lang="ru-RU" dirty="0" smtClean="0"/>
              <a:t>6). Есть ли у Вас человек, на которого Вы можете рассчитывать в случае необходимости?; </a:t>
            </a:r>
          </a:p>
          <a:p>
            <a:pPr>
              <a:buNone/>
            </a:pPr>
            <a:r>
              <a:rPr lang="ru-RU" dirty="0" smtClean="0"/>
              <a:t>7). У Вас есть необходимость пользоваться тростью, ходунками или креслом-коляской для передвижения?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Когда нужна профилактика?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пожизненно, но в возрасте старше 60 – 65 лет – особое внимание,</a:t>
            </a:r>
          </a:p>
          <a:p>
            <a:r>
              <a:rPr lang="ru-RU" dirty="0" smtClean="0"/>
              <a:t>«Успешное старение» – 65 – 75 лет;</a:t>
            </a:r>
          </a:p>
          <a:p>
            <a:r>
              <a:rPr lang="ru-RU" dirty="0" smtClean="0"/>
              <a:t>возраст развития старческой астении – после 65 лет, чаще – около 70 – 75 лет (зависит от страны и региона),</a:t>
            </a:r>
          </a:p>
          <a:p>
            <a:r>
              <a:rPr lang="ru-RU" dirty="0" smtClean="0"/>
              <a:t>не обязательный спутник старения!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Профилактика синдрома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диета; </a:t>
            </a:r>
          </a:p>
          <a:p>
            <a:r>
              <a:rPr lang="ru-RU" dirty="0" smtClean="0"/>
              <a:t>физическая активность; </a:t>
            </a:r>
          </a:p>
          <a:p>
            <a:r>
              <a:rPr lang="ru-RU" dirty="0" smtClean="0"/>
              <a:t>профилактика атеросклероза; </a:t>
            </a:r>
          </a:p>
          <a:p>
            <a:r>
              <a:rPr lang="ru-RU" dirty="0" smtClean="0"/>
              <a:t>избегать социальной изоляции; </a:t>
            </a:r>
          </a:p>
          <a:p>
            <a:r>
              <a:rPr lang="ru-RU" dirty="0" smtClean="0"/>
              <a:t>лечение хронической боли;</a:t>
            </a:r>
          </a:p>
          <a:p>
            <a:r>
              <a:rPr lang="ru-RU" dirty="0" smtClean="0"/>
              <a:t>регулярные медицинские осмотры.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Определение гериатрии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b="1" dirty="0" smtClean="0"/>
              <a:t>Гериатрия</a:t>
            </a:r>
            <a:r>
              <a:rPr lang="ru-RU" dirty="0" smtClean="0"/>
              <a:t> – самостоятельная медицинская специальность, для которой характерен междисциплинарный подход к диагностике, лечению и реабилитации заболеваний у людей пожилого и старческого возраста.</a:t>
            </a:r>
          </a:p>
        </p:txBody>
      </p:sp>
      <p:pic>
        <p:nvPicPr>
          <p:cNvPr id="6148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ДИЕТА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56552"/>
            <a:ext cx="1357290" cy="80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в антивозрастной медицине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Рестриктивная диета – 50 – 70% калорий от необходимого. Единственный доказанный метод увеличения продолжительности жизни.</a:t>
            </a:r>
          </a:p>
          <a:p>
            <a:endParaRPr lang="ru-RU" dirty="0"/>
          </a:p>
        </p:txBody>
      </p:sp>
      <p:pic>
        <p:nvPicPr>
          <p:cNvPr id="32770" name="Picture 2" descr="Средиземноморская диета - основа долголе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6786578" cy="3643314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Проблемы питания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>
                <a:latin typeface="Calibri" pitchFamily="34" charset="0"/>
                <a:cs typeface="Times New Roman" pitchFamily="18" charset="0"/>
              </a:rPr>
              <a:t>преобладает пища, содержащая жиры животного происхождения,</a:t>
            </a:r>
          </a:p>
          <a:p>
            <a:pPr eaLnBrk="1" hangingPunct="1"/>
            <a:r>
              <a:rPr lang="ru-RU" dirty="0" smtClean="0">
                <a:latin typeface="Calibri" pitchFamily="34" charset="0"/>
                <a:cs typeface="Times New Roman" pitchFamily="18" charset="0"/>
              </a:rPr>
              <a:t>мясо потребляется в значительно большем количестве, чем рыба,</a:t>
            </a:r>
          </a:p>
          <a:p>
            <a:pPr eaLnBrk="1" hangingPunct="1"/>
            <a:r>
              <a:rPr lang="ru-RU" dirty="0" smtClean="0">
                <a:latin typeface="Calibri" pitchFamily="34" charset="0"/>
                <a:cs typeface="Times New Roman" pitchFamily="18" charset="0"/>
              </a:rPr>
              <a:t>имеют место излишества в принятии углеводсодержащей пищи (мучных, сладких продуктов),</a:t>
            </a:r>
          </a:p>
          <a:p>
            <a:pPr eaLnBrk="1" hangingPunct="1"/>
            <a:r>
              <a:rPr lang="ru-RU" dirty="0" smtClean="0">
                <a:latin typeface="Calibri" pitchFamily="34" charset="0"/>
                <a:cs typeface="Times New Roman" pitchFamily="18" charset="0"/>
              </a:rPr>
              <a:t>наблюдается ограниченное потребление овощей, фруктов, зелени, растительного масла.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Калораж пищи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величина основного обмена: для мужчин 66,0 + [13,7хмасса тела (кг)] + [5хрост (см)] – [6,8хвозраст (годы)], для женщин 65,5 + [9,6хмасса тела (кг)] + [1,8хрост (см)] – [4,7хвозраст (годы)],</a:t>
            </a:r>
          </a:p>
          <a:p>
            <a:pPr eaLnBrk="1" hangingPunct="1"/>
            <a:r>
              <a:rPr lang="ru-RU" sz="2800" dirty="0" smtClean="0"/>
              <a:t>при избыточной массе тела более 25 от полученной величины отнимают 30%, </a:t>
            </a:r>
          </a:p>
          <a:p>
            <a:pPr eaLnBrk="1" hangingPunct="1"/>
            <a:r>
              <a:rPr lang="ru-RU" sz="2800" dirty="0" smtClean="0"/>
              <a:t>при недостаточной массе тела менее 20 к полученной величине "золотого стандарта" прибавляют 30%.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25282"/>
            <a:ext cx="1071538" cy="63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Подбор белков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снижение нормы животного белка до 1 г на 1 кг массы тела, 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соотношение животных и растительных белков 1:1, 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приготовление мясных блюд преимущественно в отварном виде,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использование нежирных сортов мяса,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ограничение потребления мяса и мясных продуктов (предпочтение рыбным блюдам),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введение в рацион до 30% белка за счет молочных продуктов,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использование неострых и несоленых сортов сыра,</a:t>
            </a:r>
          </a:p>
          <a:p>
            <a:pPr eaLnBrk="1" hangingPunct="1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введение растительных белков главным образом за счет зерновых культур и бобовых.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25282"/>
            <a:ext cx="1071538" cy="63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Подбор жиров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dirty="0" smtClean="0">
                <a:cs typeface="Times New Roman" pitchFamily="18" charset="0"/>
              </a:rPr>
              <a:t>ограничение потребления животных жиров;</a:t>
            </a:r>
          </a:p>
          <a:p>
            <a:pPr eaLnBrk="1" hangingPunct="1"/>
            <a:r>
              <a:rPr lang="ru-RU" sz="3000" dirty="0" smtClean="0">
                <a:cs typeface="Times New Roman" pitchFamily="18" charset="0"/>
              </a:rPr>
              <a:t> важно употребление растительных масел!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Подбор углеводов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использование в качестве источников углеводов продуктов из цельного зерна; </a:t>
            </a:r>
          </a:p>
          <a:p>
            <a:pPr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ограничение углеводов в первую очередь за счет сахара и сладостей;</a:t>
            </a:r>
          </a:p>
          <a:p>
            <a:pPr eaLnBrk="1" hangingPunct="1"/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увеличение количества сложных углеводов, содержащих клетчатку, пектиновые вещества, которые в настоящее время объединены термином волокнистые вещества пищи (пищевые волокна). Благодаря своим физико-химическим свойствам они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обладают способностью адсорбировать пищевые и токсические вещества и улучшать бактериальное содержание кишечника, для лиц пожилого возраста общее количество клетчатки должно составлять 25-30 г в сутки.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400 грамм желтых, красных и зеленых продуктов день!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Основы правильного питания Все о здоровом образе жизни и пользе натуральных продук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286387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Физическая активность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3010" name="Picture 2" descr="Значение физкультуры для пожилых людейПоиск лекарств в аптеках Киева. . Цены и наличие лекарства в аптеках Украины. . Пошук лік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Почему важно?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любом возрасте физическая активность - это:</a:t>
            </a:r>
          </a:p>
          <a:p>
            <a:r>
              <a:rPr lang="ru-RU" dirty="0" smtClean="0"/>
              <a:t>снижение смертности,</a:t>
            </a:r>
          </a:p>
          <a:p>
            <a:r>
              <a:rPr lang="ru-RU" dirty="0" smtClean="0"/>
              <a:t>снижение частоты развития инсульта, инфаркта, сахарного диабета,</a:t>
            </a:r>
          </a:p>
          <a:p>
            <a:r>
              <a:rPr lang="ru-RU" dirty="0" smtClean="0"/>
              <a:t>предупреждение депрессии,</a:t>
            </a:r>
          </a:p>
          <a:p>
            <a:r>
              <a:rPr lang="ru-RU" dirty="0" smtClean="0"/>
              <a:t>снижение частоты развития рака толстой кишки и молочной железы.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 старения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   Старение</a:t>
            </a:r>
            <a:r>
              <a:rPr lang="ru-RU" dirty="0" smtClean="0"/>
              <a:t> – это специфический и необратимый процесс, который является универсальным для всего живого. Продолжительность жизни каждого человека обусловлена генетически.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18 – 64 года (ВОЗ, 2010)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аэробные нагрузки средней интенсивности 150 минут в неделю </a:t>
            </a:r>
            <a:r>
              <a:rPr lang="ru-RU" b="1" dirty="0" smtClean="0">
                <a:solidFill>
                  <a:srgbClr val="00B050"/>
                </a:solidFill>
              </a:rPr>
              <a:t>или</a:t>
            </a:r>
          </a:p>
          <a:p>
            <a:r>
              <a:rPr lang="ru-RU" dirty="0" smtClean="0"/>
              <a:t>аэробные нагрузки высокой интенсивности 75 минут в неделю,</a:t>
            </a:r>
          </a:p>
          <a:p>
            <a:r>
              <a:rPr lang="ru-RU" dirty="0" smtClean="0"/>
              <a:t>не менее 10 минут в день,</a:t>
            </a:r>
          </a:p>
          <a:p>
            <a:r>
              <a:rPr lang="ru-RU" dirty="0" smtClean="0"/>
              <a:t>упражнения для укрепления основных мышечных групп не менее 2 дней в неделю,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140918"/>
            <a:ext cx="1214414" cy="71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65 лет и старше (ВОЗ, 2010)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аэробные нагрузки средней интенсивности 150 минут в неделю </a:t>
            </a:r>
            <a:r>
              <a:rPr lang="ru-RU" b="1" dirty="0" smtClean="0">
                <a:solidFill>
                  <a:srgbClr val="00B050"/>
                </a:solidFill>
              </a:rPr>
              <a:t>или</a:t>
            </a:r>
          </a:p>
          <a:p>
            <a:r>
              <a:rPr lang="ru-RU" dirty="0" smtClean="0"/>
              <a:t>аэробные нагрузки высокой интенсивности 75 минут в неделю,</a:t>
            </a:r>
          </a:p>
          <a:p>
            <a:r>
              <a:rPr lang="ru-RU" dirty="0" smtClean="0"/>
              <a:t>не менее 10 минут в день,</a:t>
            </a:r>
          </a:p>
          <a:p>
            <a:r>
              <a:rPr lang="ru-RU" dirty="0" smtClean="0"/>
              <a:t>упражнения для укрепления основных мышечных групп не менее 2 дней в неделю,</a:t>
            </a:r>
          </a:p>
          <a:p>
            <a:r>
              <a:rPr lang="ru-RU" dirty="0" smtClean="0"/>
              <a:t>упражнения на баланс (</a:t>
            </a:r>
            <a:r>
              <a:rPr lang="ru-RU" dirty="0" err="1" smtClean="0"/>
              <a:t>чай-ши</a:t>
            </a:r>
            <a:r>
              <a:rPr lang="ru-RU" dirty="0" smtClean="0"/>
              <a:t>) или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любые доступные упражнения по состоянию здоровья!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Эффективность: США программа «Здоровые люди 2010»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течение 10 лет – 15 700 человек от 45 до 65 лет,</a:t>
            </a:r>
          </a:p>
          <a:p>
            <a:r>
              <a:rPr lang="ru-RU" dirty="0" smtClean="0"/>
              <a:t>на 6-м году исследования 970 изменили образ жизни (регулярные физические упражнения по 3 часа/неделю, овощи + фрукты, снизили вес, бросили курить,</a:t>
            </a:r>
          </a:p>
          <a:p>
            <a:r>
              <a:rPr lang="ru-RU" dirty="0" smtClean="0"/>
              <a:t>смертность снизилась на 40%, частота болезней сердца – на 35%.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Эффективность: биомаркеры старения (Американская Федерация Исследования старения)</a:t>
            </a:r>
            <a:endParaRPr lang="ru-RU" sz="3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систолическое артериальное давление,</a:t>
            </a:r>
          </a:p>
          <a:p>
            <a:r>
              <a:rPr lang="ru-RU" dirty="0" smtClean="0"/>
              <a:t>диастолическое артериальное давление,</a:t>
            </a:r>
          </a:p>
          <a:p>
            <a:r>
              <a:rPr lang="ru-RU" dirty="0" smtClean="0"/>
              <a:t>частота сердечных сокращений,</a:t>
            </a:r>
          </a:p>
          <a:p>
            <a:r>
              <a:rPr lang="ru-RU" dirty="0" smtClean="0"/>
              <a:t>общее содержание холестерина и его фракций,</a:t>
            </a:r>
          </a:p>
          <a:p>
            <a:r>
              <a:rPr lang="ru-RU" dirty="0" smtClean="0"/>
              <a:t>уровень глюкозы,</a:t>
            </a:r>
          </a:p>
          <a:p>
            <a:r>
              <a:rPr lang="ru-RU" dirty="0" smtClean="0"/>
              <a:t>индекс массы тела.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ПРОФИЛАКТИКА И ЛЕЧЕНИЕ АТЕЛЕРОСКРЕРОЗА: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физическая активность + диета + медикаментозная терапия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4202" y="6143644"/>
            <a:ext cx="1209797" cy="7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err="1" smtClean="0">
                <a:solidFill>
                  <a:srgbClr val="00B050"/>
                </a:solidFill>
              </a:rPr>
              <a:t>Гипоатерогенная</a:t>
            </a:r>
            <a:r>
              <a:rPr lang="ru-RU" b="1" dirty="0" smtClean="0">
                <a:solidFill>
                  <a:srgbClr val="00B050"/>
                </a:solidFill>
              </a:rPr>
              <a:t>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Необходимо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ограничение продуктов, содержащих холестерин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(печень, почки, мозги, жирные сорта мяса, икра рыб, яичные желтки), и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животных жиров, богатых насыщенными жирными кислотами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(говяжий, свиной, бараний, утиный, гусиный, куриный и другие жиры), замена их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растительными маслами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(подсолнечным, оливковым, кукурузным, хлопковым, соевым, льняным, рапсовым и др.).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  Полезно вводить в рацион </a:t>
            </a:r>
            <a:r>
              <a:rPr lang="ru-RU" sz="2200" b="1" u="sng" smtClean="0">
                <a:latin typeface="Times New Roman" pitchFamily="18" charset="0"/>
                <a:cs typeface="Times New Roman" pitchFamily="18" charset="0"/>
              </a:rPr>
              <a:t>животные источники полиненасыщенных жирных кислот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– морскую жирную рыбу (скумбрию, сардину, сельдь иваси) по 300–400 г в неделю в запеченом или консервированном виде.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00B050"/>
                </a:solidFill>
              </a:rPr>
              <a:t>- </a:t>
            </a:r>
            <a:r>
              <a:rPr lang="en-US" b="1" dirty="0" smtClean="0">
                <a:solidFill>
                  <a:srgbClr val="00B050"/>
                </a:solidFill>
              </a:rPr>
              <a:t>1 </a:t>
            </a: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en-US" b="1" dirty="0" smtClean="0">
                <a:solidFill>
                  <a:srgbClr val="00B050"/>
                </a:solidFill>
              </a:rPr>
              <a:t>drink</a:t>
            </a:r>
            <a:r>
              <a:rPr lang="ru-RU" b="1" dirty="0" smtClean="0">
                <a:solidFill>
                  <a:srgbClr val="00B050"/>
                </a:solidFill>
              </a:rPr>
              <a:t>» 5 раз в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неделю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- 25 мл 70% спирта для ж                                    для женщин и 30                                                                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                                              мл для мужчин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7346" name="Picture 2" descr="Вино красное полезные свойства и ещё а, также и вместе с этим и - испанское вино 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57752" cy="6858001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236" y="6000768"/>
            <a:ext cx="1451764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belopolye.ru/known_people/june/img/chaz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143668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ЦЕЛЬ ФАРМАКОТЕРАПИИ В ГЕРИАТРИИ – ПРЕДУПРЕЖДЕНИЕ ФОРМИРОВАНИЯ СИНДРОМА СТАРЧЕСКОЙ АСТЕНИИ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464"/>
            <a:ext cx="1000100" cy="59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Наиболее часто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назначаемые препараты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дезагреганты (включая аспирин) – 29,6%;</a:t>
            </a:r>
          </a:p>
          <a:p>
            <a:r>
              <a:rPr lang="ru-RU" dirty="0" smtClean="0"/>
              <a:t>диуретики – 27,3%;</a:t>
            </a:r>
          </a:p>
          <a:p>
            <a:r>
              <a:rPr lang="ru-RU" dirty="0" smtClean="0"/>
              <a:t>варфарин -  10,5%;</a:t>
            </a:r>
          </a:p>
          <a:p>
            <a:r>
              <a:rPr lang="ru-RU" dirty="0" smtClean="0"/>
              <a:t>иАПФ – 7,7%;</a:t>
            </a:r>
          </a:p>
          <a:p>
            <a:r>
              <a:rPr lang="ru-RU" dirty="0" smtClean="0"/>
              <a:t>антидепрессанты – 7,1%;</a:t>
            </a:r>
          </a:p>
          <a:p>
            <a:r>
              <a:rPr lang="ru-RU" dirty="0" err="1" smtClean="0"/>
              <a:t>ß-адреноблокаторы </a:t>
            </a:r>
            <a:r>
              <a:rPr lang="ru-RU" dirty="0" smtClean="0"/>
              <a:t>– 6,8%;</a:t>
            </a:r>
          </a:p>
          <a:p>
            <a:r>
              <a:rPr lang="ru-RU" dirty="0" err="1" smtClean="0"/>
              <a:t>опиоидные</a:t>
            </a:r>
            <a:r>
              <a:rPr lang="ru-RU" dirty="0" smtClean="0"/>
              <a:t> анальгетики – 6,0%;</a:t>
            </a:r>
          </a:p>
          <a:p>
            <a:r>
              <a:rPr lang="ru-RU" dirty="0" err="1" smtClean="0"/>
              <a:t>дигоксин</a:t>
            </a:r>
            <a:r>
              <a:rPr lang="ru-RU" dirty="0" smtClean="0"/>
              <a:t> – 2,9%;</a:t>
            </a:r>
          </a:p>
          <a:p>
            <a:r>
              <a:rPr lang="ru-RU" dirty="0" err="1" smtClean="0"/>
              <a:t>преднизолон</a:t>
            </a:r>
            <a:r>
              <a:rPr lang="ru-RU" dirty="0" smtClean="0"/>
              <a:t> – 2,5%.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170" y="6286520"/>
            <a:ext cx="967829" cy="571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Периодизация возраста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0 – 17 лет – детство;</a:t>
            </a:r>
          </a:p>
          <a:p>
            <a:pPr eaLnBrk="1" hangingPunct="1"/>
            <a:r>
              <a:rPr lang="ru-RU" dirty="0" smtClean="0"/>
              <a:t>18 – 44 года – молодость;</a:t>
            </a:r>
          </a:p>
          <a:p>
            <a:pPr eaLnBrk="1" hangingPunct="1"/>
            <a:r>
              <a:rPr lang="ru-RU" dirty="0" smtClean="0"/>
              <a:t>45 – 59 лет – зрелость;</a:t>
            </a:r>
          </a:p>
          <a:p>
            <a:pPr eaLnBrk="1" hangingPunct="1"/>
            <a:r>
              <a:rPr lang="ru-RU" dirty="0" smtClean="0"/>
              <a:t>60 – 74 года – пожилой возраст;</a:t>
            </a:r>
          </a:p>
          <a:p>
            <a:pPr eaLnBrk="1" hangingPunct="1"/>
            <a:r>
              <a:rPr lang="ru-RU" dirty="0" smtClean="0"/>
              <a:t>75 – 89 лет – старческий возраст;</a:t>
            </a:r>
          </a:p>
          <a:p>
            <a:pPr eaLnBrk="1" hangingPunct="1"/>
            <a:r>
              <a:rPr lang="ru-RU" dirty="0" smtClean="0"/>
              <a:t>90 лет и старше – долгожители.</a:t>
            </a:r>
          </a:p>
        </p:txBody>
      </p:sp>
      <p:pic>
        <p:nvPicPr>
          <p:cNvPr id="9220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56552"/>
            <a:ext cx="1357290" cy="80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Терапия атеросклероза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Статины рекомендованы при атеросклеротическом поражении коронарных, церебральных и периферических артерий при наличии высокого уровня независимости в повседневной жизни и ожидаемой продолжительности жизни не менее 5 лет. 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25282"/>
            <a:ext cx="1071538" cy="63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ЛЕЧЕНИЕ ХРОНИЧЕСКОЙ БОЛИ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225282"/>
            <a:ext cx="1071538" cy="63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Обезболивающая лестница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300" b="1" dirty="0" smtClean="0">
                <a:solidFill>
                  <a:srgbClr val="00B050"/>
                </a:solidFill>
              </a:rPr>
              <a:t>(цит. А.Н.Кубынин с соавт., РМЖ, 2014)</a:t>
            </a:r>
            <a:br>
              <a:rPr lang="ru-RU" sz="3300" b="1" dirty="0" smtClean="0">
                <a:solidFill>
                  <a:srgbClr val="00B050"/>
                </a:solidFill>
              </a:rPr>
            </a:br>
            <a:endParaRPr lang="ru-RU" sz="33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417-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286544" cy="4572032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98734"/>
            <a:ext cx="1285852" cy="759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Избегать социальной изоляции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Архив рубрики &quot;События&quot; - Новости нашего края: Kraj.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2549"/>
            <a:ext cx="9144000" cy="5505451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Регулярные медицинские осмотры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Найдены рефераты Социальное обслуживание одиноких пожилых людей в условиях Центра социального обслуживания населения города Сух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Роль медицинского и социального работника в профилактике старческой астении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рекомендации по диете;</a:t>
            </a:r>
          </a:p>
          <a:p>
            <a:r>
              <a:rPr lang="ru-RU" dirty="0" smtClean="0"/>
              <a:t>поиск форм занятости с активным досугом;</a:t>
            </a:r>
          </a:p>
          <a:p>
            <a:r>
              <a:rPr lang="ru-RU" dirty="0" smtClean="0"/>
              <a:t>поиск форм работы по предотвращению социальной изоляции;</a:t>
            </a:r>
          </a:p>
          <a:p>
            <a:r>
              <a:rPr lang="ru-RU" dirty="0" smtClean="0"/>
              <a:t>контроль приема препаратов (предотвращение полипрагмазии);</a:t>
            </a:r>
          </a:p>
          <a:p>
            <a:r>
              <a:rPr lang="ru-RU" dirty="0" smtClean="0"/>
              <a:t>помощь в обеспечении регулярными медицинскими осмотрами.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83100"/>
            <a:ext cx="1142976" cy="6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Новости - Прогулки &quot;по-фински&quot; для пожилых в пансионате Улитк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СИНДРОМ НЕДОСТАТОЧНОСТИ ПИТАНИЯ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недостаточный объем и калораж принимаемой пищи;</a:t>
            </a:r>
          </a:p>
          <a:p>
            <a:pPr eaLnBrk="1" hangingPunct="1"/>
            <a:r>
              <a:rPr lang="ru-RU" dirty="0" smtClean="0"/>
              <a:t>низкие значения индекса массы тела;</a:t>
            </a:r>
          </a:p>
          <a:p>
            <a:pPr eaLnBrk="1" hangingPunct="1"/>
            <a:r>
              <a:rPr lang="ru-RU" dirty="0" err="1" smtClean="0"/>
              <a:t>гипохолестеринемия</a:t>
            </a:r>
            <a:r>
              <a:rPr lang="ru-RU" dirty="0" smtClean="0"/>
              <a:t>, гипоальбуминемия;</a:t>
            </a:r>
          </a:p>
          <a:p>
            <a:pPr eaLnBrk="1" hangingPunct="1"/>
            <a:r>
              <a:rPr lang="ru-RU" dirty="0" smtClean="0"/>
              <a:t>постепенное снижение массы тела в пределах 10% на протяжении 6 месяцев.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Распространенность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до 20% у лиц в возрасте старше 60 лет;</a:t>
            </a:r>
          </a:p>
          <a:p>
            <a:pPr eaLnBrk="1" hangingPunct="1"/>
            <a:r>
              <a:rPr lang="ru-RU" smtClean="0"/>
              <a:t>при присоединении заболеваний – 20 – 40%, причем у половины пациентов в тяжелой степени.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Причины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defRPr/>
            </a:pPr>
            <a:r>
              <a:rPr lang="ru-RU" dirty="0" smtClean="0"/>
              <a:t>дефицит поступления полноценных продуктов;</a:t>
            </a:r>
          </a:p>
          <a:p>
            <a:pPr marL="274320" indent="-274320">
              <a:defRPr/>
            </a:pPr>
            <a:r>
              <a:rPr lang="ru-RU" dirty="0" smtClean="0"/>
              <a:t>недостаточное поступление белков при удовлетворительном </a:t>
            </a:r>
            <a:r>
              <a:rPr lang="ru-RU" dirty="0" err="1" smtClean="0"/>
              <a:t>калораже</a:t>
            </a:r>
            <a:r>
              <a:rPr lang="ru-RU" dirty="0" smtClean="0"/>
              <a:t>;</a:t>
            </a:r>
          </a:p>
          <a:p>
            <a:pPr marL="274320" indent="-274320">
              <a:defRPr/>
            </a:pPr>
            <a:r>
              <a:rPr lang="ru-RU" dirty="0" smtClean="0"/>
              <a:t>недостаточное поступление отдельных веществ (витамины);</a:t>
            </a:r>
          </a:p>
          <a:p>
            <a:pPr marL="274320" indent="-274320">
              <a:defRPr/>
            </a:pPr>
            <a:r>
              <a:rPr lang="ru-RU" dirty="0" smtClean="0"/>
              <a:t>онкологическая патология;</a:t>
            </a:r>
          </a:p>
          <a:p>
            <a:pPr marL="274320" indent="-274320">
              <a:defRPr/>
            </a:pPr>
            <a:r>
              <a:rPr lang="ru-RU" dirty="0" smtClean="0"/>
              <a:t>полипрагмазия;</a:t>
            </a:r>
          </a:p>
          <a:p>
            <a:pPr marL="274320" indent="-274320">
              <a:defRPr/>
            </a:pPr>
            <a:r>
              <a:rPr lang="ru-RU" dirty="0" smtClean="0"/>
              <a:t>тиреотоксикоз;</a:t>
            </a:r>
          </a:p>
          <a:p>
            <a:pPr marL="274320" indent="-274320">
              <a:defRPr/>
            </a:pPr>
            <a:r>
              <a:rPr lang="ru-RU" dirty="0" smtClean="0"/>
              <a:t>сенильная </a:t>
            </a:r>
            <a:r>
              <a:rPr lang="ru-RU" dirty="0" err="1" smtClean="0"/>
              <a:t>анорексия</a:t>
            </a:r>
            <a:r>
              <a:rPr lang="ru-RU" dirty="0"/>
              <a:t>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Выявление недостаточности питания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опросник качества питания;</a:t>
            </a:r>
          </a:p>
          <a:p>
            <a:r>
              <a:rPr lang="ru-RU" dirty="0" smtClean="0"/>
              <a:t>состоит из 2 частей.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качества питания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информация о чувстве аппетита на протяжении последних трех месяцев;</a:t>
            </a:r>
          </a:p>
          <a:p>
            <a:r>
              <a:rPr lang="ru-RU" dirty="0" smtClean="0"/>
              <a:t>снижение массы тела на протяжении трех месяцев, предшествующих опросу;</a:t>
            </a:r>
          </a:p>
          <a:p>
            <a:r>
              <a:rPr lang="ru-RU" dirty="0" smtClean="0"/>
              <a:t>состояние мобильности;</a:t>
            </a:r>
          </a:p>
          <a:p>
            <a:r>
              <a:rPr lang="ru-RU" dirty="0" smtClean="0"/>
              <a:t>наличие психологических стрессов на протяжении последних трех месяцев;</a:t>
            </a:r>
          </a:p>
          <a:p>
            <a:r>
              <a:rPr lang="ru-RU" dirty="0" smtClean="0"/>
              <a:t>наличие нейропсихических проблем (деменции);</a:t>
            </a:r>
          </a:p>
          <a:p>
            <a:r>
              <a:rPr lang="ru-RU" dirty="0" smtClean="0"/>
              <a:t>индекс массы тела.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качества питания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имеется ли у Вас снижение аппетита? (0 – выраженное снижение, 1 – умеренное снижение, 2 – нет снижения);</a:t>
            </a:r>
          </a:p>
          <a:p>
            <a:r>
              <a:rPr lang="ru-RU" sz="2200" dirty="0" smtClean="0"/>
              <a:t>отмечалось ли в Вас снижение массы тела на протяжении последнего месяца? (0 – более 2 кг, 1 – не знаю, 2 – в пределах 1 – 2 кг, 3 – стабильная масса тела);</a:t>
            </a:r>
          </a:p>
          <a:p>
            <a:r>
              <a:rPr lang="ru-RU" sz="2200" dirty="0" smtClean="0"/>
              <a:t>степень мобильности (0 – прикован к постели, 1 – передвижения в пределах квартиры, 2 – нет ограничений); </a:t>
            </a:r>
          </a:p>
          <a:p>
            <a:r>
              <a:rPr lang="ru-RU" sz="2200" dirty="0" smtClean="0"/>
              <a:t>наличие психологического стресса в течение последних трех месяцев (0 – наличие стресса, 1 – отсутствие стресса); </a:t>
            </a:r>
          </a:p>
          <a:p>
            <a:r>
              <a:rPr lang="ru-RU" sz="2200" dirty="0" smtClean="0"/>
              <a:t>наличие психологических проблем (0 – тяжелая депрессия, деменция, 1 – умеренная депрессия, 2 – отсутствие проблем); </a:t>
            </a:r>
          </a:p>
          <a:p>
            <a:r>
              <a:rPr lang="ru-RU" sz="2200" dirty="0" smtClean="0"/>
              <a:t>величина индекса массы тела (0 баллов – меньше 19, 1 балл – 19 – 21, 2 балла – 21 – 23, 3 балла – больше 23).</a:t>
            </a:r>
            <a:endParaRPr lang="ru-RU" sz="2200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качества питания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риск развития синдрома мальнутриции имеет место при суммарной величине баллов менее 11;</a:t>
            </a:r>
          </a:p>
          <a:p>
            <a:r>
              <a:rPr lang="ru-RU" dirty="0" smtClean="0"/>
              <a:t>нормальный показатель статуса питания соответствует 12 баллам и более.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качества питания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оценка регулярности и качества питания, факторов, которые могут влиять на пищевое поведение - условия проживания, употребление медикаментов и их количество, количество ежедневно употребляемых блюд, ориентировочное количество белковой пищи в рационе, употребление овощей, зелени, жидкости, степень самостоятельности при приеме пищи.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 качества питания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проживание дома (0 – нет, 1 – да); </a:t>
            </a:r>
          </a:p>
          <a:p>
            <a:r>
              <a:rPr lang="ru-RU" dirty="0" smtClean="0"/>
              <a:t>прием свыше трех препаратов ежедневно (0 – да, 1 – нет); </a:t>
            </a:r>
          </a:p>
          <a:p>
            <a:r>
              <a:rPr lang="ru-RU" dirty="0" smtClean="0"/>
              <a:t>наличие пролежней (0 – да, 1 – нет); </a:t>
            </a:r>
          </a:p>
          <a:p>
            <a:r>
              <a:rPr lang="ru-RU" dirty="0" smtClean="0"/>
              <a:t>количество основных блюд в течение дня (0 – 1 блюдо, 1 – 2 блюда, 2 – 3 блюда); </a:t>
            </a:r>
          </a:p>
          <a:p>
            <a:r>
              <a:rPr lang="ru-RU" dirty="0" smtClean="0"/>
              <a:t>прием белков (0 – до одного раза в день, 0,5 балла – два раза в день, 1 балл – 3 раза в день;</a:t>
            </a:r>
          </a:p>
          <a:p>
            <a:r>
              <a:rPr lang="ru-RU" dirty="0" smtClean="0"/>
              <a:t>прием овощей и фруктов в течение дня (0 – нет, 1 – да);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Оценка качества питания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300" dirty="0" smtClean="0"/>
              <a:t>прием жидкости (0 – менее трех стаканов; 0,5 баллов – 3 – 5 стакана, 1 – более 5 стаканов); </a:t>
            </a:r>
          </a:p>
          <a:p>
            <a:r>
              <a:rPr lang="ru-RU" sz="2300" dirty="0" smtClean="0"/>
              <a:t>степень независимости при приеме пищи (0 – с посторонней помощью, 1 – самостоятельно, но с трудом, 2 – полностью самостоятельно); </a:t>
            </a:r>
          </a:p>
          <a:p>
            <a:r>
              <a:rPr lang="ru-RU" sz="2300" dirty="0" smtClean="0"/>
              <a:t>собственная оценка статуса питания (0 – имеются проблемы, 1 – недостаточный, 2 – нет проблем питания); </a:t>
            </a:r>
          </a:p>
          <a:p>
            <a:r>
              <a:rPr lang="ru-RU" sz="2300" dirty="0" smtClean="0"/>
              <a:t>собственная оценка состояния здоровья (0 – плохое, 0,5 балла – не знаю, 1 – хорошее, 2 – отличное); </a:t>
            </a:r>
          </a:p>
          <a:p>
            <a:r>
              <a:rPr lang="ru-RU" sz="2300" dirty="0" smtClean="0"/>
              <a:t>средний диаметр живота (0 – менее 21 см, 0,5 балла – 21 – 22 см, 1 – больше 22 см)2 ; </a:t>
            </a:r>
          </a:p>
          <a:p>
            <a:r>
              <a:rPr lang="ru-RU" sz="2300" dirty="0" smtClean="0"/>
              <a:t>средний диаметр бедер (0 – менее 31 см, 1 – 31 см и выше).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Оценка качества питания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 оценке результатов второй части опросника принимается во внимание, что максимальное значение соответствует 16 баллам.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Оценка качества питания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Оценка результатов опроса и осмотра пациентов по двум частям опросника:</a:t>
            </a:r>
          </a:p>
          <a:p>
            <a:r>
              <a:rPr lang="ru-RU" dirty="0" smtClean="0"/>
              <a:t>максимальное количество баллов – 30;</a:t>
            </a:r>
          </a:p>
          <a:p>
            <a:r>
              <a:rPr lang="ru-RU" dirty="0" smtClean="0"/>
              <a:t>норма – 24 балла и больше;</a:t>
            </a:r>
          </a:p>
          <a:p>
            <a:r>
              <a:rPr lang="ru-RU" dirty="0" smtClean="0"/>
              <a:t>наличие риска развития синдрома мальнутриции – 17 – 23,5 балла;</a:t>
            </a:r>
          </a:p>
          <a:p>
            <a:r>
              <a:rPr lang="ru-RU" dirty="0" smtClean="0"/>
              <a:t>наличие синдрома мальнутриции – меньше 17 баллов.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cs typeface="Times New Roman" pitchFamily="18" charset="0"/>
              </a:rPr>
              <a:t>снижена смертность от инфекционных заболеваний, сердечно-сосудистой патологии;</a:t>
            </a:r>
          </a:p>
          <a:p>
            <a:r>
              <a:rPr lang="ru-RU" sz="2600" dirty="0" smtClean="0">
                <a:cs typeface="Times New Roman" pitchFamily="18" charset="0"/>
              </a:rPr>
              <a:t>созданы эффективные программы профилактики инфаркта мозга и инфаркта миокарда;</a:t>
            </a:r>
          </a:p>
          <a:p>
            <a:r>
              <a:rPr lang="ru-RU" sz="2600" dirty="0" smtClean="0">
                <a:cs typeface="Times New Roman" pitchFamily="18" charset="0"/>
              </a:rPr>
              <a:t>успехи в раннем выявлении и лечении онкологической патологии;</a:t>
            </a:r>
          </a:p>
          <a:p>
            <a:r>
              <a:rPr lang="ru-RU" sz="2600" dirty="0" smtClean="0">
                <a:cs typeface="Times New Roman" pitchFamily="18" charset="0"/>
              </a:rPr>
              <a:t>в странах Европы средняя продолжительность жизни в 1890 составляла 38,7 лет, в 1970 около 70 лет, в 2000 году - порядка 83.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Лабораторные данные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Гипопротеинемия;</a:t>
            </a:r>
          </a:p>
          <a:p>
            <a:pPr eaLnBrk="1" hangingPunct="1"/>
            <a:r>
              <a:rPr lang="ru-RU" smtClean="0"/>
              <a:t>Гипоальбуминемия менее 35 – 38 г/л;</a:t>
            </a:r>
          </a:p>
          <a:p>
            <a:pPr eaLnBrk="1" hangingPunct="1"/>
            <a:r>
              <a:rPr lang="ru-RU" smtClean="0"/>
              <a:t>Уровень трансферина менее 1,5 г/л;</a:t>
            </a:r>
          </a:p>
          <a:p>
            <a:pPr eaLnBrk="1" hangingPunct="1"/>
            <a:r>
              <a:rPr lang="ru-RU" smtClean="0"/>
              <a:t>Снижение уровня общего холестерина;</a:t>
            </a:r>
          </a:p>
          <a:p>
            <a:pPr eaLnBrk="1" hangingPunct="1"/>
            <a:r>
              <a:rPr lang="ru-RU" smtClean="0"/>
              <a:t>Разнонаправленные колебания уровня глюкозы;</a:t>
            </a:r>
          </a:p>
          <a:p>
            <a:pPr eaLnBrk="1" hangingPunct="1"/>
            <a:r>
              <a:rPr lang="ru-RU" smtClean="0"/>
              <a:t>Лимфопения.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Лечение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увеличить общий калораж пищи;</a:t>
            </a:r>
          </a:p>
          <a:p>
            <a:pPr eaLnBrk="1" hangingPunct="1"/>
            <a:r>
              <a:rPr lang="ru-RU" dirty="0" smtClean="0"/>
              <a:t>формула </a:t>
            </a:r>
            <a:r>
              <a:rPr lang="ru-RU" dirty="0" err="1" smtClean="0"/>
              <a:t>Гарриса-Бенедикта</a:t>
            </a:r>
            <a:r>
              <a:rPr lang="ru-RU" dirty="0" smtClean="0"/>
              <a:t>;</a:t>
            </a:r>
          </a:p>
          <a:p>
            <a:pPr eaLnBrk="1" hangingPunct="1"/>
            <a:r>
              <a:rPr lang="ru-RU" dirty="0" smtClean="0"/>
              <a:t>достаточный прием жидкости (не менее 30 мл на 1 кг веса в день)</a:t>
            </a:r>
          </a:p>
          <a:p>
            <a:pPr eaLnBrk="1" hangingPunct="1"/>
            <a:r>
              <a:rPr lang="ru-RU" dirty="0" smtClean="0"/>
              <a:t>фармакологическая стимуляция аппетита: </a:t>
            </a:r>
            <a:r>
              <a:rPr lang="ru-RU" dirty="0" err="1" smtClean="0"/>
              <a:t>мегестрола</a:t>
            </a:r>
            <a:r>
              <a:rPr lang="ru-RU" dirty="0" smtClean="0"/>
              <a:t> ацетат в дозе до 800 мг в сутки у онкологических больных; антидепрессанты.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5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500" b="1" dirty="0" smtClean="0">
                <a:solidFill>
                  <a:srgbClr val="00B050"/>
                </a:solidFill>
              </a:rPr>
              <a:t>ПАДЕНИЯ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Определение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неосознанное изменение положения тела;</a:t>
            </a:r>
          </a:p>
          <a:p>
            <a:pPr eaLnBrk="1" hangingPunct="1"/>
            <a:r>
              <a:rPr lang="ru-RU" dirty="0" smtClean="0"/>
              <a:t>может сопровождаться травмами;</a:t>
            </a:r>
          </a:p>
          <a:p>
            <a:pPr eaLnBrk="1" hangingPunct="1"/>
            <a:r>
              <a:rPr lang="ru-RU" dirty="0" smtClean="0"/>
              <a:t>в возрасте 65 – 69 лет встречается в 20-30% случаев;</a:t>
            </a:r>
          </a:p>
          <a:p>
            <a:pPr eaLnBrk="1" hangingPunct="1"/>
            <a:r>
              <a:rPr lang="ru-RU" dirty="0" smtClean="0"/>
              <a:t>в возрасте старше 85 лет – в 50% случаев;</a:t>
            </a:r>
          </a:p>
          <a:p>
            <a:pPr eaLnBrk="1" hangingPunct="1"/>
            <a:r>
              <a:rPr lang="ru-RU" dirty="0" smtClean="0"/>
              <a:t>чаще встречается у женщин;</a:t>
            </a:r>
          </a:p>
          <a:p>
            <a:pPr eaLnBrk="1" hangingPunct="1"/>
            <a:r>
              <a:rPr lang="ru-RU" dirty="0" smtClean="0"/>
              <a:t>чаще в условиях жизни в стационарных социальных учреждениях.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Факторы риска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возраст;</a:t>
            </a:r>
          </a:p>
          <a:p>
            <a:pPr eaLnBrk="1" hangingPunct="1"/>
            <a:r>
              <a:rPr lang="ru-RU" dirty="0" smtClean="0"/>
              <a:t>патология опорно-двигательного аппарата;</a:t>
            </a:r>
          </a:p>
          <a:p>
            <a:pPr eaLnBrk="1" hangingPunct="1"/>
            <a:r>
              <a:rPr lang="ru-RU" dirty="0" smtClean="0"/>
              <a:t>когнитивные нарушения;</a:t>
            </a:r>
          </a:p>
          <a:p>
            <a:pPr eaLnBrk="1" hangingPunct="1"/>
            <a:r>
              <a:rPr lang="ru-RU" dirty="0" smtClean="0"/>
              <a:t>прием некоторые медикаментов: бензодиазепины, гипнотики, </a:t>
            </a:r>
            <a:r>
              <a:rPr lang="ru-RU" dirty="0" err="1" smtClean="0"/>
              <a:t>миорелаксанты</a:t>
            </a:r>
            <a:r>
              <a:rPr lang="ru-RU" dirty="0" smtClean="0"/>
              <a:t>, антигипертензивные, антигистаминные, опиоиды, </a:t>
            </a:r>
            <a:r>
              <a:rPr lang="ru-RU" dirty="0" err="1" smtClean="0"/>
              <a:t>дигоксин</a:t>
            </a:r>
            <a:r>
              <a:rPr lang="ru-RU" dirty="0" smtClean="0"/>
              <a:t>, периферические вазодилататоры, некоторые </a:t>
            </a:r>
            <a:r>
              <a:rPr lang="ru-RU" dirty="0" err="1" smtClean="0"/>
              <a:t>антиаритмики</a:t>
            </a:r>
            <a:r>
              <a:rPr lang="ru-RU" dirty="0" smtClean="0"/>
              <a:t> (класса 1А).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I HATE FALLING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Inflammation</a:t>
            </a:r>
            <a:r>
              <a:rPr lang="ru-RU" dirty="0" smtClean="0"/>
              <a:t>: деформация или дисфункция суставов, в том числе воспалительного характера;</a:t>
            </a:r>
          </a:p>
          <a:p>
            <a:r>
              <a:rPr lang="en-US" dirty="0" smtClean="0"/>
              <a:t>Hypotension</a:t>
            </a:r>
            <a:r>
              <a:rPr lang="ru-RU" dirty="0" smtClean="0"/>
              <a:t>: ортостатическая гипотензия;</a:t>
            </a:r>
          </a:p>
          <a:p>
            <a:r>
              <a:rPr lang="en-US" dirty="0" smtClean="0"/>
              <a:t>Auditory and visual abnormalities</a:t>
            </a:r>
            <a:r>
              <a:rPr lang="ru-RU" dirty="0" smtClean="0"/>
              <a:t>: нарушения слуха и зрения;</a:t>
            </a:r>
          </a:p>
          <a:p>
            <a:r>
              <a:rPr lang="en-US" dirty="0" err="1" smtClean="0"/>
              <a:t>Tremer</a:t>
            </a:r>
            <a:r>
              <a:rPr lang="ru-RU" dirty="0" smtClean="0"/>
              <a:t>: тремор как проявление болезни Паркинсона или другой патологии;</a:t>
            </a:r>
          </a:p>
          <a:p>
            <a:r>
              <a:rPr lang="en-US" dirty="0" err="1" smtClean="0"/>
              <a:t>Ekvilibrium</a:t>
            </a:r>
            <a:r>
              <a:rPr lang="ru-RU" dirty="0" smtClean="0"/>
              <a:t>: нарушения равновесия;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I HATE FALLING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Foot problems</a:t>
            </a:r>
            <a:r>
              <a:rPr lang="ru-RU" dirty="0" smtClean="0"/>
              <a:t>: возрастная стопа;</a:t>
            </a:r>
          </a:p>
          <a:p>
            <a:r>
              <a:rPr lang="en-US" dirty="0" smtClean="0"/>
              <a:t>A</a:t>
            </a:r>
            <a:r>
              <a:rPr lang="cs-CZ" dirty="0" smtClean="0"/>
              <a:t>r</a:t>
            </a:r>
            <a:r>
              <a:rPr lang="en-US" dirty="0" err="1" smtClean="0"/>
              <a:t>rithmias</a:t>
            </a:r>
            <a:r>
              <a:rPr lang="ru-RU" dirty="0" smtClean="0"/>
              <a:t>: нарушения ритма сердца;</a:t>
            </a:r>
          </a:p>
          <a:p>
            <a:r>
              <a:rPr lang="en-US" dirty="0" smtClean="0"/>
              <a:t>Leg</a:t>
            </a:r>
            <a:r>
              <a:rPr lang="ru-RU" dirty="0" smtClean="0"/>
              <a:t>-</a:t>
            </a:r>
            <a:r>
              <a:rPr lang="en-US" dirty="0" smtClean="0"/>
              <a:t>length discrepancy</a:t>
            </a:r>
            <a:r>
              <a:rPr lang="ru-RU" dirty="0" smtClean="0"/>
              <a:t>: разная длина нижних конечностей;</a:t>
            </a:r>
          </a:p>
          <a:p>
            <a:r>
              <a:rPr lang="en-US" dirty="0" smtClean="0"/>
              <a:t>Lack of conditioning: </a:t>
            </a:r>
            <a:r>
              <a:rPr lang="ru-RU" dirty="0" smtClean="0"/>
              <a:t>общая слабость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en-US" dirty="0" smtClean="0"/>
              <a:t>Illness</a:t>
            </a:r>
            <a:r>
              <a:rPr lang="ru-RU" dirty="0" smtClean="0"/>
              <a:t>: наличие возрастной </a:t>
            </a:r>
            <a:r>
              <a:rPr lang="ru-RU" dirty="0" err="1" smtClean="0"/>
              <a:t>полиморбидной</a:t>
            </a:r>
            <a:r>
              <a:rPr lang="ru-RU" dirty="0" smtClean="0"/>
              <a:t> патологии;</a:t>
            </a:r>
          </a:p>
          <a:p>
            <a:r>
              <a:rPr lang="en-US" dirty="0" smtClean="0"/>
              <a:t>Nutrition</a:t>
            </a:r>
            <a:r>
              <a:rPr lang="ru-RU" dirty="0" smtClean="0"/>
              <a:t>: проблемы с питанием;</a:t>
            </a:r>
          </a:p>
          <a:p>
            <a:r>
              <a:rPr lang="en-US" dirty="0" smtClean="0"/>
              <a:t>Gait disturbance</a:t>
            </a:r>
            <a:r>
              <a:rPr lang="ru-RU" dirty="0" smtClean="0"/>
              <a:t>: нарушения походки, </a:t>
            </a:r>
            <a:r>
              <a:rPr lang="ru-RU" dirty="0" err="1" smtClean="0"/>
              <a:t>дискоординация</a:t>
            </a:r>
            <a:r>
              <a:rPr lang="ru-RU" dirty="0" smtClean="0"/>
              <a:t> движений. 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Падения при особенностях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внешней среды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низкое качество покрытия пола: скользкое покрытие, небольшие скользящие ковры, провода на полу, выступающие пороги;</a:t>
            </a:r>
          </a:p>
          <a:p>
            <a:pPr lvl="0"/>
            <a:r>
              <a:rPr lang="ru-RU" dirty="0" smtClean="0"/>
              <a:t>плохое освещение;</a:t>
            </a:r>
          </a:p>
          <a:p>
            <a:pPr lvl="0"/>
            <a:r>
              <a:rPr lang="ru-RU" dirty="0" smtClean="0"/>
              <a:t>неприспособленные для пользования пожилыми людьми ванна и туалет: отсутствие поручней, высокие бортики, скользкое покрытие;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Падения при особенностях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внешней среды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неудобные для перемещения стулья и кровать;</a:t>
            </a:r>
          </a:p>
          <a:p>
            <a:pPr lvl="0"/>
            <a:r>
              <a:rPr lang="ru-RU" dirty="0" smtClean="0"/>
              <a:t>неудобная обувь: тесная или обувь большого размера, скользящая по поверхности опоры подошва;</a:t>
            </a:r>
          </a:p>
          <a:p>
            <a:pPr lvl="0"/>
            <a:r>
              <a:rPr lang="ru-RU" dirty="0" smtClean="0"/>
              <a:t>неисправные технические средства реабилитации: инвалидное кресло, трость, ходунки;</a:t>
            </a:r>
          </a:p>
          <a:p>
            <a:pPr lvl="0"/>
            <a:r>
              <a:rPr lang="ru-RU" dirty="0" smtClean="0"/>
              <a:t>неумение пользоваться некоторыми приспособлениями для пожилых людей в условиях больницы, что может привести к повышению риска падений.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падений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1). Случайные падения – обусловлены случайными факторами внешней среды, например, разлитой жидкостью на полу, внезапным выключением света и пр.</a:t>
            </a:r>
          </a:p>
          <a:p>
            <a:pPr>
              <a:buNone/>
            </a:pPr>
            <a:r>
              <a:rPr lang="ru-RU" dirty="0" smtClean="0"/>
              <a:t>2). Непрогнозируемые падения - впервые возникший эпилептический припадок, патологический перелом шейки бедра во время ходьбы.</a:t>
            </a:r>
          </a:p>
          <a:p>
            <a:pPr>
              <a:buNone/>
            </a:pPr>
            <a:r>
              <a:rPr lang="ru-RU" dirty="0" smtClean="0"/>
              <a:t>3). Прогнозируемые падения, обусловленные влиянием внутренних факторов риска, например, стабильные нарушения походки, когнитивные нарушения и пр.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Актуальность проблемы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увеличение демографической нагрузки за счет высокой доли лиц пожилого и старческого возраста;</a:t>
            </a:r>
          </a:p>
          <a:p>
            <a:r>
              <a:rPr lang="ru-RU" dirty="0" smtClean="0">
                <a:cs typeface="Times New Roman" pitchFamily="18" charset="0"/>
              </a:rPr>
              <a:t>пятая часть населения - лица пенсионного возраста;</a:t>
            </a:r>
          </a:p>
          <a:p>
            <a:r>
              <a:rPr lang="ru-RU" dirty="0" smtClean="0">
                <a:cs typeface="Times New Roman" pitchFamily="18" charset="0"/>
              </a:rPr>
              <a:t>11% населения находится в возрасте старше 80 лет. 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Осложнения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боязнь повторных падений (100%);</a:t>
            </a:r>
          </a:p>
          <a:p>
            <a:pPr eaLnBrk="1" hangingPunct="1"/>
            <a:r>
              <a:rPr lang="ru-RU" dirty="0" smtClean="0"/>
              <a:t>травмы мягких тканей – 10 – 15% случаев;</a:t>
            </a:r>
          </a:p>
          <a:p>
            <a:pPr eaLnBrk="1" hangingPunct="1"/>
            <a:r>
              <a:rPr lang="ru-RU" dirty="0" smtClean="0"/>
              <a:t>переломы костей (чаще шейка бедра, кости запястья) – 3 – 5% случаев;</a:t>
            </a:r>
          </a:p>
          <a:p>
            <a:pPr eaLnBrk="1" hangingPunct="1"/>
            <a:r>
              <a:rPr lang="ru-RU" dirty="0" smtClean="0"/>
              <a:t>травма головы (повреждение мягких тканей, реже – </a:t>
            </a:r>
            <a:r>
              <a:rPr lang="ru-RU" dirty="0" err="1" smtClean="0"/>
              <a:t>субдуральные</a:t>
            </a:r>
            <a:r>
              <a:rPr lang="ru-RU" dirty="0" smtClean="0"/>
              <a:t> гематомы) – 1 – 3% случаев.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8851" name="Содержимое 3" descr="nec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ru-RU" b="1" dirty="0" smtClean="0"/>
          </a:p>
          <a:p>
            <a:pPr algn="ctr" eaLnBrk="1" hangingPunct="1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 eaLnBrk="1" hangingPunct="1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ПРОФИЛАКТИКА ПАДЕНИЙ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0899" name="Содержимое 3" descr="3-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Профилактика падений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внимательное изучение причины каждого падения с целью выработки мер профилактики повторения этого гериатрического синдрома;</a:t>
            </a:r>
          </a:p>
          <a:p>
            <a:pPr eaLnBrk="1" hangingPunct="1"/>
            <a:r>
              <a:rPr lang="ru-RU" dirty="0" smtClean="0">
                <a:cs typeface="Times New Roman" pitchFamily="18" charset="0"/>
              </a:rPr>
              <a:t> создание безопасной и безбарьерной среды обитания пожилого человека, в частности, обеспечение достаточной освещенности, исключение скользких и неровных поверхностей, наличие перил у лестниц и пр.;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Профилактика падений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dirty="0" smtClean="0">
                <a:cs typeface="Times New Roman" pitchFamily="18" charset="0"/>
              </a:rPr>
              <a:t>оборудование интерьеров специальной сигнализацией, которая оповестит родственников или персонал при случившемся падении, ухудшении состояния пожилого человека, которое может привести к падению;</a:t>
            </a:r>
          </a:p>
          <a:p>
            <a:r>
              <a:rPr lang="ru-RU" dirty="0" smtClean="0">
                <a:cs typeface="Times New Roman" pitchFamily="18" charset="0"/>
              </a:rPr>
              <a:t> профилактика и лечение остеопороза;</a:t>
            </a:r>
          </a:p>
          <a:p>
            <a:r>
              <a:rPr lang="ru-RU" dirty="0" smtClean="0">
                <a:cs typeface="Times New Roman" pitchFamily="18" charset="0"/>
              </a:rPr>
              <a:t> пересмотр медикаментозного лечения и исключение лекарственных препаратов, которые усиливают риск падений.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Профилактика падений 3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dirty="0" smtClean="0">
                <a:cs typeface="Times New Roman" pitchFamily="18" charset="0"/>
              </a:rPr>
              <a:t>При </a:t>
            </a:r>
            <a:r>
              <a:rPr lang="ru-RU" b="1" u="sng" dirty="0" smtClean="0">
                <a:cs typeface="Times New Roman" pitchFamily="18" charset="0"/>
              </a:rPr>
              <a:t>постуральной гипотензии</a:t>
            </a:r>
            <a:r>
              <a:rPr lang="ru-RU" dirty="0" smtClean="0">
                <a:cs typeface="Times New Roman" pitchFamily="18" charset="0"/>
              </a:rPr>
              <a:t>: постепенное изменение положения, у лежачих больных – приподнимание головного конца кровати до 30 градусов, употребление достаточного количества жидкости, минеральных вод, тщательный анализ медикаментозного лечения и четкое представление о том, какие препараты могут приводить к постуральной гипотензии.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ЗАПОРЫ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Причины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физиологические и поведенческие причины: депрессия, деменция;</a:t>
            </a:r>
          </a:p>
          <a:p>
            <a:pPr eaLnBrk="1" hangingPunct="1"/>
            <a:r>
              <a:rPr lang="ru-RU" dirty="0" smtClean="0"/>
              <a:t>средовые факторы: недоступность туалета (в больнице);</a:t>
            </a:r>
          </a:p>
          <a:p>
            <a:pPr eaLnBrk="1" hangingPunct="1"/>
            <a:r>
              <a:rPr lang="ru-RU" dirty="0" smtClean="0"/>
              <a:t>нейрогенные факторы: рассеянный склероз, деменция, болезнь Паркинсона;</a:t>
            </a:r>
          </a:p>
          <a:p>
            <a:pPr eaLnBrk="1" hangingPunct="1"/>
            <a:r>
              <a:rPr lang="ru-RU" dirty="0" smtClean="0"/>
              <a:t>ослабление мышц брюшной стенки: операции, возрастные изменения.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Лечение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mtClean="0"/>
              <a:t>достаточное количество жидкости;</a:t>
            </a:r>
          </a:p>
          <a:p>
            <a:pPr eaLnBrk="1" hangingPunct="1"/>
            <a:r>
              <a:rPr lang="ru-RU" smtClean="0"/>
              <a:t>двигательная активность;</a:t>
            </a:r>
          </a:p>
          <a:p>
            <a:pPr eaLnBrk="1" hangingPunct="1"/>
            <a:r>
              <a:rPr lang="ru-RU" smtClean="0"/>
              <a:t>употребление продуктов, нормализующих пассаж: отруби, зелень;</a:t>
            </a:r>
          </a:p>
          <a:p>
            <a:pPr eaLnBrk="1" hangingPunct="1"/>
            <a:r>
              <a:rPr lang="ru-RU" smtClean="0"/>
              <a:t>поведенческая терапия;</a:t>
            </a:r>
          </a:p>
          <a:p>
            <a:pPr eaLnBrk="1" hangingPunct="1"/>
            <a:r>
              <a:rPr lang="ru-RU" smtClean="0"/>
              <a:t>фармакологические средства: нормализация моторики (лоперамид); при запорах - осмотически активные препараты (лактулоза); раздражение стенки кишки (препараты сенны); изменение свойств каловых масс (лафинол).</a:t>
            </a:r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20" y="6072206"/>
            <a:ext cx="133078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5378</Words>
  <Application>Microsoft Office PowerPoint</Application>
  <PresentationFormat>Экран (4:3)</PresentationFormat>
  <Paragraphs>658</Paragraphs>
  <Slides>154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154</vt:i4>
      </vt:variant>
    </vt:vector>
  </HeadingPairs>
  <TitlesOfParts>
    <vt:vector size="157" baseType="lpstr">
      <vt:lpstr>Тема Office</vt:lpstr>
      <vt:lpstr>Фотография Photo Editor</vt:lpstr>
      <vt:lpstr>Лист Microsoft Excel 97-2003</vt:lpstr>
      <vt:lpstr>ВВЕДЕНИЕ В ГЕРИАТРИЮ</vt:lpstr>
      <vt:lpstr>Презентация PowerPoint</vt:lpstr>
      <vt:lpstr>Определение геронтологии</vt:lpstr>
      <vt:lpstr>Определение гериатрии</vt:lpstr>
      <vt:lpstr>Определение старения</vt:lpstr>
      <vt:lpstr>Периодизация возраста</vt:lpstr>
      <vt:lpstr>Презентация PowerPoint</vt:lpstr>
      <vt:lpstr>Актуальность проблемы 1</vt:lpstr>
      <vt:lpstr>Актуальность проблемы 2</vt:lpstr>
      <vt:lpstr>Актуальность проблемы 3</vt:lpstr>
      <vt:lpstr>Актуальность проблемы 4</vt:lpstr>
      <vt:lpstr>Типы старения</vt:lpstr>
      <vt:lpstr>Патологическое старение</vt:lpstr>
      <vt:lpstr>Возраст первых признаков старения</vt:lpstr>
      <vt:lpstr>Актуальность проблемы 5</vt:lpstr>
      <vt:lpstr>МЕДИЦИНСКИЕ ПРОБЛЕМЫ ПОЖИЛЫХ ЛЮДЕЙ (цит. H.Zavazalova, 2001)</vt:lpstr>
      <vt:lpstr>Периодизация пожилого возраста</vt:lpstr>
      <vt:lpstr>СОЦИАЛЬНЫЕ ПРОБЛЕМЫ ПОЖИЛЫХ: ЗАВИСИМОСТЬ ОТ ПОСТОРОННЕЙ ПОМОЩИ  (цит. По H.Zavazalova, V.Zaremba, S.Vozenova, 1998)</vt:lpstr>
      <vt:lpstr>Презентация PowerPoint</vt:lpstr>
      <vt:lpstr>Что ограничивает самостоятельность?</vt:lpstr>
      <vt:lpstr>Соматические синдромы</vt:lpstr>
      <vt:lpstr>Психические синдромы</vt:lpstr>
      <vt:lpstr>Нормальное старение мозга</vt:lpstr>
      <vt:lpstr>Доброкачественная забывчивость</vt:lpstr>
      <vt:lpstr>Презентация PowerPoint</vt:lpstr>
      <vt:lpstr>Скрининг когнитивных расстройств (тест Brown – Peterson)</vt:lpstr>
      <vt:lpstr>Скрининг когнитивных расстройств (тест рисования часов)</vt:lpstr>
      <vt:lpstr>Социальные синдромы</vt:lpstr>
      <vt:lpstr>Процесс старения</vt:lpstr>
      <vt:lpstr>Презентация PowerPoint</vt:lpstr>
      <vt:lpstr>Определение   старческой астении</vt:lpstr>
      <vt:lpstr>Встречается у 30% людей в возрасте старше 65 лет</vt:lpstr>
      <vt:lpstr>Причины старческой астении</vt:lpstr>
      <vt:lpstr>В чем опасность?</vt:lpstr>
      <vt:lpstr>Выявление старческой астении</vt:lpstr>
      <vt:lpstr>Тесты</vt:lpstr>
      <vt:lpstr>Опросник PRISMA 7: более 3-х положительных ответа</vt:lpstr>
      <vt:lpstr>Когда нужна профилактика?</vt:lpstr>
      <vt:lpstr>Профилактика синдрома  старческой астении</vt:lpstr>
      <vt:lpstr>Презентация PowerPoint</vt:lpstr>
      <vt:lpstr>Диета в антивозрастной медицине</vt:lpstr>
      <vt:lpstr>Проблемы питания </vt:lpstr>
      <vt:lpstr>Калораж пищи</vt:lpstr>
      <vt:lpstr>Подбор белков</vt:lpstr>
      <vt:lpstr>Подбор жиров</vt:lpstr>
      <vt:lpstr>Подбор углеводов</vt:lpstr>
      <vt:lpstr>400 грамм желтых, красных и зеленых продуктов день!</vt:lpstr>
      <vt:lpstr>Физическая активность</vt:lpstr>
      <vt:lpstr>Почему важно?</vt:lpstr>
      <vt:lpstr>18 – 64 года (ВОЗ, 2010)</vt:lpstr>
      <vt:lpstr>65 лет и старше (ВОЗ, 2010)</vt:lpstr>
      <vt:lpstr>Эффективность: США программа «Здоровые люди 2010»</vt:lpstr>
      <vt:lpstr>Эффективность: биомаркеры старения (Американская Федерация Исследования старения)</vt:lpstr>
      <vt:lpstr>Презентация PowerPoint</vt:lpstr>
      <vt:lpstr>Гипоатерогенная диета</vt:lpstr>
      <vt:lpstr>Презентация PowerPoint</vt:lpstr>
      <vt:lpstr>Презентация PowerPoint</vt:lpstr>
      <vt:lpstr>Презентация PowerPoint</vt:lpstr>
      <vt:lpstr>Наиболее часто  назначаемые препараты</vt:lpstr>
      <vt:lpstr>Терапия атеросклероза</vt:lpstr>
      <vt:lpstr>Презентация PowerPoint</vt:lpstr>
      <vt:lpstr>Обезболивающая лестница  (цит. А.Н.Кубынин с соавт., РМЖ, 2014) </vt:lpstr>
      <vt:lpstr>Избегать социальной изоляции</vt:lpstr>
      <vt:lpstr>Регулярные медицинские осмотры</vt:lpstr>
      <vt:lpstr>Роль медицинского и социального работника в профилактике старческой астении</vt:lpstr>
      <vt:lpstr>Презентация PowerPoint</vt:lpstr>
      <vt:lpstr>Презентация PowerPoint</vt:lpstr>
      <vt:lpstr>Определение</vt:lpstr>
      <vt:lpstr>Распространенность</vt:lpstr>
      <vt:lpstr>Причины</vt:lpstr>
      <vt:lpstr>Выявление недостаточности питания</vt:lpstr>
      <vt:lpstr>Опросник качества питания 1</vt:lpstr>
      <vt:lpstr>Опросник качества питания 1</vt:lpstr>
      <vt:lpstr>Опросник качества питания 1</vt:lpstr>
      <vt:lpstr>Опросник качества питания 2</vt:lpstr>
      <vt:lpstr>Опросник качества питания 2</vt:lpstr>
      <vt:lpstr>Оценка качества питания 2</vt:lpstr>
      <vt:lpstr>Оценка качества питания 2</vt:lpstr>
      <vt:lpstr>Оценка качества питания</vt:lpstr>
      <vt:lpstr>Лабораторные данные</vt:lpstr>
      <vt:lpstr>Лечение</vt:lpstr>
      <vt:lpstr>Презентация PowerPoint</vt:lpstr>
      <vt:lpstr>Определение</vt:lpstr>
      <vt:lpstr>Факторы риска</vt:lpstr>
      <vt:lpstr>I HATE FALLING</vt:lpstr>
      <vt:lpstr>I HATE FALLING</vt:lpstr>
      <vt:lpstr>Падения при особенностях  внешней среды 1</vt:lpstr>
      <vt:lpstr>Падения при особенностях  внешней среды 2</vt:lpstr>
      <vt:lpstr>Классификация падений</vt:lpstr>
      <vt:lpstr>Осложнения</vt:lpstr>
      <vt:lpstr>Презентация PowerPoint</vt:lpstr>
      <vt:lpstr>Презентация PowerPoint</vt:lpstr>
      <vt:lpstr>Презентация PowerPoint</vt:lpstr>
      <vt:lpstr>Профилактика падений 1</vt:lpstr>
      <vt:lpstr>Профилактика падений 2</vt:lpstr>
      <vt:lpstr>Профилактика падений 3</vt:lpstr>
      <vt:lpstr>Презентация PowerPoint</vt:lpstr>
      <vt:lpstr>Причины</vt:lpstr>
      <vt:lpstr>Лечение</vt:lpstr>
      <vt:lpstr>Презентация PowerPoint</vt:lpstr>
      <vt:lpstr>Определение</vt:lpstr>
      <vt:lpstr>Факторы риска</vt:lpstr>
      <vt:lpstr>Классификация</vt:lpstr>
      <vt:lpstr>Презентация PowerPoint</vt:lpstr>
      <vt:lpstr>Презентация PowerPoint</vt:lpstr>
      <vt:lpstr>Профилактика</vt:lpstr>
      <vt:lpstr>Презентация PowerPoint</vt:lpstr>
      <vt:lpstr>Презентация PowerPoint</vt:lpstr>
      <vt:lpstr>Лечение 1</vt:lpstr>
      <vt:lpstr>Лечение 2</vt:lpstr>
      <vt:lpstr>Лечение 3</vt:lpstr>
      <vt:lpstr>Лечение 4</vt:lpstr>
      <vt:lpstr>Лечение 5</vt:lpstr>
      <vt:lpstr>Лечение 6</vt:lpstr>
      <vt:lpstr>Прогноз</vt:lpstr>
      <vt:lpstr>Презентация PowerPoint</vt:lpstr>
      <vt:lpstr>Определение</vt:lpstr>
      <vt:lpstr>Классификация</vt:lpstr>
      <vt:lpstr>Презентация PowerPoint</vt:lpstr>
      <vt:lpstr>Лечение</vt:lpstr>
      <vt:lpstr>Местные средства</vt:lpstr>
      <vt:lpstr>Упражнения  для мышц тазового дна</vt:lpstr>
      <vt:lpstr>Презентация PowerPoint</vt:lpstr>
      <vt:lpstr>Факторы риска</vt:lpstr>
      <vt:lpstr>Клиническая эпидемиология: российские результаты 1</vt:lpstr>
      <vt:lpstr>Клиническая эпидемиология: российские результаты 2</vt:lpstr>
      <vt:lpstr>Этиопатогенез 1</vt:lpstr>
      <vt:lpstr>Этиопатогенез 2</vt:lpstr>
      <vt:lpstr>Презентация PowerPoint</vt:lpstr>
      <vt:lpstr>Классификация</vt:lpstr>
      <vt:lpstr>Клиника в среднем возрасте: саркопеническое ожирение</vt:lpstr>
      <vt:lpstr>Клиника в пожилом возрасте</vt:lpstr>
      <vt:lpstr>Диагностика (EWGSOP, 2009)</vt:lpstr>
      <vt:lpstr>Лабораторная диагностика</vt:lpstr>
      <vt:lpstr>Вопросы  дифференциальной диагностики</vt:lpstr>
      <vt:lpstr>Вопросы скрининга</vt:lpstr>
      <vt:lpstr>Лечение 1</vt:lpstr>
      <vt:lpstr>Лечение 2</vt:lpstr>
      <vt:lpstr>Реабилитация: питание</vt:lpstr>
      <vt:lpstr>Реабилитация: кинезотерапия</vt:lpstr>
      <vt:lpstr>Презентация PowerPoint</vt:lpstr>
      <vt:lpstr>Кинезотерапия: величина нагрузки</vt:lpstr>
      <vt:lpstr>Профилактика</vt:lpstr>
      <vt:lpstr>Прогноз</vt:lpstr>
      <vt:lpstr>Презентация PowerPoint</vt:lpstr>
      <vt:lpstr>Эпидемиология</vt:lpstr>
      <vt:lpstr>Определение</vt:lpstr>
      <vt:lpstr>Хронизация болевого синдрома 1</vt:lpstr>
      <vt:lpstr>Хронизация болевого синдрома 2</vt:lpstr>
      <vt:lpstr>Хронизация болевого синдрома 3</vt:lpstr>
      <vt:lpstr>Хронизация болевого синдрома 4</vt:lpstr>
      <vt:lpstr>Алгоритм обследования</vt:lpstr>
      <vt:lpstr>Лечение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ГЕРИАТРИЮ</dc:title>
  <dc:creator>Admin</dc:creator>
  <cp:lastModifiedBy>Kiryl Prashchayeu</cp:lastModifiedBy>
  <cp:revision>91</cp:revision>
  <dcterms:created xsi:type="dcterms:W3CDTF">2015-08-26T10:34:53Z</dcterms:created>
  <dcterms:modified xsi:type="dcterms:W3CDTF">2015-09-01T20:08:37Z</dcterms:modified>
</cp:coreProperties>
</file>