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0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75A0E-04E6-4100-B65B-0C0B5BCC256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CD926A-8BB3-46EB-97C4-47125B76CD6E}">
      <dgm:prSet phldrT="[Text]"/>
      <dgm:spPr/>
      <dgm:t>
        <a:bodyPr/>
        <a:lstStyle/>
        <a:p>
          <a:r>
            <a:rPr lang="ru-RU" dirty="0"/>
            <a:t>экология</a:t>
          </a:r>
          <a:endParaRPr lang="en-US" dirty="0"/>
        </a:p>
      </dgm:t>
    </dgm:pt>
    <dgm:pt modelId="{F5BD5E2E-7F71-4371-862B-B393AB921F1F}" type="parTrans" cxnId="{93944E6D-6078-43E8-A901-D68BEB0F0F2C}">
      <dgm:prSet/>
      <dgm:spPr/>
      <dgm:t>
        <a:bodyPr/>
        <a:lstStyle/>
        <a:p>
          <a:endParaRPr lang="en-US"/>
        </a:p>
      </dgm:t>
    </dgm:pt>
    <dgm:pt modelId="{9508C3DB-2E90-4CD3-AB95-D6E3B15AA3E2}" type="sibTrans" cxnId="{93944E6D-6078-43E8-A901-D68BEB0F0F2C}">
      <dgm:prSet/>
      <dgm:spPr/>
      <dgm:t>
        <a:bodyPr/>
        <a:lstStyle/>
        <a:p>
          <a:endParaRPr lang="en-US"/>
        </a:p>
      </dgm:t>
    </dgm:pt>
    <dgm:pt modelId="{B19BE067-2B1A-48AD-9AE7-7BDB341561B5}">
      <dgm:prSet phldrT="[Text]"/>
      <dgm:spPr/>
      <dgm:t>
        <a:bodyPr/>
        <a:lstStyle/>
        <a:p>
          <a:r>
            <a:rPr lang="ru-RU" dirty="0"/>
            <a:t>Генетика/</a:t>
          </a:r>
          <a:r>
            <a:rPr lang="ru-RU" dirty="0" err="1"/>
            <a:t>эпигенетика</a:t>
          </a:r>
          <a:endParaRPr lang="en-US" dirty="0"/>
        </a:p>
      </dgm:t>
    </dgm:pt>
    <dgm:pt modelId="{EB9FF339-5E21-4173-99CB-47EE41207531}" type="parTrans" cxnId="{ED07016E-5619-4002-9047-C070E1BB9237}">
      <dgm:prSet/>
      <dgm:spPr/>
      <dgm:t>
        <a:bodyPr/>
        <a:lstStyle/>
        <a:p>
          <a:endParaRPr lang="en-US"/>
        </a:p>
      </dgm:t>
    </dgm:pt>
    <dgm:pt modelId="{701B6CFB-DF71-4C54-B639-724F857DA297}" type="sibTrans" cxnId="{ED07016E-5619-4002-9047-C070E1BB9237}">
      <dgm:prSet/>
      <dgm:spPr/>
      <dgm:t>
        <a:bodyPr/>
        <a:lstStyle/>
        <a:p>
          <a:endParaRPr lang="en-US"/>
        </a:p>
      </dgm:t>
    </dgm:pt>
    <dgm:pt modelId="{5EB184B5-F15F-40CF-8561-E47C9ED7FD00}">
      <dgm:prSet phldrT="[Text]"/>
      <dgm:spPr/>
      <dgm:t>
        <a:bodyPr/>
        <a:lstStyle/>
        <a:p>
          <a:r>
            <a:rPr lang="ru-RU" dirty="0"/>
            <a:t>поведение</a:t>
          </a:r>
          <a:endParaRPr lang="en-US" dirty="0"/>
        </a:p>
      </dgm:t>
    </dgm:pt>
    <dgm:pt modelId="{97220741-1D63-47F6-9362-A1E3BF449E87}" type="parTrans" cxnId="{C7BDE53F-25BA-4ACE-B204-9975FDB4FC72}">
      <dgm:prSet/>
      <dgm:spPr/>
      <dgm:t>
        <a:bodyPr/>
        <a:lstStyle/>
        <a:p>
          <a:endParaRPr lang="en-US"/>
        </a:p>
      </dgm:t>
    </dgm:pt>
    <dgm:pt modelId="{DE1390D0-C43F-4B66-9D91-AF12E1EE6B10}" type="sibTrans" cxnId="{C7BDE53F-25BA-4ACE-B204-9975FDB4FC72}">
      <dgm:prSet/>
      <dgm:spPr/>
      <dgm:t>
        <a:bodyPr/>
        <a:lstStyle/>
        <a:p>
          <a:endParaRPr lang="en-US"/>
        </a:p>
      </dgm:t>
    </dgm:pt>
    <dgm:pt modelId="{4BCF05BE-5F2E-4590-A3D1-D61147830DC1}">
      <dgm:prSet phldrT="[Text]"/>
      <dgm:spPr/>
      <dgm:t>
        <a:bodyPr/>
        <a:lstStyle/>
        <a:p>
          <a:r>
            <a:rPr lang="ru-RU" dirty="0"/>
            <a:t>хронические заболевания</a:t>
          </a:r>
          <a:endParaRPr lang="en-US" dirty="0"/>
        </a:p>
      </dgm:t>
    </dgm:pt>
    <dgm:pt modelId="{60117E2B-D4C7-49F8-A9CF-ED4552291944}" type="parTrans" cxnId="{A0B7F908-A46F-4680-9F87-455D21195E2D}">
      <dgm:prSet/>
      <dgm:spPr/>
      <dgm:t>
        <a:bodyPr/>
        <a:lstStyle/>
        <a:p>
          <a:endParaRPr lang="en-US"/>
        </a:p>
      </dgm:t>
    </dgm:pt>
    <dgm:pt modelId="{6E910337-4FD6-4B90-99F2-F8EE36E208A5}" type="sibTrans" cxnId="{A0B7F908-A46F-4680-9F87-455D21195E2D}">
      <dgm:prSet/>
      <dgm:spPr/>
      <dgm:t>
        <a:bodyPr/>
        <a:lstStyle/>
        <a:p>
          <a:endParaRPr lang="en-US"/>
        </a:p>
      </dgm:t>
    </dgm:pt>
    <dgm:pt modelId="{F5AF6457-AE27-45BD-9CC9-65AE7E980630}">
      <dgm:prSet phldrT="[Text]"/>
      <dgm:spPr/>
      <dgm:t>
        <a:bodyPr/>
        <a:lstStyle/>
        <a:p>
          <a:r>
            <a:rPr lang="ru-RU" dirty="0"/>
            <a:t>приспособляемость к условиям жизни</a:t>
          </a:r>
          <a:endParaRPr lang="en-US" dirty="0"/>
        </a:p>
      </dgm:t>
    </dgm:pt>
    <dgm:pt modelId="{B7E455BD-5F12-4D05-AF61-919D0EB312A9}" type="parTrans" cxnId="{016221B5-1621-4263-998D-D817408204F0}">
      <dgm:prSet/>
      <dgm:spPr/>
      <dgm:t>
        <a:bodyPr/>
        <a:lstStyle/>
        <a:p>
          <a:endParaRPr lang="en-US"/>
        </a:p>
      </dgm:t>
    </dgm:pt>
    <dgm:pt modelId="{0C1FEF34-62AE-4097-921A-3B47F9A30C05}" type="sibTrans" cxnId="{016221B5-1621-4263-998D-D817408204F0}">
      <dgm:prSet/>
      <dgm:spPr/>
      <dgm:t>
        <a:bodyPr/>
        <a:lstStyle/>
        <a:p>
          <a:endParaRPr lang="en-US"/>
        </a:p>
      </dgm:t>
    </dgm:pt>
    <dgm:pt modelId="{736CCA47-5486-46C1-83F0-3D8038586268}" type="pres">
      <dgm:prSet presAssocID="{D2775A0E-04E6-4100-B65B-0C0B5BCC2564}" presName="diagram" presStyleCnt="0">
        <dgm:presLayoutVars>
          <dgm:dir/>
          <dgm:resizeHandles val="exact"/>
        </dgm:presLayoutVars>
      </dgm:prSet>
      <dgm:spPr/>
    </dgm:pt>
    <dgm:pt modelId="{4D92973E-7BF6-4B2D-8067-A726887BA7D0}" type="pres">
      <dgm:prSet presAssocID="{C6CD926A-8BB3-46EB-97C4-47125B76CD6E}" presName="node" presStyleLbl="node1" presStyleIdx="0" presStyleCnt="5">
        <dgm:presLayoutVars>
          <dgm:bulletEnabled val="1"/>
        </dgm:presLayoutVars>
      </dgm:prSet>
      <dgm:spPr/>
    </dgm:pt>
    <dgm:pt modelId="{F60CA20F-F655-4CDA-A76E-80FB95CCEBCA}" type="pres">
      <dgm:prSet presAssocID="{9508C3DB-2E90-4CD3-AB95-D6E3B15AA3E2}" presName="sibTrans" presStyleCnt="0"/>
      <dgm:spPr/>
    </dgm:pt>
    <dgm:pt modelId="{56A6E97C-2732-4CED-B87C-CE9463C78620}" type="pres">
      <dgm:prSet presAssocID="{B19BE067-2B1A-48AD-9AE7-7BDB341561B5}" presName="node" presStyleLbl="node1" presStyleIdx="1" presStyleCnt="5">
        <dgm:presLayoutVars>
          <dgm:bulletEnabled val="1"/>
        </dgm:presLayoutVars>
      </dgm:prSet>
      <dgm:spPr/>
    </dgm:pt>
    <dgm:pt modelId="{4BF41D7A-1E09-4F86-AE3D-765720591BDA}" type="pres">
      <dgm:prSet presAssocID="{701B6CFB-DF71-4C54-B639-724F857DA297}" presName="sibTrans" presStyleCnt="0"/>
      <dgm:spPr/>
    </dgm:pt>
    <dgm:pt modelId="{A8EE5E56-62CB-488B-85D0-A62471B5979E}" type="pres">
      <dgm:prSet presAssocID="{5EB184B5-F15F-40CF-8561-E47C9ED7FD00}" presName="node" presStyleLbl="node1" presStyleIdx="2" presStyleCnt="5">
        <dgm:presLayoutVars>
          <dgm:bulletEnabled val="1"/>
        </dgm:presLayoutVars>
      </dgm:prSet>
      <dgm:spPr/>
    </dgm:pt>
    <dgm:pt modelId="{3B021324-3244-4DEA-B0EE-86FE6DCAE4D7}" type="pres">
      <dgm:prSet presAssocID="{DE1390D0-C43F-4B66-9D91-AF12E1EE6B10}" presName="sibTrans" presStyleCnt="0"/>
      <dgm:spPr/>
    </dgm:pt>
    <dgm:pt modelId="{4C0C6ED1-04B8-4140-BBC2-9E6441D64D24}" type="pres">
      <dgm:prSet presAssocID="{4BCF05BE-5F2E-4590-A3D1-D61147830DC1}" presName="node" presStyleLbl="node1" presStyleIdx="3" presStyleCnt="5">
        <dgm:presLayoutVars>
          <dgm:bulletEnabled val="1"/>
        </dgm:presLayoutVars>
      </dgm:prSet>
      <dgm:spPr/>
    </dgm:pt>
    <dgm:pt modelId="{3468A6B7-C524-4855-ADAD-1083399C9397}" type="pres">
      <dgm:prSet presAssocID="{6E910337-4FD6-4B90-99F2-F8EE36E208A5}" presName="sibTrans" presStyleCnt="0"/>
      <dgm:spPr/>
    </dgm:pt>
    <dgm:pt modelId="{2C0CD293-067F-42AD-B0EA-063901FFC755}" type="pres">
      <dgm:prSet presAssocID="{F5AF6457-AE27-45BD-9CC9-65AE7E980630}" presName="node" presStyleLbl="node1" presStyleIdx="4" presStyleCnt="5">
        <dgm:presLayoutVars>
          <dgm:bulletEnabled val="1"/>
        </dgm:presLayoutVars>
      </dgm:prSet>
      <dgm:spPr/>
    </dgm:pt>
  </dgm:ptLst>
  <dgm:cxnLst>
    <dgm:cxn modelId="{A0B7F908-A46F-4680-9F87-455D21195E2D}" srcId="{D2775A0E-04E6-4100-B65B-0C0B5BCC2564}" destId="{4BCF05BE-5F2E-4590-A3D1-D61147830DC1}" srcOrd="3" destOrd="0" parTransId="{60117E2B-D4C7-49F8-A9CF-ED4552291944}" sibTransId="{6E910337-4FD6-4B90-99F2-F8EE36E208A5}"/>
    <dgm:cxn modelId="{C7BDE53F-25BA-4ACE-B204-9975FDB4FC72}" srcId="{D2775A0E-04E6-4100-B65B-0C0B5BCC2564}" destId="{5EB184B5-F15F-40CF-8561-E47C9ED7FD00}" srcOrd="2" destOrd="0" parTransId="{97220741-1D63-47F6-9362-A1E3BF449E87}" sibTransId="{DE1390D0-C43F-4B66-9D91-AF12E1EE6B10}"/>
    <dgm:cxn modelId="{D5E06C4B-BF00-4986-BB69-52C7877EE410}" type="presOf" srcId="{4BCF05BE-5F2E-4590-A3D1-D61147830DC1}" destId="{4C0C6ED1-04B8-4140-BBC2-9E6441D64D24}" srcOrd="0" destOrd="0" presId="urn:microsoft.com/office/officeart/2005/8/layout/default"/>
    <dgm:cxn modelId="{F20CA24D-D74C-4E3A-8DD0-46A19A498B72}" type="presOf" srcId="{F5AF6457-AE27-45BD-9CC9-65AE7E980630}" destId="{2C0CD293-067F-42AD-B0EA-063901FFC755}" srcOrd="0" destOrd="0" presId="urn:microsoft.com/office/officeart/2005/8/layout/default"/>
    <dgm:cxn modelId="{64247468-2550-4E1B-AE90-15AC0EDD78EF}" type="presOf" srcId="{B19BE067-2B1A-48AD-9AE7-7BDB341561B5}" destId="{56A6E97C-2732-4CED-B87C-CE9463C78620}" srcOrd="0" destOrd="0" presId="urn:microsoft.com/office/officeart/2005/8/layout/default"/>
    <dgm:cxn modelId="{93944E6D-6078-43E8-A901-D68BEB0F0F2C}" srcId="{D2775A0E-04E6-4100-B65B-0C0B5BCC2564}" destId="{C6CD926A-8BB3-46EB-97C4-47125B76CD6E}" srcOrd="0" destOrd="0" parTransId="{F5BD5E2E-7F71-4371-862B-B393AB921F1F}" sibTransId="{9508C3DB-2E90-4CD3-AB95-D6E3B15AA3E2}"/>
    <dgm:cxn modelId="{ED07016E-5619-4002-9047-C070E1BB9237}" srcId="{D2775A0E-04E6-4100-B65B-0C0B5BCC2564}" destId="{B19BE067-2B1A-48AD-9AE7-7BDB341561B5}" srcOrd="1" destOrd="0" parTransId="{EB9FF339-5E21-4173-99CB-47EE41207531}" sibTransId="{701B6CFB-DF71-4C54-B639-724F857DA297}"/>
    <dgm:cxn modelId="{D88B1C99-FE5F-4D3F-97BC-E939013BA841}" type="presOf" srcId="{5EB184B5-F15F-40CF-8561-E47C9ED7FD00}" destId="{A8EE5E56-62CB-488B-85D0-A62471B5979E}" srcOrd="0" destOrd="0" presId="urn:microsoft.com/office/officeart/2005/8/layout/default"/>
    <dgm:cxn modelId="{D8350BA5-E4CF-4F49-8ECE-D4BE0853D4D9}" type="presOf" srcId="{C6CD926A-8BB3-46EB-97C4-47125B76CD6E}" destId="{4D92973E-7BF6-4B2D-8067-A726887BA7D0}" srcOrd="0" destOrd="0" presId="urn:microsoft.com/office/officeart/2005/8/layout/default"/>
    <dgm:cxn modelId="{016221B5-1621-4263-998D-D817408204F0}" srcId="{D2775A0E-04E6-4100-B65B-0C0B5BCC2564}" destId="{F5AF6457-AE27-45BD-9CC9-65AE7E980630}" srcOrd="4" destOrd="0" parTransId="{B7E455BD-5F12-4D05-AF61-919D0EB312A9}" sibTransId="{0C1FEF34-62AE-4097-921A-3B47F9A30C05}"/>
    <dgm:cxn modelId="{2BA662C2-5227-4F34-8B13-9AE1D6FBE692}" type="presOf" srcId="{D2775A0E-04E6-4100-B65B-0C0B5BCC2564}" destId="{736CCA47-5486-46C1-83F0-3D8038586268}" srcOrd="0" destOrd="0" presId="urn:microsoft.com/office/officeart/2005/8/layout/default"/>
    <dgm:cxn modelId="{E13051F7-AFD8-4BA0-86AF-BA900C3C4730}" type="presParOf" srcId="{736CCA47-5486-46C1-83F0-3D8038586268}" destId="{4D92973E-7BF6-4B2D-8067-A726887BA7D0}" srcOrd="0" destOrd="0" presId="urn:microsoft.com/office/officeart/2005/8/layout/default"/>
    <dgm:cxn modelId="{A1957DFC-9D57-4A8A-ADE4-B484305DC6D2}" type="presParOf" srcId="{736CCA47-5486-46C1-83F0-3D8038586268}" destId="{F60CA20F-F655-4CDA-A76E-80FB95CCEBCA}" srcOrd="1" destOrd="0" presId="urn:microsoft.com/office/officeart/2005/8/layout/default"/>
    <dgm:cxn modelId="{A5C1A4D1-230F-4132-8B85-8A5CF62C7CFB}" type="presParOf" srcId="{736CCA47-5486-46C1-83F0-3D8038586268}" destId="{56A6E97C-2732-4CED-B87C-CE9463C78620}" srcOrd="2" destOrd="0" presId="urn:microsoft.com/office/officeart/2005/8/layout/default"/>
    <dgm:cxn modelId="{FE52D0BF-FCE0-4999-AD4B-13F565E0D859}" type="presParOf" srcId="{736CCA47-5486-46C1-83F0-3D8038586268}" destId="{4BF41D7A-1E09-4F86-AE3D-765720591BDA}" srcOrd="3" destOrd="0" presId="urn:microsoft.com/office/officeart/2005/8/layout/default"/>
    <dgm:cxn modelId="{889E9257-383F-4E91-8798-9A10D772F4EF}" type="presParOf" srcId="{736CCA47-5486-46C1-83F0-3D8038586268}" destId="{A8EE5E56-62CB-488B-85D0-A62471B5979E}" srcOrd="4" destOrd="0" presId="urn:microsoft.com/office/officeart/2005/8/layout/default"/>
    <dgm:cxn modelId="{CD7C4BCD-56B4-484D-A821-724DB7F6604E}" type="presParOf" srcId="{736CCA47-5486-46C1-83F0-3D8038586268}" destId="{3B021324-3244-4DEA-B0EE-86FE6DCAE4D7}" srcOrd="5" destOrd="0" presId="urn:microsoft.com/office/officeart/2005/8/layout/default"/>
    <dgm:cxn modelId="{255CFD62-85F1-4A36-BDD8-D6AA63184B53}" type="presParOf" srcId="{736CCA47-5486-46C1-83F0-3D8038586268}" destId="{4C0C6ED1-04B8-4140-BBC2-9E6441D64D24}" srcOrd="6" destOrd="0" presId="urn:microsoft.com/office/officeart/2005/8/layout/default"/>
    <dgm:cxn modelId="{F679EEDE-8FCF-4616-A2E9-84ACDF955130}" type="presParOf" srcId="{736CCA47-5486-46C1-83F0-3D8038586268}" destId="{3468A6B7-C524-4855-ADAD-1083399C9397}" srcOrd="7" destOrd="0" presId="urn:microsoft.com/office/officeart/2005/8/layout/default"/>
    <dgm:cxn modelId="{E4B9232E-C3BF-4996-BF22-FB5E44E15750}" type="presParOf" srcId="{736CCA47-5486-46C1-83F0-3D8038586268}" destId="{2C0CD293-067F-42AD-B0EA-063901FFC75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2973E-7BF6-4B2D-8067-A726887BA7D0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экология</a:t>
          </a:r>
          <a:endParaRPr lang="en-US" sz="2600" kern="1200" dirty="0"/>
        </a:p>
      </dsp:txBody>
      <dsp:txXfrm>
        <a:off x="0" y="39687"/>
        <a:ext cx="3286125" cy="1971675"/>
      </dsp:txXfrm>
    </dsp:sp>
    <dsp:sp modelId="{56A6E97C-2732-4CED-B87C-CE9463C78620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Генетика/</a:t>
          </a:r>
          <a:r>
            <a:rPr lang="ru-RU" sz="2600" kern="1200" dirty="0" err="1"/>
            <a:t>эпигенетика</a:t>
          </a:r>
          <a:endParaRPr lang="en-US" sz="2600" kern="1200" dirty="0"/>
        </a:p>
      </dsp:txBody>
      <dsp:txXfrm>
        <a:off x="3614737" y="39687"/>
        <a:ext cx="3286125" cy="1971675"/>
      </dsp:txXfrm>
    </dsp:sp>
    <dsp:sp modelId="{A8EE5E56-62CB-488B-85D0-A62471B5979E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поведение</a:t>
          </a:r>
          <a:endParaRPr lang="en-US" sz="2600" kern="1200" dirty="0"/>
        </a:p>
      </dsp:txBody>
      <dsp:txXfrm>
        <a:off x="7229475" y="39687"/>
        <a:ext cx="3286125" cy="1971675"/>
      </dsp:txXfrm>
    </dsp:sp>
    <dsp:sp modelId="{4C0C6ED1-04B8-4140-BBC2-9E6441D64D24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хронические заболевания</a:t>
          </a:r>
          <a:endParaRPr lang="en-US" sz="2600" kern="1200" dirty="0"/>
        </a:p>
      </dsp:txBody>
      <dsp:txXfrm>
        <a:off x="1807368" y="2339975"/>
        <a:ext cx="3286125" cy="1971675"/>
      </dsp:txXfrm>
    </dsp:sp>
    <dsp:sp modelId="{2C0CD293-067F-42AD-B0EA-063901FFC755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приспособляемость к условиям жизни</a:t>
          </a:r>
          <a:endParaRPr lang="en-US" sz="2600" kern="1200" dirty="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8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2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0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14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7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9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44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3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8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04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51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C61BF-3099-48EF-8136-480A84A1DA0B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C5A2F-D565-49C2-A359-09649AF9D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3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544381"/>
          </a:xfrm>
        </p:spPr>
        <p:txBody>
          <a:bodyPr>
            <a:noAutofit/>
          </a:bodyPr>
          <a:lstStyle/>
          <a:p>
            <a:r>
              <a:rPr lang="ru-RU" sz="4500" b="1" dirty="0">
                <a:solidFill>
                  <a:schemeClr val="accent6"/>
                </a:solidFill>
              </a:rPr>
              <a:t>МЕЖДУНАРОДНЫЙ КОНСЕНСУС </a:t>
            </a:r>
            <a:br>
              <a:rPr lang="ru-RU" sz="4500" b="1" dirty="0">
                <a:solidFill>
                  <a:schemeClr val="accent6"/>
                </a:solidFill>
              </a:rPr>
            </a:br>
            <a:r>
              <a:rPr lang="ru-RU" sz="4500" b="1" dirty="0">
                <a:solidFill>
                  <a:schemeClr val="accent6"/>
                </a:solidFill>
              </a:rPr>
              <a:t>ПО ФИЗИЧЕСКИМ УПРАЖНЕНИЯМ </a:t>
            </a:r>
            <a:br>
              <a:rPr lang="ru-RU" sz="4500" b="1" dirty="0">
                <a:solidFill>
                  <a:schemeClr val="accent6"/>
                </a:solidFill>
              </a:rPr>
            </a:br>
            <a:r>
              <a:rPr lang="ru-RU" sz="4500" b="1" dirty="0">
                <a:solidFill>
                  <a:schemeClr val="accent6"/>
                </a:solidFill>
              </a:rPr>
              <a:t>В ПОЖИЛОМ ВОЗРАСТЕ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9664"/>
            <a:ext cx="9144000" cy="1581912"/>
          </a:xfrm>
        </p:spPr>
        <p:txBody>
          <a:bodyPr>
            <a:normAutofit/>
          </a:bodyPr>
          <a:lstStyle/>
          <a:p>
            <a:r>
              <a:rPr lang="ru-RU" dirty="0"/>
              <a:t>А.Н</a:t>
            </a:r>
            <a:r>
              <a:rPr lang="ru-RU"/>
              <a:t>.Ильницкий</a:t>
            </a:r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303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Физические упражнения: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функциональная способность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снижение мышечной функции и </a:t>
            </a:r>
            <a:r>
              <a:rPr lang="ru-RU" dirty="0" err="1"/>
              <a:t>кардиореспираторной</a:t>
            </a:r>
            <a:r>
              <a:rPr lang="ru-RU" dirty="0"/>
              <a:t> работоспособности с возрастом приводит к нарушению способности выполнять повседневную деятельность и сохранять независимость;</a:t>
            </a:r>
          </a:p>
          <a:p>
            <a:r>
              <a:rPr lang="ru-RU" dirty="0"/>
              <a:t>когнитивное снижение из-за структурных изменений в лобных и средних височных долях, включая </a:t>
            </a:r>
            <a:r>
              <a:rPr lang="ru-RU" dirty="0" err="1"/>
              <a:t>гиппокамп</a:t>
            </a:r>
            <a:r>
              <a:rPr lang="ru-RU" dirty="0"/>
              <a:t> и миндалину;</a:t>
            </a:r>
          </a:p>
          <a:p>
            <a:r>
              <a:rPr lang="ru-RU" dirty="0"/>
              <a:t>физические упражнения влияют на нейротрофический фактор головного мозга (BDNF), изменение мозгового кровотока и функциональную связность, улучшают целостность белого и серого вещества, толщину задней поясной коры и размер </a:t>
            </a:r>
            <a:r>
              <a:rPr lang="ru-RU" dirty="0" err="1"/>
              <a:t>гиппокампа</a:t>
            </a:r>
            <a:r>
              <a:rPr lang="ru-RU" dirty="0"/>
              <a:t>;</a:t>
            </a:r>
          </a:p>
          <a:p>
            <a:r>
              <a:rPr lang="ru-RU" dirty="0"/>
              <a:t>тренировки по сопротивлению, аэробике, равновесию и мобильности могут решить конкретные возрастные проблемы.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959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Физические упражнения как лекарство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способны снизить бремя неинфекционных заболеваний и преждевременную общую смертность, включая конкретные причины смертности, такие как сердечно-сосудистые заболевания, рак и хронические заболевания нижних дыхательных путей;</a:t>
            </a:r>
          </a:p>
          <a:p>
            <a:r>
              <a:rPr lang="ru-RU" dirty="0"/>
              <a:t>существуют убедительные научные доказательства пользы физических упражнений в профилактике и лечении многих хронических заболеваний, таких как саркопения, сахарный диабет, сердечно-сосудистые заболевания, артериальная гипертензия, рак, остеопороз, остеоартрит, депрессия, деменция, болезнь Паркинсона и пр.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5758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B050"/>
                </a:solidFill>
              </a:rPr>
              <a:t>Герокинезиотерапия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самостоятельный метод комплексного лечения в гериатрии;</a:t>
            </a:r>
          </a:p>
          <a:p>
            <a:r>
              <a:rPr lang="ru-RU" dirty="0"/>
              <a:t>неоднородность в физиологических реакциях и адаптации к физической активности и/или физическим упражнениям;</a:t>
            </a:r>
          </a:p>
          <a:p>
            <a:r>
              <a:rPr lang="ru-RU" dirty="0"/>
              <a:t>как на любое лекарство существуют “ответчики”, “не ответчики” или “неблагоприятные ответчики«;</a:t>
            </a:r>
          </a:p>
          <a:p>
            <a:r>
              <a:rPr lang="ru-RU" dirty="0"/>
              <a:t>назначение </a:t>
            </a:r>
            <a:r>
              <a:rPr lang="ru-RU" dirty="0" err="1"/>
              <a:t>герокинезиотерапии</a:t>
            </a:r>
            <a:r>
              <a:rPr lang="ru-RU" dirty="0"/>
              <a:t> должно основываться на предполагаемом результате (первичная профилактика, улучшение физической формы, функционального состояния или лечение заболеваний);</a:t>
            </a:r>
          </a:p>
          <a:p>
            <a:r>
              <a:rPr lang="ru-RU" dirty="0"/>
              <a:t>назначение должно быть индивидуальным, скорректированным и контролируемым, как и любое другое лечение;</a:t>
            </a:r>
          </a:p>
          <a:p>
            <a:r>
              <a:rPr lang="ru-RU" dirty="0"/>
              <a:t>рекомендации по дозировке </a:t>
            </a:r>
            <a:r>
              <a:rPr lang="ru-RU" dirty="0" err="1"/>
              <a:t>герокинезитерапии</a:t>
            </a:r>
            <a:r>
              <a:rPr lang="ru-RU" dirty="0"/>
              <a:t> должны учитывать внешние (переменные нагрузки) и внутренние (острая реакция на физические нагрузки) нагрузки.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5125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6"/>
                </a:solidFill>
              </a:rPr>
              <a:t>СПАСИБО ЗА ВНИМАНИЕ!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782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Актуальность проблемы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население мира стареет, и, по прогнозам, число взрослых старше 65 лет удвоится до ~ 1,5 миллиарда в 2050 году;</a:t>
            </a:r>
          </a:p>
          <a:p>
            <a:r>
              <a:rPr lang="ru-RU" dirty="0"/>
              <a:t>число людей в возрасте ≥ 80 лет утроится в период с 2019 по 2050 год до 426 миллионов;</a:t>
            </a:r>
          </a:p>
          <a:p>
            <a:r>
              <a:rPr lang="ru-RU" dirty="0"/>
              <a:t>процесс старения человека является универсальным, повсеместным, неизбежным и постепенным, каждая физиологическая функция постоянно снижается;</a:t>
            </a:r>
          </a:p>
          <a:p>
            <a:r>
              <a:rPr lang="ru-RU" dirty="0"/>
              <a:t>в 20-30 лет люди достигают пика физиологического развития, с этой стадии начинается процесс старения;</a:t>
            </a:r>
          </a:p>
          <a:p>
            <a:r>
              <a:rPr lang="ru-RU" dirty="0"/>
              <a:t>темпы возрастных изменений неоднородны;</a:t>
            </a:r>
          </a:p>
          <a:p>
            <a:r>
              <a:rPr lang="ru-RU" dirty="0"/>
              <a:t>фенотип старения - наличие или отсутствие способности выполнять "здоровые" уровни физической активности и физических упражнений.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112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Основные определения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физическая активность - любое движение тела, производимое скелетными мышцами, которое значительно увеличивает затраты энергии;</a:t>
            </a:r>
          </a:p>
          <a:p>
            <a:r>
              <a:rPr lang="ru-RU" dirty="0"/>
              <a:t>физическое упражнение – вид физической активности, является спланированным, структурированным и повторяющимся, когда движения тела выполняются с явным намерением или без явного намерения улучшить или сохранить один или несколько компонентов физической подготовки (аэробные способности, сила и выносливость мышц, равновесие, координация и гибкость).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088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Типы старения </a:t>
            </a:r>
            <a:br>
              <a:rPr lang="ru-RU" b="1" dirty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один полюс – спортсмены, несмотря на снижение с возрастом их соревновательных показателей абсолютные уровни физической работоспособности у таких людей гораздо выше по сравнению с аналогичными по возрасту малоподвижными сверстниками;</a:t>
            </a:r>
          </a:p>
          <a:p>
            <a:r>
              <a:rPr lang="ru-RU" dirty="0"/>
              <a:t>второй полюс - в отсутствии адекватной физической нагрузки процесс старения связан с преждевременным и чрезмерным появлением заболеваний и дисфункций, которые способствуют смертности от всех причин и включают сердечно-сосудистые заболевания, сахарный диабет </a:t>
            </a:r>
            <a:r>
              <a:rPr lang="en-US" dirty="0"/>
              <a:t>II</a:t>
            </a:r>
            <a:r>
              <a:rPr lang="ru-RU" dirty="0"/>
              <a:t> типа, ожирение, снижение мышечной функции, проблемы с психическим здоровьем и увеличение заболеваемости в конце жизни;</a:t>
            </a:r>
          </a:p>
          <a:p>
            <a:r>
              <a:rPr lang="ru-RU" dirty="0"/>
              <a:t>физическая активность действует как профилактическое средство при минимальном проявлении заболеваний;</a:t>
            </a:r>
          </a:p>
          <a:p>
            <a:r>
              <a:rPr lang="ru-RU" dirty="0"/>
              <a:t>при патологии, связанной с образом жизни, физическая активность применяется намного позже начала болезни и действует как истинное терапевтическое средство.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318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Здоровое старение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адекватный уровень физической активности на протяжении всей жизни;</a:t>
            </a:r>
          </a:p>
          <a:p>
            <a:r>
              <a:rPr lang="ru-RU" dirty="0"/>
              <a:t>отсутствие заболеваний, связанных с дефицитом физической активности;</a:t>
            </a:r>
          </a:p>
          <a:p>
            <a:r>
              <a:rPr lang="ru-RU" dirty="0"/>
              <a:t>более плавное и физиологическое возрастное снижение функций за счет тренирующих эффектов физических упражнений;</a:t>
            </a:r>
          </a:p>
          <a:p>
            <a:r>
              <a:rPr lang="ru-RU" dirty="0"/>
              <a:t>снижение выраженности заболеваний, ассоциированных с возрастом; </a:t>
            </a:r>
          </a:p>
          <a:p>
            <a:r>
              <a:rPr lang="ru-RU" dirty="0"/>
              <a:t>сокращение выраженности и продолжительности «красной зоны».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132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Патологическое старение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протяжении жизни уровень физической активности низкий;</a:t>
            </a:r>
          </a:p>
          <a:p>
            <a:r>
              <a:rPr lang="ru-RU" dirty="0"/>
              <a:t>развиваются заболевания, связанные с дефицитом физической активности;</a:t>
            </a:r>
          </a:p>
          <a:p>
            <a:r>
              <a:rPr lang="ru-RU" dirty="0"/>
              <a:t>выраженное возрастное снижение функций за счет отсутствия тренирующих эффектов физических упражнений;</a:t>
            </a:r>
          </a:p>
          <a:p>
            <a:r>
              <a:rPr lang="ru-RU" dirty="0"/>
              <a:t>более выраженные заболевания, ассоциированные с возрастом;</a:t>
            </a:r>
          </a:p>
          <a:p>
            <a:r>
              <a:rPr lang="ru-RU" dirty="0"/>
              <a:t>применение физической активности и упражнений как </a:t>
            </a:r>
            <a:r>
              <a:rPr lang="ru-RU" b="1" dirty="0">
                <a:solidFill>
                  <a:srgbClr val="00B050"/>
                </a:solidFill>
              </a:rPr>
              <a:t>лекарства</a:t>
            </a:r>
            <a:r>
              <a:rPr lang="ru-RU" dirty="0"/>
              <a:t> позволит сократить выраженность и продолжительность «красной зоны», улучшить течение заболеваний, ассоциированных с возрастом.</a:t>
            </a:r>
          </a:p>
          <a:p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750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Формирование здорового старения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1553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http://www.gerontolog.info/image/fon/emblema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976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Физическая активность: клетка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хроническая дисфункция митохондрий;</a:t>
            </a:r>
          </a:p>
          <a:p>
            <a:r>
              <a:rPr lang="ru-RU" dirty="0"/>
              <a:t>воспаление;</a:t>
            </a:r>
          </a:p>
          <a:p>
            <a:r>
              <a:rPr lang="ru-RU" dirty="0"/>
              <a:t>высвобождение </a:t>
            </a:r>
            <a:r>
              <a:rPr lang="ru-RU" dirty="0" err="1"/>
              <a:t>миокинов</a:t>
            </a:r>
            <a:r>
              <a:rPr lang="ru-RU" dirty="0"/>
              <a:t>;</a:t>
            </a:r>
          </a:p>
          <a:p>
            <a:r>
              <a:rPr lang="ru-RU" dirty="0"/>
              <a:t>нарушения </a:t>
            </a:r>
            <a:r>
              <a:rPr lang="ru-RU" dirty="0" err="1"/>
              <a:t>аутофагии</a:t>
            </a:r>
            <a:r>
              <a:rPr lang="ru-RU" dirty="0"/>
              <a:t>;</a:t>
            </a:r>
          </a:p>
          <a:p>
            <a:r>
              <a:rPr lang="ru-RU" dirty="0"/>
              <a:t>окислительное повреждение;</a:t>
            </a:r>
          </a:p>
          <a:p>
            <a:r>
              <a:rPr lang="ru-RU" dirty="0"/>
              <a:t>снижение сигнала инсулиноподобного фактора роста.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7046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Физическая активность: состав тела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потеря костной и мышечной массы и увеличение объема жировой ткани;</a:t>
            </a:r>
          </a:p>
          <a:p>
            <a:r>
              <a:rPr lang="ru-RU" dirty="0"/>
              <a:t>распределение жировой ткани в более центральных и висцеральных отделах, а не в аппендикулярных и подкожных отделах;</a:t>
            </a:r>
          </a:p>
          <a:p>
            <a:r>
              <a:rPr lang="ru-RU" dirty="0"/>
              <a:t>увеличение объема внутримышечной, </a:t>
            </a:r>
            <a:r>
              <a:rPr lang="ru-RU" dirty="0" err="1"/>
              <a:t>околопеченочной</a:t>
            </a:r>
            <a:r>
              <a:rPr lang="ru-RU" dirty="0"/>
              <a:t> и внутрипеченочной жировой ткани, а также накопление жировой ткани в перикарде с возрастом (в том числе на фоне малоподвижного образа жизни) - биологический фон развития метаболических и функциональных нарушений (потеря мышечной массы и силы), сахарного диабета </a:t>
            </a:r>
            <a:r>
              <a:rPr lang="en-US" dirty="0"/>
              <a:t>II</a:t>
            </a:r>
            <a:r>
              <a:rPr lang="ru-RU" dirty="0"/>
              <a:t> типа, сердечно-сосудистых заболеваний и пр.</a:t>
            </a:r>
          </a:p>
          <a:p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02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812</Words>
  <Application>Microsoft Macintosh PowerPoint</Application>
  <PresentationFormat>Широкоэкранный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МЕЖДУНАРОДНЫЙ КОНСЕНСУС  ПО ФИЗИЧЕСКИМ УПРАЖНЕНИЯМ  В ПОЖИЛОМ ВОЗРАСТЕ</vt:lpstr>
      <vt:lpstr>Актуальность проблемы</vt:lpstr>
      <vt:lpstr>Основные определения</vt:lpstr>
      <vt:lpstr> Типы старения  </vt:lpstr>
      <vt:lpstr>Здоровое старение</vt:lpstr>
      <vt:lpstr>Патологическое старение</vt:lpstr>
      <vt:lpstr>Формирование здорового старения</vt:lpstr>
      <vt:lpstr>Физическая активность: клетка</vt:lpstr>
      <vt:lpstr>Физическая активность: состав тела</vt:lpstr>
      <vt:lpstr>Физические упражнения:  функциональная способность</vt:lpstr>
      <vt:lpstr>Физические упражнения как лекарство</vt:lpstr>
      <vt:lpstr>Герокинезиотерапия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ХРОНОПИТАНИЕ</dc:title>
  <dc:creator>Пользователь</dc:creator>
  <cp:lastModifiedBy>Ирина Носкова</cp:lastModifiedBy>
  <cp:revision>66</cp:revision>
  <dcterms:created xsi:type="dcterms:W3CDTF">2021-06-04T08:33:55Z</dcterms:created>
  <dcterms:modified xsi:type="dcterms:W3CDTF">2024-04-07T16:44:14Z</dcterms:modified>
</cp:coreProperties>
</file>