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484" r:id="rId4"/>
    <p:sldId id="458" r:id="rId5"/>
    <p:sldId id="485" r:id="rId6"/>
    <p:sldId id="260" r:id="rId7"/>
    <p:sldId id="261" r:id="rId8"/>
    <p:sldId id="262" r:id="rId9"/>
    <p:sldId id="483" r:id="rId10"/>
    <p:sldId id="331" r:id="rId11"/>
    <p:sldId id="442" r:id="rId12"/>
    <p:sldId id="440" r:id="rId13"/>
    <p:sldId id="426" r:id="rId14"/>
    <p:sldId id="446" r:id="rId15"/>
    <p:sldId id="447" r:id="rId16"/>
    <p:sldId id="448" r:id="rId17"/>
    <p:sldId id="449" r:id="rId18"/>
    <p:sldId id="450" r:id="rId19"/>
    <p:sldId id="428" r:id="rId20"/>
    <p:sldId id="429" r:id="rId21"/>
    <p:sldId id="459" r:id="rId22"/>
    <p:sldId id="354" r:id="rId23"/>
    <p:sldId id="460" r:id="rId24"/>
    <p:sldId id="430" r:id="rId25"/>
    <p:sldId id="431" r:id="rId26"/>
    <p:sldId id="432" r:id="rId27"/>
    <p:sldId id="433" r:id="rId28"/>
    <p:sldId id="461" r:id="rId29"/>
    <p:sldId id="462" r:id="rId30"/>
    <p:sldId id="463" r:id="rId31"/>
    <p:sldId id="468" r:id="rId32"/>
    <p:sldId id="438" r:id="rId33"/>
    <p:sldId id="355" r:id="rId34"/>
    <p:sldId id="439" r:id="rId35"/>
    <p:sldId id="349" r:id="rId3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48" d="100"/>
          <a:sy n="48" d="100"/>
        </p:scale>
        <p:origin x="140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6F0157-5106-4273-83CC-686FD942BE61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670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143D444-D525-4E13-9841-014978913C7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0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9" y="5078523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9" y="5078523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:a16="http://schemas.microsoft.com/office/drawing/2014/main" id="{202F66F9-B4EC-473D-9A63-0FD863674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>
            <a:extLst>
              <a:ext uri="{FF2B5EF4-FFF2-40B4-BE49-F238E27FC236}">
                <a16:creationId xmlns:a16="http://schemas.microsoft.com/office/drawing/2014/main" id="{A9FE571E-852C-4A12-B2B0-2316D2244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62 больгица</a:t>
            </a:r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id="{EF61E40A-22CE-4BD0-9E6F-B3B7120DC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D05D294F-E963-4E40-AD6A-D0B46673C8B9}" type="slidenum">
              <a:rPr lang="ru-RU" altLang="ru-RU">
                <a:latin typeface="Times New Roman" panose="02020603050405020304" pitchFamily="18" charset="0"/>
              </a:rPr>
              <a:pPr eaLnBrk="1" hangingPunct="1"/>
              <a:t>32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9" y="5078523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9" y="5078523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9" y="5078523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Calibri" pitchFamily="18"/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8F18E1-6233-495E-B3F9-427B34A0E759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2EEA85-91BB-4F10-B485-978DD7929655}" type="slidenum">
              <a:rPr/>
              <a:pPr lvl="0"/>
              <a:t>‹#›</a:t>
            </a:fld>
            <a:endParaRPr lang="nl-NL"/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6280"/>
          </a:xfrm>
        </p:spPr>
        <p:txBody>
          <a:bodyPr lIns="0" tIns="0" rIns="0" bIns="0"/>
          <a:lstStyle>
            <a:lvl1pPr hangingPunct="0">
              <a:defRPr lang="ru-RU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8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A50514-3136-42CA-B4C4-A01F84739CEB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7C74C2-D813-4C9B-9E71-06A4511CF1A6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8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43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76"/>
            <a:ext cx="6019915" cy="585143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4A41B6-DA24-42BB-A314-F4C035FBFB96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1ABD77-3A3F-429E-A900-AB26D48AA365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65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0D99-15AD-4327-AC52-259C0C8DA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id="{1CF64494-8BED-4C3D-98F1-6BC1F5EA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id="{16902742-5980-48F4-883D-BC6584B4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411CB677-8E04-43EA-B4AD-72727AA5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1EF50-4870-44C3-92BE-502DA3E560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16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32E142-72C1-4585-932B-E71EB0AB864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6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E40659-CD20-4148-836E-08F83A04AB5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11C89E-9A90-460D-BA4B-B4E525AE692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57373F-76D4-46F1-860D-3C2D464A5D8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0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607EA-ED0D-4FD7-8369-780165CCDFA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6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4338E-4962-46E3-8DD7-C2F3C4A8B5B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6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3"/>
          </a:xfrm>
        </p:spPr>
        <p:txBody>
          <a:bodyPr anchor="t" anchorCtr="0"/>
          <a:lstStyle>
            <a:lvl1pPr marL="343082" indent="-343082" algn="l">
              <a:spcBef>
                <a:spcPts val="800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7D0791-56B5-46DB-BF88-EB83F5D4E022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42878-D528-4E03-9556-564F2E76B1CD}" type="slidenum">
              <a:rPr/>
              <a:pPr lvl="0"/>
              <a:t>‹#›</a:t>
            </a:fld>
            <a:endParaRPr lang="nl-NL"/>
          </a:p>
        </p:txBody>
      </p:sp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6280"/>
          </a:xfrm>
        </p:spPr>
        <p:txBody>
          <a:bodyPr lIns="0" tIns="0" rIns="0" bIns="0"/>
          <a:lstStyle>
            <a:lvl1pPr hangingPunct="0">
              <a:defRPr lang="ru-RU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690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7669BE-280A-444B-9CAD-85ECDAC1F91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3868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782A89-7E57-4A14-A360-7FD154405D2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2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1A10-8EDA-4137-9471-3DAB7545C22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28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9CABA8-92B5-465C-AD7C-FC81ED76EEA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51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3048"/>
            <a:ext cx="2057400" cy="5857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3048"/>
            <a:ext cx="6019796" cy="58578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A4C90-BC34-4417-97F0-263EA03F40F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23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3"/>
          </a:xfrm>
        </p:spPr>
        <p:txBody>
          <a:bodyPr anchor="t" anchorCtr="0"/>
          <a:lstStyle>
            <a:lvl1pPr marL="343082" indent="-343082" algn="l">
              <a:spcBef>
                <a:spcPts val="800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7D0791-56B5-46DB-BF88-EB83F5D4E022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42878-D528-4E03-9556-564F2E76B1CD}" type="slidenum">
              <a:rPr/>
              <a:pPr lvl="0"/>
              <a:t>‹#›</a:t>
            </a:fld>
            <a:endParaRPr lang="nl-NL"/>
          </a:p>
        </p:txBody>
      </p:sp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6280"/>
          </a:xfrm>
        </p:spPr>
        <p:txBody>
          <a:bodyPr lIns="0" tIns="0" rIns="0" bIns="0"/>
          <a:lstStyle>
            <a:lvl1pPr hangingPunct="0">
              <a:defRPr lang="ru-RU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671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5C4B42-FBF3-4302-AEDC-48A58833274B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AC6206-97AA-42F5-A222-40212729846E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92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5" cy="4525923"/>
          </a:xfrm>
        </p:spPr>
        <p:txBody>
          <a:bodyPr anchor="t" anchorCtr="0"/>
          <a:lstStyle>
            <a:lvl1pPr marL="343082" indent="-343082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type="title" idx="4294967295"/>
          </p:nvPr>
        </p:nvSpPr>
        <p:spPr>
          <a:xfrm>
            <a:off x="4648315" y="1600200"/>
            <a:ext cx="4038475" cy="4525923"/>
          </a:xfrm>
        </p:spPr>
        <p:txBody>
          <a:bodyPr anchor="t" anchorCtr="0"/>
          <a:lstStyle>
            <a:lvl1pPr marL="343082" indent="-343082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B3361-5A1C-4A8E-9A66-31CC31A651F8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E8B5F-3DDA-45BC-AE5B-F67450427130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 anchorCtr="0"/>
          <a:lstStyle>
            <a:lvl1pPr marL="343082" indent="-343082" algn="l">
              <a:spcBef>
                <a:spcPts val="600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 anchorCtr="0"/>
          <a:lstStyle>
            <a:lvl1pPr marL="343082" indent="-343082" algn="l">
              <a:spcBef>
                <a:spcPts val="600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F12CF4-62E8-43CC-BF96-38F802F5BCE9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Tijdelijke aanduiding voor dia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C5D04-F2B0-4AD4-AE31-4D71BC1827ED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1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5D3CA-5CBC-43F5-8A56-1B92F404ACAE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94B32D-EFE9-439C-8681-DE6AC28AB292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67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98A645-C56B-4C8A-95FD-4B428758C2E2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F4D66C-D32C-4A43-81BF-7893181E9A51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15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 anchorCtr="0"/>
          <a:lstStyle>
            <a:lvl1pPr marL="343082" indent="-343082" algn="l">
              <a:spcBef>
                <a:spcPts val="800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C524F-87D6-4432-A382-A4EF7225B3B8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A090E-2A1E-43FB-840C-6BF433BB234A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66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 hangingPunct="0">
              <a:defRPr lang="ru-RU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A74F42-5F60-467D-905C-356E111776F6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954A27-C99D-493D-9927-B246A9BFE8F9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17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71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9D3DA24-1CD3-4A05-9D4B-69407E53DB15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47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71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E5784E4-49A6-44EC-9905-20BD9FA41EDE}" type="slidenum">
              <a:rPr/>
              <a:pPr lvl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  <p:sldLayoutId id="2147483691" r:id="rId1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Tahoma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nl-NL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247436"/>
            <a:ext cx="2130122" cy="472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6964" y="6247436"/>
            <a:ext cx="2897998" cy="472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964" y="6247436"/>
            <a:ext cx="2130122" cy="472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fld id="{6B9841C5-1C99-41C1-863F-874FAF3BCD49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0" r:id="rId12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6666"/>
        </a:buClr>
        <a:buSzPct val="100000"/>
        <a:buFont typeface="Arial" pitchFamily="34"/>
        <a:buChar char="•"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ru-RU" sz="3600" b="0" i="0" u="none" strike="noStrike" kern="0" cap="none" spc="0" baseline="0">
          <a:solidFill>
            <a:srgbClr val="006666"/>
          </a:solidFill>
          <a:uFillTx/>
          <a:latin typeface="Arial" pitchFamily="34"/>
          <a:cs typeface="Tahoma" pitchFamily="2"/>
        </a:defRPr>
      </a:lvl1pPr>
    </p:titleStyle>
    <p:bodyStyle>
      <a:lvl1pPr marL="342717" marR="0" lvl="0" indent="-342717" algn="l" defTabSz="914400" rtl="0" fontAlgn="auto" hangingPunct="1">
        <a:lnSpc>
          <a:spcPct val="100000"/>
        </a:lnSpc>
        <a:spcBef>
          <a:spcPts val="725"/>
        </a:spcBef>
        <a:spcAft>
          <a:spcPts val="0"/>
        </a:spcAft>
        <a:buClr>
          <a:srgbClr val="006666"/>
        </a:buClr>
        <a:buSzPct val="70000"/>
        <a:buFont typeface="Wingdings" pitchFamily="2"/>
        <a:buChar char="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ru-RU" sz="2900" b="0" i="0" u="none" strike="noStrike" kern="0" cap="none" spc="0" baseline="0">
          <a:solidFill>
            <a:srgbClr val="000000"/>
          </a:solidFill>
          <a:uFillTx/>
          <a:latin typeface="Verdana" pitchFamily="34"/>
          <a:ea typeface="Lucida Sans Unicode" pitchFamily="2"/>
          <a:cs typeface="Tahoma" pitchFamily="2"/>
        </a:defRPr>
      </a:lvl1pPr>
      <a:lvl2pPr marL="742675" marR="0" lvl="1" indent="-285475" algn="l" defTabSz="914400" rtl="0" fontAlgn="auto" hangingPunct="1">
        <a:lnSpc>
          <a:spcPct val="100000"/>
        </a:lnSpc>
        <a:spcBef>
          <a:spcPts val="625"/>
        </a:spcBef>
        <a:spcAft>
          <a:spcPts val="0"/>
        </a:spcAft>
        <a:buClr>
          <a:srgbClr val="99CCCC"/>
        </a:buClr>
        <a:buSzPct val="70000"/>
        <a:buFont typeface="Wingdings" pitchFamily="2"/>
        <a:buChar char=""/>
        <a:tabLst>
          <a:tab pos="171358" algn="l"/>
          <a:tab pos="1085757" algn="l"/>
          <a:tab pos="2000157" algn="l"/>
          <a:tab pos="2914557" algn="l"/>
          <a:tab pos="3828957" algn="l"/>
          <a:tab pos="4743357" algn="l"/>
          <a:tab pos="5657757" algn="l"/>
          <a:tab pos="6572157" algn="l"/>
          <a:tab pos="7486557" algn="l"/>
          <a:tab pos="8400957" algn="l"/>
          <a:tab pos="9315357" algn="l"/>
        </a:tabLst>
        <a:defRPr lang="ru-RU" sz="2500" b="0" i="0" u="none" strike="noStrike" kern="0" cap="none" spc="0" baseline="0">
          <a:solidFill>
            <a:srgbClr val="000000"/>
          </a:solidFill>
          <a:uFillTx/>
          <a:latin typeface="Verdana" pitchFamily="34"/>
          <a:ea typeface="Lucida Sans Unicode" pitchFamily="2"/>
          <a:cs typeface="Tahoma" pitchFamily="2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006666"/>
        </a:buClr>
        <a:buSzPct val="65000"/>
        <a:buFont typeface="Wingdings" pitchFamily="2"/>
        <a:buChar char=""/>
        <a:tabLst>
          <a:tab pos="685800" algn="l"/>
          <a:tab pos="1600200" algn="l"/>
          <a:tab pos="2514600" algn="l"/>
          <a:tab pos="3429000" algn="l"/>
          <a:tab pos="4343400" algn="l"/>
          <a:tab pos="5257800" algn="l"/>
          <a:tab pos="6172200" algn="l"/>
          <a:tab pos="7086600" algn="l"/>
          <a:tab pos="8001000" algn="l"/>
          <a:tab pos="8915400" algn="l"/>
        </a:tabLst>
        <a:defRPr lang="ru-RU" sz="2200" b="0" i="0" u="none" strike="noStrike" kern="0" cap="none" spc="0" baseline="0">
          <a:solidFill>
            <a:srgbClr val="000000"/>
          </a:solidFill>
          <a:uFillTx/>
          <a:latin typeface="Verdana" pitchFamily="34"/>
          <a:ea typeface="Lucida Sans Unicode" pitchFamily="2"/>
          <a:cs typeface="Tahoma" pitchFamily="2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475"/>
        </a:spcBef>
        <a:spcAft>
          <a:spcPts val="0"/>
        </a:spcAft>
        <a:buClr>
          <a:srgbClr val="99CCCC"/>
        </a:buClr>
        <a:buSzPct val="70000"/>
        <a:buFont typeface="Wingdings" pitchFamily="2"/>
        <a:buChar char=""/>
        <a:tabLst>
          <a:tab pos="228600" algn="l"/>
          <a:tab pos="1143000" algn="l"/>
          <a:tab pos="2057400" algn="l"/>
          <a:tab pos="2971800" algn="l"/>
          <a:tab pos="3886200" algn="l"/>
          <a:tab pos="4800600" algn="l"/>
          <a:tab pos="5715000" algn="l"/>
          <a:tab pos="6629400" algn="l"/>
          <a:tab pos="7543800" algn="l"/>
          <a:tab pos="8458200" algn="l"/>
        </a:tabLst>
        <a:defRPr lang="ru-RU" sz="1900" b="0" i="0" u="none" strike="noStrike" kern="0" cap="none" spc="0" baseline="0">
          <a:solidFill>
            <a:srgbClr val="000000"/>
          </a:solidFill>
          <a:uFillTx/>
          <a:latin typeface="Verdana" pitchFamily="34"/>
          <a:ea typeface="Lucida Sans Unicode" pitchFamily="2"/>
          <a:cs typeface="Tahoma" pitchFamily="2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75"/>
        </a:spcBef>
        <a:spcAft>
          <a:spcPts val="0"/>
        </a:spcAft>
        <a:buClr>
          <a:srgbClr val="006666"/>
        </a:buClr>
        <a:buSzPct val="60000"/>
        <a:buFont typeface="Wingdings" pitchFamily="2"/>
        <a:buChar char=""/>
        <a:tabLst>
          <a:tab pos="685800" algn="l"/>
          <a:tab pos="1600200" algn="l"/>
          <a:tab pos="2514600" algn="l"/>
          <a:tab pos="3429000" algn="l"/>
          <a:tab pos="4343400" algn="l"/>
          <a:tab pos="5257800" algn="l"/>
          <a:tab pos="6172200" algn="l"/>
          <a:tab pos="7086600" algn="l"/>
          <a:tab pos="8001000" algn="l"/>
        </a:tabLst>
        <a:defRPr lang="ru-RU" sz="1900" b="0" i="0" u="none" strike="noStrike" kern="0" cap="none" spc="0" baseline="0">
          <a:solidFill>
            <a:srgbClr val="000000"/>
          </a:solidFill>
          <a:uFillTx/>
          <a:latin typeface="Verdana" pitchFamily="34"/>
          <a:ea typeface="Lucida Sans Unicode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908720"/>
            <a:ext cx="53879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1193-18ED-4FEA-9FF7-7C1C08A6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157192"/>
            <a:ext cx="77724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09080B-0C10-4431-AEE6-6B91E3E8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клинической лабораторной диагностики и патологической анатомии</a:t>
            </a:r>
          </a:p>
        </p:txBody>
      </p:sp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243" cy="4646011"/>
          </a:xfrm>
        </p:spPr>
        <p:txBody>
          <a:bodyPr/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Фиксация стекол для окраски по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Папаниколау</a:t>
            </a:r>
            <a:endParaRPr lang="ru-RU" dirty="0"/>
          </a:p>
        </p:txBody>
      </p:sp>
      <p:pic>
        <p:nvPicPr>
          <p:cNvPr id="215042" name="Picture 2" descr="C:\Users\Denisov\AppData\Local\Microsoft\Windows\Temporary Internet Files\Content.IE5\MO807NK1\IMG_533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15" y="2132856"/>
            <a:ext cx="51435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0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цитологическое исследование планируют проводить методом жидкостной цитологии, 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цитощетка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помещается в специальную емкость  с фиксатором, ополаскивается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трех направлениях: вращательным движением, вверх вниз, и в горизонтальном направлении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Затем снимается наконечник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цитощетки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оставляется в емкости со стабилизирующим раствором.</a:t>
            </a:r>
          </a:p>
        </p:txBody>
      </p:sp>
    </p:spTree>
    <p:extLst>
      <p:ext uri="{BB962C8B-B14F-4D97-AF65-F5344CB8AC3E}">
        <p14:creationId xmlns:p14="http://schemas.microsoft.com/office/powerpoint/2010/main" val="335506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" y="1484784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1970" name="Picture 2" descr="E:\Денисова О.В\ДЛ-2013\Цитология-2013\Виды щеток\все виды сразу -Шабал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768752" cy="525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6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57200" y="2276871"/>
            <a:ext cx="8229600" cy="3808569"/>
          </a:xfrm>
        </p:spPr>
        <p:txBody>
          <a:bodyPr lIns="0" tIns="0" rIns="0" bIns="0" anchor="ctr"/>
          <a:lstStyle/>
          <a:p>
            <a:pPr marL="0" lvl="0" indent="0" algn="ctr" hangingPunc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lvl="0" indent="0" algn="ctr" hangingPunc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Мазки. Требования к качеству.</a:t>
            </a:r>
          </a:p>
          <a:p>
            <a:pPr marL="0" lvl="0" indent="0" algn="ctr" hangingPunc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Хороший мазок должен быть</a:t>
            </a:r>
            <a:r>
              <a:rPr lang="ru-RU" sz="2800" dirty="0">
                <a:solidFill>
                  <a:srgbClr val="280099"/>
                </a:solidFill>
              </a:rPr>
              <a:t>:</a:t>
            </a:r>
          </a:p>
          <a:p>
            <a:pPr marL="571500" indent="-57150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максимально тонким,</a:t>
            </a:r>
          </a:p>
          <a:p>
            <a:pPr marL="571500" indent="-57150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равномерной толщины (не волнообразным)</a:t>
            </a:r>
          </a:p>
          <a:p>
            <a:pPr marL="571500" indent="-57150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соблюдение этих правил на всем протяжении мазка</a:t>
            </a:r>
          </a:p>
          <a:p>
            <a:pPr marL="571500" indent="-57150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 примеси крови, лекарственных препаратов, спермы</a:t>
            </a:r>
          </a:p>
          <a:p>
            <a:pPr marL="0" indent="0" algn="ctr" hangingPunc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смотри Памятку по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преаналитике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раздаточном материале)</a:t>
            </a:r>
          </a:p>
          <a:p>
            <a:pPr marL="571500" indent="-57150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196752"/>
            <a:ext cx="6589199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Примеры качества взятых цитологических мазков:</a:t>
            </a:r>
          </a:p>
        </p:txBody>
      </p:sp>
      <p:pic>
        <p:nvPicPr>
          <p:cNvPr id="4" name="Содержимое 3" descr="DSC_744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48880"/>
            <a:ext cx="7358114" cy="422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9003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412776"/>
            <a:ext cx="8229600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5" descr="DSC_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3000" contrast="51000"/>
          </a:blip>
          <a:srcRect/>
          <a:stretch>
            <a:fillRect/>
          </a:stretch>
        </p:blipFill>
        <p:spPr bwMode="auto">
          <a:xfrm>
            <a:off x="539552" y="2276873"/>
            <a:ext cx="8064895" cy="385405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276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" y="1340768"/>
            <a:ext cx="8229600" cy="864096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chemeClr val="accent4"/>
                </a:solidFill>
              </a:rPr>
              <a:t>Качество мазка – качество микроскопии – качество ответа!</a:t>
            </a:r>
          </a:p>
        </p:txBody>
      </p:sp>
      <p:pic>
        <p:nvPicPr>
          <p:cNvPr id="9" name="Picture 5" descr="DSC_0014"/>
          <p:cNvPicPr>
            <a:picLocks noChangeAspect="1" noChangeArrowheads="1"/>
          </p:cNvPicPr>
          <p:nvPr/>
        </p:nvPicPr>
        <p:blipFill>
          <a:blip r:embed="rId2" cstate="print">
            <a:lum bright="31000" contrast="48000"/>
          </a:blip>
          <a:srcRect l="10169" t="10227" r="16949" b="9091"/>
          <a:stretch>
            <a:fillRect/>
          </a:stretch>
        </p:blipFill>
        <p:spPr>
          <a:xfrm>
            <a:off x="1691680" y="2492896"/>
            <a:ext cx="5688632" cy="4184848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E55A18E2-71DE-427C-A4FC-3F4D2637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5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традиционной цитологии адекватным считается мазок, содержащий 8-12 тыс. клеток многослойного плоского эпителия (включая клетки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метаплазированного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эпителия); для жидкостной цитологии - 5 тыс. клеток.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обоих методов количество клеток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эндоцервикального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эпителия и/или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метаплазированного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эпителия (из «зоны трансформации») должно быть не менее 10 клеток (одиночных или в кластерах). Это правило не распространяется на препараты, по которым можно четко установить наличие HSIL или рака.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более 75% клеток многослойного плоского эпителия  покрыто эритроцитами, лейкоцитами и т.д., то качество мазка считается неудовлетворительным.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err="1">
                <a:solidFill>
                  <a:srgbClr val="C00000"/>
                </a:solidFill>
              </a:rPr>
              <a:t>Цитощетки</a:t>
            </a:r>
            <a:r>
              <a:rPr lang="ru-RU" sz="36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" y="1484784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2994" name="Picture 2" descr="E:\Денисова О.В\ДЛ-2013\Цитология-2013\Виды щеток\Наши щет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59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3547" y="1484784"/>
            <a:ext cx="8229600" cy="576064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chemeClr val="accent4"/>
                </a:solidFill>
              </a:rPr>
              <a:t>Емкости для жидкостной цитологии с консервантом:</a:t>
            </a:r>
          </a:p>
        </p:txBody>
      </p:sp>
      <p:pic>
        <p:nvPicPr>
          <p:cNvPr id="214018" name="Picture 2" descr="E:\Денисова О.В\ДЛ-2013\Цитология-2013\Жидкостная цитология\Стаканы ЖЦ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2276871"/>
            <a:ext cx="4525962" cy="38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6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148263" y="5084763"/>
            <a:ext cx="29527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Кулешова С.В., Денисова О.В.</a:t>
            </a:r>
          </a:p>
          <a:p>
            <a:pPr>
              <a:spcBef>
                <a:spcPct val="50000"/>
              </a:spcBef>
            </a:pPr>
            <a:r>
              <a:rPr lang="ru-RU" altLang="ru-RU" dirty="0"/>
              <a:t>г.Москва, 2018г</a:t>
            </a:r>
          </a:p>
        </p:txBody>
      </p:sp>
      <p:sp>
        <p:nvSpPr>
          <p:cNvPr id="334854" name="Rectangle 6">
            <a:extLst>
              <a:ext uri="{FF2B5EF4-FFF2-40B4-BE49-F238E27FC236}">
                <a16:creationId xmlns:a16="http://schemas.microsoft.com/office/drawing/2014/main" id="{DFCCE234-52E1-4B1A-ACB8-837694CCDB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2313" y="785794"/>
            <a:ext cx="7772400" cy="21431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/>
            </a:br>
            <a:r>
              <a:rPr lang="ru-RU" sz="2700" b="1">
                <a:solidFill>
                  <a:srgbClr val="00B050"/>
                </a:solidFill>
              </a:rPr>
              <a:t>1.3</a:t>
            </a:r>
            <a:r>
              <a:rPr lang="ru-RU" sz="2700" b="1" dirty="0">
                <a:solidFill>
                  <a:srgbClr val="00B050"/>
                </a:solidFill>
              </a:rPr>
              <a:t>. Технология жидкостной цитологии – </a:t>
            </a:r>
            <a:r>
              <a:rPr lang="ru-RU" sz="2700" b="1" dirty="0" err="1">
                <a:solidFill>
                  <a:srgbClr val="00B050"/>
                </a:solidFill>
              </a:rPr>
              <a:t>преаналитика</a:t>
            </a:r>
            <a:r>
              <a:rPr lang="ru-RU" sz="2700" b="1" dirty="0">
                <a:solidFill>
                  <a:srgbClr val="00B050"/>
                </a:solidFill>
              </a:rPr>
              <a:t>, особенности метода, назначение и преимущества.</a:t>
            </a:r>
            <a:endParaRPr lang="ru-RU" sz="3100" b="1" dirty="0">
              <a:solidFill>
                <a:srgbClr val="00B050"/>
              </a:solidFill>
            </a:endParaRPr>
          </a:p>
        </p:txBody>
      </p:sp>
      <p:sp>
        <p:nvSpPr>
          <p:cNvPr id="334855" name="Rectangle 7">
            <a:extLst>
              <a:ext uri="{FF2B5EF4-FFF2-40B4-BE49-F238E27FC236}">
                <a16:creationId xmlns:a16="http://schemas.microsoft.com/office/drawing/2014/main" id="{9D6FF9F4-5267-4BEC-AA9B-7C7B235F89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2313" y="2060575"/>
            <a:ext cx="7772400" cy="582607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Раздел . Цитологические исследования</a:t>
            </a:r>
          </a:p>
        </p:txBody>
      </p:sp>
      <p:pic>
        <p:nvPicPr>
          <p:cNvPr id="11269" name="Содержимое 5" descr="микроскоп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084763"/>
            <a:ext cx="1047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C:\Users\user\Desktop\Лого ИПК_вертикаль без 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692150"/>
            <a:ext cx="42243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99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179999" y="1475150"/>
            <a:ext cx="8820000" cy="3744615"/>
          </a:xfrm>
        </p:spPr>
        <p:txBody>
          <a:bodyPr lIns="0" tIns="0" rIns="0" bIns="0" anchor="ctr">
            <a:spAutoFit/>
          </a:bodyPr>
          <a:lstStyle/>
          <a:p>
            <a:pPr marL="0" lvl="0" indent="0" algn="ctr" hangingPunct="0">
              <a:buNone/>
            </a:pPr>
            <a:r>
              <a:rPr lang="ru-RU" sz="2400" b="1" dirty="0">
                <a:solidFill>
                  <a:srgbClr val="280099"/>
                </a:solidFill>
              </a:rPr>
              <a:t>Важно! Строгое соблюдение правил </a:t>
            </a:r>
            <a:r>
              <a:rPr lang="ru-RU" sz="2400" b="1" dirty="0" err="1">
                <a:solidFill>
                  <a:srgbClr val="280099"/>
                </a:solidFill>
              </a:rPr>
              <a:t>преаналитики</a:t>
            </a:r>
            <a:r>
              <a:rPr lang="ru-RU" sz="2400" b="1" dirty="0">
                <a:solidFill>
                  <a:srgbClr val="280099"/>
                </a:solidFill>
              </a:rPr>
              <a:t>!</a:t>
            </a:r>
          </a:p>
          <a:p>
            <a:pPr marL="0" lvl="0" indent="0" hangingPunct="0">
              <a:buNone/>
            </a:pPr>
            <a:r>
              <a:rPr lang="ru-RU" sz="2000" dirty="0"/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проведением манипуляции необходимо очистить место взятия эпителия от слизи.</a:t>
            </a:r>
          </a:p>
          <a:p>
            <a:pPr marL="0" lvl="0" indent="0" hangingPunc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В гинекологии - взятие материала проводится при помощи одноразовой комбинированной  щеточки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cervex-brush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для исследования эндо- 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экзоцервикса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конус щеточки под визуальным контролем направляется в цервикальный канал, щеточка прижимается к шейки матки и вращательным движением  в 360 ° производится взятие.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221037"/>
            <a:ext cx="8229600" cy="1250277"/>
          </a:xfrm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9996" y="5301208"/>
            <a:ext cx="5399998" cy="1358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540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D7009-5698-4369-882E-C3854A00417E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Забор и перенос клеточного материала в  контейнер </a:t>
            </a:r>
            <a:r>
              <a:rPr lang="en-US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BD </a:t>
            </a:r>
            <a:r>
              <a:rPr lang="en-US" sz="2800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Surepath</a:t>
            </a:r>
            <a:r>
              <a:rPr lang="en-US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™</a:t>
            </a: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для технологии жидкостной цитологии</a:t>
            </a:r>
          </a:p>
        </p:txBody>
      </p:sp>
      <p:sp>
        <p:nvSpPr>
          <p:cNvPr id="35843" name="Содержимое 5">
            <a:extLst>
              <a:ext uri="{FF2B5EF4-FFF2-40B4-BE49-F238E27FC236}">
                <a16:creationId xmlns:a16="http://schemas.microsoft.com/office/drawing/2014/main" id="{675BE7CA-D8FF-4FED-9AD0-5372A917C2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E3410815-6747-452B-A0C4-03ACA04A729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149725"/>
            <a:ext cx="4248150" cy="1981200"/>
          </a:xfrm>
          <a:noFill/>
        </p:spPr>
      </p:pic>
      <p:pic>
        <p:nvPicPr>
          <p:cNvPr id="35845" name="Picture 3">
            <a:extLst>
              <a:ext uri="{FF2B5EF4-FFF2-40B4-BE49-F238E27FC236}">
                <a16:creationId xmlns:a16="http://schemas.microsoft.com/office/drawing/2014/main" id="{FD2168DD-AAFF-4A56-B623-916E3835343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1981200"/>
            <a:ext cx="3778250" cy="1981200"/>
          </a:xfrm>
          <a:noFill/>
        </p:spPr>
      </p:pic>
      <p:pic>
        <p:nvPicPr>
          <p:cNvPr id="35846" name="Picture 4">
            <a:extLst>
              <a:ext uri="{FF2B5EF4-FFF2-40B4-BE49-F238E27FC236}">
                <a16:creationId xmlns:a16="http://schemas.microsoft.com/office/drawing/2014/main" id="{D2C11C3B-4C69-49ED-917F-2FFE8D8A2EF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41663"/>
            <a:ext cx="3598862" cy="3455987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57200" y="1124744"/>
            <a:ext cx="8229600" cy="5121613"/>
          </a:xfrm>
        </p:spPr>
        <p:txBody>
          <a:bodyPr lIns="0" tIns="0" rIns="0" bIns="0" anchor="ctr"/>
          <a:lstStyle/>
          <a:p>
            <a:pPr marL="0" lvl="0" indent="0" algn="ctr" hangingPunct="0"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Преимущества такого взятия:</a:t>
            </a:r>
          </a:p>
          <a:p>
            <a:pPr marL="0" lvl="0" indent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контейнер попадает весь материал</a:t>
            </a:r>
          </a:p>
          <a:p>
            <a:pPr marL="0" lvl="0" indent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 позволяет получить чрезвычайно тонкий слой клеток</a:t>
            </a:r>
          </a:p>
          <a:p>
            <a:pPr marL="0" lvl="0" indent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тонкослойные препараты удобны для микроскопии</a:t>
            </a:r>
          </a:p>
          <a:p>
            <a:pPr marL="0" lvl="0" indent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клетки сохраняют морфологические свойства</a:t>
            </a:r>
          </a:p>
          <a:p>
            <a:pPr marL="0" lvl="0" indent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 позволяет избежать «загрязнения» опухолевых клеток элементами крови и воспаления</a:t>
            </a:r>
          </a:p>
          <a:p>
            <a:pPr marL="0" lvl="0" indent="0" hangingPunct="0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лучше дифференцируются зрелые и незрелые клетки, а также клетки, пораженные вирусом.</a:t>
            </a:r>
          </a:p>
          <a:p>
            <a:pPr marL="0" lvl="0" indent="0" hangingPunct="0">
              <a:spcAft>
                <a:spcPts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hangingPunct="0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длительный срок хранения исследуемого материала.</a:t>
            </a:r>
          </a:p>
          <a:p>
            <a:pPr marL="0" lvl="0" indent="0" hangingPunct="0">
              <a:spcAft>
                <a:spcPts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hangingPunct="0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архивирование данных и возможность возврата к протоколу исследования в любое время</a:t>
            </a:r>
          </a:p>
        </p:txBody>
      </p:sp>
    </p:spTree>
    <p:extLst>
      <p:ext uri="{BB962C8B-B14F-4D97-AF65-F5344CB8AC3E}">
        <p14:creationId xmlns:p14="http://schemas.microsoft.com/office/powerpoint/2010/main" val="304754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516216" y="1395404"/>
            <a:ext cx="2361456" cy="3185723"/>
          </a:xfrm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accent4"/>
                </a:solidFill>
              </a:rPr>
              <a:t>Перенос материала из емкости в </a:t>
            </a:r>
            <a:br>
              <a:rPr lang="ru-RU" sz="2400" b="1" dirty="0">
                <a:solidFill>
                  <a:schemeClr val="accent4"/>
                </a:solidFill>
              </a:rPr>
            </a:br>
            <a:r>
              <a:rPr lang="ru-RU" sz="2400" b="1" dirty="0">
                <a:solidFill>
                  <a:schemeClr val="accent4"/>
                </a:solidFill>
              </a:rPr>
              <a:t>специальные </a:t>
            </a:r>
            <a:br>
              <a:rPr lang="ru-RU" sz="2400" b="1" dirty="0">
                <a:solidFill>
                  <a:schemeClr val="accent4"/>
                </a:solidFill>
              </a:rPr>
            </a:br>
            <a:r>
              <a:rPr lang="ru-RU" sz="2400" b="1" dirty="0">
                <a:solidFill>
                  <a:schemeClr val="accent4"/>
                </a:solidFill>
              </a:rPr>
              <a:t>камеры со стеклом для центрифугирования при 7000 об/мин 10 мин.</a:t>
            </a:r>
          </a:p>
        </p:txBody>
      </p:sp>
      <p:pic>
        <p:nvPicPr>
          <p:cNvPr id="4" name="Picture 3" descr="C:\Users\Denisov\AppData\Local\Microsoft\Windows\Temporary Internet Files\Content.IE5\MO807NK1\IMG_5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6166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nisov\AppData\Local\Microsoft\Windows\Temporary Internet Files\Content.IE5\MO807NK1\IMG_5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6166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99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868144" y="1484313"/>
            <a:ext cx="2952328" cy="2520950"/>
          </a:xfrm>
        </p:spPr>
        <p:txBody>
          <a:bodyPr lIns="0" tIns="0" rIns="0" bIns="0">
            <a:noAutofit/>
          </a:bodyPr>
          <a:lstStyle/>
          <a:p>
            <a:pPr algn="ctr">
              <a:buNone/>
            </a:pP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Denisov\AppData\Local\Microsoft\Windows\Temporary Internet Files\Content.IE5\CBRXTWK7\IMG_5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1845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88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36096" y="1484312"/>
            <a:ext cx="3312368" cy="3672879"/>
          </a:xfrm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accent4"/>
                </a:solidFill>
              </a:rPr>
              <a:t>Центрифугирование</a:t>
            </a:r>
            <a:br>
              <a:rPr lang="ru-RU" sz="2400" b="1" dirty="0">
                <a:solidFill>
                  <a:schemeClr val="accent4"/>
                </a:solidFill>
              </a:rPr>
            </a:br>
            <a:r>
              <a:rPr lang="ru-RU" sz="2400" b="1" dirty="0">
                <a:solidFill>
                  <a:schemeClr val="accent4"/>
                </a:solidFill>
              </a:rPr>
              <a:t>при 7000 лоб/мин, 10 мин –  удаление крови, слизи, бесструктурных масс,</a:t>
            </a:r>
            <a:br>
              <a:rPr lang="ru-RU" sz="2400" b="1" dirty="0">
                <a:solidFill>
                  <a:schemeClr val="accent4"/>
                </a:solidFill>
              </a:rPr>
            </a:br>
            <a:r>
              <a:rPr lang="ru-RU" sz="2400" b="1" dirty="0">
                <a:solidFill>
                  <a:schemeClr val="accent4"/>
                </a:solidFill>
              </a:rPr>
              <a:t>- перенос клеточного материала на стекло в виде </a:t>
            </a:r>
            <a:r>
              <a:rPr lang="ru-RU" sz="2400" b="1" dirty="0" err="1">
                <a:solidFill>
                  <a:schemeClr val="accent4"/>
                </a:solidFill>
              </a:rPr>
              <a:t>монослоя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1027" name="Picture 3" descr="C:\Users\Denisov\AppData\Local\Microsoft\Windows\Temporary Internet Files\Content.IE5\8E4QN4HE\IMG_5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41044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8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64088" y="1484312"/>
            <a:ext cx="2865512" cy="3888903"/>
          </a:xfrm>
        </p:spPr>
        <p:txBody>
          <a:bodyPr lIns="0" tIns="0" rIns="0" bIns="0">
            <a:noAutofit/>
          </a:bodyPr>
          <a:lstStyle/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ru-RU" sz="2000" b="1" dirty="0">
                <a:solidFill>
                  <a:schemeClr val="accent4"/>
                </a:solidFill>
              </a:rPr>
              <a:t>Стекло после окраски – распределение материала</a:t>
            </a:r>
            <a:br>
              <a:rPr lang="ru-RU" sz="2000" b="1" dirty="0">
                <a:solidFill>
                  <a:schemeClr val="accent4"/>
                </a:solidFill>
              </a:rPr>
            </a:br>
            <a:r>
              <a:rPr lang="ru-RU" sz="2000" b="1" dirty="0">
                <a:solidFill>
                  <a:schemeClr val="accent4"/>
                </a:solidFill>
              </a:rPr>
              <a:t> на нем ( в данном случае </a:t>
            </a:r>
            <a:br>
              <a:rPr lang="ru-RU" sz="2000" b="1" dirty="0">
                <a:solidFill>
                  <a:schemeClr val="accent4"/>
                </a:solidFill>
              </a:rPr>
            </a:br>
            <a:r>
              <a:rPr lang="ru-RU" sz="2000" b="1" dirty="0">
                <a:solidFill>
                  <a:schemeClr val="accent4"/>
                </a:solidFill>
              </a:rPr>
              <a:t>использовали </a:t>
            </a:r>
            <a:br>
              <a:rPr lang="ru-RU" sz="2000" b="1" dirty="0">
                <a:solidFill>
                  <a:schemeClr val="accent4"/>
                </a:solidFill>
              </a:rPr>
            </a:br>
            <a:r>
              <a:rPr lang="ru-RU" sz="2000" b="1" dirty="0">
                <a:solidFill>
                  <a:schemeClr val="accent4"/>
                </a:solidFill>
              </a:rPr>
              <a:t>окно-квадратик).</a:t>
            </a:r>
          </a:p>
        </p:txBody>
      </p:sp>
      <p:pic>
        <p:nvPicPr>
          <p:cNvPr id="3074" name="Picture 2" descr="C:\Users\Denisov\AppData\Local\Microsoft\Windows\Temporary Internet Files\Content.IE5\8E4QN4HE\IMG_5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635" y="2240869"/>
            <a:ext cx="396044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60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29600" cy="864096"/>
          </a:xfrm>
        </p:spPr>
        <p:txBody>
          <a:bodyPr lIns="0" tIns="0" rIns="0" bIns="0"/>
          <a:lstStyle/>
          <a:p>
            <a:pPr>
              <a:buNone/>
            </a:pPr>
            <a:r>
              <a:rPr lang="ru-RU" sz="2400" b="1" dirty="0">
                <a:solidFill>
                  <a:schemeClr val="accent4"/>
                </a:solidFill>
              </a:rPr>
              <a:t>Преимущества ЖЦ. Разница в макроскопической картине мазков:</a:t>
            </a:r>
            <a:br>
              <a:rPr lang="ru-RU" sz="2400" b="1" dirty="0">
                <a:solidFill>
                  <a:schemeClr val="accent4"/>
                </a:solidFill>
              </a:rPr>
            </a:br>
            <a:r>
              <a:rPr lang="ru-RU" sz="2400" b="1" dirty="0">
                <a:solidFill>
                  <a:schemeClr val="accent4"/>
                </a:solidFill>
              </a:rPr>
              <a:t>- слева обычный мазок («ночь в Крыму, все в дыму»),</a:t>
            </a:r>
            <a:br>
              <a:rPr lang="ru-RU" sz="2400" b="1" dirty="0">
                <a:solidFill>
                  <a:schemeClr val="accent4"/>
                </a:solidFill>
              </a:rPr>
            </a:br>
            <a:r>
              <a:rPr lang="ru-RU" sz="2400" b="1" dirty="0">
                <a:solidFill>
                  <a:schemeClr val="accent4"/>
                </a:solidFill>
              </a:rPr>
              <a:t>- справа – тонкослойный препарат после ЖЦ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57200" y="2348880"/>
            <a:ext cx="8229243" cy="4176464"/>
          </a:xfrm>
        </p:spPr>
        <p:txBody>
          <a:bodyPr lIns="0" tIns="0" rIns="0" bIns="0" anchor="ctr" anchorCtr="1"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99792" y="2852936"/>
            <a:ext cx="4500000" cy="373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89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48964" y="714616"/>
            <a:ext cx="8192440" cy="1723549"/>
          </a:xfrm>
        </p:spPr>
        <p:txBody>
          <a:bodyPr wrap="square" lIns="0" tIns="0" rIns="0" bIns="0">
            <a:spAutoFit/>
          </a:bodyPr>
          <a:lstStyle/>
          <a:p>
            <a:pPr>
              <a:buNone/>
            </a:pPr>
            <a:br>
              <a:rPr lang="ru-RU" sz="2800" b="1" dirty="0">
                <a:solidFill>
                  <a:schemeClr val="accent4"/>
                </a:solidFill>
              </a:rPr>
            </a:br>
            <a:r>
              <a:rPr lang="ru-RU" sz="2800" b="1" dirty="0">
                <a:solidFill>
                  <a:schemeClr val="accent4"/>
                </a:solidFill>
              </a:rPr>
              <a:t>Преимущества ЖЦ. Разница в микроскопической картине мазков:</a:t>
            </a:r>
            <a:br>
              <a:rPr lang="ru-RU" sz="2800" b="1" dirty="0">
                <a:solidFill>
                  <a:schemeClr val="accent4"/>
                </a:solidFill>
              </a:rPr>
            </a:b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2276873"/>
            <a:ext cx="4015441" cy="4032448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2400" dirty="0"/>
              <a:t>Обычный мазок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673516" y="2276871"/>
            <a:ext cx="4015441" cy="3853923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0" tIns="0" rIns="0" bIns="0"/>
          <a:lstStyle/>
          <a:p>
            <a:r>
              <a:rPr lang="ru-RU" sz="2400" dirty="0"/>
              <a:t>Метод ЖЦ (</a:t>
            </a:r>
            <a:r>
              <a:rPr lang="ru-RU" sz="2400" dirty="0" err="1"/>
              <a:t>монослой</a:t>
            </a:r>
            <a:r>
              <a:rPr lang="ru-RU" sz="2400" dirty="0"/>
              <a:t> клеток)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039998" y="2852936"/>
            <a:ext cx="3492441" cy="322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40133" y="2852936"/>
            <a:ext cx="3780001" cy="3206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85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886880"/>
            <a:ext cx="8229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Еще одно преимущество метода ЖЦ – возможность определения из этого же материала маркеров РШМ :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673516" y="1916832"/>
            <a:ext cx="4015441" cy="4680519"/>
          </a:xfrm>
          <a:solidFill>
            <a:schemeClr val="accent2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/>
          <a:p>
            <a:r>
              <a:rPr lang="ru-RU" sz="2400" dirty="0"/>
              <a:t>Определяется в комплексе с выявлением и </a:t>
            </a:r>
            <a:r>
              <a:rPr lang="ru-RU" sz="2400" dirty="0" err="1"/>
              <a:t>генотипированием</a:t>
            </a:r>
            <a:r>
              <a:rPr lang="ru-RU" sz="2400" dirty="0"/>
              <a:t> </a:t>
            </a:r>
            <a:r>
              <a:rPr lang="it-IT" sz="2400" dirty="0"/>
              <a:t>HPV</a:t>
            </a:r>
            <a:r>
              <a:rPr lang="en-US" sz="2400" dirty="0"/>
              <a:t> (</a:t>
            </a:r>
            <a:r>
              <a:rPr lang="ru-RU" sz="2400" dirty="0"/>
              <a:t>ПЦР соскобов и его разновидность  - гибридный захват)</a:t>
            </a:r>
          </a:p>
          <a:p>
            <a:r>
              <a:rPr lang="ru-RU" sz="2400" dirty="0"/>
              <a:t>Цитологическое исследование соскобов (обычное и ЖЦ)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916832"/>
            <a:ext cx="3471858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sz="2300" b="1" i="1" dirty="0">
                <a:solidFill>
                  <a:srgbClr val="FF0000"/>
                </a:solidFill>
              </a:rPr>
              <a:t>Определение </a:t>
            </a:r>
            <a:r>
              <a:rPr sz="2300" b="1" i="1" dirty="0" err="1">
                <a:solidFill>
                  <a:srgbClr val="FF0000"/>
                </a:solidFill>
              </a:rPr>
              <a:t>онкомаркера</a:t>
            </a:r>
            <a:r>
              <a:rPr sz="2300" b="1" i="1" dirty="0">
                <a:solidFill>
                  <a:srgbClr val="FF0000"/>
                </a:solidFill>
              </a:rPr>
              <a:t> р16</a:t>
            </a:r>
            <a:r>
              <a:rPr lang="en-US" sz="2300" b="1" i="1" dirty="0">
                <a:solidFill>
                  <a:srgbClr val="FF0000"/>
                </a:solidFill>
              </a:rPr>
              <a:t>ink</a:t>
            </a:r>
            <a:r>
              <a:rPr sz="2300" b="1" i="1" dirty="0">
                <a:solidFill>
                  <a:srgbClr val="FF0000"/>
                </a:solidFill>
              </a:rPr>
              <a:t>4α</a:t>
            </a:r>
            <a:endParaRPr sz="23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sz="2300" b="1" i="1" dirty="0">
                <a:solidFill>
                  <a:srgbClr val="FF0000"/>
                </a:solidFill>
              </a:rPr>
              <a:t>играет существенную роль для скрининга,</a:t>
            </a:r>
            <a:r>
              <a:rPr sz="2300" dirty="0">
                <a:solidFill>
                  <a:srgbClr val="FF0000"/>
                </a:solidFill>
              </a:rPr>
              <a:t> </a:t>
            </a:r>
            <a:r>
              <a:rPr sz="2300" b="1" i="1" dirty="0">
                <a:solidFill>
                  <a:srgbClr val="FF0000"/>
                </a:solidFill>
              </a:rPr>
              <a:t>диагностики и</a:t>
            </a:r>
            <a:endParaRPr sz="23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sz="2300" b="1" i="1" dirty="0">
                <a:solidFill>
                  <a:srgbClr val="FF0000"/>
                </a:solidFill>
              </a:rPr>
              <a:t>выбора тактики лечения заболеваний шейки матк</a:t>
            </a:r>
            <a:r>
              <a:rPr sz="2000" b="1" i="1" dirty="0">
                <a:solidFill>
                  <a:srgbClr val="FF0000"/>
                </a:solidFill>
              </a:rPr>
              <a:t>и</a:t>
            </a:r>
            <a:r>
              <a:rPr sz="2400" b="1" i="1" dirty="0">
                <a:solidFill>
                  <a:srgbClr val="FF0000"/>
                </a:solidFill>
              </a:rPr>
              <a:t> </a:t>
            </a:r>
          </a:p>
          <a:p>
            <a:r>
              <a:rPr sz="2400" i="1" dirty="0"/>
              <a:t>Достоверно оценивается потенциал дисплазии в отношении развития рака шейки матки и, соответственно, появляется выбор в более консервативной или более агрессивной тактике лечения;</a:t>
            </a:r>
            <a:endParaRPr sz="2400" dirty="0"/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2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340768"/>
            <a:ext cx="8229600" cy="1296144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4"/>
                </a:solidFill>
              </a:rPr>
              <a:t>      Новое в цитологии – метод    </a:t>
            </a:r>
            <a:br>
              <a:rPr lang="ru-RU" b="1" dirty="0">
                <a:solidFill>
                  <a:schemeClr val="accent4"/>
                </a:solidFill>
              </a:rPr>
            </a:br>
            <a:r>
              <a:rPr lang="ru-RU" b="1" dirty="0">
                <a:solidFill>
                  <a:schemeClr val="accent4"/>
                </a:solidFill>
              </a:rPr>
              <a:t>         жидкостной цитологии!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996951"/>
            <a:ext cx="8229243" cy="313384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348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512" y="1600200"/>
            <a:ext cx="8712968" cy="4925144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Белок p16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INK4a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 собой ингибитор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циклин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-зависимых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киназ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играет важную роль в регуляции клеточного цикла. Многие виды опухолей характеризуются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инактивацией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гена p16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INK4a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приводит к нарушению регуляции клеточного цикла и бесконтрольной пролиферации клеток.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в опухолях, связанных с трансформирующим действием ВПЧ, отмечается увеличение экспрессии данного белка.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Экспрессия белка p16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INK4a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реактивно увеличивается при росте количества вирусных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онкобелков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ВПЧ Е6 и Е7. При этом повышение экспрессии p16INK4a оказывается неэффективным для регуляции клеточного цикла, поскольку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онкобелки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ВПЧ действуют на уровне белка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ретинобластомы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экспрессии p16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INK4a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применительно к этому виду опухолей рассматривают как косвенный признак интеграции ВПЧ высокого риска в геном и трансформации эпителиальных клеток под действием ВПЧ.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B2CE6C-42FA-4071-896F-4797BD053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86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57200" y="1979996"/>
            <a:ext cx="8229243" cy="4500000"/>
          </a:xfrm>
        </p:spPr>
        <p:txBody>
          <a:bodyPr lIns="0" tIns="0" rIns="0" bIns="0" anchor="ctr" anchorCtr="1"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10401" y="378005"/>
            <a:ext cx="8229600" cy="1601990"/>
          </a:xfrm>
        </p:spPr>
        <p:txBody>
          <a:bodyPr lIns="0" tIns="0" rIns="0" bIns="0"/>
          <a:lstStyle/>
          <a:p>
            <a:pPr lvl="0" hangingPunct="0">
              <a:buNone/>
            </a:pPr>
            <a:r>
              <a:rPr lang="ru-RU" sz="2400" b="1" dirty="0">
                <a:solidFill>
                  <a:schemeClr val="accent4"/>
                </a:solidFill>
                <a:latin typeface="Arial" pitchFamily="18"/>
              </a:rPr>
              <a:t>Перспектива </a:t>
            </a:r>
            <a:r>
              <a:rPr lang="ru-RU" sz="2400" b="1" dirty="0" err="1">
                <a:solidFill>
                  <a:schemeClr val="accent4"/>
                </a:solidFill>
                <a:latin typeface="Arial" pitchFamily="18"/>
              </a:rPr>
              <a:t>цитоскрининга</a:t>
            </a:r>
            <a:r>
              <a:rPr lang="ru-RU" sz="2400" b="1" dirty="0">
                <a:solidFill>
                  <a:schemeClr val="accent4"/>
                </a:solidFill>
                <a:latin typeface="Arial" pitchFamily="18"/>
              </a:rPr>
              <a:t> – полная роботизация (автоматизация) процесса приготовления, окраски и анализа мазков.</a:t>
            </a:r>
            <a:br>
              <a:rPr lang="ru-RU" sz="2400" b="1" dirty="0">
                <a:solidFill>
                  <a:schemeClr val="accent4"/>
                </a:solidFill>
                <a:latin typeface="Arial" pitchFamily="18"/>
              </a:rPr>
            </a:br>
            <a:r>
              <a:rPr lang="ru-RU" sz="2400" b="1" dirty="0">
                <a:solidFill>
                  <a:schemeClr val="accent4"/>
                </a:solidFill>
                <a:latin typeface="Arial" pitchFamily="18"/>
              </a:rPr>
              <a:t>Пример -автоматизированный комплекс BD </a:t>
            </a:r>
            <a:r>
              <a:rPr lang="ru-RU" sz="2400" b="1" dirty="0" err="1">
                <a:solidFill>
                  <a:schemeClr val="accent4"/>
                </a:solidFill>
                <a:latin typeface="Arial" pitchFamily="18"/>
              </a:rPr>
              <a:t>TriPath</a:t>
            </a:r>
            <a:r>
              <a:rPr lang="ru-RU" sz="2400" b="1" baseline="7000" dirty="0" err="1">
                <a:solidFill>
                  <a:schemeClr val="accent4"/>
                </a:solidFill>
                <a:latin typeface="Arial" pitchFamily="18"/>
              </a:rPr>
              <a:t>tm</a:t>
            </a:r>
            <a:r>
              <a:rPr lang="ru-RU" sz="2400" b="1" baseline="7000" dirty="0">
                <a:solidFill>
                  <a:schemeClr val="accent4"/>
                </a:solidFill>
                <a:latin typeface="Arial" pitchFamily="18"/>
              </a:rPr>
              <a:t>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39998" y="2420887"/>
            <a:ext cx="7920002" cy="3879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44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3604E02-E862-4036-9920-B1E744CE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7C9E4B25-6C3A-4ECA-8E7A-E1350E7035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76672"/>
            <a:ext cx="8785225" cy="5905078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Роботизация  - польза или вред?</a:t>
            </a:r>
            <a:r>
              <a:rPr lang="ru-RU" b="1" dirty="0">
                <a:solidFill>
                  <a:schemeClr val="accent4"/>
                </a:solidFill>
              </a:rPr>
              <a:t>               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8FE838-6F9D-48C3-B15A-B9584F8C1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7676"/>
            <a:ext cx="8229243" cy="4713119"/>
          </a:xfrm>
        </p:spPr>
        <p:txBody>
          <a:bodyPr/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позволит оптимизировать и стандартизировать цитологический скрининг</a:t>
            </a: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Полностью компьютеризирует процесс микроскопического скрининга –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сканировангие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тпрепаратов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и поиск патологических клеток по внесенным в анализатор стандартам и шаблонам</a:t>
            </a: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уменьшит влияние человеческого фактора. </a:t>
            </a: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Опыт врача? </a:t>
            </a: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Врач-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цитолог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высвободится его для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валидации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(анализа) полученных результатов и контактов с врачами-клиницистами</a:t>
            </a: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Врач-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цитолог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- пересмотр сложных случаев  по выделенным патологическим зонам</a:t>
            </a: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Автоматическая выдача заключения по классификации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Бетесда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sz="20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7856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buNone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Спасибо за внимание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996951"/>
            <a:ext cx="8229243" cy="31338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b="1">
                <a:solidFill>
                  <a:srgbClr val="FF0000"/>
                </a:solidFill>
              </a:rPr>
              <a:t>Основное назначение жидкостной цитологии </a:t>
            </a:r>
            <a:r>
              <a:rPr lang="ru-RU" b="1" dirty="0">
                <a:solidFill>
                  <a:srgbClr val="FF0000"/>
                </a:solidFill>
              </a:rPr>
              <a:t>–</a:t>
            </a:r>
            <a:r>
              <a:rPr b="1">
                <a:solidFill>
                  <a:srgbClr val="FF0000"/>
                </a:solidFill>
              </a:rPr>
              <a:t> онкоскрининг </a:t>
            </a:r>
            <a:r>
              <a:rPr lang="ru-RU" b="1" dirty="0">
                <a:solidFill>
                  <a:srgbClr val="FF0000"/>
                </a:solidFill>
              </a:rPr>
              <a:t>–</a:t>
            </a:r>
            <a:r>
              <a:rPr b="1">
                <a:solidFill>
                  <a:srgbClr val="FF0000"/>
                </a:solidFill>
              </a:rPr>
              <a:t> рак шейки матки.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39"/>
            <a:ext cx="8229243" cy="4130555"/>
          </a:xfrm>
        </p:spPr>
        <p:txBody>
          <a:bodyPr/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ЦИТОЛОГИЧЕСКИЕ МЕТОДЫ, ПРИМЕНЯЕМЫЕ В СКРИНИНГЕ РАКА ШЕЙКИ МАТКИ: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традиционный;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 жидкостной цитологии.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57200" y="1196752"/>
            <a:ext cx="8229600" cy="4888332"/>
          </a:xfrm>
        </p:spPr>
        <p:txBody>
          <a:bodyPr lIns="0" tIns="0" rIns="0" bIns="0" anchor="ctr" anchorCtr="1"/>
          <a:lstStyle/>
          <a:p>
            <a:pPr marL="0" lvl="0" indent="0" algn="ctr" hangingPunc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Цитологический скрининг признан</a:t>
            </a:r>
          </a:p>
          <a:p>
            <a:pPr marL="0" lvl="0" indent="0" algn="ctr" hangingPunc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классическим методом</a:t>
            </a:r>
          </a:p>
          <a:p>
            <a:pPr marL="0" lvl="0" indent="0" algn="ctr" hangingPunc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рекомендован ВОЗ</a:t>
            </a:r>
          </a:p>
          <a:p>
            <a:pPr marL="0" lvl="0" indent="0" algn="ctr" hangingPunc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проведения в масштабах национальных программ.</a:t>
            </a:r>
          </a:p>
          <a:p>
            <a:pPr marL="0" lvl="0" indent="0" algn="ctr" hangingPunct="0">
              <a:buNone/>
            </a:pPr>
            <a:endParaRPr lang="ru-RU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1079997"/>
            <a:ext cx="8229600" cy="899998"/>
          </a:xfrm>
        </p:spPr>
        <p:txBody>
          <a:bodyPr/>
          <a:lstStyle/>
          <a:p>
            <a:pPr lvl="0">
              <a:buNone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18"/>
              </a:rPr>
              <a:t>Цитология – идеальный метод скрининга?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457200" y="1979996"/>
            <a:ext cx="6022796" cy="4105436"/>
          </a:xfrm>
        </p:spPr>
        <p:txBody>
          <a:bodyPr lIns="0" tIns="0" rIns="0" bIns="0" anchor="ctr"/>
          <a:lstStyle/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600" dirty="0"/>
              <a:t> Простота исполнения – </a:t>
            </a:r>
            <a:r>
              <a:rPr lang="ru-RU" sz="2600" i="1" dirty="0">
                <a:solidFill>
                  <a:srgbClr val="333399"/>
                </a:solidFill>
              </a:rPr>
              <a:t>нет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600" dirty="0"/>
              <a:t> Объективность трактовки – </a:t>
            </a:r>
            <a:r>
              <a:rPr lang="ru-RU" sz="2600" i="1" dirty="0">
                <a:solidFill>
                  <a:srgbClr val="333399"/>
                </a:solidFill>
              </a:rPr>
              <a:t>нет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600" dirty="0"/>
              <a:t> </a:t>
            </a:r>
            <a:r>
              <a:rPr lang="ru-RU" sz="2600" dirty="0" err="1"/>
              <a:t>Стандартизированность</a:t>
            </a:r>
            <a:r>
              <a:rPr lang="ru-RU" sz="2600" dirty="0"/>
              <a:t> – </a:t>
            </a:r>
            <a:r>
              <a:rPr lang="ru-RU" sz="2600" i="1" dirty="0">
                <a:solidFill>
                  <a:srgbClr val="333399"/>
                </a:solidFill>
              </a:rPr>
              <a:t>нет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600" dirty="0"/>
              <a:t> </a:t>
            </a:r>
            <a:r>
              <a:rPr lang="ru-RU" sz="2600" dirty="0" err="1"/>
              <a:t>Воспроизводимость</a:t>
            </a:r>
            <a:r>
              <a:rPr lang="ru-RU" sz="2600" dirty="0"/>
              <a:t> – </a:t>
            </a:r>
            <a:r>
              <a:rPr lang="ru-RU" sz="2600" i="1" dirty="0">
                <a:solidFill>
                  <a:srgbClr val="333399"/>
                </a:solidFill>
              </a:rPr>
              <a:t>от 11% до 80%</a:t>
            </a:r>
            <a:r>
              <a:rPr lang="ru-RU" sz="2600" dirty="0"/>
              <a:t> </a:t>
            </a:r>
            <a:r>
              <a:rPr lang="ru-RU" sz="2600" dirty="0">
                <a:solidFill>
                  <a:srgbClr val="333399"/>
                </a:solidFill>
              </a:rPr>
              <a:t>между разными лабораториями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600" dirty="0"/>
              <a:t> Доля сомнительных результатов, требующих повторных исследований – </a:t>
            </a:r>
            <a:r>
              <a:rPr lang="ru-RU" sz="2600" i="1" dirty="0">
                <a:solidFill>
                  <a:srgbClr val="333399"/>
                </a:solidFill>
              </a:rPr>
              <a:t>до 15%</a:t>
            </a:r>
            <a:r>
              <a:rPr lang="ru-RU" sz="2600" dirty="0">
                <a:solidFill>
                  <a:srgbClr val="333399"/>
                </a:solidFill>
              </a:rPr>
              <a:t> </a:t>
            </a:r>
            <a:r>
              <a:rPr lang="ru-RU" sz="2600" i="1" dirty="0">
                <a:solidFill>
                  <a:srgbClr val="333399"/>
                </a:solidFill>
              </a:rPr>
              <a:t>(</a:t>
            </a:r>
            <a:r>
              <a:rPr lang="en-US" sz="2600" i="1" dirty="0">
                <a:solidFill>
                  <a:srgbClr val="333399"/>
                </a:solidFill>
              </a:rPr>
              <a:t>ASCUS, ASC-H</a:t>
            </a:r>
            <a:r>
              <a:rPr lang="ru-RU" sz="2600" i="1" dirty="0">
                <a:solidFill>
                  <a:srgbClr val="333399"/>
                </a:solidFill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600" b="1" dirty="0"/>
              <a:t>Чувствительность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en-US" sz="2600" b="1" dirty="0">
                <a:solidFill>
                  <a:srgbClr val="FF3300"/>
                </a:solidFill>
                <a:cs typeface="Arial" pitchFamily="2"/>
              </a:rPr>
              <a:t>~</a:t>
            </a:r>
            <a:r>
              <a:rPr lang="ru-RU" sz="2600" b="1" dirty="0">
                <a:solidFill>
                  <a:srgbClr val="FF3300"/>
                </a:solidFill>
              </a:rPr>
              <a:t>4</a:t>
            </a:r>
            <a:r>
              <a:rPr lang="en-US" sz="2600" b="1" dirty="0">
                <a:solidFill>
                  <a:srgbClr val="FF3300"/>
                </a:solidFill>
              </a:rPr>
              <a:t>0</a:t>
            </a:r>
            <a:r>
              <a:rPr lang="ru-RU" sz="2600" b="1" dirty="0">
                <a:solidFill>
                  <a:srgbClr val="FF3300"/>
                </a:solidFill>
              </a:rPr>
              <a:t>%</a:t>
            </a:r>
            <a:r>
              <a:rPr lang="en-US" sz="2600" b="1" dirty="0">
                <a:solidFill>
                  <a:srgbClr val="FF3300"/>
                </a:solidFill>
              </a:rPr>
              <a:t>-70%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l="4358" r="5528"/>
          <a:stretch>
            <a:fillRect/>
          </a:stretch>
        </p:blipFill>
        <p:spPr>
          <a:xfrm>
            <a:off x="6659995" y="4140000"/>
            <a:ext cx="2368076" cy="2516401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23528" y="1556792"/>
            <a:ext cx="8496944" cy="4945888"/>
          </a:xfrm>
        </p:spPr>
        <p:txBody>
          <a:bodyPr lIns="0" tIns="0" rIns="0" bIns="0" anchor="ctr"/>
          <a:lstStyle/>
          <a:p>
            <a:pPr marL="108000" indent="0" algn="just">
              <a:buNone/>
            </a:pPr>
            <a:r>
              <a:rPr lang="x-none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Долабораторный  преаналитический этап пробоподготовки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+mn-lt"/>
              </a:rPr>
              <a:t>Материал из шейки матки для цитологического исследования берется в гинекологическом кабинете гинекологом или акушеркой. </a:t>
            </a:r>
          </a:p>
          <a:p>
            <a:pPr marL="108000" indent="0" algn="ctr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Мазок не следует брать: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ранее 48 часов после полового контакта;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во время менструации;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в период лечения генитальной инфекции;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ранее 48 часов после использования свечей и других веществ,  содержащих жир, раствора уксуса или </a:t>
            </a:r>
            <a:r>
              <a:rPr lang="ru-RU" sz="2800" dirty="0" err="1">
                <a:latin typeface="+mn-lt"/>
              </a:rPr>
              <a:t>Люголя</a:t>
            </a:r>
            <a:r>
              <a:rPr lang="ru-RU" sz="2800" dirty="0">
                <a:latin typeface="+mn-lt"/>
              </a:rPr>
              <a:t>, тампонов или </a:t>
            </a:r>
            <a:r>
              <a:rPr lang="ru-RU" sz="2800" dirty="0" err="1">
                <a:latin typeface="+mn-lt"/>
              </a:rPr>
              <a:t>спермицидов</a:t>
            </a:r>
            <a:r>
              <a:rPr lang="ru-RU" sz="2800" dirty="0">
                <a:latin typeface="+mn-lt"/>
              </a:rPr>
              <a:t>; 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после вагинального исследования или спринцевания.</a:t>
            </a:r>
          </a:p>
          <a:p>
            <a:pPr marL="0" lvl="0" indent="0" algn="ctr" hangingPunct="0">
              <a:buNone/>
            </a:pPr>
            <a:endParaRPr lang="ru-RU" sz="2800" dirty="0">
              <a:solidFill>
                <a:srgbClr val="FF3366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455E-2A68-46E2-9B91-0A99F377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Особенности взятие материала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12B3360-643E-438B-95AD-75F3FA8C008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08D365-3227-42CD-AD64-2953D4F0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 забирают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цитощеткой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Cervеx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Brush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другой щеткой такого же типа) из цервикального канала, зоны трансформации и поверхности шейки матки или раздельно инструментами для получения материала из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эктоцервикса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эндоцервикса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цервикальном канале необходимо производить 4-5 вращательных движений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цитощеткой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Если цитологическое исследование проводится традиционным методом, то материал наносят на маркированное стекло и приготовленный мазок  высушивают на воздухе или сразу фиксируют специальным спреем (если предполагается окрашивание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Папаниколау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помещают в контейнер для стекол и отправляют в лабораторию.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1126</Words>
  <Application>Microsoft Office PowerPoint</Application>
  <PresentationFormat>Экран (4:3)</PresentationFormat>
  <Paragraphs>91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StarSymbol</vt:lpstr>
      <vt:lpstr>Times New Roman</vt:lpstr>
      <vt:lpstr>Verdana</vt:lpstr>
      <vt:lpstr>Wingdings</vt:lpstr>
      <vt:lpstr>Wingdings 2</vt:lpstr>
      <vt:lpstr>Kantoorthema</vt:lpstr>
      <vt:lpstr>Обычный</vt:lpstr>
      <vt:lpstr>Презентация PowerPoint</vt:lpstr>
      <vt:lpstr>       1.3. Технология жидкостной цитологии – преаналитика, особенности метода, назначение и преимущества.</vt:lpstr>
      <vt:lpstr>Презентация PowerPoint</vt:lpstr>
      <vt:lpstr>Основное назначение жидкостной цитологии – онкоскрининг – рак шейки матки.</vt:lpstr>
      <vt:lpstr>Презентация PowerPoint</vt:lpstr>
      <vt:lpstr>Цитология – идеальный метод скрининга?</vt:lpstr>
      <vt:lpstr>Презентация PowerPoint</vt:lpstr>
      <vt:lpstr>     Особенности взятие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качества взятых цитологических мазков:</vt:lpstr>
      <vt:lpstr>Презентация PowerPoint</vt:lpstr>
      <vt:lpstr>Презентация PowerPoint</vt:lpstr>
      <vt:lpstr>Презентация PowerPoint</vt:lpstr>
      <vt:lpstr>Цитощетки:</vt:lpstr>
      <vt:lpstr>Презентация PowerPoint</vt:lpstr>
      <vt:lpstr>Презентация PowerPoint</vt:lpstr>
      <vt:lpstr>Забор и перенос клеточного материала в  контейнер BD Surepath™ для технологии жидкостной цитологии</vt:lpstr>
      <vt:lpstr>Презентация PowerPoint</vt:lpstr>
      <vt:lpstr>Перенос материала из емкости в  специальные  камеры со стеклом для центрифугирования при 7000 об/мин 10 мин.</vt:lpstr>
      <vt:lpstr>Презентация PowerPoint</vt:lpstr>
      <vt:lpstr>Центрифугирование при 7000 лоб/мин, 10 мин –  удаление крови, слизи, бесструктурных масс, - перенос клеточного материала на стекло в виде монослоя</vt:lpstr>
      <vt:lpstr>                                                            Стекло после окраски – распределение материала  на нем ( в данном случае  использовали  окно-квадратик).</vt:lpstr>
      <vt:lpstr>Преимущества ЖЦ. Разница в макроскопической картине мазков: - слева обычный мазок («ночь в Крыму, все в дыму»), - справа – тонкослойный препарат после ЖЦ</vt:lpstr>
      <vt:lpstr> Преимущества ЖЦ. Разница в микроскопической картине мазков: </vt:lpstr>
      <vt:lpstr> Еще одно преимущество метода ЖЦ – возможность определения из этого же материала маркеров РШМ :</vt:lpstr>
      <vt:lpstr>Презентация PowerPoint</vt:lpstr>
      <vt:lpstr>Перспектива цитоскрининга – полная роботизация (автоматизация) процесса приготовления, окраски и анализа мазков. Пример -автоматизированный комплекс BD TriPathtm,</vt:lpstr>
      <vt:lpstr>Презентация PowerPoint</vt:lpstr>
      <vt:lpstr>Роботизация  - польза или вред?         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Vika</dc:creator>
  <cp:lastModifiedBy>ideapad lenovo</cp:lastModifiedBy>
  <cp:revision>123</cp:revision>
  <dcterms:created xsi:type="dcterms:W3CDTF">2012-02-29T22:30:18Z</dcterms:created>
  <dcterms:modified xsi:type="dcterms:W3CDTF">2019-11-07T20:46:51Z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