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7" r:id="rId3"/>
    <p:sldId id="299" r:id="rId4"/>
    <p:sldId id="317" r:id="rId5"/>
    <p:sldId id="318" r:id="rId6"/>
    <p:sldId id="314" r:id="rId7"/>
    <p:sldId id="337" r:id="rId8"/>
    <p:sldId id="319" r:id="rId9"/>
    <p:sldId id="324" r:id="rId10"/>
    <p:sldId id="325" r:id="rId11"/>
    <p:sldId id="336" r:id="rId12"/>
    <p:sldId id="326" r:id="rId13"/>
    <p:sldId id="327" r:id="rId14"/>
    <p:sldId id="328" r:id="rId15"/>
    <p:sldId id="329" r:id="rId16"/>
    <p:sldId id="333" r:id="rId17"/>
    <p:sldId id="334" r:id="rId18"/>
    <p:sldId id="402" r:id="rId19"/>
    <p:sldId id="403" r:id="rId20"/>
    <p:sldId id="330" r:id="rId21"/>
    <p:sldId id="335" r:id="rId22"/>
    <p:sldId id="331" r:id="rId23"/>
    <p:sldId id="322" r:id="rId24"/>
    <p:sldId id="320" r:id="rId25"/>
    <p:sldId id="404" r:id="rId26"/>
    <p:sldId id="405" r:id="rId27"/>
    <p:sldId id="406" r:id="rId28"/>
    <p:sldId id="321" r:id="rId29"/>
    <p:sldId id="338" r:id="rId30"/>
    <p:sldId id="300" r:id="rId31"/>
  </p:sldIdLst>
  <p:sldSz cx="9144000" cy="6858000" type="screen4x3"/>
  <p:notesSz cx="6858000" cy="9144000"/>
  <p:custDataLst>
    <p:tags r:id="rId3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  <a:srgbClr val="FF0000"/>
    <a:srgbClr val="CC3300"/>
    <a:srgbClr val="FF6600"/>
    <a:srgbClr val="6600CC"/>
    <a:srgbClr val="FF9900"/>
    <a:srgbClr val="3333CC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848" autoAdjust="0"/>
    <p:restoredTop sz="91278" autoAdjust="0"/>
  </p:normalViewPr>
  <p:slideViewPr>
    <p:cSldViewPr>
      <p:cViewPr>
        <p:scale>
          <a:sx n="55" d="100"/>
          <a:sy n="55" d="100"/>
        </p:scale>
        <p:origin x="-2886" y="-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0C59F0-E870-4701-993C-6E068510A26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5BF98C7A-2279-4BDE-B88A-ED6A682EE3B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utami" pitchFamily="34" charset="0"/>
              <a:cs typeface="Arial" pitchFamily="34" charset="0"/>
            </a:rPr>
            <a:t>Повреждение мозга</a:t>
          </a:r>
        </a:p>
      </dgm:t>
    </dgm:pt>
    <dgm:pt modelId="{C9AD9962-D53A-4A3A-8D7E-27E21D709A5F}" type="parTrans" cxnId="{023AD7F4-46C7-4C3C-8B94-9E2C6345C86F}">
      <dgm:prSet/>
      <dgm:spPr/>
    </dgm:pt>
    <dgm:pt modelId="{FDBC5E2B-7DC9-46DB-A4DD-5570238504FE}" type="sibTrans" cxnId="{023AD7F4-46C7-4C3C-8B94-9E2C6345C86F}">
      <dgm:prSet/>
      <dgm:spPr/>
    </dgm:pt>
    <dgm:pt modelId="{84C39F52-A933-4CD7-9A8D-51B84FFAB44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utami" pitchFamily="34" charset="0"/>
              <a:cs typeface="Arial" pitchFamily="34" charset="0"/>
            </a:rPr>
            <a:t>Первичные</a:t>
          </a:r>
        </a:p>
      </dgm:t>
    </dgm:pt>
    <dgm:pt modelId="{E285D55D-FCA6-4318-A6A4-530CAE8A9B53}" type="parTrans" cxnId="{FAFE697C-0CAB-4D44-83FC-0FBB96E29C22}">
      <dgm:prSet/>
      <dgm:spPr/>
    </dgm:pt>
    <dgm:pt modelId="{6D0140DF-EACD-4189-AAAD-DACFAB014D8A}" type="sibTrans" cxnId="{FAFE697C-0CAB-4D44-83FC-0FBB96E29C22}">
      <dgm:prSet/>
      <dgm:spPr/>
    </dgm:pt>
    <dgm:pt modelId="{08E82B8A-27D7-4C45-8451-3CA75801A89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utami" pitchFamily="34" charset="0"/>
              <a:cs typeface="Arial" pitchFamily="34" charset="0"/>
            </a:rPr>
            <a:t>Вторичные</a:t>
          </a:r>
        </a:p>
      </dgm:t>
    </dgm:pt>
    <dgm:pt modelId="{79991E6E-5058-4855-98E9-865EC1B570F8}" type="parTrans" cxnId="{BFE5082A-D283-4A45-88E4-464DC0AF1BAB}">
      <dgm:prSet/>
      <dgm:spPr/>
    </dgm:pt>
    <dgm:pt modelId="{E43F01E0-6D35-4F19-8B64-A800095B7E2C}" type="sibTrans" cxnId="{BFE5082A-D283-4A45-88E4-464DC0AF1BAB}">
      <dgm:prSet/>
      <dgm:spPr/>
    </dgm:pt>
    <dgm:pt modelId="{FD3CD8D8-3895-4DAA-942C-36F0BFB529AE}" type="pres">
      <dgm:prSet presAssocID="{F50C59F0-E870-4701-993C-6E068510A2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246915E-1253-4364-9809-A6F4A6134B56}" type="pres">
      <dgm:prSet presAssocID="{5BF98C7A-2279-4BDE-B88A-ED6A682EE3BF}" presName="hierRoot1" presStyleCnt="0">
        <dgm:presLayoutVars>
          <dgm:hierBranch/>
        </dgm:presLayoutVars>
      </dgm:prSet>
      <dgm:spPr/>
    </dgm:pt>
    <dgm:pt modelId="{E352805B-4DDC-4653-A4D1-36C4CF3F44B5}" type="pres">
      <dgm:prSet presAssocID="{5BF98C7A-2279-4BDE-B88A-ED6A682EE3BF}" presName="rootComposite1" presStyleCnt="0"/>
      <dgm:spPr/>
    </dgm:pt>
    <dgm:pt modelId="{642FFAC9-5A65-4A01-A94E-0BFB022CAB2A}" type="pres">
      <dgm:prSet presAssocID="{5BF98C7A-2279-4BDE-B88A-ED6A682EE3B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1AED28-AFCB-4495-B7BC-62523B7CE21D}" type="pres">
      <dgm:prSet presAssocID="{5BF98C7A-2279-4BDE-B88A-ED6A682EE3B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243D3A3-14B3-47BD-8F4D-831A34933621}" type="pres">
      <dgm:prSet presAssocID="{5BF98C7A-2279-4BDE-B88A-ED6A682EE3BF}" presName="hierChild2" presStyleCnt="0"/>
      <dgm:spPr/>
    </dgm:pt>
    <dgm:pt modelId="{1D2DEAAD-6B42-4616-B918-042EE454A1DD}" type="pres">
      <dgm:prSet presAssocID="{E285D55D-FCA6-4318-A6A4-530CAE8A9B53}" presName="Name35" presStyleLbl="parChTrans1D2" presStyleIdx="0" presStyleCnt="2"/>
      <dgm:spPr/>
    </dgm:pt>
    <dgm:pt modelId="{980CB1D3-7631-4804-9CFA-D25FE2A14BA7}" type="pres">
      <dgm:prSet presAssocID="{84C39F52-A933-4CD7-9A8D-51B84FFAB44C}" presName="hierRoot2" presStyleCnt="0">
        <dgm:presLayoutVars>
          <dgm:hierBranch/>
        </dgm:presLayoutVars>
      </dgm:prSet>
      <dgm:spPr/>
    </dgm:pt>
    <dgm:pt modelId="{04A19F4A-B96E-405F-9851-9374341CD472}" type="pres">
      <dgm:prSet presAssocID="{84C39F52-A933-4CD7-9A8D-51B84FFAB44C}" presName="rootComposite" presStyleCnt="0"/>
      <dgm:spPr/>
    </dgm:pt>
    <dgm:pt modelId="{EF809FAA-B2F2-42FD-9635-B9C01AC51BE5}" type="pres">
      <dgm:prSet presAssocID="{84C39F52-A933-4CD7-9A8D-51B84FFAB44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0044E0-2EAF-4D5A-84D2-5F196215C798}" type="pres">
      <dgm:prSet presAssocID="{84C39F52-A933-4CD7-9A8D-51B84FFAB44C}" presName="rootConnector" presStyleLbl="node2" presStyleIdx="0" presStyleCnt="2"/>
      <dgm:spPr/>
      <dgm:t>
        <a:bodyPr/>
        <a:lstStyle/>
        <a:p>
          <a:endParaRPr lang="ru-RU"/>
        </a:p>
      </dgm:t>
    </dgm:pt>
    <dgm:pt modelId="{12ADF302-6A46-4FFB-81AC-F6A7FFA166B9}" type="pres">
      <dgm:prSet presAssocID="{84C39F52-A933-4CD7-9A8D-51B84FFAB44C}" presName="hierChild4" presStyleCnt="0"/>
      <dgm:spPr/>
    </dgm:pt>
    <dgm:pt modelId="{01C90880-2ED8-405E-82F5-32194C106305}" type="pres">
      <dgm:prSet presAssocID="{84C39F52-A933-4CD7-9A8D-51B84FFAB44C}" presName="hierChild5" presStyleCnt="0"/>
      <dgm:spPr/>
    </dgm:pt>
    <dgm:pt modelId="{76E6CFE6-2742-43DC-A2F8-07498F399A87}" type="pres">
      <dgm:prSet presAssocID="{79991E6E-5058-4855-98E9-865EC1B570F8}" presName="Name35" presStyleLbl="parChTrans1D2" presStyleIdx="1" presStyleCnt="2"/>
      <dgm:spPr/>
    </dgm:pt>
    <dgm:pt modelId="{5E480D47-A6D3-4771-91CF-47496175F57E}" type="pres">
      <dgm:prSet presAssocID="{08E82B8A-27D7-4C45-8451-3CA75801A89D}" presName="hierRoot2" presStyleCnt="0">
        <dgm:presLayoutVars>
          <dgm:hierBranch/>
        </dgm:presLayoutVars>
      </dgm:prSet>
      <dgm:spPr/>
    </dgm:pt>
    <dgm:pt modelId="{1172C253-1280-4145-997A-2FFC6EC96FBF}" type="pres">
      <dgm:prSet presAssocID="{08E82B8A-27D7-4C45-8451-3CA75801A89D}" presName="rootComposite" presStyleCnt="0"/>
      <dgm:spPr/>
    </dgm:pt>
    <dgm:pt modelId="{BB912D63-C37B-48CA-A7CC-4BCB3AAD6909}" type="pres">
      <dgm:prSet presAssocID="{08E82B8A-27D7-4C45-8451-3CA75801A89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2D2D94-D57C-4FF7-975C-6A8C509C5725}" type="pres">
      <dgm:prSet presAssocID="{08E82B8A-27D7-4C45-8451-3CA75801A89D}" presName="rootConnector" presStyleLbl="node2" presStyleIdx="1" presStyleCnt="2"/>
      <dgm:spPr/>
      <dgm:t>
        <a:bodyPr/>
        <a:lstStyle/>
        <a:p>
          <a:endParaRPr lang="ru-RU"/>
        </a:p>
      </dgm:t>
    </dgm:pt>
    <dgm:pt modelId="{185F7023-9ED4-45AC-831B-D0DF92CB9023}" type="pres">
      <dgm:prSet presAssocID="{08E82B8A-27D7-4C45-8451-3CA75801A89D}" presName="hierChild4" presStyleCnt="0"/>
      <dgm:spPr/>
    </dgm:pt>
    <dgm:pt modelId="{136093EE-1665-47A1-A524-BFEAA692724B}" type="pres">
      <dgm:prSet presAssocID="{08E82B8A-27D7-4C45-8451-3CA75801A89D}" presName="hierChild5" presStyleCnt="0"/>
      <dgm:spPr/>
    </dgm:pt>
    <dgm:pt modelId="{884E9A65-D0C2-4EE5-88DB-01396FF47718}" type="pres">
      <dgm:prSet presAssocID="{5BF98C7A-2279-4BDE-B88A-ED6A682EE3BF}" presName="hierChild3" presStyleCnt="0"/>
      <dgm:spPr/>
    </dgm:pt>
  </dgm:ptLst>
  <dgm:cxnLst>
    <dgm:cxn modelId="{BFE5082A-D283-4A45-88E4-464DC0AF1BAB}" srcId="{5BF98C7A-2279-4BDE-B88A-ED6A682EE3BF}" destId="{08E82B8A-27D7-4C45-8451-3CA75801A89D}" srcOrd="1" destOrd="0" parTransId="{79991E6E-5058-4855-98E9-865EC1B570F8}" sibTransId="{E43F01E0-6D35-4F19-8B64-A800095B7E2C}"/>
    <dgm:cxn modelId="{5F57B94B-DBD1-47D4-A533-94ACDBB4EBD3}" type="presOf" srcId="{79991E6E-5058-4855-98E9-865EC1B570F8}" destId="{76E6CFE6-2742-43DC-A2F8-07498F399A87}" srcOrd="0" destOrd="0" presId="urn:microsoft.com/office/officeart/2005/8/layout/orgChart1"/>
    <dgm:cxn modelId="{47B1F861-AA17-4A24-B995-2F24DA59A890}" type="presOf" srcId="{84C39F52-A933-4CD7-9A8D-51B84FFAB44C}" destId="{EF809FAA-B2F2-42FD-9635-B9C01AC51BE5}" srcOrd="0" destOrd="0" presId="urn:microsoft.com/office/officeart/2005/8/layout/orgChart1"/>
    <dgm:cxn modelId="{6DD8147D-5B23-40A8-91F5-C3D73DBA16BF}" type="presOf" srcId="{08E82B8A-27D7-4C45-8451-3CA75801A89D}" destId="{BB912D63-C37B-48CA-A7CC-4BCB3AAD6909}" srcOrd="0" destOrd="0" presId="urn:microsoft.com/office/officeart/2005/8/layout/orgChart1"/>
    <dgm:cxn modelId="{13086BE1-27FB-470B-87A5-4C9CF423D671}" type="presOf" srcId="{F50C59F0-E870-4701-993C-6E068510A267}" destId="{FD3CD8D8-3895-4DAA-942C-36F0BFB529AE}" srcOrd="0" destOrd="0" presId="urn:microsoft.com/office/officeart/2005/8/layout/orgChart1"/>
    <dgm:cxn modelId="{29962B09-0691-42C5-93AA-6FF64A3E7D1A}" type="presOf" srcId="{5BF98C7A-2279-4BDE-B88A-ED6A682EE3BF}" destId="{9A1AED28-AFCB-4495-B7BC-62523B7CE21D}" srcOrd="1" destOrd="0" presId="urn:microsoft.com/office/officeart/2005/8/layout/orgChart1"/>
    <dgm:cxn modelId="{023AD7F4-46C7-4C3C-8B94-9E2C6345C86F}" srcId="{F50C59F0-E870-4701-993C-6E068510A267}" destId="{5BF98C7A-2279-4BDE-B88A-ED6A682EE3BF}" srcOrd="0" destOrd="0" parTransId="{C9AD9962-D53A-4A3A-8D7E-27E21D709A5F}" sibTransId="{FDBC5E2B-7DC9-46DB-A4DD-5570238504FE}"/>
    <dgm:cxn modelId="{FAFE697C-0CAB-4D44-83FC-0FBB96E29C22}" srcId="{5BF98C7A-2279-4BDE-B88A-ED6A682EE3BF}" destId="{84C39F52-A933-4CD7-9A8D-51B84FFAB44C}" srcOrd="0" destOrd="0" parTransId="{E285D55D-FCA6-4318-A6A4-530CAE8A9B53}" sibTransId="{6D0140DF-EACD-4189-AAAD-DACFAB014D8A}"/>
    <dgm:cxn modelId="{4840C0C4-4EA4-464D-BC72-438C03AA0702}" type="presOf" srcId="{5BF98C7A-2279-4BDE-B88A-ED6A682EE3BF}" destId="{642FFAC9-5A65-4A01-A94E-0BFB022CAB2A}" srcOrd="0" destOrd="0" presId="urn:microsoft.com/office/officeart/2005/8/layout/orgChart1"/>
    <dgm:cxn modelId="{BDB325B6-E877-46DB-BB61-4E77A1A0ECE9}" type="presOf" srcId="{08E82B8A-27D7-4C45-8451-3CA75801A89D}" destId="{092D2D94-D57C-4FF7-975C-6A8C509C5725}" srcOrd="1" destOrd="0" presId="urn:microsoft.com/office/officeart/2005/8/layout/orgChart1"/>
    <dgm:cxn modelId="{5EA559F6-2E08-40D9-AAF1-BEBBD6B46E47}" type="presOf" srcId="{E285D55D-FCA6-4318-A6A4-530CAE8A9B53}" destId="{1D2DEAAD-6B42-4616-B918-042EE454A1DD}" srcOrd="0" destOrd="0" presId="urn:microsoft.com/office/officeart/2005/8/layout/orgChart1"/>
    <dgm:cxn modelId="{E92A50A4-DE29-436B-A6BB-441FB5CFDBB0}" type="presOf" srcId="{84C39F52-A933-4CD7-9A8D-51B84FFAB44C}" destId="{150044E0-2EAF-4D5A-84D2-5F196215C798}" srcOrd="1" destOrd="0" presId="urn:microsoft.com/office/officeart/2005/8/layout/orgChart1"/>
    <dgm:cxn modelId="{09FD664D-C233-4596-9B40-50AC684DBCFC}" type="presParOf" srcId="{FD3CD8D8-3895-4DAA-942C-36F0BFB529AE}" destId="{5246915E-1253-4364-9809-A6F4A6134B56}" srcOrd="0" destOrd="0" presId="urn:microsoft.com/office/officeart/2005/8/layout/orgChart1"/>
    <dgm:cxn modelId="{070B57E1-0A51-45A4-80B8-0F253749B71A}" type="presParOf" srcId="{5246915E-1253-4364-9809-A6F4A6134B56}" destId="{E352805B-4DDC-4653-A4D1-36C4CF3F44B5}" srcOrd="0" destOrd="0" presId="urn:microsoft.com/office/officeart/2005/8/layout/orgChart1"/>
    <dgm:cxn modelId="{EA38F011-E8F8-49BE-B90C-138A540D4BC2}" type="presParOf" srcId="{E352805B-4DDC-4653-A4D1-36C4CF3F44B5}" destId="{642FFAC9-5A65-4A01-A94E-0BFB022CAB2A}" srcOrd="0" destOrd="0" presId="urn:microsoft.com/office/officeart/2005/8/layout/orgChart1"/>
    <dgm:cxn modelId="{213BF313-E73C-49C8-9F4F-2961678E4C43}" type="presParOf" srcId="{E352805B-4DDC-4653-A4D1-36C4CF3F44B5}" destId="{9A1AED28-AFCB-4495-B7BC-62523B7CE21D}" srcOrd="1" destOrd="0" presId="urn:microsoft.com/office/officeart/2005/8/layout/orgChart1"/>
    <dgm:cxn modelId="{A2F43012-B208-46F7-BA5B-526EB26B8930}" type="presParOf" srcId="{5246915E-1253-4364-9809-A6F4A6134B56}" destId="{E243D3A3-14B3-47BD-8F4D-831A34933621}" srcOrd="1" destOrd="0" presId="urn:microsoft.com/office/officeart/2005/8/layout/orgChart1"/>
    <dgm:cxn modelId="{1614B200-D0F2-4025-963C-B0197C60C7D6}" type="presParOf" srcId="{E243D3A3-14B3-47BD-8F4D-831A34933621}" destId="{1D2DEAAD-6B42-4616-B918-042EE454A1DD}" srcOrd="0" destOrd="0" presId="urn:microsoft.com/office/officeart/2005/8/layout/orgChart1"/>
    <dgm:cxn modelId="{B1131DF2-EC72-488E-B087-2C4D0F9E1353}" type="presParOf" srcId="{E243D3A3-14B3-47BD-8F4D-831A34933621}" destId="{980CB1D3-7631-4804-9CFA-D25FE2A14BA7}" srcOrd="1" destOrd="0" presId="urn:microsoft.com/office/officeart/2005/8/layout/orgChart1"/>
    <dgm:cxn modelId="{DC183F30-65B9-4976-89B6-81FEF943514F}" type="presParOf" srcId="{980CB1D3-7631-4804-9CFA-D25FE2A14BA7}" destId="{04A19F4A-B96E-405F-9851-9374341CD472}" srcOrd="0" destOrd="0" presId="urn:microsoft.com/office/officeart/2005/8/layout/orgChart1"/>
    <dgm:cxn modelId="{5FB739CC-A413-47BF-943E-B73663F253AA}" type="presParOf" srcId="{04A19F4A-B96E-405F-9851-9374341CD472}" destId="{EF809FAA-B2F2-42FD-9635-B9C01AC51BE5}" srcOrd="0" destOrd="0" presId="urn:microsoft.com/office/officeart/2005/8/layout/orgChart1"/>
    <dgm:cxn modelId="{6D94A6EE-2465-4AF2-9066-38CF6385CF4E}" type="presParOf" srcId="{04A19F4A-B96E-405F-9851-9374341CD472}" destId="{150044E0-2EAF-4D5A-84D2-5F196215C798}" srcOrd="1" destOrd="0" presId="urn:microsoft.com/office/officeart/2005/8/layout/orgChart1"/>
    <dgm:cxn modelId="{CB8AAB6D-3901-498B-90B9-FB9E2C6CC3CB}" type="presParOf" srcId="{980CB1D3-7631-4804-9CFA-D25FE2A14BA7}" destId="{12ADF302-6A46-4FFB-81AC-F6A7FFA166B9}" srcOrd="1" destOrd="0" presId="urn:microsoft.com/office/officeart/2005/8/layout/orgChart1"/>
    <dgm:cxn modelId="{8CDE027F-8AAD-4680-9CCF-CF6E48B3DC0E}" type="presParOf" srcId="{980CB1D3-7631-4804-9CFA-D25FE2A14BA7}" destId="{01C90880-2ED8-405E-82F5-32194C106305}" srcOrd="2" destOrd="0" presId="urn:microsoft.com/office/officeart/2005/8/layout/orgChart1"/>
    <dgm:cxn modelId="{05E3C4DB-6A88-4CA4-A2C6-799FCB2FE876}" type="presParOf" srcId="{E243D3A3-14B3-47BD-8F4D-831A34933621}" destId="{76E6CFE6-2742-43DC-A2F8-07498F399A87}" srcOrd="2" destOrd="0" presId="urn:microsoft.com/office/officeart/2005/8/layout/orgChart1"/>
    <dgm:cxn modelId="{B5C2E55F-4C4B-4909-B006-9749A275EFEC}" type="presParOf" srcId="{E243D3A3-14B3-47BD-8F4D-831A34933621}" destId="{5E480D47-A6D3-4771-91CF-47496175F57E}" srcOrd="3" destOrd="0" presId="urn:microsoft.com/office/officeart/2005/8/layout/orgChart1"/>
    <dgm:cxn modelId="{A03745DF-AF30-46B8-A100-87B570959D2E}" type="presParOf" srcId="{5E480D47-A6D3-4771-91CF-47496175F57E}" destId="{1172C253-1280-4145-997A-2FFC6EC96FBF}" srcOrd="0" destOrd="0" presId="urn:microsoft.com/office/officeart/2005/8/layout/orgChart1"/>
    <dgm:cxn modelId="{D91C3C81-9F4E-4A38-A28F-73A1E1EB7A4F}" type="presParOf" srcId="{1172C253-1280-4145-997A-2FFC6EC96FBF}" destId="{BB912D63-C37B-48CA-A7CC-4BCB3AAD6909}" srcOrd="0" destOrd="0" presId="urn:microsoft.com/office/officeart/2005/8/layout/orgChart1"/>
    <dgm:cxn modelId="{0412A08B-082C-4EB9-808A-8BD7A3D17732}" type="presParOf" srcId="{1172C253-1280-4145-997A-2FFC6EC96FBF}" destId="{092D2D94-D57C-4FF7-975C-6A8C509C5725}" srcOrd="1" destOrd="0" presId="urn:microsoft.com/office/officeart/2005/8/layout/orgChart1"/>
    <dgm:cxn modelId="{D7E313B7-4F68-4E7F-BE4B-37A0A51478E8}" type="presParOf" srcId="{5E480D47-A6D3-4771-91CF-47496175F57E}" destId="{185F7023-9ED4-45AC-831B-D0DF92CB9023}" srcOrd="1" destOrd="0" presId="urn:microsoft.com/office/officeart/2005/8/layout/orgChart1"/>
    <dgm:cxn modelId="{2BE04EA6-3EE3-4D98-AA34-1C6652D2378C}" type="presParOf" srcId="{5E480D47-A6D3-4771-91CF-47496175F57E}" destId="{136093EE-1665-47A1-A524-BFEAA692724B}" srcOrd="2" destOrd="0" presId="urn:microsoft.com/office/officeart/2005/8/layout/orgChart1"/>
    <dgm:cxn modelId="{D1BFE66A-B275-46D8-9CFA-B11AD5B70016}" type="presParOf" srcId="{5246915E-1253-4364-9809-A6F4A6134B56}" destId="{884E9A65-D0C2-4EE5-88DB-01396FF47718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808B30-71F5-4717-9250-B0C6E6144FDC}" type="doc">
      <dgm:prSet loTypeId="urn:microsoft.com/office/officeart/2005/8/layout/hierarchy1" loCatId="hierarchy" qsTypeId="urn:microsoft.com/office/officeart/2005/8/quickstyle/3d2" qsCatId="3D" csTypeId="urn:microsoft.com/office/officeart/2005/8/colors/colorful1#1" csCatId="colorful" phldr="1"/>
      <dgm:spPr/>
    </dgm:pt>
    <dgm:pt modelId="{458BE032-E80B-47F8-AC77-E3350948FE0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effectLst/>
              <a:latin typeface="Arial" pitchFamily="34" charset="0"/>
            </a:rPr>
            <a:t>Сдавление головного мозга</a:t>
          </a:r>
        </a:p>
      </dgm:t>
    </dgm:pt>
    <dgm:pt modelId="{B5E7A329-A228-4DC2-A495-3CD1B6A9D7B8}" type="parTrans" cxnId="{A030498E-3A64-42FD-AFCB-195B5CB4A016}">
      <dgm:prSet/>
      <dgm:spPr/>
      <dgm:t>
        <a:bodyPr/>
        <a:lstStyle/>
        <a:p>
          <a:endParaRPr lang="ru-RU"/>
        </a:p>
      </dgm:t>
    </dgm:pt>
    <dgm:pt modelId="{82F61425-A4C3-467A-A11E-63E883E1D5F2}" type="sibTrans" cxnId="{A030498E-3A64-42FD-AFCB-195B5CB4A016}">
      <dgm:prSet/>
      <dgm:spPr/>
      <dgm:t>
        <a:bodyPr/>
        <a:lstStyle/>
        <a:p>
          <a:endParaRPr lang="ru-RU"/>
        </a:p>
      </dgm:t>
    </dgm:pt>
    <dgm:pt modelId="{833F703C-3326-41DE-8C90-29A1319AE65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0" i="0" u="none" strike="noStrike" cap="none" normalizeH="0" baseline="0" dirty="0" smtClean="0">
            <a:ln/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0" i="0" u="none" strike="noStrike" cap="none" normalizeH="0" baseline="0" dirty="0" smtClean="0">
            <a:ln/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+mn-lt"/>
            </a:rPr>
            <a:t>Внутри-черепные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+mn-lt"/>
            </a:rPr>
            <a:t>гематомы</a:t>
          </a:r>
        </a:p>
      </dgm:t>
    </dgm:pt>
    <dgm:pt modelId="{70D2233A-2E9C-4347-B7A4-DB911418C288}" type="parTrans" cxnId="{FD3559F1-2E1D-4987-9E25-28BDB83CABF2}">
      <dgm:prSet/>
      <dgm:spPr/>
      <dgm:t>
        <a:bodyPr/>
        <a:lstStyle/>
        <a:p>
          <a:endParaRPr lang="ru-RU"/>
        </a:p>
      </dgm:t>
    </dgm:pt>
    <dgm:pt modelId="{A1146823-BF6C-444F-A73E-A2130101173E}" type="sibTrans" cxnId="{FD3559F1-2E1D-4987-9E25-28BDB83CABF2}">
      <dgm:prSet/>
      <dgm:spPr/>
      <dgm:t>
        <a:bodyPr/>
        <a:lstStyle/>
        <a:p>
          <a:endParaRPr lang="ru-RU"/>
        </a:p>
      </dgm:t>
    </dgm:pt>
    <dgm:pt modelId="{BE93646F-B9BD-4968-8B47-8BBEC8B6724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300" b="0" i="0" u="none" strike="noStrike" cap="none" normalizeH="0" baseline="0" dirty="0" smtClean="0">
            <a:ln/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pitchFamily="34" charset="0"/>
            </a:rPr>
            <a:t>Костные отломки</a:t>
          </a:r>
        </a:p>
      </dgm:t>
    </dgm:pt>
    <dgm:pt modelId="{1B21E1FB-6A85-4A6A-8A85-7787F31EDF89}" type="parTrans" cxnId="{8EDEA682-F9E6-424C-B557-2EF0AD57E876}">
      <dgm:prSet/>
      <dgm:spPr/>
      <dgm:t>
        <a:bodyPr/>
        <a:lstStyle/>
        <a:p>
          <a:endParaRPr lang="ru-RU"/>
        </a:p>
      </dgm:t>
    </dgm:pt>
    <dgm:pt modelId="{FC15455B-7151-414D-AFB1-1DCAE753264A}" type="sibTrans" cxnId="{8EDEA682-F9E6-424C-B557-2EF0AD57E876}">
      <dgm:prSet/>
      <dgm:spPr/>
      <dgm:t>
        <a:bodyPr/>
        <a:lstStyle/>
        <a:p>
          <a:endParaRPr lang="ru-RU"/>
        </a:p>
      </dgm:t>
    </dgm:pt>
    <dgm:pt modelId="{4D1F3595-3F93-4782-9045-909BCE255D3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pitchFamily="34" charset="0"/>
            </a:rPr>
            <a:t>Пневмоцефалия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300" b="1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A587AA7A-BDA2-4807-9E64-B9F70EC841A8}" type="parTrans" cxnId="{CCBDBBA4-85D2-4A9C-B826-97F4858A84D0}">
      <dgm:prSet/>
      <dgm:spPr/>
      <dgm:t>
        <a:bodyPr/>
        <a:lstStyle/>
        <a:p>
          <a:endParaRPr lang="ru-RU"/>
        </a:p>
      </dgm:t>
    </dgm:pt>
    <dgm:pt modelId="{2552C7FB-CCD3-4C95-9FAF-363E72E33FE1}" type="sibTrans" cxnId="{CCBDBBA4-85D2-4A9C-B826-97F4858A84D0}">
      <dgm:prSet/>
      <dgm:spPr/>
      <dgm:t>
        <a:bodyPr/>
        <a:lstStyle/>
        <a:p>
          <a:endParaRPr lang="ru-RU"/>
        </a:p>
      </dgm:t>
    </dgm:pt>
    <dgm:pt modelId="{A20D6019-C8A8-4A27-AE6D-BF6F0BC6CFB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Arial" pitchFamily="34" charset="0"/>
            </a:rPr>
            <a:t>     Отек-набухание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600" b="1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F7614DA1-C3D9-43D9-9492-3B9A07F1E703}" type="parTrans" cxnId="{C0ED1264-32B5-4A1E-86E7-870BF7EFB31A}">
      <dgm:prSet/>
      <dgm:spPr/>
      <dgm:t>
        <a:bodyPr/>
        <a:lstStyle/>
        <a:p>
          <a:endParaRPr lang="ru-RU"/>
        </a:p>
      </dgm:t>
    </dgm:pt>
    <dgm:pt modelId="{0EAC761F-1135-4E19-94F9-68AD63E712B1}" type="sibTrans" cxnId="{C0ED1264-32B5-4A1E-86E7-870BF7EFB31A}">
      <dgm:prSet/>
      <dgm:spPr/>
      <dgm:t>
        <a:bodyPr/>
        <a:lstStyle/>
        <a:p>
          <a:endParaRPr lang="ru-RU"/>
        </a:p>
      </dgm:t>
    </dgm:pt>
    <dgm:pt modelId="{E43BCF17-E3A5-45A0-B497-61448CBFFDC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" pitchFamily="34" charset="0"/>
            </a:rPr>
            <a:t>Инородные тела</a:t>
          </a:r>
        </a:p>
      </dgm:t>
    </dgm:pt>
    <dgm:pt modelId="{852A863B-6AFB-40A6-A85F-E82980E265A7}" type="parTrans" cxnId="{48442AE9-F5BD-4232-9882-D416F048F82A}">
      <dgm:prSet/>
      <dgm:spPr/>
      <dgm:t>
        <a:bodyPr/>
        <a:lstStyle/>
        <a:p>
          <a:endParaRPr lang="ru-RU"/>
        </a:p>
      </dgm:t>
    </dgm:pt>
    <dgm:pt modelId="{A25B3794-F80E-42C0-BBBA-2FCB94A16912}" type="sibTrans" cxnId="{48442AE9-F5BD-4232-9882-D416F048F82A}">
      <dgm:prSet/>
      <dgm:spPr/>
      <dgm:t>
        <a:bodyPr/>
        <a:lstStyle/>
        <a:p>
          <a:endParaRPr lang="ru-RU"/>
        </a:p>
      </dgm:t>
    </dgm:pt>
    <dgm:pt modelId="{194C083B-88C6-453E-8BB9-6ED7788635FC}" type="pres">
      <dgm:prSet presAssocID="{0D808B30-71F5-4717-9250-B0C6E6144FD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BDE5E1C-41CE-4F6B-A20F-117FCF2930E6}" type="pres">
      <dgm:prSet presAssocID="{458BE032-E80B-47F8-AC77-E3350948FE00}" presName="hierRoot1" presStyleCnt="0"/>
      <dgm:spPr/>
    </dgm:pt>
    <dgm:pt modelId="{9812A354-C532-4976-BFA3-F0C2E967D14E}" type="pres">
      <dgm:prSet presAssocID="{458BE032-E80B-47F8-AC77-E3350948FE00}" presName="composite" presStyleCnt="0"/>
      <dgm:spPr/>
    </dgm:pt>
    <dgm:pt modelId="{343B30EF-5D38-496C-9EE8-77F4E1795733}" type="pres">
      <dgm:prSet presAssocID="{458BE032-E80B-47F8-AC77-E3350948FE00}" presName="background" presStyleLbl="node0" presStyleIdx="0" presStyleCnt="1"/>
      <dgm:spPr/>
    </dgm:pt>
    <dgm:pt modelId="{38C3E8C8-BC52-4901-8131-CD5D87A7A230}" type="pres">
      <dgm:prSet presAssocID="{458BE032-E80B-47F8-AC77-E3350948FE00}" presName="text" presStyleLbl="fgAcc0" presStyleIdx="0" presStyleCnt="1" custScaleX="248159" custScaleY="138699" custLinFactNeighborX="-6402" custLinFactNeighborY="-952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D5DC78-39B2-43FC-8E11-2A12CAFC670D}" type="pres">
      <dgm:prSet presAssocID="{458BE032-E80B-47F8-AC77-E3350948FE00}" presName="hierChild2" presStyleCnt="0"/>
      <dgm:spPr/>
    </dgm:pt>
    <dgm:pt modelId="{D17C71FC-F7C1-4AD7-8D8C-3D5FCA94BC3D}" type="pres">
      <dgm:prSet presAssocID="{70D2233A-2E9C-4347-B7A4-DB911418C288}" presName="Name10" presStyleLbl="parChTrans1D2" presStyleIdx="0" presStyleCnt="5"/>
      <dgm:spPr/>
      <dgm:t>
        <a:bodyPr/>
        <a:lstStyle/>
        <a:p>
          <a:endParaRPr lang="ru-RU"/>
        </a:p>
      </dgm:t>
    </dgm:pt>
    <dgm:pt modelId="{485DE75C-D61A-445E-8E9B-3AD6E9BB31D3}" type="pres">
      <dgm:prSet presAssocID="{833F703C-3326-41DE-8C90-29A1319AE652}" presName="hierRoot2" presStyleCnt="0"/>
      <dgm:spPr/>
    </dgm:pt>
    <dgm:pt modelId="{503546A0-CFA7-4B02-BBBC-EA8C2D91817B}" type="pres">
      <dgm:prSet presAssocID="{833F703C-3326-41DE-8C90-29A1319AE652}" presName="composite2" presStyleCnt="0"/>
      <dgm:spPr/>
    </dgm:pt>
    <dgm:pt modelId="{F9350187-B26E-4943-AE51-2C4572493FA1}" type="pres">
      <dgm:prSet presAssocID="{833F703C-3326-41DE-8C90-29A1319AE652}" presName="background2" presStyleLbl="node2" presStyleIdx="0" presStyleCnt="5"/>
      <dgm:spPr/>
    </dgm:pt>
    <dgm:pt modelId="{72BA93A3-F475-45C3-ACA5-1F28FA5C5BC5}" type="pres">
      <dgm:prSet presAssocID="{833F703C-3326-41DE-8C90-29A1319AE652}" presName="text2" presStyleLbl="fgAcc2" presStyleIdx="0" presStyleCnt="5" custScaleX="117834" custScaleY="3457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1FB91A-1A3C-494C-9321-C1138183ED04}" type="pres">
      <dgm:prSet presAssocID="{833F703C-3326-41DE-8C90-29A1319AE652}" presName="hierChild3" presStyleCnt="0"/>
      <dgm:spPr/>
    </dgm:pt>
    <dgm:pt modelId="{D6C6C0FD-F464-4145-AA4E-5D0A7DA7BD85}" type="pres">
      <dgm:prSet presAssocID="{1B21E1FB-6A85-4A6A-8A85-7787F31EDF89}" presName="Name10" presStyleLbl="parChTrans1D2" presStyleIdx="1" presStyleCnt="5"/>
      <dgm:spPr/>
      <dgm:t>
        <a:bodyPr/>
        <a:lstStyle/>
        <a:p>
          <a:endParaRPr lang="ru-RU"/>
        </a:p>
      </dgm:t>
    </dgm:pt>
    <dgm:pt modelId="{2567855D-9498-4F4F-A10F-954EEAB52C0A}" type="pres">
      <dgm:prSet presAssocID="{BE93646F-B9BD-4968-8B47-8BBEC8B67244}" presName="hierRoot2" presStyleCnt="0"/>
      <dgm:spPr/>
    </dgm:pt>
    <dgm:pt modelId="{0FE05FC9-A1E8-43BA-A71A-9A1AA8ECD818}" type="pres">
      <dgm:prSet presAssocID="{BE93646F-B9BD-4968-8B47-8BBEC8B67244}" presName="composite2" presStyleCnt="0"/>
      <dgm:spPr/>
    </dgm:pt>
    <dgm:pt modelId="{F144D7D4-43D1-4103-8E3C-1D590CFAFB7B}" type="pres">
      <dgm:prSet presAssocID="{BE93646F-B9BD-4968-8B47-8BBEC8B67244}" presName="background2" presStyleLbl="node2" presStyleIdx="1" presStyleCnt="5"/>
      <dgm:spPr/>
    </dgm:pt>
    <dgm:pt modelId="{618C3BFE-8907-4D7F-BCE4-3E84BBB50F2F}" type="pres">
      <dgm:prSet presAssocID="{BE93646F-B9BD-4968-8B47-8BBEC8B67244}" presName="text2" presStyleLbl="fgAcc2" presStyleIdx="1" presStyleCnt="5" custScaleY="2749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696CFA-94CC-4212-8413-F76D71D5C050}" type="pres">
      <dgm:prSet presAssocID="{BE93646F-B9BD-4968-8B47-8BBEC8B67244}" presName="hierChild3" presStyleCnt="0"/>
      <dgm:spPr/>
    </dgm:pt>
    <dgm:pt modelId="{7A83F0F5-D1E6-46F8-B50D-2135C13BCA2D}" type="pres">
      <dgm:prSet presAssocID="{A587AA7A-BDA2-4807-9E64-B9F70EC841A8}" presName="Name10" presStyleLbl="parChTrans1D2" presStyleIdx="2" presStyleCnt="5"/>
      <dgm:spPr/>
      <dgm:t>
        <a:bodyPr/>
        <a:lstStyle/>
        <a:p>
          <a:endParaRPr lang="ru-RU"/>
        </a:p>
      </dgm:t>
    </dgm:pt>
    <dgm:pt modelId="{A08D76CF-F30F-4AD6-97E6-E6A7DD4653A3}" type="pres">
      <dgm:prSet presAssocID="{4D1F3595-3F93-4782-9045-909BCE255D3F}" presName="hierRoot2" presStyleCnt="0"/>
      <dgm:spPr/>
    </dgm:pt>
    <dgm:pt modelId="{29F23D7F-8D99-4FF1-A8A6-2F2180F300DA}" type="pres">
      <dgm:prSet presAssocID="{4D1F3595-3F93-4782-9045-909BCE255D3F}" presName="composite2" presStyleCnt="0"/>
      <dgm:spPr/>
    </dgm:pt>
    <dgm:pt modelId="{7353B417-B31F-489F-BD64-8217252EA4CD}" type="pres">
      <dgm:prSet presAssocID="{4D1F3595-3F93-4782-9045-909BCE255D3F}" presName="background2" presStyleLbl="node2" presStyleIdx="2" presStyleCnt="5"/>
      <dgm:spPr/>
    </dgm:pt>
    <dgm:pt modelId="{97F9E480-7302-4DF7-91CA-3076EC62A629}" type="pres">
      <dgm:prSet presAssocID="{4D1F3595-3F93-4782-9045-909BCE255D3F}" presName="text2" presStyleLbl="fgAcc2" presStyleIdx="2" presStyleCnt="5" custScaleY="2333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94871A-F44E-4CA5-A4B9-F7975FC78542}" type="pres">
      <dgm:prSet presAssocID="{4D1F3595-3F93-4782-9045-909BCE255D3F}" presName="hierChild3" presStyleCnt="0"/>
      <dgm:spPr/>
    </dgm:pt>
    <dgm:pt modelId="{92F45DE4-B60A-471A-8C95-21251928A3C6}" type="pres">
      <dgm:prSet presAssocID="{F7614DA1-C3D9-43D9-9492-3B9A07F1E703}" presName="Name10" presStyleLbl="parChTrans1D2" presStyleIdx="3" presStyleCnt="5"/>
      <dgm:spPr/>
      <dgm:t>
        <a:bodyPr/>
        <a:lstStyle/>
        <a:p>
          <a:endParaRPr lang="ru-RU"/>
        </a:p>
      </dgm:t>
    </dgm:pt>
    <dgm:pt modelId="{DBB140A0-B287-4B6F-A80D-58274AD822CC}" type="pres">
      <dgm:prSet presAssocID="{A20D6019-C8A8-4A27-AE6D-BF6F0BC6CFB8}" presName="hierRoot2" presStyleCnt="0"/>
      <dgm:spPr/>
    </dgm:pt>
    <dgm:pt modelId="{4637B577-B73F-4B3B-A4C5-BFE72E8B9F01}" type="pres">
      <dgm:prSet presAssocID="{A20D6019-C8A8-4A27-AE6D-BF6F0BC6CFB8}" presName="composite2" presStyleCnt="0"/>
      <dgm:spPr/>
    </dgm:pt>
    <dgm:pt modelId="{ABFB80E5-7D5A-4A47-8D18-C8871890EE83}" type="pres">
      <dgm:prSet presAssocID="{A20D6019-C8A8-4A27-AE6D-BF6F0BC6CFB8}" presName="background2" presStyleLbl="node2" presStyleIdx="3" presStyleCnt="5"/>
      <dgm:spPr/>
    </dgm:pt>
    <dgm:pt modelId="{B5D09D7B-26D5-4BE1-8A29-02DBA1924FC9}" type="pres">
      <dgm:prSet presAssocID="{A20D6019-C8A8-4A27-AE6D-BF6F0BC6CFB8}" presName="text2" presStyleLbl="fgAcc2" presStyleIdx="3" presStyleCnt="5" custScaleX="114833" custScaleY="1668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0EDC48-F8C0-4C58-81B3-DAD4D213BBDC}" type="pres">
      <dgm:prSet presAssocID="{A20D6019-C8A8-4A27-AE6D-BF6F0BC6CFB8}" presName="hierChild3" presStyleCnt="0"/>
      <dgm:spPr/>
    </dgm:pt>
    <dgm:pt modelId="{49529CFE-81C1-4E5B-96DC-C79C84621061}" type="pres">
      <dgm:prSet presAssocID="{852A863B-6AFB-40A6-A85F-E82980E265A7}" presName="Name10" presStyleLbl="parChTrans1D2" presStyleIdx="4" presStyleCnt="5"/>
      <dgm:spPr/>
      <dgm:t>
        <a:bodyPr/>
        <a:lstStyle/>
        <a:p>
          <a:endParaRPr lang="ru-RU"/>
        </a:p>
      </dgm:t>
    </dgm:pt>
    <dgm:pt modelId="{A5DFD96F-2C18-4D75-876B-A31252066E1B}" type="pres">
      <dgm:prSet presAssocID="{E43BCF17-E3A5-45A0-B497-61448CBFFDC2}" presName="hierRoot2" presStyleCnt="0"/>
      <dgm:spPr/>
    </dgm:pt>
    <dgm:pt modelId="{6EB069A3-45C3-4C74-ADC0-A0F2203CFDDD}" type="pres">
      <dgm:prSet presAssocID="{E43BCF17-E3A5-45A0-B497-61448CBFFDC2}" presName="composite2" presStyleCnt="0"/>
      <dgm:spPr/>
    </dgm:pt>
    <dgm:pt modelId="{837B0D75-DD14-427A-950A-0F4B64C4B00A}" type="pres">
      <dgm:prSet presAssocID="{E43BCF17-E3A5-45A0-B497-61448CBFFDC2}" presName="background2" presStyleLbl="node2" presStyleIdx="4" presStyleCnt="5"/>
      <dgm:spPr/>
    </dgm:pt>
    <dgm:pt modelId="{FC52294A-62DE-4810-9628-CA4F79BD70AB}" type="pres">
      <dgm:prSet presAssocID="{E43BCF17-E3A5-45A0-B497-61448CBFFDC2}" presName="text2" presStyleLbl="fgAcc2" presStyleIdx="4" presStyleCnt="5" custScaleX="1271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3586D7-A6AC-4F79-AAE8-009B2F232504}" type="pres">
      <dgm:prSet presAssocID="{E43BCF17-E3A5-45A0-B497-61448CBFFDC2}" presName="hierChild3" presStyleCnt="0"/>
      <dgm:spPr/>
    </dgm:pt>
  </dgm:ptLst>
  <dgm:cxnLst>
    <dgm:cxn modelId="{CFFE2B5F-B788-4A4A-A966-E495AA3F8AF9}" type="presOf" srcId="{0D808B30-71F5-4717-9250-B0C6E6144FDC}" destId="{194C083B-88C6-453E-8BB9-6ED7788635FC}" srcOrd="0" destOrd="0" presId="urn:microsoft.com/office/officeart/2005/8/layout/hierarchy1"/>
    <dgm:cxn modelId="{FCE963C5-2FDE-4FB9-BA0A-D050016BAEA0}" type="presOf" srcId="{A20D6019-C8A8-4A27-AE6D-BF6F0BC6CFB8}" destId="{B5D09D7B-26D5-4BE1-8A29-02DBA1924FC9}" srcOrd="0" destOrd="0" presId="urn:microsoft.com/office/officeart/2005/8/layout/hierarchy1"/>
    <dgm:cxn modelId="{D409BE72-4C2D-4FD2-88D1-DB46787BCD1E}" type="presOf" srcId="{F7614DA1-C3D9-43D9-9492-3B9A07F1E703}" destId="{92F45DE4-B60A-471A-8C95-21251928A3C6}" srcOrd="0" destOrd="0" presId="urn:microsoft.com/office/officeart/2005/8/layout/hierarchy1"/>
    <dgm:cxn modelId="{CEACC41C-49DA-4919-9E26-AC638774D6EB}" type="presOf" srcId="{1B21E1FB-6A85-4A6A-8A85-7787F31EDF89}" destId="{D6C6C0FD-F464-4145-AA4E-5D0A7DA7BD85}" srcOrd="0" destOrd="0" presId="urn:microsoft.com/office/officeart/2005/8/layout/hierarchy1"/>
    <dgm:cxn modelId="{1796B2C3-F9E1-4CC8-AD8F-40DEFD53FB77}" type="presOf" srcId="{852A863B-6AFB-40A6-A85F-E82980E265A7}" destId="{49529CFE-81C1-4E5B-96DC-C79C84621061}" srcOrd="0" destOrd="0" presId="urn:microsoft.com/office/officeart/2005/8/layout/hierarchy1"/>
    <dgm:cxn modelId="{56C4E413-5FC1-49A6-90E6-31D28BDD46A4}" type="presOf" srcId="{BE93646F-B9BD-4968-8B47-8BBEC8B67244}" destId="{618C3BFE-8907-4D7F-BCE4-3E84BBB50F2F}" srcOrd="0" destOrd="0" presId="urn:microsoft.com/office/officeart/2005/8/layout/hierarchy1"/>
    <dgm:cxn modelId="{C0ED1264-32B5-4A1E-86E7-870BF7EFB31A}" srcId="{458BE032-E80B-47F8-AC77-E3350948FE00}" destId="{A20D6019-C8A8-4A27-AE6D-BF6F0BC6CFB8}" srcOrd="3" destOrd="0" parTransId="{F7614DA1-C3D9-43D9-9492-3B9A07F1E703}" sibTransId="{0EAC761F-1135-4E19-94F9-68AD63E712B1}"/>
    <dgm:cxn modelId="{A030498E-3A64-42FD-AFCB-195B5CB4A016}" srcId="{0D808B30-71F5-4717-9250-B0C6E6144FDC}" destId="{458BE032-E80B-47F8-AC77-E3350948FE00}" srcOrd="0" destOrd="0" parTransId="{B5E7A329-A228-4DC2-A495-3CD1B6A9D7B8}" sibTransId="{82F61425-A4C3-467A-A11E-63E883E1D5F2}"/>
    <dgm:cxn modelId="{CCBDBBA4-85D2-4A9C-B826-97F4858A84D0}" srcId="{458BE032-E80B-47F8-AC77-E3350948FE00}" destId="{4D1F3595-3F93-4782-9045-909BCE255D3F}" srcOrd="2" destOrd="0" parTransId="{A587AA7A-BDA2-4807-9E64-B9F70EC841A8}" sibTransId="{2552C7FB-CCD3-4C95-9FAF-363E72E33FE1}"/>
    <dgm:cxn modelId="{AC7B3E99-AE6F-46E8-93EA-AFE0F7DE0D63}" type="presOf" srcId="{70D2233A-2E9C-4347-B7A4-DB911418C288}" destId="{D17C71FC-F7C1-4AD7-8D8C-3D5FCA94BC3D}" srcOrd="0" destOrd="0" presId="urn:microsoft.com/office/officeart/2005/8/layout/hierarchy1"/>
    <dgm:cxn modelId="{20210199-86D7-4380-BC43-27AD5DA4F84A}" type="presOf" srcId="{4D1F3595-3F93-4782-9045-909BCE255D3F}" destId="{97F9E480-7302-4DF7-91CA-3076EC62A629}" srcOrd="0" destOrd="0" presId="urn:microsoft.com/office/officeart/2005/8/layout/hierarchy1"/>
    <dgm:cxn modelId="{FD3559F1-2E1D-4987-9E25-28BDB83CABF2}" srcId="{458BE032-E80B-47F8-AC77-E3350948FE00}" destId="{833F703C-3326-41DE-8C90-29A1319AE652}" srcOrd="0" destOrd="0" parTransId="{70D2233A-2E9C-4347-B7A4-DB911418C288}" sibTransId="{A1146823-BF6C-444F-A73E-A2130101173E}"/>
    <dgm:cxn modelId="{BF752C4B-A0C7-4DEC-9408-5807AF2D8DBE}" type="presOf" srcId="{A587AA7A-BDA2-4807-9E64-B9F70EC841A8}" destId="{7A83F0F5-D1E6-46F8-B50D-2135C13BCA2D}" srcOrd="0" destOrd="0" presId="urn:microsoft.com/office/officeart/2005/8/layout/hierarchy1"/>
    <dgm:cxn modelId="{E3655D6B-571B-4364-A3D8-6FE39B01D845}" type="presOf" srcId="{833F703C-3326-41DE-8C90-29A1319AE652}" destId="{72BA93A3-F475-45C3-ACA5-1F28FA5C5BC5}" srcOrd="0" destOrd="0" presId="urn:microsoft.com/office/officeart/2005/8/layout/hierarchy1"/>
    <dgm:cxn modelId="{3D21912A-235D-4C11-893F-37AB53E68B65}" type="presOf" srcId="{E43BCF17-E3A5-45A0-B497-61448CBFFDC2}" destId="{FC52294A-62DE-4810-9628-CA4F79BD70AB}" srcOrd="0" destOrd="0" presId="urn:microsoft.com/office/officeart/2005/8/layout/hierarchy1"/>
    <dgm:cxn modelId="{8EDEA682-F9E6-424C-B557-2EF0AD57E876}" srcId="{458BE032-E80B-47F8-AC77-E3350948FE00}" destId="{BE93646F-B9BD-4968-8B47-8BBEC8B67244}" srcOrd="1" destOrd="0" parTransId="{1B21E1FB-6A85-4A6A-8A85-7787F31EDF89}" sibTransId="{FC15455B-7151-414D-AFB1-1DCAE753264A}"/>
    <dgm:cxn modelId="{C93DC670-9CF3-40D0-AF1A-9F6061C911FC}" type="presOf" srcId="{458BE032-E80B-47F8-AC77-E3350948FE00}" destId="{38C3E8C8-BC52-4901-8131-CD5D87A7A230}" srcOrd="0" destOrd="0" presId="urn:microsoft.com/office/officeart/2005/8/layout/hierarchy1"/>
    <dgm:cxn modelId="{48442AE9-F5BD-4232-9882-D416F048F82A}" srcId="{458BE032-E80B-47F8-AC77-E3350948FE00}" destId="{E43BCF17-E3A5-45A0-B497-61448CBFFDC2}" srcOrd="4" destOrd="0" parTransId="{852A863B-6AFB-40A6-A85F-E82980E265A7}" sibTransId="{A25B3794-F80E-42C0-BBBA-2FCB94A16912}"/>
    <dgm:cxn modelId="{F18CA465-F1C3-42BC-92D7-5DC77F3DDB31}" type="presParOf" srcId="{194C083B-88C6-453E-8BB9-6ED7788635FC}" destId="{2BDE5E1C-41CE-4F6B-A20F-117FCF2930E6}" srcOrd="0" destOrd="0" presId="urn:microsoft.com/office/officeart/2005/8/layout/hierarchy1"/>
    <dgm:cxn modelId="{4DD0672D-CA8B-4DEB-920B-217C9425D5FB}" type="presParOf" srcId="{2BDE5E1C-41CE-4F6B-A20F-117FCF2930E6}" destId="{9812A354-C532-4976-BFA3-F0C2E967D14E}" srcOrd="0" destOrd="0" presId="urn:microsoft.com/office/officeart/2005/8/layout/hierarchy1"/>
    <dgm:cxn modelId="{CA129F45-3EBE-45A2-BB1C-6524A270511A}" type="presParOf" srcId="{9812A354-C532-4976-BFA3-F0C2E967D14E}" destId="{343B30EF-5D38-496C-9EE8-77F4E1795733}" srcOrd="0" destOrd="0" presId="urn:microsoft.com/office/officeart/2005/8/layout/hierarchy1"/>
    <dgm:cxn modelId="{C03DED36-4DCF-4D45-A04C-F13DB576F304}" type="presParOf" srcId="{9812A354-C532-4976-BFA3-F0C2E967D14E}" destId="{38C3E8C8-BC52-4901-8131-CD5D87A7A230}" srcOrd="1" destOrd="0" presId="urn:microsoft.com/office/officeart/2005/8/layout/hierarchy1"/>
    <dgm:cxn modelId="{BA584BFD-8D10-40CE-A08B-83BBF5C004CF}" type="presParOf" srcId="{2BDE5E1C-41CE-4F6B-A20F-117FCF2930E6}" destId="{62D5DC78-39B2-43FC-8E11-2A12CAFC670D}" srcOrd="1" destOrd="0" presId="urn:microsoft.com/office/officeart/2005/8/layout/hierarchy1"/>
    <dgm:cxn modelId="{A2A8EC7B-B911-4E0C-BFE4-68C83284EB04}" type="presParOf" srcId="{62D5DC78-39B2-43FC-8E11-2A12CAFC670D}" destId="{D17C71FC-F7C1-4AD7-8D8C-3D5FCA94BC3D}" srcOrd="0" destOrd="0" presId="urn:microsoft.com/office/officeart/2005/8/layout/hierarchy1"/>
    <dgm:cxn modelId="{5DFC5CBE-590D-4E28-9596-4B7FCB9C30EB}" type="presParOf" srcId="{62D5DC78-39B2-43FC-8E11-2A12CAFC670D}" destId="{485DE75C-D61A-445E-8E9B-3AD6E9BB31D3}" srcOrd="1" destOrd="0" presId="urn:microsoft.com/office/officeart/2005/8/layout/hierarchy1"/>
    <dgm:cxn modelId="{D280E06A-EC35-4A67-8175-FE83EA777AD4}" type="presParOf" srcId="{485DE75C-D61A-445E-8E9B-3AD6E9BB31D3}" destId="{503546A0-CFA7-4B02-BBBC-EA8C2D91817B}" srcOrd="0" destOrd="0" presId="urn:microsoft.com/office/officeart/2005/8/layout/hierarchy1"/>
    <dgm:cxn modelId="{ED667399-8D18-4B1F-B27A-B9CABAD3A7AB}" type="presParOf" srcId="{503546A0-CFA7-4B02-BBBC-EA8C2D91817B}" destId="{F9350187-B26E-4943-AE51-2C4572493FA1}" srcOrd="0" destOrd="0" presId="urn:microsoft.com/office/officeart/2005/8/layout/hierarchy1"/>
    <dgm:cxn modelId="{49AB2B54-4EE4-4759-BD5A-9B278E902145}" type="presParOf" srcId="{503546A0-CFA7-4B02-BBBC-EA8C2D91817B}" destId="{72BA93A3-F475-45C3-ACA5-1F28FA5C5BC5}" srcOrd="1" destOrd="0" presId="urn:microsoft.com/office/officeart/2005/8/layout/hierarchy1"/>
    <dgm:cxn modelId="{A49FA6C1-ADC1-493D-9450-6CD4EF334DD2}" type="presParOf" srcId="{485DE75C-D61A-445E-8E9B-3AD6E9BB31D3}" destId="{3A1FB91A-1A3C-494C-9321-C1138183ED04}" srcOrd="1" destOrd="0" presId="urn:microsoft.com/office/officeart/2005/8/layout/hierarchy1"/>
    <dgm:cxn modelId="{918B49A7-ECEC-4B6A-AEE6-0BD1790BD2C7}" type="presParOf" srcId="{62D5DC78-39B2-43FC-8E11-2A12CAFC670D}" destId="{D6C6C0FD-F464-4145-AA4E-5D0A7DA7BD85}" srcOrd="2" destOrd="0" presId="urn:microsoft.com/office/officeart/2005/8/layout/hierarchy1"/>
    <dgm:cxn modelId="{F324B061-5CE6-4268-9320-D252C7EA1E33}" type="presParOf" srcId="{62D5DC78-39B2-43FC-8E11-2A12CAFC670D}" destId="{2567855D-9498-4F4F-A10F-954EEAB52C0A}" srcOrd="3" destOrd="0" presId="urn:microsoft.com/office/officeart/2005/8/layout/hierarchy1"/>
    <dgm:cxn modelId="{45AF9F32-19DB-4998-8359-4D73E67D85CE}" type="presParOf" srcId="{2567855D-9498-4F4F-A10F-954EEAB52C0A}" destId="{0FE05FC9-A1E8-43BA-A71A-9A1AA8ECD818}" srcOrd="0" destOrd="0" presId="urn:microsoft.com/office/officeart/2005/8/layout/hierarchy1"/>
    <dgm:cxn modelId="{FEC14F11-4EF6-47C6-AD0F-01C67F852F3B}" type="presParOf" srcId="{0FE05FC9-A1E8-43BA-A71A-9A1AA8ECD818}" destId="{F144D7D4-43D1-4103-8E3C-1D590CFAFB7B}" srcOrd="0" destOrd="0" presId="urn:microsoft.com/office/officeart/2005/8/layout/hierarchy1"/>
    <dgm:cxn modelId="{12DE1016-7398-45B4-8A90-5A7C85773833}" type="presParOf" srcId="{0FE05FC9-A1E8-43BA-A71A-9A1AA8ECD818}" destId="{618C3BFE-8907-4D7F-BCE4-3E84BBB50F2F}" srcOrd="1" destOrd="0" presId="urn:microsoft.com/office/officeart/2005/8/layout/hierarchy1"/>
    <dgm:cxn modelId="{C466A85F-8579-4008-ADCF-DB1079339FB8}" type="presParOf" srcId="{2567855D-9498-4F4F-A10F-954EEAB52C0A}" destId="{B5696CFA-94CC-4212-8413-F76D71D5C050}" srcOrd="1" destOrd="0" presId="urn:microsoft.com/office/officeart/2005/8/layout/hierarchy1"/>
    <dgm:cxn modelId="{8F1126A7-2F06-4E8D-AEBC-5FF972C00964}" type="presParOf" srcId="{62D5DC78-39B2-43FC-8E11-2A12CAFC670D}" destId="{7A83F0F5-D1E6-46F8-B50D-2135C13BCA2D}" srcOrd="4" destOrd="0" presId="urn:microsoft.com/office/officeart/2005/8/layout/hierarchy1"/>
    <dgm:cxn modelId="{B66447B7-D517-4C51-9734-45D106FE9161}" type="presParOf" srcId="{62D5DC78-39B2-43FC-8E11-2A12CAFC670D}" destId="{A08D76CF-F30F-4AD6-97E6-E6A7DD4653A3}" srcOrd="5" destOrd="0" presId="urn:microsoft.com/office/officeart/2005/8/layout/hierarchy1"/>
    <dgm:cxn modelId="{FED537C9-3804-40D3-B537-B702BBC1B327}" type="presParOf" srcId="{A08D76CF-F30F-4AD6-97E6-E6A7DD4653A3}" destId="{29F23D7F-8D99-4FF1-A8A6-2F2180F300DA}" srcOrd="0" destOrd="0" presId="urn:microsoft.com/office/officeart/2005/8/layout/hierarchy1"/>
    <dgm:cxn modelId="{0B81C5D2-AE1C-42CE-A589-EAD52E2764B2}" type="presParOf" srcId="{29F23D7F-8D99-4FF1-A8A6-2F2180F300DA}" destId="{7353B417-B31F-489F-BD64-8217252EA4CD}" srcOrd="0" destOrd="0" presId="urn:microsoft.com/office/officeart/2005/8/layout/hierarchy1"/>
    <dgm:cxn modelId="{049C87D8-6E31-48E2-ABD3-16A33507D253}" type="presParOf" srcId="{29F23D7F-8D99-4FF1-A8A6-2F2180F300DA}" destId="{97F9E480-7302-4DF7-91CA-3076EC62A629}" srcOrd="1" destOrd="0" presId="urn:microsoft.com/office/officeart/2005/8/layout/hierarchy1"/>
    <dgm:cxn modelId="{5039DA45-4A31-4139-AE0E-33819BE2C497}" type="presParOf" srcId="{A08D76CF-F30F-4AD6-97E6-E6A7DD4653A3}" destId="{4894871A-F44E-4CA5-A4B9-F7975FC78542}" srcOrd="1" destOrd="0" presId="urn:microsoft.com/office/officeart/2005/8/layout/hierarchy1"/>
    <dgm:cxn modelId="{FA6046E6-BAB8-433F-B447-9707CF133475}" type="presParOf" srcId="{62D5DC78-39B2-43FC-8E11-2A12CAFC670D}" destId="{92F45DE4-B60A-471A-8C95-21251928A3C6}" srcOrd="6" destOrd="0" presId="urn:microsoft.com/office/officeart/2005/8/layout/hierarchy1"/>
    <dgm:cxn modelId="{2000119D-C17A-4B2A-899A-F49D1A2728B0}" type="presParOf" srcId="{62D5DC78-39B2-43FC-8E11-2A12CAFC670D}" destId="{DBB140A0-B287-4B6F-A80D-58274AD822CC}" srcOrd="7" destOrd="0" presId="urn:microsoft.com/office/officeart/2005/8/layout/hierarchy1"/>
    <dgm:cxn modelId="{9CC295B9-D1C6-47C1-9809-640AFF5012CF}" type="presParOf" srcId="{DBB140A0-B287-4B6F-A80D-58274AD822CC}" destId="{4637B577-B73F-4B3B-A4C5-BFE72E8B9F01}" srcOrd="0" destOrd="0" presId="urn:microsoft.com/office/officeart/2005/8/layout/hierarchy1"/>
    <dgm:cxn modelId="{578E3301-3AD9-45AA-B33D-F831EAB9E0A7}" type="presParOf" srcId="{4637B577-B73F-4B3B-A4C5-BFE72E8B9F01}" destId="{ABFB80E5-7D5A-4A47-8D18-C8871890EE83}" srcOrd="0" destOrd="0" presId="urn:microsoft.com/office/officeart/2005/8/layout/hierarchy1"/>
    <dgm:cxn modelId="{A1C0B15F-CCAE-4BBB-AF48-CAA6EF563CFC}" type="presParOf" srcId="{4637B577-B73F-4B3B-A4C5-BFE72E8B9F01}" destId="{B5D09D7B-26D5-4BE1-8A29-02DBA1924FC9}" srcOrd="1" destOrd="0" presId="urn:microsoft.com/office/officeart/2005/8/layout/hierarchy1"/>
    <dgm:cxn modelId="{29FF5F90-BB5F-4792-9EFE-8484F1987239}" type="presParOf" srcId="{DBB140A0-B287-4B6F-A80D-58274AD822CC}" destId="{680EDC48-F8C0-4C58-81B3-DAD4D213BBDC}" srcOrd="1" destOrd="0" presId="urn:microsoft.com/office/officeart/2005/8/layout/hierarchy1"/>
    <dgm:cxn modelId="{3232BD63-1A12-4281-B3AB-AAF6F76A85B5}" type="presParOf" srcId="{62D5DC78-39B2-43FC-8E11-2A12CAFC670D}" destId="{49529CFE-81C1-4E5B-96DC-C79C84621061}" srcOrd="8" destOrd="0" presId="urn:microsoft.com/office/officeart/2005/8/layout/hierarchy1"/>
    <dgm:cxn modelId="{0FF82A49-5DC1-4B19-85AF-06C662A8E0D8}" type="presParOf" srcId="{62D5DC78-39B2-43FC-8E11-2A12CAFC670D}" destId="{A5DFD96F-2C18-4D75-876B-A31252066E1B}" srcOrd="9" destOrd="0" presId="urn:microsoft.com/office/officeart/2005/8/layout/hierarchy1"/>
    <dgm:cxn modelId="{C702F7A7-7091-4D22-BD4E-4093FF35D1C7}" type="presParOf" srcId="{A5DFD96F-2C18-4D75-876B-A31252066E1B}" destId="{6EB069A3-45C3-4C74-ADC0-A0F2203CFDDD}" srcOrd="0" destOrd="0" presId="urn:microsoft.com/office/officeart/2005/8/layout/hierarchy1"/>
    <dgm:cxn modelId="{B804A7B5-5673-4868-B30B-F44E8438AE0E}" type="presParOf" srcId="{6EB069A3-45C3-4C74-ADC0-A0F2203CFDDD}" destId="{837B0D75-DD14-427A-950A-0F4B64C4B00A}" srcOrd="0" destOrd="0" presId="urn:microsoft.com/office/officeart/2005/8/layout/hierarchy1"/>
    <dgm:cxn modelId="{E59BCD3F-36B8-4207-82A3-E1D42B7E72F6}" type="presParOf" srcId="{6EB069A3-45C3-4C74-ADC0-A0F2203CFDDD}" destId="{FC52294A-62DE-4810-9628-CA4F79BD70AB}" srcOrd="1" destOrd="0" presId="urn:microsoft.com/office/officeart/2005/8/layout/hierarchy1"/>
    <dgm:cxn modelId="{E966E986-8759-4E5F-AE53-75B78381219A}" type="presParOf" srcId="{A5DFD96F-2C18-4D75-876B-A31252066E1B}" destId="{1C3586D7-A6AC-4F79-AAE8-009B2F232504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6CFE6-2742-43DC-A2F8-07498F399A87}">
      <dsp:nvSpPr>
        <dsp:cNvPr id="0" name=""/>
        <dsp:cNvSpPr/>
      </dsp:nvSpPr>
      <dsp:spPr>
        <a:xfrm>
          <a:off x="4533900" y="2793597"/>
          <a:ext cx="2481164" cy="861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615"/>
              </a:lnTo>
              <a:lnTo>
                <a:pt x="2481164" y="430615"/>
              </a:lnTo>
              <a:lnTo>
                <a:pt x="2481164" y="861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DEAAD-6B42-4616-B918-042EE454A1DD}">
      <dsp:nvSpPr>
        <dsp:cNvPr id="0" name=""/>
        <dsp:cNvSpPr/>
      </dsp:nvSpPr>
      <dsp:spPr>
        <a:xfrm>
          <a:off x="2052735" y="2793597"/>
          <a:ext cx="2481164" cy="861230"/>
        </a:xfrm>
        <a:custGeom>
          <a:avLst/>
          <a:gdLst/>
          <a:ahLst/>
          <a:cxnLst/>
          <a:rect l="0" t="0" r="0" b="0"/>
          <a:pathLst>
            <a:path>
              <a:moveTo>
                <a:pt x="2481164" y="0"/>
              </a:moveTo>
              <a:lnTo>
                <a:pt x="2481164" y="430615"/>
              </a:lnTo>
              <a:lnTo>
                <a:pt x="0" y="430615"/>
              </a:lnTo>
              <a:lnTo>
                <a:pt x="0" y="861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FFAC9-5A65-4A01-A94E-0BFB022CAB2A}">
      <dsp:nvSpPr>
        <dsp:cNvPr id="0" name=""/>
        <dsp:cNvSpPr/>
      </dsp:nvSpPr>
      <dsp:spPr>
        <a:xfrm>
          <a:off x="2483350" y="743047"/>
          <a:ext cx="4101098" cy="2050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utami" pitchFamily="34" charset="0"/>
              <a:cs typeface="Arial" pitchFamily="34" charset="0"/>
            </a:rPr>
            <a:t>Повреждение мозга</a:t>
          </a:r>
        </a:p>
      </dsp:txBody>
      <dsp:txXfrm>
        <a:off x="2483350" y="743047"/>
        <a:ext cx="4101098" cy="2050549"/>
      </dsp:txXfrm>
    </dsp:sp>
    <dsp:sp modelId="{EF809FAA-B2F2-42FD-9635-B9C01AC51BE5}">
      <dsp:nvSpPr>
        <dsp:cNvPr id="0" name=""/>
        <dsp:cNvSpPr/>
      </dsp:nvSpPr>
      <dsp:spPr>
        <a:xfrm>
          <a:off x="2186" y="3654827"/>
          <a:ext cx="4101098" cy="2050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utami" pitchFamily="34" charset="0"/>
              <a:cs typeface="Arial" pitchFamily="34" charset="0"/>
            </a:rPr>
            <a:t>Первичные</a:t>
          </a:r>
        </a:p>
      </dsp:txBody>
      <dsp:txXfrm>
        <a:off x="2186" y="3654827"/>
        <a:ext cx="4101098" cy="2050549"/>
      </dsp:txXfrm>
    </dsp:sp>
    <dsp:sp modelId="{BB912D63-C37B-48CA-A7CC-4BCB3AAD6909}">
      <dsp:nvSpPr>
        <dsp:cNvPr id="0" name=""/>
        <dsp:cNvSpPr/>
      </dsp:nvSpPr>
      <dsp:spPr>
        <a:xfrm>
          <a:off x="4964515" y="3654827"/>
          <a:ext cx="4101098" cy="2050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utami" pitchFamily="34" charset="0"/>
              <a:cs typeface="Arial" pitchFamily="34" charset="0"/>
            </a:rPr>
            <a:t>Вторичные</a:t>
          </a:r>
        </a:p>
      </dsp:txBody>
      <dsp:txXfrm>
        <a:off x="4964515" y="3654827"/>
        <a:ext cx="4101098" cy="2050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29CFE-81C1-4E5B-96DC-C79C84621061}">
      <dsp:nvSpPr>
        <dsp:cNvPr id="0" name=""/>
        <dsp:cNvSpPr/>
      </dsp:nvSpPr>
      <dsp:spPr>
        <a:xfrm>
          <a:off x="4406468" y="1073105"/>
          <a:ext cx="3698637" cy="1120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1785"/>
              </a:lnTo>
              <a:lnTo>
                <a:pt x="3698637" y="991785"/>
              </a:lnTo>
              <a:lnTo>
                <a:pt x="3698637" y="112002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45DE4-B60A-471A-8C95-21251928A3C6}">
      <dsp:nvSpPr>
        <dsp:cNvPr id="0" name=""/>
        <dsp:cNvSpPr/>
      </dsp:nvSpPr>
      <dsp:spPr>
        <a:xfrm>
          <a:off x="4406468" y="1073105"/>
          <a:ext cx="1716004" cy="1120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1785"/>
              </a:lnTo>
              <a:lnTo>
                <a:pt x="1716004" y="991785"/>
              </a:lnTo>
              <a:lnTo>
                <a:pt x="1716004" y="112002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3F0F5-D1E6-46F8-B50D-2135C13BCA2D}">
      <dsp:nvSpPr>
        <dsp:cNvPr id="0" name=""/>
        <dsp:cNvSpPr/>
      </dsp:nvSpPr>
      <dsp:spPr>
        <a:xfrm>
          <a:off x="4282132" y="1073105"/>
          <a:ext cx="91440" cy="1120027"/>
        </a:xfrm>
        <a:custGeom>
          <a:avLst/>
          <a:gdLst/>
          <a:ahLst/>
          <a:cxnLst/>
          <a:rect l="0" t="0" r="0" b="0"/>
          <a:pathLst>
            <a:path>
              <a:moveTo>
                <a:pt x="124335" y="0"/>
              </a:moveTo>
              <a:lnTo>
                <a:pt x="124335" y="991785"/>
              </a:lnTo>
              <a:lnTo>
                <a:pt x="45720" y="991785"/>
              </a:lnTo>
              <a:lnTo>
                <a:pt x="45720" y="112002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6C0FD-F464-4145-AA4E-5D0A7DA7BD85}">
      <dsp:nvSpPr>
        <dsp:cNvPr id="0" name=""/>
        <dsp:cNvSpPr/>
      </dsp:nvSpPr>
      <dsp:spPr>
        <a:xfrm>
          <a:off x="2635899" y="1073105"/>
          <a:ext cx="1770568" cy="1120027"/>
        </a:xfrm>
        <a:custGeom>
          <a:avLst/>
          <a:gdLst/>
          <a:ahLst/>
          <a:cxnLst/>
          <a:rect l="0" t="0" r="0" b="0"/>
          <a:pathLst>
            <a:path>
              <a:moveTo>
                <a:pt x="1770568" y="0"/>
              </a:moveTo>
              <a:lnTo>
                <a:pt x="1770568" y="991785"/>
              </a:lnTo>
              <a:lnTo>
                <a:pt x="0" y="991785"/>
              </a:lnTo>
              <a:lnTo>
                <a:pt x="0" y="112002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C71FC-F7C1-4AD7-8D8C-3D5FCA94BC3D}">
      <dsp:nvSpPr>
        <dsp:cNvPr id="0" name=""/>
        <dsp:cNvSpPr/>
      </dsp:nvSpPr>
      <dsp:spPr>
        <a:xfrm>
          <a:off x="820507" y="1073105"/>
          <a:ext cx="3585960" cy="1120027"/>
        </a:xfrm>
        <a:custGeom>
          <a:avLst/>
          <a:gdLst/>
          <a:ahLst/>
          <a:cxnLst/>
          <a:rect l="0" t="0" r="0" b="0"/>
          <a:pathLst>
            <a:path>
              <a:moveTo>
                <a:pt x="3585960" y="0"/>
              </a:moveTo>
              <a:lnTo>
                <a:pt x="3585960" y="991785"/>
              </a:lnTo>
              <a:lnTo>
                <a:pt x="0" y="991785"/>
              </a:lnTo>
              <a:lnTo>
                <a:pt x="0" y="112002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B30EF-5D38-496C-9EE8-77F4E1795733}">
      <dsp:nvSpPr>
        <dsp:cNvPr id="0" name=""/>
        <dsp:cNvSpPr/>
      </dsp:nvSpPr>
      <dsp:spPr>
        <a:xfrm>
          <a:off x="2688805" y="-146123"/>
          <a:ext cx="3435326" cy="1219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C3E8C8-BC52-4901-8131-CD5D87A7A230}">
      <dsp:nvSpPr>
        <dsp:cNvPr id="0" name=""/>
        <dsp:cNvSpPr/>
      </dsp:nvSpPr>
      <dsp:spPr>
        <a:xfrm>
          <a:off x="2842618" y="0"/>
          <a:ext cx="3435326" cy="1219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effectLst/>
              <a:latin typeface="Arial" pitchFamily="34" charset="0"/>
            </a:rPr>
            <a:t>Сдавление головного мозга</a:t>
          </a:r>
        </a:p>
      </dsp:txBody>
      <dsp:txXfrm>
        <a:off x="2878328" y="35710"/>
        <a:ext cx="3363906" cy="1147808"/>
      </dsp:txXfrm>
    </dsp:sp>
    <dsp:sp modelId="{F9350187-B26E-4943-AE51-2C4572493FA1}">
      <dsp:nvSpPr>
        <dsp:cNvPr id="0" name=""/>
        <dsp:cNvSpPr/>
      </dsp:nvSpPr>
      <dsp:spPr>
        <a:xfrm>
          <a:off x="4904" y="2193132"/>
          <a:ext cx="1631205" cy="3039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BA93A3-F475-45C3-ACA5-1F28FA5C5BC5}">
      <dsp:nvSpPr>
        <dsp:cNvPr id="0" name=""/>
        <dsp:cNvSpPr/>
      </dsp:nvSpPr>
      <dsp:spPr>
        <a:xfrm>
          <a:off x="158718" y="2339255"/>
          <a:ext cx="1631205" cy="3039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+mn-lt"/>
            </a:rPr>
            <a:t>Внутри-черепные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+mn-lt"/>
            </a:rPr>
            <a:t>гематомы</a:t>
          </a:r>
        </a:p>
      </dsp:txBody>
      <dsp:txXfrm>
        <a:off x="206494" y="2387031"/>
        <a:ext cx="1535653" cy="2943846"/>
      </dsp:txXfrm>
    </dsp:sp>
    <dsp:sp modelId="{F144D7D4-43D1-4103-8E3C-1D590CFAFB7B}">
      <dsp:nvSpPr>
        <dsp:cNvPr id="0" name=""/>
        <dsp:cNvSpPr/>
      </dsp:nvSpPr>
      <dsp:spPr>
        <a:xfrm>
          <a:off x="1943737" y="2193132"/>
          <a:ext cx="1384324" cy="2416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8C3BFE-8907-4D7F-BCE4-3E84BBB50F2F}">
      <dsp:nvSpPr>
        <dsp:cNvPr id="0" name=""/>
        <dsp:cNvSpPr/>
      </dsp:nvSpPr>
      <dsp:spPr>
        <a:xfrm>
          <a:off x="2097551" y="2339255"/>
          <a:ext cx="1384324" cy="2416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3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pitchFamily="34" charset="0"/>
            </a:rPr>
            <a:t>Костные отломки</a:t>
          </a:r>
        </a:p>
      </dsp:txBody>
      <dsp:txXfrm>
        <a:off x="2138096" y="2379800"/>
        <a:ext cx="1303234" cy="2335706"/>
      </dsp:txXfrm>
    </dsp:sp>
    <dsp:sp modelId="{7353B417-B31F-489F-BD64-8217252EA4CD}">
      <dsp:nvSpPr>
        <dsp:cNvPr id="0" name=""/>
        <dsp:cNvSpPr/>
      </dsp:nvSpPr>
      <dsp:spPr>
        <a:xfrm>
          <a:off x="3635689" y="2193132"/>
          <a:ext cx="1384324" cy="2051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F9E480-7302-4DF7-91CA-3076EC62A629}">
      <dsp:nvSpPr>
        <dsp:cNvPr id="0" name=""/>
        <dsp:cNvSpPr/>
      </dsp:nvSpPr>
      <dsp:spPr>
        <a:xfrm>
          <a:off x="3789503" y="2339255"/>
          <a:ext cx="1384324" cy="2051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pitchFamily="34" charset="0"/>
            </a:rPr>
            <a:t>Пневмоцефалия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300" b="1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3830048" y="2379800"/>
        <a:ext cx="1303234" cy="1970331"/>
      </dsp:txXfrm>
    </dsp:sp>
    <dsp:sp modelId="{ABFB80E5-7D5A-4A47-8D18-C8871890EE83}">
      <dsp:nvSpPr>
        <dsp:cNvPr id="0" name=""/>
        <dsp:cNvSpPr/>
      </dsp:nvSpPr>
      <dsp:spPr>
        <a:xfrm>
          <a:off x="5327642" y="2193132"/>
          <a:ext cx="1589661" cy="1466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D09D7B-26D5-4BE1-8A29-02DBA1924FC9}">
      <dsp:nvSpPr>
        <dsp:cNvPr id="0" name=""/>
        <dsp:cNvSpPr/>
      </dsp:nvSpPr>
      <dsp:spPr>
        <a:xfrm>
          <a:off x="5481456" y="2339255"/>
          <a:ext cx="1589661" cy="14667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Arial" pitchFamily="34" charset="0"/>
            </a:rPr>
            <a:t>     Отек-набухание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600" b="1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5524415" y="2382214"/>
        <a:ext cx="1503743" cy="1380805"/>
      </dsp:txXfrm>
    </dsp:sp>
    <dsp:sp modelId="{837B0D75-DD14-427A-950A-0F4B64C4B00A}">
      <dsp:nvSpPr>
        <dsp:cNvPr id="0" name=""/>
        <dsp:cNvSpPr/>
      </dsp:nvSpPr>
      <dsp:spPr>
        <a:xfrm>
          <a:off x="7224931" y="2193132"/>
          <a:ext cx="1760348" cy="87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52294A-62DE-4810-9628-CA4F79BD70AB}">
      <dsp:nvSpPr>
        <dsp:cNvPr id="0" name=""/>
        <dsp:cNvSpPr/>
      </dsp:nvSpPr>
      <dsp:spPr>
        <a:xfrm>
          <a:off x="7378745" y="2339255"/>
          <a:ext cx="1760348" cy="879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" pitchFamily="34" charset="0"/>
            </a:rPr>
            <a:t>Инородные тела</a:t>
          </a:r>
        </a:p>
      </dsp:txBody>
      <dsp:txXfrm>
        <a:off x="7404491" y="2365001"/>
        <a:ext cx="1708856" cy="827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A045BC2-CA51-4444-BD89-8B0252D47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2814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F76050-2F68-4C4B-8478-E79BD1FFE3E2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1064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28193C-CB2F-41BA-8F30-4D219AD8EC4C}" type="slidenum">
              <a:rPr lang="ru-RU" sz="1200">
                <a:latin typeface="Arial" pitchFamily="34" charset="0"/>
              </a:rPr>
              <a:pPr algn="r"/>
              <a:t>18</a:t>
            </a:fld>
            <a:endParaRPr lang="ru-RU" sz="1200">
              <a:latin typeface="Arial" pitchFamily="34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e-BY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0C7780-42E4-4659-B095-A1CB476AB4AE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1075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0F67843-EC75-45FF-9F0E-D7666660E157}" type="slidenum">
              <a:rPr lang="ru-RU" sz="1200">
                <a:latin typeface="Arial" pitchFamily="34" charset="0"/>
              </a:rPr>
              <a:pPr algn="r"/>
              <a:t>19</a:t>
            </a:fld>
            <a:endParaRPr lang="ru-RU" sz="1200">
              <a:latin typeface="Arial" pitchFamily="34" charset="0"/>
            </a:endParaRPr>
          </a:p>
        </p:txBody>
      </p:sp>
      <p:sp>
        <p:nvSpPr>
          <p:cNvPr id="1075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e-BY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E1384E-2FC6-4CF4-8246-07CB6C36175F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1085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C236F1D-0FE3-4C5F-AD47-878D4C61EF90}" type="slidenum">
              <a:rPr lang="ru-RU" sz="1200">
                <a:latin typeface="Arial" pitchFamily="34" charset="0"/>
              </a:rPr>
              <a:pPr algn="r"/>
              <a:t>25</a:t>
            </a:fld>
            <a:endParaRPr lang="ru-RU" sz="1200">
              <a:latin typeface="Arial" pitchFamily="34" charset="0"/>
            </a:endParaRPr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e-BY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3CB786-6821-4AE2-A76B-C7544733B4C1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1095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91468FF-3769-4601-9174-2D923043FAD8}" type="slidenum">
              <a:rPr lang="ru-RU" sz="1200">
                <a:latin typeface="Arial" pitchFamily="34" charset="0"/>
              </a:rPr>
              <a:pPr algn="r"/>
              <a:t>26</a:t>
            </a:fld>
            <a:endParaRPr lang="ru-RU" sz="1200">
              <a:latin typeface="Arial" pitchFamily="34" charset="0"/>
            </a:endParaRPr>
          </a:p>
        </p:txBody>
      </p:sp>
      <p:sp>
        <p:nvSpPr>
          <p:cNvPr id="1095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e-BY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BE78B7B-42EA-4425-889C-3B87B1E39911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1105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A140AB-878D-4FD9-A004-F0707C7B112E}" type="slidenum">
              <a:rPr lang="ru-RU" sz="1200">
                <a:latin typeface="Arial" pitchFamily="34" charset="0"/>
              </a:rPr>
              <a:pPr algn="r"/>
              <a:t>27</a:t>
            </a:fld>
            <a:endParaRPr lang="ru-RU" sz="1200">
              <a:latin typeface="Arial" pitchFamily="34" charset="0"/>
            </a:endParaRPr>
          </a:p>
        </p:txBody>
      </p:sp>
      <p:sp>
        <p:nvSpPr>
          <p:cNvPr id="11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e-BY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A7897-EC8F-4B81-8A45-2BC06C5E1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F0D9E-8E97-4C14-899B-B9719DED5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059FD-1F4C-4D64-96D3-0A0443DE5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368EA-BB2D-498A-95FB-E8FFA36D7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50AF4-C224-4E5A-8C33-621CF9C8A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548C3-2481-478E-BA3D-B6E09917C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be-BY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C337B-AB9C-4A91-832D-5A73F0FE4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14AF1-9153-4E69-AC19-41693F17B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36114-B145-4056-AB74-DDBAB2A35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21215-10D4-4436-A248-945538BA1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E45AA-DE3C-4772-B7B3-F8716D56E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B3B1C-9556-4BB8-8F4E-BD4624C3A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0E15D-9B84-4EDB-90A6-85918B264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1B00F-81B1-4244-A93C-EA710B054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e-BY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AFB61-8D17-4AB1-92A8-2373DEC82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90503F8-2801-4C07-99F1-A7C686717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brain-cogs-injury_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114800"/>
            <a:ext cx="264477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Castellar" pitchFamily="18" charset="0"/>
              </a:rPr>
              <a:t>ЧМТ: </a:t>
            </a:r>
            <a:r>
              <a:rPr lang="ru-RU" dirty="0" smtClean="0">
                <a:latin typeface="Castellar" pitchFamily="18" charset="0"/>
              </a:rPr>
              <a:t>классификация</a:t>
            </a:r>
            <a:endParaRPr lang="ru-RU" dirty="0" smtClean="0"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214313"/>
            <a:ext cx="8229600" cy="65405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C3300"/>
                </a:solidFill>
              </a:rPr>
              <a:t>Ушиб головного мозга легкой степени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3" y="1071563"/>
            <a:ext cx="4433887" cy="5083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>
                <a:latin typeface="Calibri" pitchFamily="34" charset="0"/>
              </a:rPr>
              <a:t>Потеря сознания  15мин -1час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alibri" pitchFamily="34" charset="0"/>
              </a:rPr>
              <a:t>Головная боль, тошнота, рвота, головокружение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alibri" pitchFamily="34" charset="0"/>
              </a:rPr>
              <a:t>Ретроградная амнезия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alibri" pitchFamily="34" charset="0"/>
              </a:rPr>
              <a:t>Витальные функции без выраженных изменений</a:t>
            </a:r>
          </a:p>
          <a:p>
            <a:pPr eaLnBrk="1" hangingPunct="1">
              <a:lnSpc>
                <a:spcPct val="80000"/>
              </a:lnSpc>
            </a:pPr>
            <a:endParaRPr lang="ru-RU" sz="20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0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>
                <a:latin typeface="Calibri" pitchFamily="34" charset="0"/>
              </a:rPr>
              <a:t>Регресс  симптоматики на  14 -18 сутки</a:t>
            </a:r>
            <a:endParaRPr lang="ru-RU" b="1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1066800"/>
            <a:ext cx="4038600" cy="5357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Calibri" pitchFamily="34" charset="0"/>
              </a:rPr>
              <a:t>Клонический нистагм</a:t>
            </a:r>
          </a:p>
          <a:p>
            <a:pPr eaLnBrk="1" hangingPunct="1">
              <a:lnSpc>
                <a:spcPct val="90000"/>
              </a:lnSpc>
            </a:pPr>
            <a:endParaRPr lang="ru-RU" sz="24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Calibri" pitchFamily="34" charset="0"/>
              </a:rPr>
              <a:t>Легкая анизокория</a:t>
            </a:r>
          </a:p>
          <a:p>
            <a:pPr eaLnBrk="1" hangingPunct="1">
              <a:lnSpc>
                <a:spcPct val="90000"/>
              </a:lnSpc>
            </a:pPr>
            <a:endParaRPr lang="ru-RU" sz="24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Calibri" pitchFamily="34" charset="0"/>
              </a:rPr>
              <a:t>Пирамидная недостаточность</a:t>
            </a:r>
          </a:p>
          <a:p>
            <a:pPr eaLnBrk="1" hangingPunct="1">
              <a:lnSpc>
                <a:spcPct val="90000"/>
              </a:lnSpc>
            </a:pPr>
            <a:endParaRPr lang="ru-RU" sz="24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Calibri" pitchFamily="34" charset="0"/>
              </a:rPr>
              <a:t>Менингеальные симптомы</a:t>
            </a:r>
          </a:p>
          <a:p>
            <a:pPr eaLnBrk="1" hangingPunct="1">
              <a:lnSpc>
                <a:spcPct val="90000"/>
              </a:lnSpc>
            </a:pPr>
            <a:endParaRPr lang="ru-RU" sz="24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Calibri" pitchFamily="34" charset="0"/>
              </a:rPr>
              <a:t>Возможны переломы свода черепа и субарахноидальное кровоизлияние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027"/>
          <p:cNvGraphicFramePr>
            <a:graphicFrameLocks noChangeAspect="1"/>
          </p:cNvGraphicFramePr>
          <p:nvPr/>
        </p:nvGraphicFramePr>
        <p:xfrm>
          <a:off x="1676400" y="685800"/>
          <a:ext cx="6096000" cy="5334000"/>
        </p:xfrm>
        <a:graphic>
          <a:graphicData uri="http://schemas.openxmlformats.org/presentationml/2006/ole">
            <p:oleObj spid="_x0000_s3076" name="Photo Editor Photo" r:id="rId3" imgW="4877481" imgH="4877481" progId="">
              <p:embed/>
            </p:oleObj>
          </a:graphicData>
        </a:graphic>
      </p:graphicFrame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8736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bg2"/>
                </a:solidFill>
                <a:latin typeface="Calibri" pitchFamily="34" charset="0"/>
              </a:rPr>
              <a:t>Ушиб головного мозга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609600" y="6096000"/>
            <a:ext cx="777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2"/>
                </a:solidFill>
                <a:latin typeface="Arial" pitchFamily="34" charset="0"/>
              </a:rPr>
              <a:t>морфологическая деструкция мозга, возникшая в момент травмы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142875"/>
            <a:ext cx="8229600" cy="50006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C3300"/>
                </a:solidFill>
                <a:latin typeface="Calibri" pitchFamily="34" charset="0"/>
              </a:rPr>
              <a:t>Ушиб головного мозга средней степени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2875" y="857250"/>
            <a:ext cx="4352925" cy="57864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alibri" pitchFamily="34" charset="0"/>
              </a:rPr>
              <a:t>Потеря сознания от 1 до 6 часов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alibri" pitchFamily="34" charset="0"/>
              </a:rPr>
              <a:t>Выражена ретро-, кон-, антероградная амнезия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alibri" pitchFamily="34" charset="0"/>
              </a:rPr>
              <a:t>Сильная головная боль, многократная рвота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alibri" pitchFamily="34" charset="0"/>
              </a:rPr>
              <a:t>Преходящие витальные расстройства</a:t>
            </a:r>
            <a:r>
              <a:rPr lang="en-US" sz="2000" smtClean="0">
                <a:latin typeface="Calibri" pitchFamily="34" charset="0"/>
              </a:rPr>
              <a:t>:</a:t>
            </a:r>
            <a:r>
              <a:rPr lang="ru-RU" sz="2000" smtClean="0">
                <a:latin typeface="Calibri" pitchFamily="34" charset="0"/>
              </a:rPr>
              <a:t> брадикардия, тахикардия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alibri" pitchFamily="34" charset="0"/>
              </a:rPr>
              <a:t>Повышение АД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alibri" pitchFamily="34" charset="0"/>
              </a:rPr>
              <a:t>Тахипноэ без нарушения ритма дыхания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alibri" pitchFamily="34" charset="0"/>
              </a:rPr>
              <a:t>Изменения цикла сон-бодрствование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alibri" pitchFamily="34" charset="0"/>
              </a:rPr>
              <a:t>Субфебрилитет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6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Calibri" pitchFamily="34" charset="0"/>
              </a:rPr>
              <a:t>Симптомы регрессируют  в течение 21-35 дней и более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928688"/>
            <a:ext cx="4038600" cy="5197475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Calibri" pitchFamily="34" charset="0"/>
              </a:rPr>
              <a:t>Стволовые симптомы</a:t>
            </a:r>
            <a:r>
              <a:rPr lang="en-US" sz="2000" smtClean="0">
                <a:latin typeface="Calibri" pitchFamily="34" charset="0"/>
              </a:rPr>
              <a:t>:</a:t>
            </a:r>
            <a:r>
              <a:rPr lang="ru-RU" sz="2000" smtClean="0">
                <a:latin typeface="Calibri" pitchFamily="34" charset="0"/>
              </a:rPr>
              <a:t> нистагм, диссоциация мышечного тону-са и сухожильных рефлексов</a:t>
            </a:r>
          </a:p>
          <a:p>
            <a:pPr eaLnBrk="1" hangingPunct="1"/>
            <a:r>
              <a:rPr lang="ru-RU" sz="2000" smtClean="0">
                <a:latin typeface="Calibri" pitchFamily="34" charset="0"/>
              </a:rPr>
              <a:t>Двухсторонние патологические знаки</a:t>
            </a:r>
          </a:p>
          <a:p>
            <a:pPr eaLnBrk="1" hangingPunct="1"/>
            <a:r>
              <a:rPr lang="ru-RU" sz="2000" smtClean="0">
                <a:latin typeface="Calibri" pitchFamily="34" charset="0"/>
              </a:rPr>
              <a:t>Субарахноидальное кровоизлияние</a:t>
            </a:r>
          </a:p>
          <a:p>
            <a:pPr eaLnBrk="1" hangingPunct="1"/>
            <a:r>
              <a:rPr lang="ru-RU" sz="2000" smtClean="0">
                <a:latin typeface="Calibri" pitchFamily="34" charset="0"/>
              </a:rPr>
              <a:t>Оторея, назорея</a:t>
            </a:r>
          </a:p>
          <a:p>
            <a:pPr eaLnBrk="1" hangingPunct="1"/>
            <a:r>
              <a:rPr lang="ru-RU" sz="2000" smtClean="0">
                <a:latin typeface="Calibri" pitchFamily="34" charset="0"/>
              </a:rPr>
              <a:t>Отчетливая очаговая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smtClean="0">
                <a:latin typeface="Calibri" pitchFamily="34" charset="0"/>
              </a:rPr>
              <a:t>      симптоматика – зрачковые и глазодвигательные нарушения, парезы, гиперестезия , афазия </a:t>
            </a:r>
          </a:p>
          <a:p>
            <a:pPr eaLnBrk="1" hangingPunct="1">
              <a:buFont typeface="Wingdings" pitchFamily="2" charset="2"/>
              <a:buNone/>
            </a:pPr>
            <a:endParaRPr lang="ru-RU" sz="200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200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C3300"/>
                </a:solidFill>
                <a:latin typeface="Calibri" pitchFamily="34" charset="0"/>
              </a:rPr>
              <a:t>Ушиб головного мозга тяжелой степени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2875" y="1371600"/>
            <a:ext cx="4572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alibri" pitchFamily="34" charset="0"/>
              </a:rPr>
              <a:t>Потеря сознания от нескольких дней/недель до нескольких месяцев</a:t>
            </a:r>
          </a:p>
          <a:p>
            <a:pPr eaLnBrk="1" hangingPunct="1">
              <a:lnSpc>
                <a:spcPct val="90000"/>
              </a:lnSpc>
            </a:pPr>
            <a:endParaRPr lang="ru-RU" sz="20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alibri" pitchFamily="34" charset="0"/>
              </a:rPr>
              <a:t>Часто наблюдается психомоторное возбуждение</a:t>
            </a:r>
          </a:p>
          <a:p>
            <a:pPr eaLnBrk="1" hangingPunct="1">
              <a:lnSpc>
                <a:spcPct val="90000"/>
              </a:lnSpc>
            </a:pPr>
            <a:endParaRPr lang="ru-RU" sz="20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alibri" pitchFamily="34" charset="0"/>
              </a:rPr>
              <a:t>Тяжелые витальные нарушения</a:t>
            </a:r>
          </a:p>
          <a:p>
            <a:pPr eaLnBrk="1" hangingPunct="1">
              <a:lnSpc>
                <a:spcPct val="90000"/>
              </a:lnSpc>
            </a:pPr>
            <a:endParaRPr lang="ru-RU" sz="20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alibri" pitchFamily="34" charset="0"/>
              </a:rPr>
              <a:t>Тахипноэ</a:t>
            </a:r>
          </a:p>
          <a:p>
            <a:pPr eaLnBrk="1" hangingPunct="1">
              <a:lnSpc>
                <a:spcPct val="90000"/>
              </a:lnSpc>
            </a:pPr>
            <a:endParaRPr lang="ru-RU" sz="20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alibri" pitchFamily="34" charset="0"/>
              </a:rPr>
              <a:t>Гипертермия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Calibri" pitchFamily="34" charset="0"/>
              </a:rPr>
              <a:t>Симптомы регрессируют медленно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Calibri" pitchFamily="34" charset="0"/>
              </a:rPr>
              <a:t>2-4-6 месяцев / </a:t>
            </a:r>
            <a:r>
              <a:rPr lang="en-US" sz="2000" smtClean="0">
                <a:latin typeface="Calibri" pitchFamily="34" charset="0"/>
              </a:rPr>
              <a:t>???</a:t>
            </a:r>
            <a:endParaRPr lang="ru-RU" sz="2000" smtClean="0">
              <a:latin typeface="Calibri" pitchFamily="34" charset="0"/>
            </a:endParaRP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00600" y="1371600"/>
            <a:ext cx="4038600" cy="505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alibri" pitchFamily="34" charset="0"/>
              </a:rPr>
              <a:t>Стволовые знаки</a:t>
            </a:r>
            <a:r>
              <a:rPr lang="en-US" sz="2000" smtClean="0">
                <a:latin typeface="Calibri" pitchFamily="34" charset="0"/>
              </a:rPr>
              <a:t>:</a:t>
            </a:r>
            <a:r>
              <a:rPr lang="ru-RU" sz="2000" smtClean="0">
                <a:latin typeface="Calibri" pitchFamily="34" charset="0"/>
              </a:rPr>
              <a:t> плавающие глазные яблоки, парез взора, тонический нистагм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alibri" pitchFamily="34" charset="0"/>
              </a:rPr>
              <a:t>Двухсторонний мидриаз или миоз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alibri" pitchFamily="34" charset="0"/>
              </a:rPr>
              <a:t>Нарушение глотания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alibri" pitchFamily="34" charset="0"/>
              </a:rPr>
              <a:t>Меняющийся тонус, децереброционная ригидность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alibri" pitchFamily="34" charset="0"/>
                <a:cs typeface="Arial" pitchFamily="34" charset="0"/>
              </a:rPr>
              <a:t>↑ или ↓ сухожильных рефлексов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alibri" pitchFamily="34" charset="0"/>
              </a:rPr>
              <a:t>Рефлексы орального автоматизма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alibri" pitchFamily="34" charset="0"/>
              </a:rPr>
              <a:t>Судорожные припадки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alibri" pitchFamily="34" charset="0"/>
              </a:rPr>
              <a:t>Переломы основания черепа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alibri" pitchFamily="34" charset="0"/>
              </a:rPr>
              <a:t>Угрожающая гипертермия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alibri" pitchFamily="34" charset="0"/>
              </a:rPr>
              <a:t>Оторея, назарея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785813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tx1"/>
                </a:solidFill>
              </a:rPr>
              <a:t>Сдавление головного мозга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5563" y="1096962"/>
          <a:ext cx="9143999" cy="5949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001125" cy="928688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3300"/>
                </a:solidFill>
                <a:latin typeface="Calibri" pitchFamily="34" charset="0"/>
              </a:rPr>
              <a:t>Сдавление головного мозга </a:t>
            </a:r>
            <a:r>
              <a:rPr lang="ru-RU" sz="3200" b="1" smtClean="0">
                <a:solidFill>
                  <a:srgbClr val="CC3300"/>
                </a:solidFill>
                <a:latin typeface="Calibri" pitchFamily="34" charset="0"/>
              </a:rPr>
              <a:t>(гематомой)</a:t>
            </a:r>
            <a:endParaRPr lang="ru-RU" sz="4000" b="1" smtClean="0">
              <a:solidFill>
                <a:srgbClr val="CC3300"/>
              </a:solidFill>
              <a:latin typeface="Calibri" pitchFamily="34" charset="0"/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3" y="1000125"/>
            <a:ext cx="4429125" cy="53578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Calibri" pitchFamily="34" charset="0"/>
              </a:rPr>
              <a:t>Наличие «светлого» промежутка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Calibri" pitchFamily="34" charset="0"/>
              </a:rPr>
              <a:t>Мидриаз на стороне гематомы (40-60%)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Calibri" pitchFamily="34" charset="0"/>
              </a:rPr>
              <a:t>Брадикардия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Calibri" pitchFamily="34" charset="0"/>
              </a:rPr>
              <a:t>Общемозговые симптомы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Calibri" pitchFamily="34" charset="0"/>
              </a:rPr>
              <a:t>Очаговые симптомы (гемипарез, анизокория)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Calibri" pitchFamily="34" charset="0"/>
              </a:rPr>
              <a:t>Судорожный синдром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Calibri" pitchFamily="34" charset="0"/>
              </a:rPr>
              <a:t>Стволовые симптомы</a:t>
            </a:r>
          </a:p>
          <a:p>
            <a:pPr eaLnBrk="1" hangingPunct="1">
              <a:lnSpc>
                <a:spcPct val="80000"/>
              </a:lnSpc>
            </a:pPr>
            <a:endParaRPr lang="ru-RU" sz="2800" smtClean="0">
              <a:latin typeface="Calibri" pitchFamily="34" charset="0"/>
            </a:endParaRPr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914400"/>
            <a:ext cx="4281488" cy="5572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</a:rPr>
              <a:t>Бессимптомное течение  (светлый промежуток)</a:t>
            </a:r>
          </a:p>
          <a:p>
            <a:pPr eaLnBrk="1" hangingPunct="1">
              <a:lnSpc>
                <a:spcPct val="80000"/>
              </a:lnSpc>
            </a:pPr>
            <a:endParaRPr lang="ru-RU" sz="20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</a:rPr>
              <a:t>Повышение ВЧД (усугубляется головная боль, рвота, оглушение или возбуждение)</a:t>
            </a:r>
          </a:p>
          <a:p>
            <a:pPr eaLnBrk="1" hangingPunct="1">
              <a:lnSpc>
                <a:spcPct val="80000"/>
              </a:lnSpc>
            </a:pPr>
            <a:endParaRPr lang="ru-RU" sz="20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</a:rPr>
              <a:t>Начальные симптомы дислокации и сдавления верхних отделов ствола</a:t>
            </a:r>
          </a:p>
          <a:p>
            <a:pPr eaLnBrk="1" hangingPunct="1">
              <a:lnSpc>
                <a:spcPct val="80000"/>
              </a:lnSpc>
            </a:pPr>
            <a:endParaRPr lang="ru-RU" sz="20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</a:rPr>
              <a:t>Выражены симптомы дислокации и ущемления среднего мозга - глубокое коматозное состояние с грубыми нарушениями мышечного тонуса, расстройства дыхания, брадикардия, артериальная гипертензия, зрачковые и глазодвигательные нарушения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20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piman\Мои документы\Учебник_01\BrInj\301011_02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52400"/>
            <a:ext cx="8440737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215063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7" descr="Image of a brain with an injury due to strok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895600"/>
            <a:ext cx="384175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03575" y="274638"/>
            <a:ext cx="5483225" cy="1143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ru-RU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Зрачки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49275"/>
            <a:ext cx="4330700" cy="557688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Размер</a:t>
            </a:r>
          </a:p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Форма</a:t>
            </a:r>
          </a:p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Реакция на свет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 rot="5400000">
            <a:off x="755650" y="2779713"/>
            <a:ext cx="1582738" cy="1008062"/>
          </a:xfrm>
          <a:prstGeom prst="rightArrow">
            <a:avLst>
              <a:gd name="adj1" fmla="val 50000"/>
              <a:gd name="adj2" fmla="val 392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e-BY">
              <a:latin typeface="Arial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55650" y="4508500"/>
            <a:ext cx="50403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chemeClr val="folHlink"/>
                </a:solidFill>
                <a:latin typeface="Arial" pitchFamily="34" charset="0"/>
              </a:rPr>
              <a:t>Оценка дислокационной симптоматики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9462"/>
          </a:xfrm>
        </p:spPr>
        <p:txBody>
          <a:bodyPr anchorCtr="1"/>
          <a:lstStyle/>
          <a:p>
            <a:pPr eaLnBrk="1" hangingPunct="1">
              <a:defRPr/>
            </a:pPr>
            <a:r>
              <a:rPr lang="ru-RU" sz="24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Изменение зрачков при височно-тенториальном вклинении справа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96975"/>
            <a:ext cx="4041775" cy="4929188"/>
          </a:xfrm>
        </p:spPr>
        <p:txBody>
          <a:bodyPr/>
          <a:lstStyle/>
          <a:p>
            <a:pPr eaLnBrk="1" hangingPunct="1">
              <a:defRPr/>
            </a:pPr>
            <a:endParaRPr lang="be-BY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508" name="Picture 4" descr="Копия сканирование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96975"/>
            <a:ext cx="40322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148263" y="1196975"/>
            <a:ext cx="367188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Arial" pitchFamily="34" charset="0"/>
              </a:rPr>
              <a:t>1 –НОРМА</a:t>
            </a:r>
          </a:p>
          <a:p>
            <a:pPr>
              <a:spcBef>
                <a:spcPct val="50000"/>
              </a:spcBef>
            </a:pPr>
            <a:endParaRPr lang="ru-RU" sz="2400" b="1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400" b="1">
                <a:latin typeface="Arial" pitchFamily="34" charset="0"/>
              </a:rPr>
              <a:t>2,3, 4 – АНИЗОКОРИЯ</a:t>
            </a:r>
          </a:p>
          <a:p>
            <a:pPr>
              <a:spcBef>
                <a:spcPct val="50000"/>
              </a:spcBef>
            </a:pPr>
            <a:endParaRPr lang="ru-RU" sz="2400" b="1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400" b="1">
                <a:latin typeface="Arial" pitchFamily="34" charset="0"/>
              </a:rPr>
              <a:t>5 – МИДРИАЗ (двустороннее поражение глазодвигательного нерва, зрачки на свет на реагируют)</a:t>
            </a:r>
            <a:r>
              <a:rPr lang="ru-RU" sz="2400">
                <a:latin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alibri" pitchFamily="34" charset="0"/>
              </a:rPr>
              <a:t>Определение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90800"/>
            <a:ext cx="8229600" cy="3763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smtClean="0">
                <a:latin typeface="Calibri" pitchFamily="34" charset="0"/>
              </a:rPr>
              <a:t>Черепно-мозговая травма (ЧМТ) - 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сочетанное повреждение механической энергией черепа и внутричерепного содержимого</a:t>
            </a:r>
            <a:r>
              <a:rPr lang="ru-RU" smtClean="0">
                <a:latin typeface="Calibri" pitchFamily="34" charset="0"/>
              </a:rPr>
              <a:t> (мозга, оболочек, кровеносных сосудов, черепных нервов)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C3300"/>
                </a:solidFill>
                <a:latin typeface="Calibri" pitchFamily="34" charset="0"/>
              </a:rPr>
              <a:t>Диффузное аксональное повреждение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214438"/>
            <a:ext cx="4281488" cy="5033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alibri" pitchFamily="34" charset="0"/>
              </a:rPr>
              <a:t>Длительное коматозное состояние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alibri" pitchFamily="34" charset="0"/>
              </a:rPr>
              <a:t>Гипертермия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alibri" pitchFamily="34" charset="0"/>
              </a:rPr>
              <a:t>Гипергидроз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alibri" pitchFamily="34" charset="0"/>
              </a:rPr>
              <a:t>Гиперсаливация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alibri" pitchFamily="34" charset="0"/>
              </a:rPr>
              <a:t>Нарушение дыхания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alibri" pitchFamily="34" charset="0"/>
              </a:rPr>
              <a:t>Симметричная или ассимитричная децеребрация или декортикация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alibri" pitchFamily="34" charset="0"/>
              </a:rPr>
              <a:t>Изменение мышечного тонуса - от диффузной мышечной гипотонии до гормеотонии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Calibri" pitchFamily="34" charset="0"/>
              </a:rPr>
              <a:t>Переход от комы в стойкое вегетативное состояние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smtClean="0">
              <a:latin typeface="Calibri" pitchFamily="34" charset="0"/>
            </a:endParaRP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1066800"/>
            <a:ext cx="4038600" cy="5019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</a:rPr>
              <a:t>Парез взора вверх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</a:rPr>
              <a:t>Снижение или отсутствие корнеальных рефлексов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</a:rPr>
              <a:t>Угнетение или выпадение окулоцефалического рефлекса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</a:rPr>
              <a:t>Менингиальный синдром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</a:rPr>
              <a:t>Скованность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</a:rPr>
              <a:t>Психические нарушения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</a:rPr>
              <a:t>Повышение ВЧД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</a:rPr>
              <a:t>Лицевые синкенезии-жевание, причмокивание,зевательные и глотательные автоматизмы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Calibri" pitchFamily="34" charset="0"/>
              </a:rPr>
              <a:t>Тетрасиндромы пирамидно-экстрапирамидного характера</a:t>
            </a:r>
          </a:p>
          <a:p>
            <a:pPr eaLnBrk="1" hangingPunct="1">
              <a:lnSpc>
                <a:spcPct val="80000"/>
              </a:lnSpc>
            </a:pPr>
            <a:endParaRPr lang="ru-RU" sz="200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142875"/>
            <a:ext cx="8929687" cy="6540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tx1"/>
                </a:solidFill>
                <a:latin typeface="Calibri" pitchFamily="34" charset="0"/>
              </a:rPr>
              <a:t>Диффузное аксональное повреждение</a:t>
            </a:r>
            <a:endParaRPr lang="en-US" sz="4000" b="1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3555" name="Picture 9" descr="C:\My Documents\MTBI\PowerPoint\tract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0" y="928688"/>
            <a:ext cx="4437063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0" descr="C:\My Documents\MTBI\PowerPoint\tracts detai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2214563"/>
            <a:ext cx="2667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Line 11"/>
          <p:cNvSpPr>
            <a:spLocks noChangeShapeType="1"/>
          </p:cNvSpPr>
          <p:nvPr/>
        </p:nvSpPr>
        <p:spPr bwMode="auto">
          <a:xfrm>
            <a:off x="428625" y="2428875"/>
            <a:ext cx="533400" cy="91440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58" name="Line 12"/>
          <p:cNvSpPr>
            <a:spLocks noChangeShapeType="1"/>
          </p:cNvSpPr>
          <p:nvPr/>
        </p:nvSpPr>
        <p:spPr bwMode="auto">
          <a:xfrm flipH="1" flipV="1">
            <a:off x="1714500" y="3214688"/>
            <a:ext cx="533400" cy="91440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59" name="Text Box 13"/>
          <p:cNvSpPr txBox="1">
            <a:spLocks noChangeArrowheads="1"/>
          </p:cNvSpPr>
          <p:nvPr/>
        </p:nvSpPr>
        <p:spPr bwMode="auto">
          <a:xfrm>
            <a:off x="214313" y="928688"/>
            <a:ext cx="4143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>
                <a:latin typeface="Arial" pitchFamily="34" charset="0"/>
              </a:rPr>
              <a:t>ДАП возникает как результат натяжения нервных трактов при ускорении-замедлении и ротации мозговых структур</a:t>
            </a:r>
            <a:r>
              <a:rPr lang="en-US" b="1">
                <a:latin typeface="Arial" pitchFamily="34" charset="0"/>
              </a:rPr>
              <a:t>.</a:t>
            </a:r>
          </a:p>
        </p:txBody>
      </p:sp>
      <p:sp>
        <p:nvSpPr>
          <p:cNvPr id="23560" name="Text Box 14"/>
          <p:cNvSpPr txBox="1">
            <a:spLocks noChangeArrowheads="1"/>
          </p:cNvSpPr>
          <p:nvPr/>
        </p:nvSpPr>
        <p:spPr bwMode="auto">
          <a:xfrm>
            <a:off x="3857625" y="3929063"/>
            <a:ext cx="4962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>
                <a:latin typeface="Arial" pitchFamily="34" charset="0"/>
                <a:hlinkClick r:id="" action="ppaction://noaction"/>
              </a:rPr>
              <a:t>ДАП</a:t>
            </a:r>
            <a:r>
              <a:rPr lang="en-US" b="1">
                <a:latin typeface="Arial" pitchFamily="34" charset="0"/>
              </a:rPr>
              <a:t> </a:t>
            </a:r>
            <a:r>
              <a:rPr lang="ru-RU" b="1">
                <a:latin typeface="Arial" pitchFamily="34" charset="0"/>
              </a:rPr>
              <a:t>- очень тяжелое повреждение мозга, поскольку вовлекает проводящие пути головного мозга</a:t>
            </a:r>
            <a:r>
              <a:rPr lang="en-US" b="1">
                <a:latin typeface="Arial" pitchFamily="34" charset="0"/>
              </a:rPr>
              <a:t>.</a:t>
            </a:r>
          </a:p>
        </p:txBody>
      </p:sp>
      <p:pic>
        <p:nvPicPr>
          <p:cNvPr id="23561" name="Picture 2" descr="C:\My Documents\neuron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4929188"/>
            <a:ext cx="76438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3300"/>
                </a:solidFill>
                <a:latin typeface="Calibri" pitchFamily="34" charset="0"/>
              </a:rPr>
              <a:t>Сдавление головы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2875" y="1071563"/>
            <a:ext cx="4352925" cy="54530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alibri" pitchFamily="34" charset="0"/>
              </a:rPr>
              <a:t>деформация головы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alibri" pitchFamily="34" charset="0"/>
              </a:rPr>
              <a:t>повреждение и отек мягких покровов головы, черепа</a:t>
            </a:r>
            <a:br>
              <a:rPr lang="ru-RU" sz="2400" smtClean="0">
                <a:latin typeface="Calibri" pitchFamily="34" charset="0"/>
              </a:rPr>
            </a:br>
            <a:r>
              <a:rPr lang="ru-RU" sz="2400" smtClean="0">
                <a:latin typeface="Calibri" pitchFamily="34" charset="0"/>
              </a:rPr>
              <a:t>и головного мозга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alibri" pitchFamily="34" charset="0"/>
              </a:rPr>
              <a:t>вдавленные переломы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alibri" pitchFamily="34" charset="0"/>
              </a:rPr>
              <a:t>в последующем - обширные некрозы тканей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alibri" pitchFamily="34" charset="0"/>
              </a:rPr>
              <a:t>интоксикация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alibri" pitchFamily="34" charset="0"/>
              </a:rPr>
              <a:t>возможна инфекция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alibri" pitchFamily="34" charset="0"/>
              </a:rPr>
              <a:t>нарушение дыхания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alibri" pitchFamily="34" charset="0"/>
              </a:rPr>
              <a:t>многократная рвота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alibri" pitchFamily="34" charset="0"/>
              </a:rPr>
              <a:t>психоэмоциональное напряжение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alibri" pitchFamily="34" charset="0"/>
              </a:rPr>
              <a:t>Амнезия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alibri" pitchFamily="34" charset="0"/>
              </a:rPr>
              <a:t>диспептические явления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alibri" pitchFamily="34" charset="0"/>
              </a:rPr>
              <a:t>общая слабость </a:t>
            </a:r>
            <a:endParaRPr lang="ru-RU" sz="2000" smtClean="0">
              <a:latin typeface="Calibri" pitchFamily="34" charset="0"/>
            </a:endParaRP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143000"/>
            <a:ext cx="4038600" cy="5500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Calibri" pitchFamily="34" charset="0"/>
              </a:rPr>
              <a:t>общемозговые явления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Calibri" pitchFamily="34" charset="0"/>
              </a:rPr>
              <a:t>зрительные, глазодвигательные нарушения в связи с</a:t>
            </a:r>
            <a:br>
              <a:rPr lang="ru-RU" sz="2400" smtClean="0">
                <a:latin typeface="Calibri" pitchFamily="34" charset="0"/>
              </a:rPr>
            </a:br>
            <a:r>
              <a:rPr lang="ru-RU" sz="2400" smtClean="0">
                <a:latin typeface="Calibri" pitchFamily="34" charset="0"/>
              </a:rPr>
              <a:t>отеком параорбитальной клетчатки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Calibri" pitchFamily="34" charset="0"/>
              </a:rPr>
              <a:t>феномен «псевдопареза» лицевого нерва из-за асимметричного отека лица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Calibri" pitchFamily="34" charset="0"/>
              </a:rPr>
              <a:t>псевдоменингизм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Calibri" pitchFamily="34" charset="0"/>
              </a:rPr>
              <a:t>Степень тяжести ЧМТ</a:t>
            </a:r>
            <a:endParaRPr lang="ru-RU" sz="4000" b="1" i="1" smtClean="0">
              <a:latin typeface="Calibri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43000"/>
            <a:ext cx="5334000" cy="54864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800" b="1" i="1" smtClean="0">
                <a:solidFill>
                  <a:srgbClr val="CC3300"/>
                </a:solidFill>
                <a:latin typeface="Calibri" pitchFamily="34" charset="0"/>
              </a:rPr>
              <a:t>1.   </a:t>
            </a:r>
            <a:r>
              <a:rPr lang="ru-RU" b="1" i="1" smtClean="0">
                <a:solidFill>
                  <a:srgbClr val="CC3300"/>
                </a:solidFill>
                <a:latin typeface="Calibri" pitchFamily="34" charset="0"/>
              </a:rPr>
              <a:t>Легкая ЧМТ</a:t>
            </a:r>
            <a:endParaRPr lang="ru-RU" sz="1600" b="1" i="1" smtClean="0">
              <a:solidFill>
                <a:srgbClr val="CC3300"/>
              </a:solidFill>
              <a:latin typeface="Calibri" pitchFamily="34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400" b="1" smtClean="0">
              <a:solidFill>
                <a:srgbClr val="CC3300"/>
              </a:solidFill>
              <a:latin typeface="Calibri" pitchFamily="34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smtClean="0">
                <a:latin typeface="Calibri" pitchFamily="34" charset="0"/>
              </a:rPr>
              <a:t>Сотрясение головного мозга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smtClean="0">
                <a:latin typeface="Calibri" pitchFamily="34" charset="0"/>
              </a:rPr>
              <a:t> Ушиб мозга легкой степени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i="1" smtClean="0">
              <a:latin typeface="Calibri" pitchFamily="34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i="1" smtClean="0">
                <a:solidFill>
                  <a:srgbClr val="CC3300"/>
                </a:solidFill>
                <a:latin typeface="Calibri" pitchFamily="34" charset="0"/>
              </a:rPr>
              <a:t>2. ЧМТ средней тяжести</a:t>
            </a:r>
            <a:r>
              <a:rPr lang="ru-RU" sz="1400" b="1" i="1" smtClean="0">
                <a:solidFill>
                  <a:srgbClr val="CC3300"/>
                </a:solidFill>
                <a:latin typeface="Calibri" pitchFamily="34" charset="0"/>
              </a:rPr>
              <a:t/>
            </a:r>
            <a:br>
              <a:rPr lang="ru-RU" sz="1400" b="1" i="1" smtClean="0">
                <a:solidFill>
                  <a:srgbClr val="CC3300"/>
                </a:solidFill>
                <a:latin typeface="Calibri" pitchFamily="34" charset="0"/>
              </a:rPr>
            </a:br>
            <a:endParaRPr lang="ru-RU" sz="1400" b="1" i="1" smtClean="0">
              <a:solidFill>
                <a:srgbClr val="CC3300"/>
              </a:solidFill>
              <a:latin typeface="Calibri" pitchFamily="34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smtClean="0">
                <a:latin typeface="Calibri" pitchFamily="34" charset="0"/>
              </a:rPr>
              <a:t> Ушиб мозга средней степени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ru-RU" sz="2400" b="1" i="1" smtClean="0">
              <a:latin typeface="Calibri" pitchFamily="34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 smtClean="0">
                <a:solidFill>
                  <a:srgbClr val="CC3300"/>
                </a:solidFill>
                <a:latin typeface="Calibri" pitchFamily="34" charset="0"/>
              </a:rPr>
              <a:t>3. </a:t>
            </a:r>
            <a:r>
              <a:rPr lang="ru-RU" sz="3600" b="1" i="1" smtClean="0">
                <a:solidFill>
                  <a:srgbClr val="CC3300"/>
                </a:solidFill>
                <a:latin typeface="Calibri" pitchFamily="34" charset="0"/>
              </a:rPr>
              <a:t>Тяжелая ЧМТ</a:t>
            </a:r>
            <a:endParaRPr lang="ru-RU" sz="2400" b="1" i="1" smtClean="0">
              <a:solidFill>
                <a:srgbClr val="CC3300"/>
              </a:solidFill>
              <a:latin typeface="Calibri" pitchFamily="34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400" b="1" smtClean="0">
              <a:solidFill>
                <a:srgbClr val="CC3300"/>
              </a:solidFill>
              <a:latin typeface="Calibri" pitchFamily="34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smtClean="0">
                <a:latin typeface="Calibri" pitchFamily="34" charset="0"/>
              </a:rPr>
              <a:t>Ушиб мозга тяжелой степени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smtClean="0">
                <a:latin typeface="Calibri" pitchFamily="34" charset="0"/>
              </a:rPr>
              <a:t>Сдавление головного мозга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smtClean="0">
                <a:latin typeface="Calibri" pitchFamily="34" charset="0"/>
              </a:rPr>
              <a:t>Диффузное аксональное повреждение мозга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smtClean="0">
                <a:latin typeface="Calibri" pitchFamily="34" charset="0"/>
              </a:rPr>
              <a:t>Сдавление головы</a:t>
            </a:r>
          </a:p>
        </p:txBody>
      </p:sp>
      <p:pic>
        <p:nvPicPr>
          <p:cNvPr id="25604" name="Picture 12" descr="bra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1524000"/>
            <a:ext cx="2987675" cy="45259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Шкала Глазго</a:t>
            </a:r>
          </a:p>
        </p:txBody>
      </p:sp>
      <p:grpSp>
        <p:nvGrpSpPr>
          <p:cNvPr id="26627" name="Group 4"/>
          <p:cNvGrpSpPr>
            <a:grpSpLocks/>
          </p:cNvGrpSpPr>
          <p:nvPr/>
        </p:nvGrpSpPr>
        <p:grpSpPr bwMode="auto">
          <a:xfrm>
            <a:off x="900113" y="836613"/>
            <a:ext cx="7272337" cy="5761037"/>
            <a:chOff x="113" y="527"/>
            <a:chExt cx="5534" cy="4009"/>
          </a:xfrm>
        </p:grpSpPr>
        <p:sp>
          <p:nvSpPr>
            <p:cNvPr id="78853" name="Rectangle 5"/>
            <p:cNvSpPr>
              <a:spLocks noChangeArrowheads="1"/>
            </p:cNvSpPr>
            <p:nvPr/>
          </p:nvSpPr>
          <p:spPr bwMode="auto">
            <a:xfrm>
              <a:off x="2881" y="4114"/>
              <a:ext cx="2766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  <a:endParaRPr lang="ru-RU" sz="1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8854" name="Rectangle 6"/>
            <p:cNvSpPr>
              <a:spLocks noChangeArrowheads="1"/>
            </p:cNvSpPr>
            <p:nvPr/>
          </p:nvSpPr>
          <p:spPr bwMode="auto">
            <a:xfrm>
              <a:off x="113" y="4114"/>
              <a:ext cx="2768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Безсвязнные звуки </a:t>
              </a:r>
            </a:p>
          </p:txBody>
        </p:sp>
        <p:sp>
          <p:nvSpPr>
            <p:cNvPr id="78855" name="Rectangle 7"/>
            <p:cNvSpPr>
              <a:spLocks noChangeArrowheads="1"/>
            </p:cNvSpPr>
            <p:nvPr/>
          </p:nvSpPr>
          <p:spPr bwMode="auto">
            <a:xfrm>
              <a:off x="2881" y="4325"/>
              <a:ext cx="2766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78856" name="Rectangle 8"/>
            <p:cNvSpPr>
              <a:spLocks noChangeArrowheads="1"/>
            </p:cNvSpPr>
            <p:nvPr/>
          </p:nvSpPr>
          <p:spPr bwMode="auto">
            <a:xfrm>
              <a:off x="113" y="4325"/>
              <a:ext cx="2768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Нет ответа</a:t>
              </a:r>
            </a:p>
          </p:txBody>
        </p:sp>
        <p:sp>
          <p:nvSpPr>
            <p:cNvPr id="78857" name="Rectangle 9"/>
            <p:cNvSpPr>
              <a:spLocks noChangeArrowheads="1"/>
            </p:cNvSpPr>
            <p:nvPr/>
          </p:nvSpPr>
          <p:spPr bwMode="auto">
            <a:xfrm>
              <a:off x="2881" y="3903"/>
              <a:ext cx="2766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3</a:t>
              </a:r>
            </a:p>
          </p:txBody>
        </p:sp>
        <p:sp>
          <p:nvSpPr>
            <p:cNvPr id="78858" name="Rectangle 10"/>
            <p:cNvSpPr>
              <a:spLocks noChangeArrowheads="1"/>
            </p:cNvSpPr>
            <p:nvPr/>
          </p:nvSpPr>
          <p:spPr bwMode="auto">
            <a:xfrm>
              <a:off x="113" y="3903"/>
              <a:ext cx="2768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Неразборчивая речь</a:t>
              </a:r>
            </a:p>
          </p:txBody>
        </p:sp>
        <p:sp>
          <p:nvSpPr>
            <p:cNvPr id="78859" name="Rectangle 11"/>
            <p:cNvSpPr>
              <a:spLocks noChangeArrowheads="1"/>
            </p:cNvSpPr>
            <p:nvPr/>
          </p:nvSpPr>
          <p:spPr bwMode="auto">
            <a:xfrm>
              <a:off x="2881" y="3692"/>
              <a:ext cx="2766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4</a:t>
              </a:r>
            </a:p>
          </p:txBody>
        </p:sp>
        <p:sp>
          <p:nvSpPr>
            <p:cNvPr id="78860" name="Rectangle 12"/>
            <p:cNvSpPr>
              <a:spLocks noChangeArrowheads="1"/>
            </p:cNvSpPr>
            <p:nvPr/>
          </p:nvSpPr>
          <p:spPr bwMode="auto">
            <a:xfrm>
              <a:off x="113" y="3692"/>
              <a:ext cx="2768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Дезориентирован</a:t>
              </a:r>
            </a:p>
          </p:txBody>
        </p:sp>
        <p:sp>
          <p:nvSpPr>
            <p:cNvPr id="78861" name="Rectangle 13"/>
            <p:cNvSpPr>
              <a:spLocks noChangeArrowheads="1"/>
            </p:cNvSpPr>
            <p:nvPr/>
          </p:nvSpPr>
          <p:spPr bwMode="auto">
            <a:xfrm>
              <a:off x="2881" y="3481"/>
              <a:ext cx="2766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5</a:t>
              </a:r>
            </a:p>
          </p:txBody>
        </p:sp>
        <p:sp>
          <p:nvSpPr>
            <p:cNvPr id="78862" name="Rectangle 14"/>
            <p:cNvSpPr>
              <a:spLocks noChangeArrowheads="1"/>
            </p:cNvSpPr>
            <p:nvPr/>
          </p:nvSpPr>
          <p:spPr bwMode="auto">
            <a:xfrm>
              <a:off x="113" y="3481"/>
              <a:ext cx="2768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Ориентирован</a:t>
              </a:r>
            </a:p>
          </p:txBody>
        </p:sp>
        <p:sp>
          <p:nvSpPr>
            <p:cNvPr id="78863" name="Rectangle 15"/>
            <p:cNvSpPr>
              <a:spLocks noChangeArrowheads="1"/>
            </p:cNvSpPr>
            <p:nvPr/>
          </p:nvSpPr>
          <p:spPr bwMode="auto">
            <a:xfrm>
              <a:off x="113" y="3270"/>
              <a:ext cx="5534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Речевой ответ…</a:t>
              </a:r>
            </a:p>
          </p:txBody>
        </p:sp>
        <p:sp>
          <p:nvSpPr>
            <p:cNvPr id="78864" name="Rectangle 16"/>
            <p:cNvSpPr>
              <a:spLocks noChangeArrowheads="1"/>
            </p:cNvSpPr>
            <p:nvPr/>
          </p:nvSpPr>
          <p:spPr bwMode="auto">
            <a:xfrm>
              <a:off x="2881" y="3059"/>
              <a:ext cx="2766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78865" name="Rectangle 17"/>
            <p:cNvSpPr>
              <a:spLocks noChangeArrowheads="1"/>
            </p:cNvSpPr>
            <p:nvPr/>
          </p:nvSpPr>
          <p:spPr bwMode="auto">
            <a:xfrm>
              <a:off x="113" y="3059"/>
              <a:ext cx="2768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Нет движений</a:t>
              </a:r>
            </a:p>
          </p:txBody>
        </p:sp>
        <p:sp>
          <p:nvSpPr>
            <p:cNvPr id="78866" name="Rectangle 18"/>
            <p:cNvSpPr>
              <a:spLocks noChangeArrowheads="1"/>
            </p:cNvSpPr>
            <p:nvPr/>
          </p:nvSpPr>
          <p:spPr bwMode="auto">
            <a:xfrm>
              <a:off x="2881" y="2848"/>
              <a:ext cx="2766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78867" name="Rectangle 19"/>
            <p:cNvSpPr>
              <a:spLocks noChangeArrowheads="1"/>
            </p:cNvSpPr>
            <p:nvPr/>
          </p:nvSpPr>
          <p:spPr bwMode="auto">
            <a:xfrm>
              <a:off x="113" y="2848"/>
              <a:ext cx="2768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Разгибание (децеребрация)</a:t>
              </a:r>
            </a:p>
          </p:txBody>
        </p:sp>
        <p:sp>
          <p:nvSpPr>
            <p:cNvPr id="78868" name="Rectangle 20"/>
            <p:cNvSpPr>
              <a:spLocks noChangeArrowheads="1"/>
            </p:cNvSpPr>
            <p:nvPr/>
          </p:nvSpPr>
          <p:spPr bwMode="auto">
            <a:xfrm>
              <a:off x="2881" y="2637"/>
              <a:ext cx="2766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3</a:t>
              </a:r>
            </a:p>
          </p:txBody>
        </p:sp>
        <p:sp>
          <p:nvSpPr>
            <p:cNvPr id="78869" name="Rectangle 21"/>
            <p:cNvSpPr>
              <a:spLocks noChangeArrowheads="1"/>
            </p:cNvSpPr>
            <p:nvPr/>
          </p:nvSpPr>
          <p:spPr bwMode="auto">
            <a:xfrm>
              <a:off x="113" y="2637"/>
              <a:ext cx="2768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Сгибание (декортикация)</a:t>
              </a:r>
            </a:p>
          </p:txBody>
        </p:sp>
        <p:sp>
          <p:nvSpPr>
            <p:cNvPr id="78870" name="Rectangle 22"/>
            <p:cNvSpPr>
              <a:spLocks noChangeArrowheads="1"/>
            </p:cNvSpPr>
            <p:nvPr/>
          </p:nvSpPr>
          <p:spPr bwMode="auto">
            <a:xfrm>
              <a:off x="2881" y="2426"/>
              <a:ext cx="2766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4</a:t>
              </a:r>
            </a:p>
          </p:txBody>
        </p:sp>
        <p:sp>
          <p:nvSpPr>
            <p:cNvPr id="78871" name="Rectangle 23"/>
            <p:cNvSpPr>
              <a:spLocks noChangeArrowheads="1"/>
            </p:cNvSpPr>
            <p:nvPr/>
          </p:nvSpPr>
          <p:spPr bwMode="auto">
            <a:xfrm>
              <a:off x="113" y="2426"/>
              <a:ext cx="2768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Защитное сгибание</a:t>
              </a:r>
            </a:p>
          </p:txBody>
        </p:sp>
        <p:sp>
          <p:nvSpPr>
            <p:cNvPr id="78872" name="Rectangle 24"/>
            <p:cNvSpPr>
              <a:spLocks noChangeArrowheads="1"/>
            </p:cNvSpPr>
            <p:nvPr/>
          </p:nvSpPr>
          <p:spPr bwMode="auto">
            <a:xfrm>
              <a:off x="2881" y="2215"/>
              <a:ext cx="2766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5</a:t>
              </a:r>
            </a:p>
          </p:txBody>
        </p:sp>
        <p:sp>
          <p:nvSpPr>
            <p:cNvPr id="78873" name="Rectangle 25"/>
            <p:cNvSpPr>
              <a:spLocks noChangeArrowheads="1"/>
            </p:cNvSpPr>
            <p:nvPr/>
          </p:nvSpPr>
          <p:spPr bwMode="auto">
            <a:xfrm>
              <a:off x="113" y="2215"/>
              <a:ext cx="2768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Локализует болевой раздражитель</a:t>
              </a:r>
            </a:p>
          </p:txBody>
        </p:sp>
        <p:sp>
          <p:nvSpPr>
            <p:cNvPr id="78874" name="Rectangle 26"/>
            <p:cNvSpPr>
              <a:spLocks noChangeArrowheads="1"/>
            </p:cNvSpPr>
            <p:nvPr/>
          </p:nvSpPr>
          <p:spPr bwMode="auto">
            <a:xfrm>
              <a:off x="2881" y="2004"/>
              <a:ext cx="2766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6</a:t>
              </a:r>
            </a:p>
          </p:txBody>
        </p:sp>
        <p:sp>
          <p:nvSpPr>
            <p:cNvPr id="78875" name="Rectangle 27"/>
            <p:cNvSpPr>
              <a:spLocks noChangeArrowheads="1"/>
            </p:cNvSpPr>
            <p:nvPr/>
          </p:nvSpPr>
          <p:spPr bwMode="auto">
            <a:xfrm>
              <a:off x="113" y="2004"/>
              <a:ext cx="2768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По просьбе</a:t>
              </a:r>
            </a:p>
          </p:txBody>
        </p:sp>
        <p:sp>
          <p:nvSpPr>
            <p:cNvPr id="78876" name="Rectangle 28"/>
            <p:cNvSpPr>
              <a:spLocks noChangeArrowheads="1"/>
            </p:cNvSpPr>
            <p:nvPr/>
          </p:nvSpPr>
          <p:spPr bwMode="auto">
            <a:xfrm>
              <a:off x="113" y="1793"/>
              <a:ext cx="5534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Движения…</a:t>
              </a:r>
            </a:p>
          </p:txBody>
        </p:sp>
        <p:sp>
          <p:nvSpPr>
            <p:cNvPr id="78877" name="Rectangle 29"/>
            <p:cNvSpPr>
              <a:spLocks noChangeArrowheads="1"/>
            </p:cNvSpPr>
            <p:nvPr/>
          </p:nvSpPr>
          <p:spPr bwMode="auto">
            <a:xfrm>
              <a:off x="2881" y="1582"/>
              <a:ext cx="2766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78878" name="Rectangle 30"/>
            <p:cNvSpPr>
              <a:spLocks noChangeArrowheads="1"/>
            </p:cNvSpPr>
            <p:nvPr/>
          </p:nvSpPr>
          <p:spPr bwMode="auto">
            <a:xfrm>
              <a:off x="113" y="1582"/>
              <a:ext cx="2768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Не открывает</a:t>
              </a:r>
            </a:p>
          </p:txBody>
        </p:sp>
        <p:sp>
          <p:nvSpPr>
            <p:cNvPr id="78879" name="Rectangle 31"/>
            <p:cNvSpPr>
              <a:spLocks noChangeArrowheads="1"/>
            </p:cNvSpPr>
            <p:nvPr/>
          </p:nvSpPr>
          <p:spPr bwMode="auto">
            <a:xfrm>
              <a:off x="2881" y="1371"/>
              <a:ext cx="2766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78880" name="Rectangle 32"/>
            <p:cNvSpPr>
              <a:spLocks noChangeArrowheads="1"/>
            </p:cNvSpPr>
            <p:nvPr/>
          </p:nvSpPr>
          <p:spPr bwMode="auto">
            <a:xfrm>
              <a:off x="113" y="1371"/>
              <a:ext cx="2768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На болевой раздражитель</a:t>
              </a:r>
            </a:p>
          </p:txBody>
        </p:sp>
        <p:sp>
          <p:nvSpPr>
            <p:cNvPr id="78881" name="Rectangle 33"/>
            <p:cNvSpPr>
              <a:spLocks noChangeArrowheads="1"/>
            </p:cNvSpPr>
            <p:nvPr/>
          </p:nvSpPr>
          <p:spPr bwMode="auto">
            <a:xfrm>
              <a:off x="2881" y="1160"/>
              <a:ext cx="2766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3</a:t>
              </a:r>
            </a:p>
          </p:txBody>
        </p:sp>
        <p:sp>
          <p:nvSpPr>
            <p:cNvPr id="78882" name="Rectangle 34"/>
            <p:cNvSpPr>
              <a:spLocks noChangeArrowheads="1"/>
            </p:cNvSpPr>
            <p:nvPr/>
          </p:nvSpPr>
          <p:spPr bwMode="auto">
            <a:xfrm>
              <a:off x="113" y="1160"/>
              <a:ext cx="2768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По просьбе</a:t>
              </a:r>
            </a:p>
          </p:txBody>
        </p:sp>
        <p:sp>
          <p:nvSpPr>
            <p:cNvPr id="78883" name="Rectangle 35"/>
            <p:cNvSpPr>
              <a:spLocks noChangeArrowheads="1"/>
            </p:cNvSpPr>
            <p:nvPr/>
          </p:nvSpPr>
          <p:spPr bwMode="auto">
            <a:xfrm>
              <a:off x="2881" y="949"/>
              <a:ext cx="2766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4</a:t>
              </a:r>
            </a:p>
          </p:txBody>
        </p:sp>
        <p:sp>
          <p:nvSpPr>
            <p:cNvPr id="78884" name="Rectangle 36"/>
            <p:cNvSpPr>
              <a:spLocks noChangeArrowheads="1"/>
            </p:cNvSpPr>
            <p:nvPr/>
          </p:nvSpPr>
          <p:spPr bwMode="auto">
            <a:xfrm>
              <a:off x="113" y="949"/>
              <a:ext cx="2768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Спонтанно</a:t>
              </a:r>
            </a:p>
          </p:txBody>
        </p:sp>
        <p:sp>
          <p:nvSpPr>
            <p:cNvPr id="78885" name="Rectangle 37"/>
            <p:cNvSpPr>
              <a:spLocks noChangeArrowheads="1"/>
            </p:cNvSpPr>
            <p:nvPr/>
          </p:nvSpPr>
          <p:spPr bwMode="auto">
            <a:xfrm>
              <a:off x="113" y="738"/>
              <a:ext cx="5534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Открывает глаза…</a:t>
              </a:r>
            </a:p>
          </p:txBody>
        </p:sp>
        <p:sp>
          <p:nvSpPr>
            <p:cNvPr id="78886" name="Rectangle 38"/>
            <p:cNvSpPr>
              <a:spLocks noChangeArrowheads="1"/>
            </p:cNvSpPr>
            <p:nvPr/>
          </p:nvSpPr>
          <p:spPr bwMode="auto">
            <a:xfrm>
              <a:off x="2881" y="527"/>
              <a:ext cx="2766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Балл</a:t>
              </a:r>
            </a:p>
          </p:txBody>
        </p:sp>
        <p:sp>
          <p:nvSpPr>
            <p:cNvPr id="78887" name="Rectangle 39"/>
            <p:cNvSpPr>
              <a:spLocks noChangeArrowheads="1"/>
            </p:cNvSpPr>
            <p:nvPr/>
          </p:nvSpPr>
          <p:spPr bwMode="auto">
            <a:xfrm>
              <a:off x="113" y="527"/>
              <a:ext cx="2768" cy="2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Показатель</a:t>
              </a:r>
            </a:p>
          </p:txBody>
        </p:sp>
        <p:sp>
          <p:nvSpPr>
            <p:cNvPr id="26663" name="Line 40"/>
            <p:cNvSpPr>
              <a:spLocks noChangeShapeType="1"/>
            </p:cNvSpPr>
            <p:nvPr/>
          </p:nvSpPr>
          <p:spPr bwMode="auto">
            <a:xfrm>
              <a:off x="113" y="527"/>
              <a:ext cx="5534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64" name="Line 41"/>
            <p:cNvSpPr>
              <a:spLocks noChangeShapeType="1"/>
            </p:cNvSpPr>
            <p:nvPr/>
          </p:nvSpPr>
          <p:spPr bwMode="auto">
            <a:xfrm>
              <a:off x="113" y="738"/>
              <a:ext cx="553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65" name="Line 42"/>
            <p:cNvSpPr>
              <a:spLocks noChangeShapeType="1"/>
            </p:cNvSpPr>
            <p:nvPr/>
          </p:nvSpPr>
          <p:spPr bwMode="auto">
            <a:xfrm>
              <a:off x="113" y="949"/>
              <a:ext cx="553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66" name="Line 43"/>
            <p:cNvSpPr>
              <a:spLocks noChangeShapeType="1"/>
            </p:cNvSpPr>
            <p:nvPr/>
          </p:nvSpPr>
          <p:spPr bwMode="auto">
            <a:xfrm>
              <a:off x="113" y="1160"/>
              <a:ext cx="553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67" name="Line 44"/>
            <p:cNvSpPr>
              <a:spLocks noChangeShapeType="1"/>
            </p:cNvSpPr>
            <p:nvPr/>
          </p:nvSpPr>
          <p:spPr bwMode="auto">
            <a:xfrm>
              <a:off x="113" y="1371"/>
              <a:ext cx="553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68" name="Line 45"/>
            <p:cNvSpPr>
              <a:spLocks noChangeShapeType="1"/>
            </p:cNvSpPr>
            <p:nvPr/>
          </p:nvSpPr>
          <p:spPr bwMode="auto">
            <a:xfrm>
              <a:off x="113" y="1582"/>
              <a:ext cx="553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69" name="Line 46"/>
            <p:cNvSpPr>
              <a:spLocks noChangeShapeType="1"/>
            </p:cNvSpPr>
            <p:nvPr/>
          </p:nvSpPr>
          <p:spPr bwMode="auto">
            <a:xfrm>
              <a:off x="113" y="1793"/>
              <a:ext cx="553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0" name="Line 47"/>
            <p:cNvSpPr>
              <a:spLocks noChangeShapeType="1"/>
            </p:cNvSpPr>
            <p:nvPr/>
          </p:nvSpPr>
          <p:spPr bwMode="auto">
            <a:xfrm>
              <a:off x="113" y="2004"/>
              <a:ext cx="553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1" name="Line 48"/>
            <p:cNvSpPr>
              <a:spLocks noChangeShapeType="1"/>
            </p:cNvSpPr>
            <p:nvPr/>
          </p:nvSpPr>
          <p:spPr bwMode="auto">
            <a:xfrm>
              <a:off x="113" y="2215"/>
              <a:ext cx="553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2" name="Line 49"/>
            <p:cNvSpPr>
              <a:spLocks noChangeShapeType="1"/>
            </p:cNvSpPr>
            <p:nvPr/>
          </p:nvSpPr>
          <p:spPr bwMode="auto">
            <a:xfrm>
              <a:off x="113" y="2426"/>
              <a:ext cx="553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3" name="Line 50"/>
            <p:cNvSpPr>
              <a:spLocks noChangeShapeType="1"/>
            </p:cNvSpPr>
            <p:nvPr/>
          </p:nvSpPr>
          <p:spPr bwMode="auto">
            <a:xfrm>
              <a:off x="113" y="2637"/>
              <a:ext cx="553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4" name="Line 51"/>
            <p:cNvSpPr>
              <a:spLocks noChangeShapeType="1"/>
            </p:cNvSpPr>
            <p:nvPr/>
          </p:nvSpPr>
          <p:spPr bwMode="auto">
            <a:xfrm>
              <a:off x="113" y="2848"/>
              <a:ext cx="553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5" name="Line 52"/>
            <p:cNvSpPr>
              <a:spLocks noChangeShapeType="1"/>
            </p:cNvSpPr>
            <p:nvPr/>
          </p:nvSpPr>
          <p:spPr bwMode="auto">
            <a:xfrm>
              <a:off x="113" y="3059"/>
              <a:ext cx="553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6" name="Line 53"/>
            <p:cNvSpPr>
              <a:spLocks noChangeShapeType="1"/>
            </p:cNvSpPr>
            <p:nvPr/>
          </p:nvSpPr>
          <p:spPr bwMode="auto">
            <a:xfrm>
              <a:off x="113" y="3270"/>
              <a:ext cx="553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7" name="Line 54"/>
            <p:cNvSpPr>
              <a:spLocks noChangeShapeType="1"/>
            </p:cNvSpPr>
            <p:nvPr/>
          </p:nvSpPr>
          <p:spPr bwMode="auto">
            <a:xfrm>
              <a:off x="113" y="3481"/>
              <a:ext cx="553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8" name="Line 55"/>
            <p:cNvSpPr>
              <a:spLocks noChangeShapeType="1"/>
            </p:cNvSpPr>
            <p:nvPr/>
          </p:nvSpPr>
          <p:spPr bwMode="auto">
            <a:xfrm>
              <a:off x="113" y="3692"/>
              <a:ext cx="553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9" name="Line 56"/>
            <p:cNvSpPr>
              <a:spLocks noChangeShapeType="1"/>
            </p:cNvSpPr>
            <p:nvPr/>
          </p:nvSpPr>
          <p:spPr bwMode="auto">
            <a:xfrm>
              <a:off x="113" y="3903"/>
              <a:ext cx="553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0" name="Line 57"/>
            <p:cNvSpPr>
              <a:spLocks noChangeShapeType="1"/>
            </p:cNvSpPr>
            <p:nvPr/>
          </p:nvSpPr>
          <p:spPr bwMode="auto">
            <a:xfrm>
              <a:off x="113" y="4114"/>
              <a:ext cx="553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1" name="Line 58"/>
            <p:cNvSpPr>
              <a:spLocks noChangeShapeType="1"/>
            </p:cNvSpPr>
            <p:nvPr/>
          </p:nvSpPr>
          <p:spPr bwMode="auto">
            <a:xfrm>
              <a:off x="113" y="4536"/>
              <a:ext cx="5534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2" name="Line 59"/>
            <p:cNvSpPr>
              <a:spLocks noChangeShapeType="1"/>
            </p:cNvSpPr>
            <p:nvPr/>
          </p:nvSpPr>
          <p:spPr bwMode="auto">
            <a:xfrm>
              <a:off x="113" y="527"/>
              <a:ext cx="0" cy="4009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3" name="Line 60"/>
            <p:cNvSpPr>
              <a:spLocks noChangeShapeType="1"/>
            </p:cNvSpPr>
            <p:nvPr/>
          </p:nvSpPr>
          <p:spPr bwMode="auto">
            <a:xfrm>
              <a:off x="2880" y="527"/>
              <a:ext cx="0" cy="21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4" name="Line 61"/>
            <p:cNvSpPr>
              <a:spLocks noChangeShapeType="1"/>
            </p:cNvSpPr>
            <p:nvPr/>
          </p:nvSpPr>
          <p:spPr bwMode="auto">
            <a:xfrm>
              <a:off x="5647" y="527"/>
              <a:ext cx="0" cy="4009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5" name="Line 62"/>
            <p:cNvSpPr>
              <a:spLocks noChangeShapeType="1"/>
            </p:cNvSpPr>
            <p:nvPr/>
          </p:nvSpPr>
          <p:spPr bwMode="auto">
            <a:xfrm>
              <a:off x="2880" y="949"/>
              <a:ext cx="0" cy="8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6" name="Line 63"/>
            <p:cNvSpPr>
              <a:spLocks noChangeShapeType="1"/>
            </p:cNvSpPr>
            <p:nvPr/>
          </p:nvSpPr>
          <p:spPr bwMode="auto">
            <a:xfrm>
              <a:off x="2880" y="2004"/>
              <a:ext cx="0" cy="126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7" name="Line 64"/>
            <p:cNvSpPr>
              <a:spLocks noChangeShapeType="1"/>
            </p:cNvSpPr>
            <p:nvPr/>
          </p:nvSpPr>
          <p:spPr bwMode="auto">
            <a:xfrm>
              <a:off x="2880" y="3481"/>
              <a:ext cx="0" cy="105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8" name="Line 65"/>
            <p:cNvSpPr>
              <a:spLocks noChangeShapeType="1"/>
            </p:cNvSpPr>
            <p:nvPr/>
          </p:nvSpPr>
          <p:spPr bwMode="auto">
            <a:xfrm>
              <a:off x="113" y="4325"/>
              <a:ext cx="553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Исследование рефлекторно- двигательной сферы</a:t>
            </a:r>
            <a:br>
              <a:rPr lang="ru-RU" sz="36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ru-RU" sz="3600" b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</a:t>
            </a:r>
            <a:endParaRPr lang="ru-RU" sz="2800" b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Судорожные припадки</a:t>
            </a:r>
            <a:r>
              <a:rPr lang="ru-RU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не имеют топико - диагностического значения, но указывают на сохранность двигательных путей от коры до мыщцы.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8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Патологические позы: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Декортикационная –  очаг повреждения, локализованный выше среднего  мозга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Децеребрационная –  повреждение верхнего отдела ствола мозга и прогностически неблагоприятна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Рис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25538"/>
            <a:ext cx="30956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27088" y="260350"/>
            <a:ext cx="7273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Реакция  больного на боль</a:t>
            </a: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4211638" y="1341438"/>
            <a:ext cx="42481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А – дифференцированная реакция</a:t>
            </a:r>
          </a:p>
          <a:p>
            <a:pPr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Б – недифференцированная реакция</a:t>
            </a:r>
          </a:p>
          <a:p>
            <a:pPr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В –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сгибательная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познотоническая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 реакция</a:t>
            </a:r>
          </a:p>
          <a:p>
            <a:pPr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(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декортикационная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 поза)</a:t>
            </a:r>
          </a:p>
          <a:p>
            <a:pPr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Г – разгибательная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познотоническая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 реакция</a:t>
            </a:r>
          </a:p>
          <a:p>
            <a:pPr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(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децеребрационная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 поза)</a:t>
            </a:r>
          </a:p>
          <a:p>
            <a:pPr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Д – подергивание рук и ног</a:t>
            </a:r>
          </a:p>
          <a:p>
            <a:pPr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(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горметонические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 судороги)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7859713" cy="993775"/>
          </a:xfrm>
        </p:spPr>
        <p:txBody>
          <a:bodyPr anchorCtr="1"/>
          <a:lstStyle/>
          <a:p>
            <a:pPr eaLnBrk="1" hangingPunct="1">
              <a:defRPr/>
            </a:pPr>
            <a:r>
              <a:rPr lang="ru-RU" sz="320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Патологические позы </a:t>
            </a:r>
            <a:br>
              <a:rPr lang="ru-RU" sz="320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(познотонические реакции)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12875"/>
            <a:ext cx="3384550" cy="4713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24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Декортикационная </a:t>
            </a: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очаг  выше среднего  мозга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24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Децеребрационная</a:t>
            </a: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повреждение верхнего отдела ствола мозга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700" name="Picture 4" descr="сканирование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1557338"/>
            <a:ext cx="52562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2916238" y="2349500"/>
            <a:ext cx="3600450" cy="719138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2916238" y="3213100"/>
            <a:ext cx="3887787" cy="1152525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Оценка тяжести ЧМТ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Легкая </a:t>
            </a:r>
          </a:p>
          <a:p>
            <a:pPr eaLnBrk="1" hangingPunct="1">
              <a:buFontTx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- 1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3-15 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баллов по шкале Глазго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ru-RU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Средней тяжести</a:t>
            </a:r>
          </a:p>
          <a:p>
            <a:pPr eaLnBrk="1" hangingPunct="1">
              <a:buFontTx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- 9-12 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баллов по шкале Глазго</a:t>
            </a:r>
          </a:p>
          <a:p>
            <a:pPr eaLnBrk="1" hangingPunct="1">
              <a:buFontTx/>
              <a:buNone/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Тяжелая</a:t>
            </a:r>
          </a:p>
          <a:p>
            <a:pPr eaLnBrk="1" hangingPunct="1">
              <a:buFontTx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 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3-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11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баллов по шкале Глазго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432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  <a:latin typeface="Calibri" pitchFamily="34" charset="0"/>
              </a:rPr>
              <a:t>Тяжелая ЧМТ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- </a:t>
            </a:r>
            <a:r>
              <a:rPr lang="ru-RU" smtClean="0">
                <a:latin typeface="Calibri" pitchFamily="34" charset="0"/>
              </a:rPr>
              <a:t>механическое повреждение черепа и (или) внутричерепных образований, сопровождающееся снижением уровня сознания </a:t>
            </a:r>
            <a:r>
              <a:rPr lang="ru-RU" smtClean="0">
                <a:solidFill>
                  <a:srgbClr val="FF0000"/>
                </a:solidFill>
                <a:latin typeface="Calibri" pitchFamily="34" charset="0"/>
              </a:rPr>
              <a:t>ниже 9 баллов по шкале ком Глазго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- </a:t>
            </a: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ушибы мозга тяжелой степени, диффузное аксональное повреждение и сдавление мозга.</a:t>
            </a: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  <a:latin typeface="Calibri" pitchFamily="34" charset="0"/>
              </a:rPr>
              <a:t>Актуальность темы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609600" y="1676400"/>
            <a:ext cx="7467600" cy="19812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>
              <a:latin typeface="Arial" pitchFamily="34" charset="0"/>
            </a:endParaRPr>
          </a:p>
          <a:p>
            <a:r>
              <a:rPr lang="ru-RU" b="1">
                <a:solidFill>
                  <a:schemeClr val="bg1"/>
                </a:solidFill>
                <a:latin typeface="Arial" pitchFamily="34" charset="0"/>
              </a:rPr>
              <a:t>50 % всех травм </a:t>
            </a:r>
          </a:p>
          <a:p>
            <a:r>
              <a:rPr lang="ru-RU" b="1">
                <a:solidFill>
                  <a:schemeClr val="bg1"/>
                </a:solidFill>
                <a:latin typeface="Arial" pitchFamily="34" charset="0"/>
              </a:rPr>
              <a:t>50 % сочетается с травмами других органов</a:t>
            </a:r>
          </a:p>
          <a:p>
            <a:r>
              <a:rPr lang="ru-RU" b="1">
                <a:solidFill>
                  <a:schemeClr val="bg1"/>
                </a:solidFill>
                <a:latin typeface="Arial" pitchFamily="34" charset="0"/>
              </a:rPr>
              <a:t>Летальность до 10%, послеоперационная летальность – 30%</a:t>
            </a:r>
          </a:p>
          <a:p>
            <a:r>
              <a:rPr lang="ru-RU" b="1">
                <a:solidFill>
                  <a:schemeClr val="bg1"/>
                </a:solidFill>
                <a:latin typeface="Arial" pitchFamily="34" charset="0"/>
              </a:rPr>
              <a:t>Тяжелые формы ЧМТ </a:t>
            </a: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&gt;</a:t>
            </a:r>
            <a:r>
              <a:rPr lang="ru-RU" b="1">
                <a:solidFill>
                  <a:schemeClr val="bg1"/>
                </a:solidFill>
                <a:latin typeface="Arial" pitchFamily="34" charset="0"/>
              </a:rPr>
              <a:t> 40% случаев, летальность - 70%</a:t>
            </a:r>
          </a:p>
          <a:p>
            <a:r>
              <a:rPr lang="ru-RU" b="1">
                <a:solidFill>
                  <a:schemeClr val="bg1"/>
                </a:solidFill>
                <a:latin typeface="Arial" pitchFamily="34" charset="0"/>
              </a:rPr>
              <a:t>Высокая инвалидизация </a:t>
            </a:r>
          </a:p>
          <a:p>
            <a:r>
              <a:rPr lang="ru-RU" b="1">
                <a:solidFill>
                  <a:schemeClr val="bg1"/>
                </a:solidFill>
                <a:latin typeface="Arial" pitchFamily="34" charset="0"/>
              </a:rPr>
              <a:t>В основном страдает трудоспособный возраст</a:t>
            </a:r>
          </a:p>
          <a:p>
            <a:endParaRPr lang="ru-RU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196" name="Picture 7" descr="neuro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3886200"/>
            <a:ext cx="3305175" cy="2695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7" descr="ANd9GcQe2mVloHVHVq5qMXXDyMF9DKUKMvmB2ph2cMwyYuWbHlVE79W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429000"/>
            <a:ext cx="171291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5" descr="Br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0"/>
            <a:ext cx="4760913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228600" y="304800"/>
            <a:ext cx="9067800" cy="6448425"/>
            <a:chOff x="1152" y="1297"/>
            <a:chExt cx="7917" cy="1152"/>
          </a:xfrm>
        </p:grpSpPr>
        <p:graphicFrame>
          <p:nvGraphicFramePr>
            <p:cNvPr id="4" name="Схема 3"/>
            <p:cNvGraphicFramePr/>
            <p:nvPr/>
          </p:nvGraphicFramePr>
          <p:xfrm>
            <a:off x="1152" y="1297"/>
            <a:ext cx="7917" cy="11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1817" y="2141"/>
              <a:ext cx="2293" cy="1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990600" y="4038600"/>
            <a:ext cx="2514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ru-RU" b="1">
              <a:latin typeface="Gautami" pitchFamily="2"/>
            </a:endParaRPr>
          </a:p>
          <a:p>
            <a:pPr algn="ctr">
              <a:spcBef>
                <a:spcPct val="20000"/>
              </a:spcBef>
            </a:pPr>
            <a:r>
              <a:rPr lang="ru-RU" sz="2000" b="1">
                <a:latin typeface="Gautami" pitchFamily="2"/>
              </a:rPr>
              <a:t>Механические </a:t>
            </a:r>
          </a:p>
          <a:p>
            <a:pPr algn="ctr">
              <a:spcBef>
                <a:spcPct val="20000"/>
              </a:spcBef>
            </a:pPr>
            <a:r>
              <a:rPr lang="ru-RU" sz="2000" b="1">
                <a:latin typeface="Gautami" pitchFamily="2"/>
              </a:rPr>
              <a:t>факторы</a:t>
            </a:r>
          </a:p>
          <a:p>
            <a:pPr algn="ctr"/>
            <a:endParaRPr lang="ru-RU" sz="2000" b="1">
              <a:latin typeface="Gautami" pitchFamily="2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H="1">
            <a:off x="3048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304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304800" y="5410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304800" y="4419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143000" y="51054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000" b="1">
                <a:latin typeface="Gautami" pitchFamily="2"/>
              </a:rPr>
              <a:t>Сосудистые </a:t>
            </a:r>
          </a:p>
          <a:p>
            <a:pPr algn="ctr">
              <a:spcBef>
                <a:spcPct val="20000"/>
              </a:spcBef>
            </a:pPr>
            <a:r>
              <a:rPr lang="ru-RU" sz="2000" b="1">
                <a:latin typeface="Gautami" pitchFamily="2"/>
              </a:rPr>
              <a:t>факторы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114800" y="4343400"/>
            <a:ext cx="5029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b="1">
                <a:solidFill>
                  <a:srgbClr val="33CCFF"/>
                </a:solidFill>
                <a:latin typeface="Rockwell" pitchFamily="18" charset="0"/>
              </a:rPr>
              <a:t>Гипоксемия</a:t>
            </a:r>
          </a:p>
          <a:p>
            <a:pPr marL="342900" indent="-342900">
              <a:buFontTx/>
              <a:buAutoNum type="arabicPeriod"/>
            </a:pPr>
            <a:r>
              <a:rPr lang="ru-RU" sz="2400" b="1">
                <a:solidFill>
                  <a:srgbClr val="33CCFF"/>
                </a:solidFill>
                <a:latin typeface="Rockwell" pitchFamily="18" charset="0"/>
              </a:rPr>
              <a:t>Гипотония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latin typeface="Rockwell" pitchFamily="18" charset="0"/>
              </a:rPr>
              <a:t>Гипертермия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latin typeface="Rockwell" pitchFamily="18" charset="0"/>
              </a:rPr>
              <a:t>Гипер- и гипогликемия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latin typeface="Rockwell" pitchFamily="18" charset="0"/>
              </a:rPr>
              <a:t>Гипер- и гипокапния</a:t>
            </a:r>
          </a:p>
          <a:p>
            <a:pPr marL="342900" indent="-342900">
              <a:buFontTx/>
              <a:buAutoNum type="arabicPeriod"/>
            </a:pPr>
            <a:r>
              <a:rPr lang="ru-RU" sz="2400" b="1">
                <a:solidFill>
                  <a:srgbClr val="33CCFF"/>
                </a:solidFill>
                <a:latin typeface="Rockwell" pitchFamily="18" charset="0"/>
              </a:rPr>
              <a:t>Внутричерепная гипертензия</a:t>
            </a:r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5486400" y="3733800"/>
            <a:ext cx="304800" cy="685800"/>
          </a:xfrm>
          <a:prstGeom prst="downArrow">
            <a:avLst>
              <a:gd name="adj1" fmla="val 50000"/>
              <a:gd name="adj2" fmla="val 56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e-B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eaLnBrk="1" hangingPunct="1"/>
            <a:r>
              <a:rPr lang="ru-RU" sz="2400" u="sng" smtClean="0">
                <a:solidFill>
                  <a:schemeClr val="tx1"/>
                </a:solidFill>
                <a:latin typeface="Calibri" pitchFamily="34" charset="0"/>
              </a:rPr>
              <a:t>Патофизиология ЧМТ: </a:t>
            </a:r>
            <a:r>
              <a:rPr lang="ru-RU" sz="2400" u="sng" smtClean="0">
                <a:latin typeface="Calibri" pitchFamily="34" charset="0"/>
              </a:rPr>
              <a:t>первичное и вторичное повреждение</a:t>
            </a:r>
            <a:r>
              <a:rPr lang="ru-RU" sz="4000" smtClean="0"/>
              <a:t> </a:t>
            </a:r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152400" y="1066800"/>
            <a:ext cx="86868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000"/>
          </a:p>
          <a:p>
            <a:r>
              <a:rPr lang="ru-RU" sz="2000"/>
              <a:t>Формирование </a:t>
            </a:r>
            <a:r>
              <a:rPr lang="ru-RU" sz="2000" b="1"/>
              <a:t>зоны необратимых первичных повреждений под </a:t>
            </a:r>
          </a:p>
          <a:p>
            <a:r>
              <a:rPr lang="ru-RU" sz="2000" b="1"/>
              <a:t>воздействием первичных факторов </a:t>
            </a:r>
            <a:r>
              <a:rPr lang="ru-RU" sz="2000"/>
              <a:t>не зависит от проводимых лечебных </a:t>
            </a:r>
          </a:p>
          <a:p>
            <a:r>
              <a:rPr lang="ru-RU" sz="2000"/>
              <a:t>мероприятий.</a:t>
            </a:r>
            <a:endParaRPr lang="ru-RU" sz="2000" b="1"/>
          </a:p>
          <a:p>
            <a:endParaRPr lang="ru-RU" sz="2000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228600" y="5486400"/>
            <a:ext cx="8305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/>
              <a:t>Цель  интенсивной терапии</a:t>
            </a:r>
            <a:r>
              <a:rPr lang="ru-RU" sz="2100"/>
              <a:t> -  </a:t>
            </a:r>
            <a:r>
              <a:rPr lang="ru-RU" sz="2100">
                <a:solidFill>
                  <a:srgbClr val="FF0000"/>
                </a:solidFill>
              </a:rPr>
              <a:t>устранение вторичных повреждающих </a:t>
            </a:r>
          </a:p>
          <a:p>
            <a:r>
              <a:rPr lang="ru-RU" sz="2100">
                <a:solidFill>
                  <a:srgbClr val="FF0000"/>
                </a:solidFill>
              </a:rPr>
              <a:t>факторов и зоны вторичных структурно-функциональных изменений</a:t>
            </a:r>
            <a:r>
              <a:rPr lang="ru-RU" sz="2100"/>
              <a:t> </a:t>
            </a:r>
          </a:p>
          <a:p>
            <a:r>
              <a:rPr lang="ru-RU" sz="2100"/>
              <a:t>Важен фактор времени! 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838200" y="1905000"/>
          <a:ext cx="7162800" cy="3048000"/>
        </p:xfrm>
        <a:graphic>
          <a:graphicData uri="http://schemas.openxmlformats.org/presentationml/2006/ole">
            <p:oleObj spid="_x0000_s2052" name="Рисунок" r:id="rId3" imgW="5843944" imgH="3543490" progId="StaticMetafil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142875"/>
            <a:ext cx="8786813" cy="642938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accent2"/>
                </a:solidFill>
              </a:rPr>
              <a:t>Классификация ЧМТ </a:t>
            </a:r>
            <a:r>
              <a:rPr lang="ru-RU" sz="1600" b="1" smtClean="0">
                <a:solidFill>
                  <a:schemeClr val="accent2"/>
                </a:solidFill>
              </a:rPr>
              <a:t>(А.Н.Коновалов 1998г.)</a:t>
            </a:r>
            <a:endParaRPr lang="ru-RU" sz="4000" b="1" smtClean="0">
              <a:solidFill>
                <a:schemeClr val="accent2"/>
              </a:solidFill>
            </a:endParaRPr>
          </a:p>
        </p:txBody>
      </p:sp>
      <p:graphicFrame>
        <p:nvGraphicFramePr>
          <p:cNvPr id="24742" name="Group 166"/>
          <p:cNvGraphicFramePr>
            <a:graphicFrameLocks noGrp="1"/>
          </p:cNvGraphicFramePr>
          <p:nvPr>
            <p:ph type="tbl" idx="4294967295"/>
          </p:nvPr>
        </p:nvGraphicFramePr>
        <p:xfrm>
          <a:off x="357188" y="785813"/>
          <a:ext cx="8593139" cy="6004460"/>
        </p:xfrm>
        <a:graphic>
          <a:graphicData uri="http://schemas.openxmlformats.org/drawingml/2006/table">
            <a:tbl>
              <a:tblPr/>
              <a:tblGrid>
                <a:gridCol w="1868419"/>
                <a:gridCol w="208274"/>
                <a:gridCol w="6516446"/>
              </a:tblGrid>
              <a:tr h="64001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 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Вид повреждения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7" marR="91437"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очаговые, диффузные, сочетанные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Патогенез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7" marR="91437"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первичное поражение, вторичное поражение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Тип ЧМТ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7" marR="91437"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изолированная, сочетанная, комбинированная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53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Характер ЧМТ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7" marR="91437"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закрытая, открытая проникающая, открытая непроникающая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Тяжесть ЧМТ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7" marR="91437"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легкая, средней тяжести, тяжелая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7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Клинические формы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7" marR="91437"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сотрясение головного мозга, ушиб головного мозга без сдавления, ушиб головного мозга со сдавлением, диффузное аксональное повреждение, сдавление головы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1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Клинические фазы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7" marR="91437"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компенсация, субкомпенсация, умеренная декомпенсация, грубая декомпенсация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5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Периоды ЧМТ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7" marR="91437"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острый, промежуточный, резидуальный, период стойких остаточных явлений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5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Последствия ЧМТ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7" marR="91437"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вегетативные церебральные дисфункции, 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цереброорганические синдромы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5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Исход ЧМТ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1437" marR="91437"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хорошее восстановление, умеренная, грубая инвалидизация, вегетативное состояние, смерть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45715" marB="4571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142875"/>
            <a:ext cx="8715375" cy="86836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bg2"/>
                </a:solidFill>
                <a:latin typeface="Calibri" pitchFamily="34" charset="0"/>
              </a:rPr>
              <a:t>Характеристика закрытой и открытой</a:t>
            </a:r>
            <a:br>
              <a:rPr lang="ru-RU" sz="3200" b="1" smtClean="0">
                <a:solidFill>
                  <a:schemeClr val="bg2"/>
                </a:solidFill>
                <a:latin typeface="Calibri" pitchFamily="34" charset="0"/>
              </a:rPr>
            </a:br>
            <a:r>
              <a:rPr lang="ru-RU" sz="3200" b="1" smtClean="0">
                <a:solidFill>
                  <a:schemeClr val="bg2"/>
                </a:solidFill>
                <a:latin typeface="Calibri" pitchFamily="34" charset="0"/>
              </a:rPr>
              <a:t>черепно-мозговой травмы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2875" y="1214438"/>
            <a:ext cx="4572000" cy="54292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smtClean="0"/>
              <a:t>	</a:t>
            </a:r>
            <a:r>
              <a:rPr lang="ru-RU" b="1" i="1" smtClean="0">
                <a:latin typeface="Calibri" pitchFamily="34" charset="0"/>
              </a:rPr>
              <a:t>Закрытая ЧМТ:</a:t>
            </a:r>
            <a:endParaRPr lang="ru-RU" sz="2400" b="1" i="1" smtClean="0">
              <a:latin typeface="Calibri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800" b="1" i="1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latin typeface="Calibri" pitchFamily="34" charset="0"/>
              </a:rPr>
              <a:t>повреждения, при которых отсутствуют нарушения</a:t>
            </a:r>
            <a:br>
              <a:rPr lang="ru-RU" sz="2400" b="1" smtClean="0">
                <a:latin typeface="Calibri" pitchFamily="34" charset="0"/>
              </a:rPr>
            </a:br>
            <a:r>
              <a:rPr lang="ru-RU" sz="2400" b="1" smtClean="0">
                <a:latin typeface="Calibri" pitchFamily="34" charset="0"/>
              </a:rPr>
              <a:t>целостности покровов головы либо имеются раны</a:t>
            </a:r>
            <a:br>
              <a:rPr lang="ru-RU" sz="2400" b="1" smtClean="0">
                <a:latin typeface="Calibri" pitchFamily="34" charset="0"/>
              </a:rPr>
            </a:br>
            <a:r>
              <a:rPr lang="ru-RU" sz="2400" b="1" smtClean="0">
                <a:latin typeface="Calibri" pitchFamily="34" charset="0"/>
              </a:rPr>
              <a:t>мягких тканей без повреждения апоневроза;</a:t>
            </a:r>
          </a:p>
          <a:p>
            <a:pPr eaLnBrk="1" hangingPunct="1">
              <a:lnSpc>
                <a:spcPct val="90000"/>
              </a:lnSpc>
            </a:pPr>
            <a:endParaRPr lang="ru-RU" sz="2400" b="1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latin typeface="Calibri" pitchFamily="34" charset="0"/>
              </a:rPr>
              <a:t>переломы костей свода черепа, не сопровождающиеся ранением прилежащих мягких тканей и апоневроза 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00600" y="1143000"/>
            <a:ext cx="4210050" cy="5562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i="1" smtClean="0">
                <a:latin typeface="Calibri" pitchFamily="34" charset="0"/>
              </a:rPr>
              <a:t>Открытая ЧМТ: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i="1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>
                <a:latin typeface="Calibri" pitchFamily="34" charset="0"/>
              </a:rPr>
              <a:t>повреждения, при которых имеются раны мягких</a:t>
            </a:r>
            <a:br>
              <a:rPr lang="ru-RU" sz="2400" b="1" smtClean="0">
                <a:latin typeface="Calibri" pitchFamily="34" charset="0"/>
              </a:rPr>
            </a:br>
            <a:r>
              <a:rPr lang="ru-RU" sz="2400" b="1" smtClean="0">
                <a:latin typeface="Calibri" pitchFamily="34" charset="0"/>
              </a:rPr>
              <a:t>тканей головы с повреждением апоневроза;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b="1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>
                <a:latin typeface="Calibri" pitchFamily="34" charset="0"/>
              </a:rPr>
              <a:t>перелом основания черепа с повреждением ГМ,   сопровождающийся  </a:t>
            </a: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кровотечением </a:t>
            </a:r>
            <a:r>
              <a:rPr lang="ru-RU" sz="2400" b="1" smtClean="0">
                <a:latin typeface="Calibri" pitchFamily="34" charset="0"/>
              </a:rPr>
              <a:t>или</a:t>
            </a:r>
            <a:br>
              <a:rPr lang="ru-RU" sz="2400" b="1" smtClean="0">
                <a:latin typeface="Calibri" pitchFamily="34" charset="0"/>
              </a:rPr>
            </a:b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ликвореей</a:t>
            </a:r>
            <a:r>
              <a:rPr lang="ru-RU" sz="2400" b="1" smtClean="0">
                <a:latin typeface="Calibri" pitchFamily="34" charset="0"/>
              </a:rPr>
              <a:t> (из уха, носа).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latin typeface="Calibri" pitchFamily="34" charset="0"/>
              </a:rPr>
              <a:t>Имеется опасность инфицирования внутричерепного содержимого.</a:t>
            </a:r>
            <a:r>
              <a:rPr lang="ru-RU" sz="2000" smtClean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Клинические формы ЧМТ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382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-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Сотрясение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-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Диффузное аксональное повреждение головного мозга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- </a:t>
            </a:r>
            <a:r>
              <a:rPr lang="ru-RU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Сдавление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головы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- </a:t>
            </a:r>
            <a:r>
              <a:rPr lang="ru-RU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Сдавление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головного мозга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- внутричерепная гематома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- вдавленный перелом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- другие причины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Очаговый ушиб мозга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- легкой степени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- средней степени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- тяжелой степени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142875"/>
            <a:ext cx="8229600" cy="64293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C3300"/>
                </a:solidFill>
              </a:rPr>
              <a:t>Сотрясение головного мозга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066800"/>
            <a:ext cx="4953000" cy="4495800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Calibri" pitchFamily="34" charset="0"/>
              </a:rPr>
              <a:t>Выключение сознания до 15 мин</a:t>
            </a:r>
          </a:p>
          <a:p>
            <a:pPr eaLnBrk="1" hangingPunct="1"/>
            <a:r>
              <a:rPr lang="ru-RU" sz="2000" b="1" smtClean="0">
                <a:latin typeface="Calibri" pitchFamily="34" charset="0"/>
              </a:rPr>
              <a:t>Ретро-, антероградная амнезия</a:t>
            </a:r>
          </a:p>
          <a:p>
            <a:pPr eaLnBrk="1" hangingPunct="1"/>
            <a:r>
              <a:rPr lang="ru-RU" sz="2000" b="1" smtClean="0">
                <a:latin typeface="Calibri" pitchFamily="34" charset="0"/>
              </a:rPr>
              <a:t>Тошнота, рвота, головная боль, головокружение</a:t>
            </a:r>
          </a:p>
          <a:p>
            <a:pPr eaLnBrk="1" hangingPunct="1"/>
            <a:r>
              <a:rPr lang="ru-RU" sz="2000" b="1" smtClean="0">
                <a:latin typeface="Calibri" pitchFamily="34" charset="0"/>
              </a:rPr>
              <a:t>Вегетативная дисфункция</a:t>
            </a:r>
            <a:r>
              <a:rPr lang="en-US" sz="2000" b="1" smtClean="0">
                <a:latin typeface="Calibri" pitchFamily="34" charset="0"/>
              </a:rPr>
              <a:t>:</a:t>
            </a:r>
            <a:r>
              <a:rPr lang="ru-RU" sz="2000" smtClean="0">
                <a:latin typeface="Calibri" pitchFamily="34" charset="0"/>
              </a:rPr>
              <a:t> чувство жара, шум в ушах, потливость, колебания АД, тахи- брадикардия, приливы крови к лицу</a:t>
            </a:r>
          </a:p>
          <a:p>
            <a:pPr eaLnBrk="1" hangingPunct="1"/>
            <a:r>
              <a:rPr lang="ru-RU" sz="2000" b="1" smtClean="0">
                <a:latin typeface="Calibri" pitchFamily="34" charset="0"/>
              </a:rPr>
              <a:t>Нарушение сна</a:t>
            </a:r>
          </a:p>
          <a:p>
            <a:pPr eaLnBrk="1" hangingPunct="1">
              <a:buFont typeface="Wingdings" pitchFamily="2" charset="2"/>
              <a:buNone/>
            </a:pPr>
            <a:endParaRPr lang="ru-RU" sz="2000" b="1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Calibri" pitchFamily="34" charset="0"/>
              </a:rPr>
              <a:t>Улучшение состояния в течение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Calibri" pitchFamily="34" charset="0"/>
              </a:rPr>
              <a:t>7-10 дней</a:t>
            </a:r>
          </a:p>
          <a:p>
            <a:pPr eaLnBrk="1" hangingPunct="1"/>
            <a:endParaRPr lang="ru-RU" sz="2000" b="1" smtClean="0">
              <a:latin typeface="Calibri" pitchFamily="34" charset="0"/>
            </a:endParaRP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066800"/>
            <a:ext cx="4038600" cy="4525963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Calibri" pitchFamily="34" charset="0"/>
              </a:rPr>
              <a:t>Лабильная анизорефлексия</a:t>
            </a:r>
          </a:p>
          <a:p>
            <a:pPr eaLnBrk="1" hangingPunct="1"/>
            <a:r>
              <a:rPr lang="ru-RU" sz="2000" b="1" smtClean="0">
                <a:latin typeface="Calibri" pitchFamily="34" charset="0"/>
              </a:rPr>
              <a:t>Мелкоразмашистый нистагм</a:t>
            </a:r>
          </a:p>
          <a:p>
            <a:pPr eaLnBrk="1" hangingPunct="1"/>
            <a:r>
              <a:rPr lang="ru-RU" sz="2000" b="1" smtClean="0">
                <a:latin typeface="Calibri" pitchFamily="34" charset="0"/>
              </a:rPr>
              <a:t>Легкие оболочечные симптомы, исчезающие за 3-7 суток</a:t>
            </a:r>
          </a:p>
          <a:p>
            <a:pPr eaLnBrk="1" hangingPunct="1"/>
            <a:r>
              <a:rPr lang="ru-RU" sz="2000" b="1" smtClean="0">
                <a:latin typeface="Calibri" pitchFamily="34" charset="0"/>
              </a:rPr>
              <a:t>Отсутствие  повреждений костей черепа</a:t>
            </a:r>
          </a:p>
          <a:p>
            <a:pPr eaLnBrk="1" hangingPunct="1"/>
            <a:r>
              <a:rPr lang="ru-RU" sz="2000" b="1" smtClean="0">
                <a:latin typeface="Calibri" pitchFamily="34" charset="0"/>
              </a:rPr>
              <a:t>Ликвор в норме</a:t>
            </a:r>
          </a:p>
          <a:p>
            <a:pPr eaLnBrk="1" hangingPunct="1">
              <a:buFont typeface="Wingdings" pitchFamily="2" charset="2"/>
              <a:buNone/>
            </a:pPr>
            <a:endParaRPr lang="ru-RU" sz="1800" smtClean="0"/>
          </a:p>
          <a:p>
            <a:pPr eaLnBrk="1" hangingPunct="1">
              <a:buFontTx/>
              <a:buNone/>
            </a:pPr>
            <a:endParaRPr lang="ru-RU" sz="1800" smtClean="0"/>
          </a:p>
          <a:p>
            <a:pPr eaLnBrk="1" hangingPunct="1">
              <a:buFont typeface="Wingdings" pitchFamily="2" charset="2"/>
              <a:buNone/>
            </a:pPr>
            <a:endParaRPr lang="ru-RU" sz="1800" smtClean="0"/>
          </a:p>
        </p:txBody>
      </p:sp>
      <p:sp>
        <p:nvSpPr>
          <p:cNvPr id="12293" name="Subtitle 2"/>
          <p:cNvSpPr txBox="1">
            <a:spLocks/>
          </p:cNvSpPr>
          <p:nvPr/>
        </p:nvSpPr>
        <p:spPr bwMode="auto">
          <a:xfrm>
            <a:off x="152400" y="5638800"/>
            <a:ext cx="8848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</a:pPr>
            <a:r>
              <a:rPr lang="ru-RU" sz="2800"/>
              <a:t>    </a:t>
            </a:r>
            <a:r>
              <a:rPr lang="ru-RU" sz="2000" u="sng"/>
              <a:t>Дифференциальная диагностика:</a:t>
            </a:r>
            <a:r>
              <a:rPr lang="ru-RU" sz="2000"/>
              <a:t> от ушиба головного мозга (более длительная потеря сознания, наличие очаговой неврологическрой симптоматики)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28e1444e204867aea1abd8ec5568628e773f40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</TotalTime>
  <Words>1129</Words>
  <Application>Microsoft Office PowerPoint</Application>
  <PresentationFormat>Экран (4:3)</PresentationFormat>
  <Paragraphs>332</Paragraphs>
  <Slides>30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Оформление по умолчанию</vt:lpstr>
      <vt:lpstr>Рисунок</vt:lpstr>
      <vt:lpstr>Photo Editor Photo</vt:lpstr>
      <vt:lpstr>ЧМТ: классификация</vt:lpstr>
      <vt:lpstr>Определение</vt:lpstr>
      <vt:lpstr>Актуальность темы</vt:lpstr>
      <vt:lpstr>Слайд 4</vt:lpstr>
      <vt:lpstr>Патофизиология ЧМТ: первичное и вторичное повреждение </vt:lpstr>
      <vt:lpstr>Классификация ЧМТ (А.Н.Коновалов 1998г.)</vt:lpstr>
      <vt:lpstr>Характеристика закрытой и открытой черепно-мозговой травмы</vt:lpstr>
      <vt:lpstr>Клинические формы ЧМТ</vt:lpstr>
      <vt:lpstr>Сотрясение головного мозга</vt:lpstr>
      <vt:lpstr>Ушиб головного мозга легкой степени</vt:lpstr>
      <vt:lpstr>Ушиб головного мозга</vt:lpstr>
      <vt:lpstr>Ушиб головного мозга средней степени</vt:lpstr>
      <vt:lpstr>Ушиб головного мозга тяжелой степени</vt:lpstr>
      <vt:lpstr>Сдавление головного мозга</vt:lpstr>
      <vt:lpstr>Сдавление головного мозга (гематомой)</vt:lpstr>
      <vt:lpstr>Слайд 16</vt:lpstr>
      <vt:lpstr>Слайд 17</vt:lpstr>
      <vt:lpstr>Зрачки </vt:lpstr>
      <vt:lpstr>Изменение зрачков при височно-тенториальном вклинении справа</vt:lpstr>
      <vt:lpstr>Диффузное аксональное повреждение</vt:lpstr>
      <vt:lpstr>Диффузное аксональное повреждение</vt:lpstr>
      <vt:lpstr>Сдавление головы</vt:lpstr>
      <vt:lpstr>Степень тяжести ЧМТ</vt:lpstr>
      <vt:lpstr>Шкала Глазго</vt:lpstr>
      <vt:lpstr>Исследование рефлекторно- двигательной сферы </vt:lpstr>
      <vt:lpstr>Слайд 26</vt:lpstr>
      <vt:lpstr>Патологические позы  (познотонические реакции)</vt:lpstr>
      <vt:lpstr>Оценка тяжести ЧМТ</vt:lpstr>
      <vt:lpstr>Тяжелая ЧМТ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Елена</cp:lastModifiedBy>
  <cp:revision>28</cp:revision>
  <cp:lastPrinted>1601-01-01T00:00:00Z</cp:lastPrinted>
  <dcterms:created xsi:type="dcterms:W3CDTF">1601-01-01T00:00:00Z</dcterms:created>
  <dcterms:modified xsi:type="dcterms:W3CDTF">2022-12-03T14:07:58Z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