
<file path=[Content_Types].xml><?xml version="1.0" encoding="utf-8"?>
<Types xmlns="http://schemas.openxmlformats.org/package/2006/content-types">
  <Default Extension="emf" ContentType="image/x-emf"/>
  <Default Extension="m4a" ContentType="audio/mp4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5" r:id="rId5"/>
    <p:sldId id="296" r:id="rId6"/>
    <p:sldId id="306" r:id="rId7"/>
    <p:sldId id="313" r:id="rId8"/>
    <p:sldId id="259" r:id="rId9"/>
    <p:sldId id="320" r:id="rId10"/>
    <p:sldId id="319" r:id="rId11"/>
    <p:sldId id="318" r:id="rId12"/>
    <p:sldId id="321" r:id="rId13"/>
    <p:sldId id="317" r:id="rId14"/>
    <p:sldId id="324" r:id="rId15"/>
    <p:sldId id="323" r:id="rId16"/>
    <p:sldId id="322" r:id="rId17"/>
    <p:sldId id="325" r:id="rId18"/>
    <p:sldId id="326" r:id="rId19"/>
    <p:sldId id="309" r:id="rId20"/>
    <p:sldId id="327" r:id="rId21"/>
    <p:sldId id="328" r:id="rId22"/>
    <p:sldId id="310" r:id="rId23"/>
    <p:sldId id="316" r:id="rId24"/>
    <p:sldId id="258" r:id="rId25"/>
  </p:sldIdLst>
  <p:sldSz cx="12192000" cy="6858000"/>
  <p:notesSz cx="6858000" cy="9144000"/>
  <p:defaultTextStyle>
    <a:defPPr rtl="0">
      <a:defRPr lang="ru-MO"/>
    </a:defPPr>
    <a:lvl1pPr marL="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879" autoAdjust="0"/>
  </p:normalViewPr>
  <p:slideViewPr>
    <p:cSldViewPr snapToGrid="0">
      <p:cViewPr varScale="1">
        <p:scale>
          <a:sx n="86" d="100"/>
          <a:sy n="86" d="100"/>
        </p:scale>
        <p:origin x="514" y="53"/>
      </p:cViewPr>
      <p:guideLst>
        <p:guide orient="horz" pos="3385"/>
        <p:guide pos="3840"/>
        <p:guide orient="horz" pos="15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2" d="100"/>
          <a:sy n="72" d="100"/>
        </p:scale>
        <p:origin x="352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rospotrebnadzor.ru/documents/details.php?ELEMENT_ID=5234" TargetMode="External"/><Relationship Id="rId1" Type="http://schemas.openxmlformats.org/officeDocument/2006/relationships/image" Target="../media/image3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hyperlink" Target="https://rospotrebnadzor.ru/documents/details.php?ELEMENT_ID=5234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#1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>
          <a:defPPr>
            <a:defRPr lang="ru-MO"/>
          </a:defPPr>
        </a:lstStyle>
        <a:p>
          <a:pPr rtl="0"/>
          <a:endParaRPr lang="ru-MO"/>
        </a:p>
      </dgm:t>
    </dgm:pt>
    <dgm:pt modelId="{8FE81FEC-2664-411F-AEB3-065F29F52751}">
      <dgm:prSet custT="1"/>
      <dgm:spPr>
        <a:blipFill rotWithShape="0">
          <a:blip xmlns:r="http://schemas.openxmlformats.org/officeDocument/2006/relationships" r:embed="rId1"/>
          <a:srcRect/>
          <a:stretch>
            <a:fillRect l="-16000" r="-16000"/>
          </a:stretch>
        </a:blip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endParaRPr lang="ru-RU" sz="1400" b="0" i="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BCBC007E-0269-421B-9C41-DE26D5C3A822}" type="parTrans" cxnId="{711E093C-AD42-45A4-8D40-A2D39702062E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0230EB7-7230-4881-A631-309C07417378}" type="sibTrans" cxnId="{711E093C-AD42-45A4-8D40-A2D39702062E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73D947E0-108F-4D20-A71E-3CF329F97212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en-US" sz="1100" dirty="0">
              <a:hlinkClick xmlns:r="http://schemas.openxmlformats.org/officeDocument/2006/relationships" r:id="rId2"/>
            </a:rPr>
            <a:t>https://rospotrebnadzor.ru/documents/details.php?ELEMENT_ID=5234</a:t>
          </a:r>
          <a:endParaRPr lang="ru-RU" sz="1100" noProof="0" dirty="0">
            <a:latin typeface="Times New Roman" panose="02020603050405020304" pitchFamily="18" charset="0"/>
            <a:cs typeface="Times New Roman"/>
          </a:endParaRPr>
        </a:p>
      </dgm:t>
    </dgm:pt>
    <dgm:pt modelId="{9D249532-A24D-4D8F-848A-9F42F2E486C9}" type="par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AE813459-65AB-4FA9-B717-330DDA6DFA4E}" type="sibTrans" cxnId="{A0077D09-C12C-46D0-8DF7-194B691136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30A490C8-22B4-4D68-875C-0F0DE2FF864D}">
      <dgm:prSet phldr="0" custT="1"/>
      <dgm:spPr>
        <a:blipFill rotWithShape="0">
          <a:blip xmlns:r="http://schemas.openxmlformats.org/officeDocument/2006/relationships" r:embed="rId3"/>
          <a:srcRect/>
          <a:stretch>
            <a:fillRect l="-11000" r="-11000"/>
          </a:stretch>
        </a:blip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endParaRPr lang="ru-RU" sz="1400" b="0" i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gm:t>
    </dgm:pt>
    <dgm:pt modelId="{035C64B0-4F0C-4FD1-BD23-B1D4C9887CBE}" type="par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45495DA8-8707-41E3-A12B-FA5766269C44}" type="sibTrans" cxnId="{381FE1CC-8184-4745-8EB3-6DE11655998D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B1AFA1AF-0FF8-45B3-A6D0-0E255A2F637D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en-US" sz="2000" noProof="0" dirty="0">
              <a:latin typeface="Times New Roman" panose="02020603050405020304" pitchFamily="18" charset="0"/>
              <a:cs typeface="Times New Roman"/>
            </a:rPr>
            <a:t>https://cr.minzdrav.gov.ru/</a:t>
          </a:r>
          <a:endParaRPr lang="ru-RU" sz="2000" noProof="0" dirty="0">
            <a:latin typeface="Times New Roman" panose="02020603050405020304" pitchFamily="18" charset="0"/>
            <a:cs typeface="Times New Roman"/>
          </a:endParaRPr>
        </a:p>
      </dgm:t>
    </dgm:pt>
    <dgm:pt modelId="{10C68AF5-481C-45AA-A216-8BBBB04515B9}" type="par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8649F7A-400B-4056-965D-C9AC0B3AD942}" type="sibTrans" cxnId="{F28D7702-2FC3-49BD-BB13-C989E5EE622A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A2322D3A-7AC2-4C5C-9D7E-EAB2313D47D4}">
      <dgm:prSet phldr="0" custT="1"/>
      <dgm:spPr>
        <a:solidFill>
          <a:schemeClr val="accent2"/>
        </a:solidFill>
        <a:ln>
          <a:noFill/>
        </a:ln>
      </dgm:spPr>
      <dgm:t>
        <a:bodyPr rtlCol="0"/>
        <a:lstStyle>
          <a:defPPr>
            <a:defRPr lang="ru-MO"/>
          </a:defPPr>
        </a:lstStyle>
        <a:p>
          <a:pPr rtl="0"/>
          <a:r>
            <a:rPr lang="en-US" sz="2000" noProof="0" dirty="0">
              <a:latin typeface="Times New Roman" panose="02020603050405020304" pitchFamily="18" charset="0"/>
              <a:cs typeface="Times New Roman"/>
            </a:rPr>
            <a:t>http://nsi.rosminzdrav.ru/#!/refbook/1.2.643.5.1.13.13.11.1080/version/3.41</a:t>
          </a:r>
          <a:endParaRPr lang="ru-RU" sz="2000" noProof="0" dirty="0">
            <a:latin typeface="Times New Roman" panose="02020603050405020304" pitchFamily="18" charset="0"/>
            <a:cs typeface="Times New Roman"/>
          </a:endParaRPr>
        </a:p>
      </dgm:t>
    </dgm:pt>
    <dgm:pt modelId="{4A8C15D4-B36F-4764-B4FF-F2AF790D3E17}" type="parTrans" cxnId="{179FAFCF-F878-464E-A8A6-1185EFA0E38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84DE1C3A-3FC7-4DB3-88ED-33F65A71557A}" type="sibTrans" cxnId="{179FAFCF-F878-464E-A8A6-1185EFA0E380}">
      <dgm:prSet/>
      <dgm:spPr/>
      <dgm:t>
        <a:bodyPr rtlCol="0"/>
        <a:lstStyle>
          <a:defPPr>
            <a:defRPr lang="ru-MO"/>
          </a:defPPr>
        </a:lstStyle>
        <a:p>
          <a:pPr rtl="0"/>
          <a:endParaRPr lang="ru-RU" dirty="0"/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3" custLinFactNeighborY="-56478">
        <dgm:presLayoutVars>
          <dgm:chMax val="0"/>
          <dgm:chPref val="0"/>
        </dgm:presLayoutVars>
      </dgm:prSet>
      <dgm:spPr/>
    </dgm:pt>
    <dgm:pt modelId="{22359DD7-1BFB-4900-BAE6-6084F2F57988}" type="pres">
      <dgm:prSet presAssocID="{73D947E0-108F-4D20-A71E-3CF329F97212}" presName="desTx" presStyleLbl="alignAccFollowNode1" presStyleIdx="0" presStyleCnt="3" custScaleX="95028" custScaleY="173526" custLinFactNeighborX="1222" custLinFactNeighborY="21246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3" custLinFactNeighborX="668" custLinFactNeighborY="-55215">
        <dgm:presLayoutVars>
          <dgm:chMax val="0"/>
          <dgm:chPref val="0"/>
        </dgm:presLayoutVars>
      </dgm:prSet>
      <dgm:spPr/>
    </dgm:pt>
    <dgm:pt modelId="{4FEB85EB-D046-4CDB-8A62-BBCE260C4490}" type="pres">
      <dgm:prSet presAssocID="{B1AFA1AF-0FF8-45B3-A6D0-0E255A2F637D}" presName="desTx" presStyleLbl="alignAccFollowNode1" presStyleIdx="1" presStyleCnt="3" custScaleX="97002" custScaleY="173526" custLinFactNeighborX="-417" custLinFactNeighborY="22395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647B2244-AC3A-441A-A6FB-6136FA04F429}" type="pres">
      <dgm:prSet presAssocID="{A2322D3A-7AC2-4C5C-9D7E-EAB2313D47D4}" presName="composite" presStyleCnt="0"/>
      <dgm:spPr/>
    </dgm:pt>
    <dgm:pt modelId="{59606EB9-9F10-4D12-A33F-A242FDCC0D0F}" type="pres">
      <dgm:prSet presAssocID="{A2322D3A-7AC2-4C5C-9D7E-EAB2313D47D4}" presName="parTx" presStyleLbl="alignNode1" presStyleIdx="2" presStyleCnt="3" custLinFactNeighborY="-56478">
        <dgm:presLayoutVars>
          <dgm:chMax val="0"/>
          <dgm:chPref val="0"/>
        </dgm:presLayoutVars>
      </dgm:prSet>
      <dgm:spPr/>
    </dgm:pt>
    <dgm:pt modelId="{C8429E68-36DD-4F6A-A2F4-7CCDADCEFAD1}" type="pres">
      <dgm:prSet presAssocID="{A2322D3A-7AC2-4C5C-9D7E-EAB2313D47D4}" presName="desTx" presStyleLbl="alignAccFollowNode1" presStyleIdx="2" presStyleCnt="3" custScaleX="99917" custScaleY="224385" custLinFactNeighborX="6862" custLinFactNeighborY="34620">
        <dgm:presLayoutVars/>
      </dgm:prSet>
      <dgm:spPr/>
    </dgm:pt>
  </dgm:ptLst>
  <dgm:cxnLst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31826907-E438-4A1B-A800-F181C547104F}" type="presOf" srcId="{30A490C8-22B4-4D68-875C-0F0DE2FF864D}" destId="{22359DD7-1BFB-4900-BAE6-6084F2F57988}" srcOrd="0" destOrd="0" presId="urn:microsoft.com/office/officeart/2016/7/layout/HorizontalActionList#1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711E093C-AD42-45A4-8D40-A2D39702062E}" srcId="{A2322D3A-7AC2-4C5C-9D7E-EAB2313D47D4}" destId="{8FE81FEC-2664-411F-AEB3-065F29F52751}" srcOrd="0" destOrd="0" parTransId="{BCBC007E-0269-421B-9C41-DE26D5C3A822}" sibTransId="{80230EB7-7230-4881-A631-309C07417378}"/>
    <dgm:cxn modelId="{77A55366-077C-403B-A9E1-B9C6B5CA3288}" type="presOf" srcId="{73D947E0-108F-4D20-A71E-3CF329F97212}" destId="{BDBD7220-3F85-45D2-BED6-5BBFBC23EAE3}" srcOrd="0" destOrd="0" presId="urn:microsoft.com/office/officeart/2016/7/layout/HorizontalActionList#1"/>
    <dgm:cxn modelId="{B7F6ED6E-855A-4A7B-AE18-3BD04546002C}" type="presOf" srcId="{B1AFA1AF-0FF8-45B3-A6D0-0E255A2F637D}" destId="{C4F84DEA-2002-4D32-8E80-70EEE05E345A}" srcOrd="0" destOrd="0" presId="urn:microsoft.com/office/officeart/2016/7/layout/HorizontalActionList#1"/>
    <dgm:cxn modelId="{C54EA6C2-0E6B-42D8-9A4A-4456127A91A8}" type="presOf" srcId="{A2322D3A-7AC2-4C5C-9D7E-EAB2313D47D4}" destId="{59606EB9-9F10-4D12-A33F-A242FDCC0D0F}" srcOrd="0" destOrd="0" presId="urn:microsoft.com/office/officeart/2016/7/layout/HorizontalActionList#1"/>
    <dgm:cxn modelId="{E339F9C8-AD35-4E33-9434-788C81500EB2}" type="presOf" srcId="{8FE81FEC-2664-411F-AEB3-065F29F52751}" destId="{C8429E68-36DD-4F6A-A2F4-7CCDADCEFAD1}" srcOrd="0" destOrd="0" presId="urn:microsoft.com/office/officeart/2016/7/layout/HorizontalActionList#1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179FAFCF-F878-464E-A8A6-1185EFA0E380}" srcId="{0DD8915E-DC14-41D6-9BB5-F49E1C265163}" destId="{A2322D3A-7AC2-4C5C-9D7E-EAB2313D47D4}" srcOrd="2" destOrd="0" parTransId="{4A8C15D4-B36F-4764-B4FF-F2AF790D3E17}" sibTransId="{84DE1C3A-3FC7-4DB3-88ED-33F65A71557A}"/>
    <dgm:cxn modelId="{825BC9D8-F515-4FBF-8CF8-23CD32968E1D}" type="presOf" srcId="{0DD8915E-DC14-41D6-9BB5-F49E1C265163}" destId="{E4B4F7C4-5024-45F0-9FD7-C5068A1AE6C4}" srcOrd="0" destOrd="0" presId="urn:microsoft.com/office/officeart/2016/7/layout/HorizontalActionList#1"/>
    <dgm:cxn modelId="{E9D2B9D9-3B26-471C-AF45-E02D1C258CD3}" type="presParOf" srcId="{E4B4F7C4-5024-45F0-9FD7-C5068A1AE6C4}" destId="{473E2436-1BC1-4A6C-8568-5C38418F52D1}" srcOrd="0" destOrd="0" presId="urn:microsoft.com/office/officeart/2016/7/layout/HorizontalActionList#1"/>
    <dgm:cxn modelId="{A151C920-5872-4C88-8534-922E9C800B9B}" type="presParOf" srcId="{473E2436-1BC1-4A6C-8568-5C38418F52D1}" destId="{BDBD7220-3F85-45D2-BED6-5BBFBC23EAE3}" srcOrd="0" destOrd="0" presId="urn:microsoft.com/office/officeart/2016/7/layout/HorizontalActionList#1"/>
    <dgm:cxn modelId="{45373909-AB37-4D9A-936C-DC8447BC111D}" type="presParOf" srcId="{473E2436-1BC1-4A6C-8568-5C38418F52D1}" destId="{22359DD7-1BFB-4900-BAE6-6084F2F57988}" srcOrd="1" destOrd="0" presId="urn:microsoft.com/office/officeart/2016/7/layout/HorizontalActionList#1"/>
    <dgm:cxn modelId="{CFC7E7C1-85BC-47FC-BC11-D0BACA8440B9}" type="presParOf" srcId="{E4B4F7C4-5024-45F0-9FD7-C5068A1AE6C4}" destId="{38C65349-0C40-499F-9765-B6F38C2DC3C3}" srcOrd="1" destOrd="0" presId="urn:microsoft.com/office/officeart/2016/7/layout/HorizontalActionList#1"/>
    <dgm:cxn modelId="{86FF1107-69E9-4310-A0D8-2BF61292A72B}" type="presParOf" srcId="{E4B4F7C4-5024-45F0-9FD7-C5068A1AE6C4}" destId="{C6650FDC-3601-45F5-9125-6E3F90A53F8A}" srcOrd="2" destOrd="0" presId="urn:microsoft.com/office/officeart/2016/7/layout/HorizontalActionList#1"/>
    <dgm:cxn modelId="{1C7F1C64-2F3D-4695-A56C-92B1B848B0C2}" type="presParOf" srcId="{C6650FDC-3601-45F5-9125-6E3F90A53F8A}" destId="{C4F84DEA-2002-4D32-8E80-70EEE05E345A}" srcOrd="0" destOrd="0" presId="urn:microsoft.com/office/officeart/2016/7/layout/HorizontalActionList#1"/>
    <dgm:cxn modelId="{DC59A3FF-666D-48A7-B3BE-98A9F829402D}" type="presParOf" srcId="{C6650FDC-3601-45F5-9125-6E3F90A53F8A}" destId="{4FEB85EB-D046-4CDB-8A62-BBCE260C4490}" srcOrd="1" destOrd="0" presId="urn:microsoft.com/office/officeart/2016/7/layout/HorizontalActionList#1"/>
    <dgm:cxn modelId="{AAE65B9C-F662-4FAA-8FDB-82E7FB86BB24}" type="presParOf" srcId="{E4B4F7C4-5024-45F0-9FD7-C5068A1AE6C4}" destId="{40F59683-723F-44D1-8379-95635EED1AA8}" srcOrd="3" destOrd="0" presId="urn:microsoft.com/office/officeart/2016/7/layout/HorizontalActionList#1"/>
    <dgm:cxn modelId="{2608DA2F-9259-4A20-98D1-9A5F5780B66F}" type="presParOf" srcId="{E4B4F7C4-5024-45F0-9FD7-C5068A1AE6C4}" destId="{647B2244-AC3A-441A-A6FB-6136FA04F429}" srcOrd="4" destOrd="0" presId="urn:microsoft.com/office/officeart/2016/7/layout/HorizontalActionList#1"/>
    <dgm:cxn modelId="{F55613FD-292F-4CCF-A44A-E9FC24D70E0E}" type="presParOf" srcId="{647B2244-AC3A-441A-A6FB-6136FA04F429}" destId="{59606EB9-9F10-4D12-A33F-A242FDCC0D0F}" srcOrd="0" destOrd="0" presId="urn:microsoft.com/office/officeart/2016/7/layout/HorizontalActionList#1"/>
    <dgm:cxn modelId="{7B4FE576-C66F-4D92-B6AC-DA1D068316E4}" type="presParOf" srcId="{647B2244-AC3A-441A-A6FB-6136FA04F429}" destId="{C8429E68-36DD-4F6A-A2F4-7CCDADCEFAD1}" srcOrd="1" destOrd="0" presId="urn:microsoft.com/office/officeart/2016/7/layout/HorizontalActionLis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15214" y="0"/>
          <a:ext cx="3423197" cy="1026959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509" tIns="270509" rIns="270509" bIns="270509" numCol="1" spcCol="1270" rtlCol="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hlinkClick xmlns:r="http://schemas.openxmlformats.org/officeDocument/2006/relationships" r:id="rId1"/>
            </a:rPr>
            <a:t>https://rospotrebnadzor.ru/documents/details.php?ELEMENT_ID=5234</a:t>
          </a:r>
          <a:endParaRPr lang="ru-RU" sz="1100" kern="1200" noProof="0" dirty="0">
            <a:latin typeface="Times New Roman" panose="02020603050405020304" pitchFamily="18" charset="0"/>
            <a:cs typeface="Times New Roman"/>
          </a:endParaRPr>
        </a:p>
      </dsp:txBody>
      <dsp:txXfrm>
        <a:off x="15214" y="0"/>
        <a:ext cx="3423197" cy="1026959"/>
      </dsp:txXfrm>
    </dsp:sp>
    <dsp:sp modelId="{22359DD7-1BFB-4900-BAE6-6084F2F57988}">
      <dsp:nvSpPr>
        <dsp:cNvPr id="0" name=""/>
        <dsp:cNvSpPr/>
      </dsp:nvSpPr>
      <dsp:spPr>
        <a:xfrm>
          <a:off x="135953" y="1363304"/>
          <a:ext cx="3094278" cy="1834362"/>
        </a:xfrm>
        <a:prstGeom prst="rect">
          <a:avLst/>
        </a:prstGeom>
        <a:blipFill rotWithShape="0">
          <a:blip xmlns:r="http://schemas.openxmlformats.org/officeDocument/2006/relationships" r:embed="rId2"/>
          <a:srcRect/>
          <a:stretch>
            <a:fillRect l="-11000" r="-1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638" tIns="321638" rIns="321638" bIns="321638" numCol="1" spcCol="1270" rtlCol="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0" i="0" kern="120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135953" y="1363304"/>
        <a:ext cx="3094278" cy="1834362"/>
      </dsp:txXfrm>
    </dsp:sp>
    <dsp:sp modelId="{C4F84DEA-2002-4D32-8E80-70EEE05E345A}">
      <dsp:nvSpPr>
        <dsp:cNvPr id="0" name=""/>
        <dsp:cNvSpPr/>
      </dsp:nvSpPr>
      <dsp:spPr>
        <a:xfrm>
          <a:off x="3569068" y="0"/>
          <a:ext cx="3423197" cy="1026959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509" tIns="270509" rIns="270509" bIns="270509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>
              <a:latin typeface="Times New Roman" panose="02020603050405020304" pitchFamily="18" charset="0"/>
              <a:cs typeface="Times New Roman"/>
            </a:rPr>
            <a:t>https://cr.minzdrav.gov.ru/</a:t>
          </a:r>
          <a:endParaRPr lang="ru-RU" sz="2000" kern="1200" noProof="0" dirty="0">
            <a:latin typeface="Times New Roman" panose="02020603050405020304" pitchFamily="18" charset="0"/>
            <a:cs typeface="Times New Roman"/>
          </a:endParaRPr>
        </a:p>
      </dsp:txBody>
      <dsp:txXfrm>
        <a:off x="3569068" y="0"/>
        <a:ext cx="3423197" cy="1026959"/>
      </dsp:txXfrm>
    </dsp:sp>
    <dsp:sp modelId="{4FEB85EB-D046-4CDB-8A62-BBCE260C4490}">
      <dsp:nvSpPr>
        <dsp:cNvPr id="0" name=""/>
        <dsp:cNvSpPr/>
      </dsp:nvSpPr>
      <dsp:spPr>
        <a:xfrm>
          <a:off x="3582165" y="1375450"/>
          <a:ext cx="3224167" cy="18343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606EB9-9F10-4D12-A33F-A242FDCC0D0F}">
      <dsp:nvSpPr>
        <dsp:cNvPr id="0" name=""/>
        <dsp:cNvSpPr/>
      </dsp:nvSpPr>
      <dsp:spPr>
        <a:xfrm>
          <a:off x="7077187" y="0"/>
          <a:ext cx="3423197" cy="1026959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509" tIns="270509" rIns="270509" bIns="270509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>
              <a:latin typeface="Times New Roman" panose="02020603050405020304" pitchFamily="18" charset="0"/>
              <a:cs typeface="Times New Roman"/>
            </a:rPr>
            <a:t>http://nsi.rosminzdrav.ru/#!/refbook/1.2.643.5.1.13.13.11.1080/version/3.41</a:t>
          </a:r>
          <a:endParaRPr lang="ru-RU" sz="2000" kern="1200" noProof="0" dirty="0">
            <a:latin typeface="Times New Roman" panose="02020603050405020304" pitchFamily="18" charset="0"/>
            <a:cs typeface="Times New Roman"/>
          </a:endParaRPr>
        </a:p>
      </dsp:txBody>
      <dsp:txXfrm>
        <a:off x="7077187" y="0"/>
        <a:ext cx="3423197" cy="1026959"/>
      </dsp:txXfrm>
    </dsp:sp>
    <dsp:sp modelId="{C8429E68-36DD-4F6A-A2F4-7CCDADCEFAD1}">
      <dsp:nvSpPr>
        <dsp:cNvPr id="0" name=""/>
        <dsp:cNvSpPr/>
      </dsp:nvSpPr>
      <dsp:spPr>
        <a:xfrm>
          <a:off x="7095244" y="1101451"/>
          <a:ext cx="3420355" cy="2371998"/>
        </a:xfrm>
        <a:prstGeom prst="rect">
          <a:avLst/>
        </a:prstGeom>
        <a:blipFill rotWithShape="0">
          <a:blip xmlns:r="http://schemas.openxmlformats.org/officeDocument/2006/relationships" r:embed="rId3"/>
          <a:srcRect/>
          <a:stretch>
            <a:fillRect l="-16000" r="-16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136" tIns="338136" rIns="338136" bIns="338136" numCol="1" spcCol="1270" rtlCol="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0" i="0" kern="1200" noProof="0" dirty="0">
            <a:solidFill>
              <a:schemeClr val="accent3"/>
            </a:solidFill>
            <a:latin typeface="Gill Sans Nova Light" panose="020B0302020104020203" pitchFamily="34" charset="0"/>
            <a:cs typeface="Gill Sans Light" panose="020B0302020104020203" pitchFamily="34" charset="-79"/>
          </a:endParaRPr>
        </a:p>
      </dsp:txBody>
      <dsp:txXfrm>
        <a:off x="7095244" y="1101451"/>
        <a:ext cx="3420355" cy="2371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#1">
  <dgm:title val="Горизонтальный список действий"/>
  <dgm:desc val="Используется для отображения непоследовательных или сгруппированных списков данных. Хорошо работает с большими объемами текста. Весь текст выделен равномерно, направление не подразумевается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pPr rtl="0"/>
            <a:fld id="{D874E27E-5D1F-488F-8842-2EE4665658AB}" type="datetime1">
              <a:rPr lang="ru-RU" smtClean="0"/>
              <a:t>26.09.2023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17369B77-94AB-0344-9EBF-9DB9EE8D3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MO" sz="1200"/>
            </a:lvl1pPr>
          </a:lstStyle>
          <a:p>
            <a:fld id="{B1CC0895-195D-42AE-A25E-8485D1B75B8A}" type="datetime1">
              <a:rPr lang="ru-RU" noProof="0" smtClean="0"/>
              <a:pPr/>
              <a:t>26.09.2023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MO"/>
            </a:defPPr>
          </a:lstStyle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MO"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MO" sz="1200"/>
            </a:lvl1pPr>
          </a:lstStyle>
          <a:p>
            <a:pPr rtl="0"/>
            <a:fld id="{0775476F-A808-1F46-A368-07984F6DA22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MO"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4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32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47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878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8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391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0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0775476F-A808-1F46-A368-07984F6DA22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, содержащее текст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 descr="Изображение, содержащее текст&#10;&#10;Автоматически созданное описание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Изображение керамического изделия, фарфора&#10;&#10;Автоматически созданное описание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ru-MO" sz="46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ru-MO" sz="2400"/>
            </a:lvl1pPr>
            <a:lvl2pPr marL="457200" indent="0" algn="ctr">
              <a:buNone/>
              <a:defRPr lang="ru-MO" sz="2000"/>
            </a:lvl2pPr>
            <a:lvl3pPr marL="914400" indent="0" algn="ctr">
              <a:buNone/>
              <a:defRPr lang="ru-MO" sz="1800"/>
            </a:lvl3pPr>
            <a:lvl4pPr marL="1371600" indent="0" algn="ctr">
              <a:buNone/>
              <a:defRPr lang="ru-MO" sz="1600"/>
            </a:lvl4pPr>
            <a:lvl5pPr marL="1828800" indent="0" algn="ctr">
              <a:buNone/>
              <a:defRPr lang="ru-MO" sz="1600"/>
            </a:lvl5pPr>
            <a:lvl6pPr marL="2286000" indent="0" algn="ctr">
              <a:buNone/>
              <a:defRPr lang="ru-MO" sz="1600"/>
            </a:lvl6pPr>
            <a:lvl7pPr marL="2743200" indent="0" algn="ctr">
              <a:buNone/>
              <a:defRPr lang="ru-MO" sz="1600"/>
            </a:lvl7pPr>
            <a:lvl8pPr marL="3200400" indent="0" algn="ctr">
              <a:buNone/>
              <a:defRPr lang="ru-MO" sz="1600"/>
            </a:lvl8pPr>
            <a:lvl9pPr marL="3657600" indent="0" algn="ctr">
              <a:buNone/>
              <a:defRPr lang="ru-MO"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контен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9" name="Рисунок 8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36" name="Рисунок 35" descr="Дерево крупным планом&#10;&#10;Описание создано автоматически со средней степенью достоверности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Объект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Объект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pic>
        <p:nvPicPr>
          <p:cNvPr id="38" name="Рисунок 37" descr="Группа цветов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Текст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MO" sz="3000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Сравнени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ru-MO" sz="2000" b="0">
                <a:latin typeface="Times New Roman" panose="02020603050405020304" pitchFamily="18" charset="0"/>
                <a:cs typeface="+mj-cs"/>
              </a:defRPr>
            </a:lvl1pPr>
            <a:lvl2pPr marL="457200" indent="0">
              <a:buNone/>
              <a:defRPr lang="ru-MO" sz="2000" b="1"/>
            </a:lvl2pPr>
            <a:lvl3pPr marL="914400" indent="0">
              <a:buNone/>
              <a:defRPr lang="ru-MO" sz="1800" b="1"/>
            </a:lvl3pPr>
            <a:lvl4pPr marL="1371600" indent="0">
              <a:buNone/>
              <a:defRPr lang="ru-MO" sz="1600" b="1"/>
            </a:lvl4pPr>
            <a:lvl5pPr marL="1828800" indent="0">
              <a:buNone/>
              <a:defRPr lang="ru-MO" sz="1600" b="1"/>
            </a:lvl5pPr>
            <a:lvl6pPr marL="2286000" indent="0">
              <a:buNone/>
              <a:defRPr lang="ru-MO" sz="1600" b="1"/>
            </a:lvl6pPr>
            <a:lvl7pPr marL="2743200" indent="0">
              <a:buNone/>
              <a:defRPr lang="ru-MO" sz="1600" b="1"/>
            </a:lvl7pPr>
            <a:lvl8pPr marL="3200400" indent="0">
              <a:buNone/>
              <a:defRPr lang="ru-MO" sz="1600" b="1"/>
            </a:lvl8pPr>
            <a:lvl9pPr marL="3657600" indent="0">
              <a:buNone/>
              <a:defRPr lang="ru-MO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ru-MO" sz="1600"/>
            </a:lvl1pPr>
            <a:lvl2pPr>
              <a:buClr>
                <a:srgbClr val="73292A"/>
              </a:buClr>
              <a:defRPr lang="ru-MO" sz="1400"/>
            </a:lvl2pPr>
            <a:lvl3pPr>
              <a:buClr>
                <a:srgbClr val="73292A"/>
              </a:buClr>
              <a:defRPr lang="ru-MO" sz="1200"/>
            </a:lvl3pPr>
            <a:lvl4pPr>
              <a:buClr>
                <a:srgbClr val="73292A"/>
              </a:buClr>
              <a:defRPr lang="ru-MO" sz="1100"/>
            </a:lvl4pPr>
            <a:lvl5pPr>
              <a:buClr>
                <a:srgbClr val="73292A"/>
              </a:buClr>
              <a:defRPr lang="ru-MO" sz="11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Рисунок 9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Рисунок 11" descr="Цветок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ru-MO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ru-MO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O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7" name="Рисунок 6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MO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ru-MO" sz="3200"/>
            </a:lvl1pPr>
            <a:lvl2pPr>
              <a:defRPr lang="ru-MO" sz="2800"/>
            </a:lvl2pPr>
            <a:lvl3pPr>
              <a:defRPr lang="ru-MO" sz="2400"/>
            </a:lvl3pPr>
            <a:lvl4pPr>
              <a:defRPr lang="ru-MO" sz="2000"/>
            </a:lvl4pPr>
            <a:lvl5pPr>
              <a:defRPr lang="ru-MO" sz="2000"/>
            </a:lvl5pPr>
            <a:lvl6pPr>
              <a:defRPr lang="ru-MO" sz="2000"/>
            </a:lvl6pPr>
            <a:lvl7pPr>
              <a:defRPr lang="ru-MO" sz="2000"/>
            </a:lvl7pPr>
            <a:lvl8pPr>
              <a:defRPr lang="ru-MO" sz="2000"/>
            </a:lvl8pPr>
            <a:lvl9pPr>
              <a:defRPr lang="ru-MO"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MO" sz="1600"/>
            </a:lvl1pPr>
            <a:lvl2pPr marL="457200" indent="0">
              <a:buNone/>
              <a:defRPr lang="ru-MO" sz="1400"/>
            </a:lvl2pPr>
            <a:lvl3pPr marL="914400" indent="0">
              <a:buNone/>
              <a:defRPr lang="ru-MO" sz="1200"/>
            </a:lvl3pPr>
            <a:lvl4pPr marL="1371600" indent="0">
              <a:buNone/>
              <a:defRPr lang="ru-MO" sz="1000"/>
            </a:lvl4pPr>
            <a:lvl5pPr marL="1828800" indent="0">
              <a:buNone/>
              <a:defRPr lang="ru-MO" sz="1000"/>
            </a:lvl5pPr>
            <a:lvl6pPr marL="2286000" indent="0">
              <a:buNone/>
              <a:defRPr lang="ru-MO" sz="1000"/>
            </a:lvl6pPr>
            <a:lvl7pPr marL="2743200" indent="0">
              <a:buNone/>
              <a:defRPr lang="ru-MO" sz="1000"/>
            </a:lvl7pPr>
            <a:lvl8pPr marL="3200400" indent="0">
              <a:buNone/>
              <a:defRPr lang="ru-MO" sz="1000"/>
            </a:lvl8pPr>
            <a:lvl9pPr marL="3657600" indent="0">
              <a:buNone/>
              <a:defRPr lang="ru-MO"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ru-MO"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ru-MO" sz="3200"/>
            </a:lvl1pPr>
            <a:lvl2pPr marL="457200" indent="0">
              <a:buNone/>
              <a:defRPr lang="ru-MO" sz="2800"/>
            </a:lvl2pPr>
            <a:lvl3pPr marL="914400" indent="0">
              <a:buNone/>
              <a:defRPr lang="ru-MO" sz="2400"/>
            </a:lvl3pPr>
            <a:lvl4pPr marL="1371600" indent="0">
              <a:buNone/>
              <a:defRPr lang="ru-MO" sz="2000"/>
            </a:lvl4pPr>
            <a:lvl5pPr marL="1828800" indent="0">
              <a:buNone/>
              <a:defRPr lang="ru-MO" sz="2000"/>
            </a:lvl5pPr>
            <a:lvl6pPr marL="2286000" indent="0">
              <a:buNone/>
              <a:defRPr lang="ru-MO" sz="2000"/>
            </a:lvl6pPr>
            <a:lvl7pPr marL="2743200" indent="0">
              <a:buNone/>
              <a:defRPr lang="ru-MO" sz="2000"/>
            </a:lvl7pPr>
            <a:lvl8pPr marL="3200400" indent="0">
              <a:buNone/>
              <a:defRPr lang="ru-MO" sz="2000"/>
            </a:lvl8pPr>
            <a:lvl9pPr marL="3657600" indent="0">
              <a:buNone/>
              <a:defRPr lang="ru-MO" sz="2000"/>
            </a:lvl9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ru-MO" sz="1600"/>
            </a:lvl1pPr>
            <a:lvl2pPr marL="457200" indent="0">
              <a:buNone/>
              <a:defRPr lang="ru-MO" sz="1400"/>
            </a:lvl2pPr>
            <a:lvl3pPr marL="914400" indent="0">
              <a:buNone/>
              <a:defRPr lang="ru-MO" sz="1200"/>
            </a:lvl3pPr>
            <a:lvl4pPr marL="1371600" indent="0">
              <a:buNone/>
              <a:defRPr lang="ru-MO" sz="1000"/>
            </a:lvl4pPr>
            <a:lvl5pPr marL="1828800" indent="0">
              <a:buNone/>
              <a:defRPr lang="ru-MO" sz="1000"/>
            </a:lvl5pPr>
            <a:lvl6pPr marL="2286000" indent="0">
              <a:buNone/>
              <a:defRPr lang="ru-MO" sz="1000"/>
            </a:lvl6pPr>
            <a:lvl7pPr marL="2743200" indent="0">
              <a:buNone/>
              <a:defRPr lang="ru-MO" sz="1000"/>
            </a:lvl7pPr>
            <a:lvl8pPr marL="3200400" indent="0">
              <a:buNone/>
              <a:defRPr lang="ru-MO" sz="1000"/>
            </a:lvl8pPr>
            <a:lvl9pPr marL="3657600" indent="0">
              <a:buNone/>
              <a:defRPr lang="ru-MO"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3" name="Рисунок 12" descr="Группа цветов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32" name="Объект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ru-MO" sz="2400"/>
            </a:lvl1pPr>
            <a:lvl2pPr marL="228600">
              <a:buClr>
                <a:srgbClr val="73292A"/>
              </a:buClr>
              <a:defRPr lang="ru-MO" sz="2000"/>
            </a:lvl2pPr>
            <a:lvl3pPr marL="685800">
              <a:buClr>
                <a:srgbClr val="73292A"/>
              </a:buClr>
              <a:defRPr lang="ru-MO" sz="1800"/>
            </a:lvl3pPr>
            <a:lvl4pPr marL="1143000">
              <a:buClr>
                <a:srgbClr val="73292A"/>
              </a:buClr>
              <a:defRPr lang="ru-MO" sz="1600"/>
            </a:lvl4pPr>
            <a:lvl5pPr marL="1600200">
              <a:buClr>
                <a:srgbClr val="73292A"/>
              </a:buClr>
              <a:defRPr lang="ru-MO" sz="16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pic>
        <p:nvPicPr>
          <p:cNvPr id="6" name="Рисунок 5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Текст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MO" sz="30000">
                <a:solidFill>
                  <a:schemeClr val="bg1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содержимое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ru-MO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ru-MO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ru-MO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ru-MO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1" name="Рисунок 10" descr="Растение крупным планом&#10;&#10;Описание создано автоматически с низкой степенью достоверности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Рисунок 8" descr="Изображение постельного белья, ткани&#10;&#10;Автоматически созданное описание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Рисунок 14" descr="Изображение керамического изделия, фарфора&#10;&#10;Автоматически созданное описание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Рисунок 16" descr="Изображение, содержащее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ru-MO"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ru-MO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 (зеленый цвет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ru-MO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ru-MO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7" descr="Изображение ткани&#10;&#10;Автоматически созданное описание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6" name="Рисунок 15" descr="Изображение цветка, растения&#10;&#10;Автоматически созданное описание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Рисунок 18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ru-MO" sz="4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ru-MO" sz="2400">
                <a:solidFill>
                  <a:schemeClr val="accent3"/>
                </a:solidFill>
              </a:defRPr>
            </a:lvl1pPr>
            <a:lvl2pPr marL="457200" indent="0">
              <a:buNone/>
              <a:defRPr lang="ru-MO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MO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MO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7" name="Текст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ru-MO" sz="14000" b="1">
                <a:solidFill>
                  <a:schemeClr val="tx2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”</a:t>
            </a:r>
          </a:p>
        </p:txBody>
      </p:sp>
      <p:sp>
        <p:nvSpPr>
          <p:cNvPr id="28" name="Текст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ru-MO" sz="14000" b="1">
                <a:solidFill>
                  <a:schemeClr val="tx2"/>
                </a:solidFill>
                <a:latin typeface="Times New Roman" panose="02020603050405020304" pitchFamily="18" charset="0"/>
                <a:cs typeface="+mj-cs"/>
              </a:defRPr>
            </a:lvl1pPr>
          </a:lstStyle>
          <a:p>
            <a:pPr lvl="0" rtl="0"/>
            <a:r>
              <a:rPr lang="ru-RU" noProof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Рисунок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Рисунок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MO"/>
            </a:defPPr>
          </a:lstStyle>
          <a:p>
            <a:pPr algn="ctr" rtl="0"/>
            <a:endParaRPr lang="ru-RU" noProof="0"/>
          </a:p>
        </p:txBody>
      </p:sp>
      <p:pic>
        <p:nvPicPr>
          <p:cNvPr id="10" name="Рисунок 9" descr="Изображение моллюска, насекомого&#10;&#10;Автоматически созданное описание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ru-MO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2" name="Рисунок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6" name="Рисунок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5" name="Текст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4" name="Текст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1" name="Рисунок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Текст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2" name="Текст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6" name="Рисунок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8" name="Текст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0" name="Рисунок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Текст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4" name="Текст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4" name="Рисунок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9" name="Рисунок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7" name="Текст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6" name="Текст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7" name="Рисунок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ru-MO" sz="1800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42" name="Текст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1" name="Текст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MO" sz="1400" spc="20" baseline="0">
                <a:latin typeface="+mn-lt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MO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MO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MO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MO" sz="4400" kern="1200">
          <a:solidFill>
            <a:schemeClr val="accent3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ru-MO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ru-MO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MO"/>
      </a:defPPr>
      <a:lvl1pPr marL="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MO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7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5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5.xml"/><Relationship Id="rId7" Type="http://schemas.microsoft.com/office/2007/relationships/hdphoto" Target="../media/hdphoto4.wdp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6.png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5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5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10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diagramLayout" Target="../diagrams/layout1.xml"/><Relationship Id="rId11" Type="http://schemas.openxmlformats.org/officeDocument/2006/relationships/image" Target="../media/image15.png"/><Relationship Id="rId5" Type="http://schemas.openxmlformats.org/officeDocument/2006/relationships/diagramData" Target="../diagrams/data1.xml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6.xml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5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5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6.emf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package" Target="../embeddings/Microsoft_PowerPoint_Presentation.pptx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hyperlink" Target="mailto:kedova.anna@gmail.com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sdo.medprofedu.ru/" TargetMode="External"/><Relationship Id="rId5" Type="http://schemas.openxmlformats.org/officeDocument/2006/relationships/hyperlink" Target="http://www.medprofedu.ru/" TargetMode="External"/><Relationship Id="rId4" Type="http://schemas.openxmlformats.org/officeDocument/2006/relationships/hyperlink" Target="mailto:opk@medprofedu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873551"/>
            <a:ext cx="6693408" cy="1277826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sz="3200" dirty="0"/>
              <a:t>Возможные ошибки</a:t>
            </a:r>
            <a:br>
              <a:rPr lang="ru-RU" sz="3200" dirty="0"/>
            </a:br>
            <a:r>
              <a:rPr lang="ru-RU" sz="3200" dirty="0"/>
              <a:t>среднего звена в клинических исследованиях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КДЛ</a:t>
            </a:r>
          </a:p>
        </p:txBody>
      </p:sp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22238E91-1D8A-873E-4598-D19CD96016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23"/>
    </mc:Choice>
    <mc:Fallback xmlns="">
      <p:transition spd="slow" advTm="34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5998E843-DF26-18DE-842D-1571D6F70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68" y="381000"/>
            <a:ext cx="10024844" cy="1325563"/>
          </a:xfrm>
        </p:spPr>
        <p:txBody>
          <a:bodyPr>
            <a:noAutofit/>
          </a:bodyPr>
          <a:lstStyle/>
          <a:p>
            <a:r>
              <a:rPr lang="ru-RU" sz="1200" dirty="0"/>
              <a:t>1) Размеры: измеряют длину и ширину обнаруженных яиц. Для каждого вида гельминта характерна определенная величина яиц, которая варьирует от среднего значения  2) Форма: яйца гельминтов в основном имеют эллипсоидную форму, вытянутую в разной степени, часто асимметричны. 3) Толщина оболочки яиц разных видов гельминтов сильно различается: от очень тонкой (как у </a:t>
            </a:r>
            <a:r>
              <a:rPr lang="ru-RU" sz="1200" dirty="0" err="1"/>
              <a:t>анкилостоматид</a:t>
            </a:r>
            <a:r>
              <a:rPr lang="ru-RU" sz="1200" dirty="0"/>
              <a:t>) до толстой многослойной с наружной крупнобугристой белковой оболочкой, характерной для яиц аскарид. 4) Цвет: яйца некоторых видов гельминтов окрашены в желто-коричневый цвет уже в матке самок (у большинства трематод), у других – изначально бесцветны, но прокрашиваются пигментами испражнений в темно-желтый или коричнево-бурый цвет по мере прохождения по кишечнику (яйца аскарид, власоглава), встречаются и неокрашенные яйца, например, у </a:t>
            </a:r>
            <a:r>
              <a:rPr lang="ru-RU" sz="1200" dirty="0" err="1"/>
              <a:t>анкилостоматид</a:t>
            </a:r>
            <a:r>
              <a:rPr lang="ru-RU" sz="1200" dirty="0"/>
              <a:t>, остриц, карликового цепня. 5) Н а л и ч и е м о р ф о л о г и ч е с к и х о с о б е н </a:t>
            </a:r>
            <a:r>
              <a:rPr lang="ru-RU" sz="1200" dirty="0" err="1"/>
              <a:t>н</a:t>
            </a:r>
            <a:r>
              <a:rPr lang="ru-RU" sz="1200" dirty="0"/>
              <a:t> о с т е й таких, как крышечки, шипы, пробки, крючки или фестончатая наружная оболочка</a:t>
            </a:r>
          </a:p>
        </p:txBody>
      </p:sp>
      <p:pic>
        <p:nvPicPr>
          <p:cNvPr id="21" name="Объект 20">
            <a:extLst>
              <a:ext uri="{FF2B5EF4-FFF2-40B4-BE49-F238E27FC236}">
                <a16:creationId xmlns:a16="http://schemas.microsoft.com/office/drawing/2014/main" id="{324680F1-EF3E-226F-7305-B24B8CA5C2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82882" y="2396292"/>
            <a:ext cx="3031243" cy="4080708"/>
          </a:xfrm>
        </p:spPr>
      </p:pic>
      <p:pic>
        <p:nvPicPr>
          <p:cNvPr id="23" name="Объект 22">
            <a:extLst>
              <a:ext uri="{FF2B5EF4-FFF2-40B4-BE49-F238E27FC236}">
                <a16:creationId xmlns:a16="http://schemas.microsoft.com/office/drawing/2014/main" id="{C7E5BEB8-D114-E3AB-A2D0-DDA0D8B593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3768407" y="2366606"/>
            <a:ext cx="3031243" cy="4302247"/>
          </a:xfrm>
        </p:spPr>
      </p:pic>
      <p:sp>
        <p:nvSpPr>
          <p:cNvPr id="15" name="Нижний колонтитул 14">
            <a:extLst>
              <a:ext uri="{FF2B5EF4-FFF2-40B4-BE49-F238E27FC236}">
                <a16:creationId xmlns:a16="http://schemas.microsoft.com/office/drawing/2014/main" id="{7450E454-26F6-2F8A-324E-610DE5FE33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5F2C08C0-5A50-DFEE-6857-BF1F1ECCAB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10</a:t>
            </a:fld>
            <a:endParaRPr lang="ru-RU" noProof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2ED06FC-BFD1-7BA9-5077-9712068EC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852" y="2396292"/>
            <a:ext cx="2924175" cy="371475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1B3A066-41FE-E3D8-9D62-3F3AA42DA1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1565" y="3626467"/>
            <a:ext cx="2490435" cy="3231533"/>
          </a:xfrm>
          <a:prstGeom prst="rect">
            <a:avLst/>
          </a:prstGeom>
        </p:spPr>
      </p:pic>
      <p:pic>
        <p:nvPicPr>
          <p:cNvPr id="30" name="Звук 29">
            <a:hlinkClick r:id="" action="ppaction://media"/>
            <a:extLst>
              <a:ext uri="{FF2B5EF4-FFF2-40B4-BE49-F238E27FC236}">
                <a16:creationId xmlns:a16="http://schemas.microsoft.com/office/drawing/2014/main" id="{30ACBB1E-2A53-851A-DA68-8D4F13387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6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181"/>
    </mc:Choice>
    <mc:Fallback xmlns="">
      <p:transition spd="slow" advTm="78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E2E3F-396A-A8A9-59F0-F42CCE04F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Березовая и ивовая пыльца </a:t>
            </a:r>
            <a:r>
              <a:rPr lang="en-US" sz="3600" dirty="0"/>
              <a:t>vs</a:t>
            </a:r>
            <a:r>
              <a:rPr lang="ru-RU" sz="3600" dirty="0"/>
              <a:t> </a:t>
            </a:r>
            <a:r>
              <a:rPr lang="en-US" sz="3600" dirty="0"/>
              <a:t>Blastocystis </a:t>
            </a:r>
            <a:r>
              <a:rPr lang="en-US" sz="3600" dirty="0" err="1"/>
              <a:t>sp</a:t>
            </a:r>
            <a:endParaRPr lang="ru-RU" sz="3600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882C1E8-172B-8E73-E3A8-69AE04A419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28600" y="2687184"/>
            <a:ext cx="3673078" cy="3548063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614D8A17-4A60-4790-3865-63D553807D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109637" y="2569948"/>
            <a:ext cx="3474065" cy="3786402"/>
          </a:xfr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EC7160-7D04-4C3B-2E3B-B9591D29E8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B6EB7-AB34-CFFB-A31F-D32F587D49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11</a:t>
            </a:fld>
            <a:endParaRPr lang="ru-RU" noProof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99C2C0-6BEC-508E-D4A1-CCD993C521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5424" y="2569948"/>
            <a:ext cx="3805024" cy="3786402"/>
          </a:xfrm>
          <a:prstGeom prst="rect">
            <a:avLst/>
          </a:prstGeom>
        </p:spPr>
      </p:pic>
      <p:pic>
        <p:nvPicPr>
          <p:cNvPr id="13" name="Звук 12">
            <a:hlinkClick r:id="" action="ppaction://media"/>
            <a:extLst>
              <a:ext uri="{FF2B5EF4-FFF2-40B4-BE49-F238E27FC236}">
                <a16:creationId xmlns:a16="http://schemas.microsoft.com/office/drawing/2014/main" id="{0BDB4F2D-CF9D-5BE8-964B-7443A1F00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2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443"/>
    </mc:Choice>
    <mc:Fallback xmlns="">
      <p:transition spd="slow" advTm="185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2BE79-12A9-022B-EEBD-7CE51A79E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Blastocystis </a:t>
            </a:r>
            <a:r>
              <a:rPr lang="en-US" sz="4400" dirty="0" err="1"/>
              <a:t>sp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9F04A3-C8DE-FF39-E747-E5F06018ED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 образцах кала человека обычно появляются </a:t>
            </a:r>
            <a:r>
              <a:rPr lang="ru-RU" dirty="0" err="1"/>
              <a:t>вакуолярные</a:t>
            </a:r>
            <a:r>
              <a:rPr lang="ru-RU" dirty="0"/>
              <a:t> </a:t>
            </a:r>
            <a:r>
              <a:rPr lang="ru-RU" dirty="0" err="1"/>
              <a:t>формы,которые</a:t>
            </a:r>
            <a:r>
              <a:rPr lang="ru-RU" dirty="0"/>
              <a:t> могут сильно различаться по размеру (от 5 до 40 мкм, обычный диапазон в кале человека составляет от 8 до 10 мкм) и обычно состоят из центрального тела, или «вакуоли», окруженной тонким ободком цитоплазмы, содержащей до шести ядер. </a:t>
            </a:r>
          </a:p>
          <a:p>
            <a:r>
              <a:rPr lang="ru-RU" dirty="0"/>
              <a:t>окрашивание облегчает обнаружение и идентификацию организма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AF7E8E9-1F52-388A-FCD8-AA39488941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896845" y="2628900"/>
            <a:ext cx="4114800" cy="3911672"/>
          </a:xfr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C984A5-5A43-6160-7EDF-40CDC1101A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9C40EF-E0C8-E15C-A509-C0D2BCDC52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12</a:t>
            </a:fld>
            <a:endParaRPr lang="ru-RU" noProof="0"/>
          </a:p>
        </p:txBody>
      </p:sp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id="{1E58B929-7763-3B63-E189-A34AB6BDFE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7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733"/>
    </mc:Choice>
    <mc:Fallback xmlns="">
      <p:transition spd="slow" advTm="153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1120032-A3CF-95D1-9DC2-6EB09B491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При обнаружении яйца гельминта или похожего на него объекта следует тщательно оценить все перечисленные признаки, чтобы установить видовой диагноз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28B100-D3E5-8425-96D0-53A66CC34A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EDDA32-278F-1794-5484-343305DC86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13</a:t>
            </a:fld>
            <a:endParaRPr lang="ru-RU" noProof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2BACEEF-BEEF-F430-C60F-44FF2A01B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5400000">
            <a:off x="1423511" y="585645"/>
            <a:ext cx="3460468" cy="54853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C18CFE-230A-14E3-4469-BD038C3AB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0483" y="1623495"/>
            <a:ext cx="3713945" cy="379696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D374A8-6CA6-0482-4E9A-E5E5F8DA2E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9956" y="3636057"/>
            <a:ext cx="3324225" cy="3028950"/>
          </a:xfrm>
          <a:prstGeom prst="rect">
            <a:avLst/>
          </a:prstGeom>
        </p:spPr>
      </p:pic>
      <p:pic>
        <p:nvPicPr>
          <p:cNvPr id="14" name="Звук 13">
            <a:hlinkClick r:id="" action="ppaction://media"/>
            <a:extLst>
              <a:ext uri="{FF2B5EF4-FFF2-40B4-BE49-F238E27FC236}">
                <a16:creationId xmlns:a16="http://schemas.microsoft.com/office/drawing/2014/main" id="{C6473977-45B1-99B9-A55E-A474AA22F5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2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612"/>
    </mc:Choice>
    <mc:Fallback xmlns="">
      <p:transition spd="slow" advTm="187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BBF35-44BD-C54A-211E-BBFE024DF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Неорганизованные осадки мочи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A57AF1-301A-3C6A-6F65-18779F2D3E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A1167AA-E838-9426-EF67-A361BAA78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14</a:t>
            </a:fld>
            <a:endParaRPr lang="ru-RU" noProof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819A8-DF87-6FEF-3AF8-E3F41FB4CE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9423" y="1706880"/>
            <a:ext cx="4629471" cy="4701398"/>
          </a:xfrm>
          <a:prstGeom prst="rect">
            <a:avLst/>
          </a:prstGeo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69C907FB-02CE-5C73-8818-B09010790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430" y="1706879"/>
            <a:ext cx="4763695" cy="4724766"/>
          </a:xfrm>
        </p:spPr>
      </p:pic>
      <p:pic>
        <p:nvPicPr>
          <p:cNvPr id="14" name="Звук 13">
            <a:hlinkClick r:id="" action="ppaction://media"/>
            <a:extLst>
              <a:ext uri="{FF2B5EF4-FFF2-40B4-BE49-F238E27FC236}">
                <a16:creationId xmlns:a16="http://schemas.microsoft.com/office/drawing/2014/main" id="{D4317CA1-E9F6-25EE-1F68-001E42E7B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07"/>
    </mc:Choice>
    <mc:Fallback xmlns="">
      <p:transition spd="slow" advTm="189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5B4F6-2871-96DF-5C8D-8C2FE1C61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путать с фосфорнокислой известью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713CCA-812F-4D43-E9F1-347432A403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980C8D-EB2E-9021-7BB9-1DF47AAC73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15</a:t>
            </a:fld>
            <a:endParaRPr lang="ru-RU" noProof="0"/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57D5B765-728C-C539-2899-F8AF14C8F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54566" y="1751806"/>
            <a:ext cx="3467281" cy="4370388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D4A9B3-C3EC-E86F-C953-5223DF5BF4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2940" y="1517650"/>
            <a:ext cx="4067175" cy="4838700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id="{4479BB53-2912-AF5D-75D2-D38BEF3C3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164"/>
    </mc:Choice>
    <mc:Fallback xmlns="">
      <p:transition spd="slow" advTm="168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DC4AE-C2C4-A814-CC59-BD002AEF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/>
              </a:rPr>
              <a:t>Где искать актуальную информацию</a:t>
            </a:r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2F00B7-F64B-BD9F-339A-EE343262F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8664" y="6356350"/>
            <a:ext cx="41148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7CEE5A-421C-AB04-0186-6EC7880701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067797" y="6356350"/>
            <a:ext cx="2743200" cy="365125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16</a:t>
            </a:fld>
            <a:endParaRPr lang="ru-RU" dirty="0"/>
          </a:p>
        </p:txBody>
      </p:sp>
      <p:graphicFrame>
        <p:nvGraphicFramePr>
          <p:cNvPr id="7" name="Объект 3" descr="Временная шкала ">
            <a:extLst>
              <a:ext uri="{FF2B5EF4-FFF2-40B4-BE49-F238E27FC236}">
                <a16:creationId xmlns:a16="http://schemas.microsoft.com/office/drawing/2014/main" id="{C1D7FEFA-7A16-2FA3-C133-D72EC12F2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588470"/>
              </p:ext>
            </p:extLst>
          </p:nvPr>
        </p:nvGraphicFramePr>
        <p:xfrm>
          <a:off x="838200" y="2990850"/>
          <a:ext cx="10515600" cy="3473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4A92AA-60DD-4299-F6D0-0530550E6F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11649" y="3872101"/>
            <a:ext cx="4308226" cy="2592199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39118F97-ABBA-2FDC-76B3-AC2081A87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5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337"/>
    </mc:Choice>
    <mc:Fallback xmlns="">
      <p:transition spd="slow" advTm="84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A42054-676E-B959-984E-7CBD4C7E4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Устаревшие методы плохо стандартизуются</a:t>
            </a:r>
            <a:br>
              <a:rPr lang="ru-RU" dirty="0"/>
            </a:br>
            <a:r>
              <a:rPr lang="ru-RU" sz="1800" b="0" i="0" dirty="0">
                <a:solidFill>
                  <a:srgbClr val="313335"/>
                </a:solidFill>
                <a:effectLst/>
                <a:latin typeface="Golos"/>
              </a:rPr>
              <a:t>Промежуток времени от момента появления первой капли крови до прекращения окрашивания фильтровальной бумаги обозначается как продолжительность кровотечения?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A0EF86D-FE1C-8BB9-125D-77A78024B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4950" y="2902592"/>
            <a:ext cx="10858850" cy="3229760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BD37D7-A288-7B3A-D981-552CB18EE6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B8CD7-67FE-A216-AE3C-E4F6C53C90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17</a:t>
            </a:fld>
            <a:endParaRPr lang="ru-RU" noProof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E855EC1-178B-F85D-0AFA-0374DE7C7099}"/>
              </a:ext>
            </a:extLst>
          </p:cNvPr>
          <p:cNvCxnSpPr>
            <a:cxnSpLocks/>
          </p:cNvCxnSpPr>
          <p:nvPr/>
        </p:nvCxnSpPr>
        <p:spPr>
          <a:xfrm flipV="1">
            <a:off x="10579608" y="4366470"/>
            <a:ext cx="750116" cy="7969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5" name="Звук 14">
            <a:hlinkClick r:id="" action="ppaction://media"/>
            <a:extLst>
              <a:ext uri="{FF2B5EF4-FFF2-40B4-BE49-F238E27FC236}">
                <a16:creationId xmlns:a16="http://schemas.microsoft.com/office/drawing/2014/main" id="{62CA095E-9F0D-8AB5-38D3-6D532ACC9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11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266"/>
    </mc:Choice>
    <mc:Fallback xmlns="">
      <p:transition spd="slow" advTm="126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3AB34-D5F3-F375-AA05-B54CB532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895BE97-8175-1B9E-68FC-3E48A805B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63687" y="2584284"/>
            <a:ext cx="4536695" cy="4047213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B8D080-CBFB-A1B5-D83E-F208EEE393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E47835-D11C-8D3B-6DCE-EED86424F1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18</a:t>
            </a:fld>
            <a:endParaRPr lang="ru-RU" noProof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CC7199-5102-7BF3-8C4C-7134EDF20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922164"/>
            <a:ext cx="5688642" cy="32101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8B2A9C-69FC-73C5-E608-2F3F57C37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3575" y="691927"/>
            <a:ext cx="9018164" cy="805828"/>
          </a:xfrm>
          <a:prstGeom prst="rect">
            <a:avLst/>
          </a:prstGeom>
        </p:spPr>
      </p:pic>
      <p:pic>
        <p:nvPicPr>
          <p:cNvPr id="12" name="Звук 11">
            <a:hlinkClick r:id="" action="ppaction://media"/>
            <a:extLst>
              <a:ext uri="{FF2B5EF4-FFF2-40B4-BE49-F238E27FC236}">
                <a16:creationId xmlns:a16="http://schemas.microsoft.com/office/drawing/2014/main" id="{D01808FB-D2AF-A0F1-B2B0-1939A1C59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3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51"/>
    </mc:Choice>
    <mc:Fallback xmlns="">
      <p:transition spd="slow" advTm="176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54157-869F-9BBE-CFCF-717129CA6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/>
              </a:rPr>
              <a:t>Итог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9AC05D-560D-1665-8879-549C0B4ED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4363" y="2651760"/>
            <a:ext cx="8123274" cy="1249121"/>
          </a:xfrm>
        </p:spPr>
        <p:txBody>
          <a:bodyPr rtlCol="0"/>
          <a:lstStyle>
            <a:defPPr>
              <a:defRPr lang="ru-MO"/>
            </a:defPPr>
          </a:lstStyle>
          <a:p>
            <a:pPr marL="0" indent="0" rtl="0">
              <a:lnSpc>
                <a:spcPct val="100000"/>
              </a:lnSpc>
              <a:buNone/>
            </a:pPr>
            <a:r>
              <a:rPr lang="ru-RU" dirty="0">
                <a:solidFill>
                  <a:schemeClr val="accent3"/>
                </a:solidFill>
                <a:cs typeface="Calibri"/>
              </a:rPr>
              <a:t>От ошибок никто не застрахован. Надо учиться. Давайте разбирать свои ошибки вместе. Усваиваем новое . Не забываем о старом.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F088D1-E89A-FD55-EB44-4941177453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026A48-6EF8-D4D0-2C6E-1F96935EA5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 rtl="0"/>
              <a:t>19</a:t>
            </a:fld>
            <a:endParaRPr lang="ru-RU"/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BE81FFB0-9006-38AF-2A09-9E240A2A3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0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64"/>
    </mc:Choice>
    <mc:Fallback xmlns="">
      <p:transition spd="slow" advTm="26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cs typeface="Times New Roman"/>
              </a:rPr>
              <a:t>План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7897" y="2296096"/>
            <a:ext cx="4957893" cy="4205288"/>
          </a:xfrm>
        </p:spPr>
        <p:txBody>
          <a:bodyPr rtlCol="0">
            <a:noAutofit/>
          </a:bodyPr>
          <a:lstStyle>
            <a:defPPr>
              <a:defRPr lang="ru-MO"/>
            </a:defPPr>
          </a:lstStyle>
          <a:p>
            <a:pPr rtl="0"/>
            <a:r>
              <a:rPr lang="ru-RU" sz="4000" dirty="0"/>
              <a:t>Где можем ошибиться, к чему присмотреться </a:t>
            </a:r>
          </a:p>
        </p:txBody>
      </p:sp>
      <p:pic>
        <p:nvPicPr>
          <p:cNvPr id="10" name="Рисунок 9" descr="Акцент цветочного листа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805193" y="2840826"/>
            <a:ext cx="1243661" cy="790090"/>
          </a:xfrm>
          <a:prstGeom prst="rect">
            <a:avLst/>
          </a:prstGeom>
        </p:spPr>
      </p:pic>
      <p:pic>
        <p:nvPicPr>
          <p:cNvPr id="1929" name="Рисунок 1928" descr="Акцент цветочного листа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178" y="4577734"/>
            <a:ext cx="1791038" cy="203369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>
            <a:defPPr>
              <a:defRPr lang="ru-MO"/>
            </a:defPPr>
          </a:lstStyle>
          <a:p>
            <a:pPr marL="0" indent="0" rtl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Почему мы?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Разделы работы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Области внимания. Предупрежден, значит вооружен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Где искать актуальную информацию</a:t>
            </a:r>
          </a:p>
          <a:p>
            <a:pPr marL="0" indent="0" rtl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Итог </a:t>
            </a:r>
          </a:p>
          <a:p>
            <a:pPr rtl="0"/>
            <a:endParaRPr lang="ru-RU" dirty="0">
              <a:solidFill>
                <a:schemeClr val="accent3"/>
              </a:solidFill>
              <a:latin typeface="Gill Sans Nova Light" panose="020B0302020104020203" pitchFamily="34" charset="0"/>
              <a:cs typeface="Calibri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2</a:t>
            </a:fld>
            <a:endParaRPr lang="ru-RU"/>
          </a:p>
        </p:txBody>
      </p:sp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43342900-C498-6A6E-C344-9BCEC5082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2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43"/>
    </mc:Choice>
    <mc:Fallback xmlns="">
      <p:transition spd="slow" advTm="26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/>
              <a:t>Спасибо!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Кулешова Светлана Вячеславовна</a:t>
            </a:r>
          </a:p>
          <a:p>
            <a:pPr rtl="0"/>
            <a:r>
              <a:rPr lang="ru-RU" dirty="0"/>
              <a:t>Денисова Ольга Владимировна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738DBC5C-0BEC-DEDC-94E1-40A883890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  <p:graphicFrame>
        <p:nvGraphicFramePr>
          <p:cNvPr id="4" name="Объект 3">
            <a:hlinkClick r:id="" action="ppaction://ole?verb=0"/>
            <a:extLst>
              <a:ext uri="{FF2B5EF4-FFF2-40B4-BE49-F238E27FC236}">
                <a16:creationId xmlns:a16="http://schemas.microsoft.com/office/drawing/2014/main" id="{9604EADE-41E8-0F4F-B502-E241B07A3B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722973"/>
              </p:ext>
            </p:extLst>
          </p:nvPr>
        </p:nvGraphicFramePr>
        <p:xfrm>
          <a:off x="92075" y="92075"/>
          <a:ext cx="6096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6" imgW="6096241" imgH="3429115" progId="PowerPoint.Show.12">
                  <p:embed/>
                </p:oleObj>
              </mc:Choice>
              <mc:Fallback>
                <p:oleObj name="Presentation" r:id="rId6" imgW="6096241" imgH="3429115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60960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5"/>
    </mc:Choice>
    <mc:Fallback xmlns="">
      <p:transition spd="slow" advTm="8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Рисунок 11">
            <a:extLst>
              <a:ext uri="{FF2B5EF4-FFF2-40B4-BE49-F238E27FC236}">
                <a16:creationId xmlns:a16="http://schemas.microsoft.com/office/drawing/2014/main" id="{F65163BD-7C7A-467F-A33B-FFAD04125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198438"/>
            <a:ext cx="91344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Рисунок 10">
            <a:extLst>
              <a:ext uri="{FF2B5EF4-FFF2-40B4-BE49-F238E27FC236}">
                <a16:creationId xmlns:a16="http://schemas.microsoft.com/office/drawing/2014/main" id="{B7EC84FF-AE58-4DB5-9C88-F10B50825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2270126" y="1084263"/>
            <a:ext cx="46085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26DAE3A9-B096-45FE-B7EC-3E79A9C0F05A}"/>
              </a:ext>
            </a:extLst>
          </p:cNvPr>
          <p:cNvSpPr txBox="1"/>
          <p:nvPr/>
        </p:nvSpPr>
        <p:spPr>
          <a:xfrm>
            <a:off x="5991225" y="2205039"/>
            <a:ext cx="3862388" cy="879475"/>
          </a:xfrm>
          <a:prstGeom prst="rect">
            <a:avLst/>
          </a:prstGeom>
        </p:spPr>
        <p:txBody>
          <a:bodyPr lIns="0" tIns="10861" rIns="0" bIns="0">
            <a:spAutoFit/>
          </a:bodyPr>
          <a:lstStyle/>
          <a:p>
            <a:pPr marL="10861">
              <a:spcBef>
                <a:spcPts val="86"/>
              </a:spcBef>
              <a:defRPr/>
            </a:pPr>
            <a:r>
              <a:rPr lang="ru-RU" sz="1881" kern="0" spc="-128" dirty="0">
                <a:solidFill>
                  <a:srgbClr val="00B050"/>
                </a:solidFill>
                <a:latin typeface="Arial"/>
                <a:ea typeface="+mj-ea"/>
                <a:cs typeface="Arial"/>
              </a:rPr>
              <a:t>Кафедра Клинической лабораторной диагностики и патологической анатомии: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7819B30-A8DF-49A7-B243-630D7882EF36}"/>
              </a:ext>
            </a:extLst>
          </p:cNvPr>
          <p:cNvSpPr txBox="1">
            <a:spLocks/>
          </p:cNvSpPr>
          <p:nvPr/>
        </p:nvSpPr>
        <p:spPr bwMode="auto">
          <a:xfrm>
            <a:off x="1884364" y="2473325"/>
            <a:ext cx="3756025" cy="431800"/>
          </a:xfrm>
          <a:prstGeom prst="rect">
            <a:avLst/>
          </a:prstGeom>
          <a:noFill/>
          <a:ln>
            <a:noFill/>
          </a:ln>
        </p:spPr>
        <p:txBody>
          <a:bodyPr lIns="0" tIns="10861" rIns="0" bIns="0"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61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ru-RU" sz="1368" dirty="0">
                <a:solidFill>
                  <a:srgbClr val="00B050"/>
                </a:solidFill>
              </a:rPr>
              <a:t>Отдел повышения квалификации, ординатуры и образовательных технологий</a:t>
            </a:r>
            <a:endParaRPr lang="ru-RU" sz="1368" kern="0" spc="-128" dirty="0">
              <a:solidFill>
                <a:srgbClr val="00B050"/>
              </a:solidFill>
              <a:cs typeface="Arial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9DB69403-25B0-47B4-8011-5480EBCD5233}"/>
              </a:ext>
            </a:extLst>
          </p:cNvPr>
          <p:cNvSpPr txBox="1"/>
          <p:nvPr/>
        </p:nvSpPr>
        <p:spPr>
          <a:xfrm>
            <a:off x="2803525" y="3275014"/>
            <a:ext cx="2716411" cy="3160163"/>
          </a:xfrm>
          <a:prstGeom prst="rect">
            <a:avLst/>
          </a:prstGeom>
        </p:spPr>
        <p:txBody>
          <a:bodyPr wrap="square" lIns="0" tIns="10861" rIns="0" bIns="0">
            <a:spAutoFit/>
          </a:bodyPr>
          <a:lstStyle>
            <a:lvl1pPr marL="174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86"/>
              </a:spcBef>
              <a:defRPr/>
            </a:pPr>
            <a:r>
              <a:rPr lang="ru-RU" altLang="ru-RU" sz="2052" b="1" dirty="0">
                <a:solidFill>
                  <a:srgbClr val="0070C0"/>
                </a:solidFill>
                <a:cs typeface="Calibri" panose="020F0502020204030204" pitchFamily="34" charset="0"/>
              </a:rPr>
              <a:t>(495) 601 91 79</a:t>
            </a:r>
            <a:r>
              <a:rPr lang="ru-RU" sz="2052" b="1" dirty="0">
                <a:solidFill>
                  <a:srgbClr val="0070C0"/>
                </a:solidFill>
              </a:rPr>
              <a:t> ;</a:t>
            </a:r>
            <a:br>
              <a:rPr lang="ru-RU" sz="2052" b="1" dirty="0">
                <a:solidFill>
                  <a:srgbClr val="0070C0"/>
                </a:solidFill>
              </a:rPr>
            </a:br>
            <a:r>
              <a:rPr lang="ru-RU" sz="2052" b="1" dirty="0">
                <a:solidFill>
                  <a:srgbClr val="0070C0"/>
                </a:solidFill>
              </a:rPr>
              <a:t> (495) 491-35-27</a:t>
            </a:r>
            <a:endParaRPr lang="ru-RU" sz="2052" b="1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>
              <a:spcBef>
                <a:spcPts val="86"/>
              </a:spcBef>
              <a:defRPr/>
            </a:pPr>
            <a:r>
              <a:rPr lang="ru-RU" altLang="ru-RU" sz="2052" b="1" dirty="0" err="1">
                <a:solidFill>
                  <a:srgbClr val="006FB8"/>
                </a:solidFill>
                <a:cs typeface="Calibri" panose="020F0502020204030204" pitchFamily="34" charset="0"/>
                <a:hlinkClick r:id="rId4"/>
              </a:rPr>
              <a:t>opk@medprofedu.ru</a:t>
            </a:r>
            <a:endParaRPr lang="ru-RU" altLang="ru-RU" sz="2052" dirty="0">
              <a:cs typeface="Calibri" panose="020F0502020204030204" pitchFamily="34" charset="0"/>
            </a:endParaRPr>
          </a:p>
          <a:p>
            <a:pPr>
              <a:spcBef>
                <a:spcPts val="1903"/>
              </a:spcBef>
              <a:defRPr/>
            </a:pP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  <a:hlinkClick r:id="rId5"/>
              </a:rPr>
              <a:t>www.medprofedu.ru</a:t>
            </a: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, </a:t>
            </a:r>
            <a:r>
              <a:rPr lang="en-US" altLang="ru-RU" sz="2052" b="1" dirty="0">
                <a:solidFill>
                  <a:srgbClr val="006FB8"/>
                </a:solidFill>
                <a:cs typeface="Calibri" panose="020F0502020204030204" pitchFamily="34" charset="0"/>
                <a:hlinkClick r:id="rId6"/>
              </a:rPr>
              <a:t>www.sdo.medprofedu.ru</a:t>
            </a:r>
            <a:endParaRPr lang="en-US" altLang="ru-RU" sz="2052" b="1" dirty="0">
              <a:solidFill>
                <a:srgbClr val="006FB8"/>
              </a:solidFill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ru-RU" altLang="ru-RU" sz="213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89"/>
              </a:lnSpc>
              <a:defRPr/>
            </a:pP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Москва, </a:t>
            </a:r>
            <a:b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</a:b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Волоколамское  шоссе, д. 91</a:t>
            </a:r>
            <a:endParaRPr lang="ru-RU" altLang="ru-RU" sz="2052" dirty="0">
              <a:cs typeface="Calibri" panose="020F0502020204030204" pitchFamily="34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DC7E9A24-35F7-4C3A-A932-A0D1ADBAA63A}"/>
              </a:ext>
            </a:extLst>
          </p:cNvPr>
          <p:cNvSpPr txBox="1"/>
          <p:nvPr/>
        </p:nvSpPr>
        <p:spPr>
          <a:xfrm>
            <a:off x="6096000" y="3275013"/>
            <a:ext cx="2843814" cy="1885968"/>
          </a:xfrm>
          <a:prstGeom prst="rect">
            <a:avLst/>
          </a:prstGeom>
        </p:spPr>
        <p:txBody>
          <a:bodyPr wrap="square" lIns="0" tIns="10861" rIns="0" bIns="0">
            <a:spAutoFit/>
          </a:bodyPr>
          <a:lstStyle/>
          <a:p>
            <a:pPr marL="10861">
              <a:spcBef>
                <a:spcPts val="86"/>
              </a:spcBef>
              <a:defRPr/>
            </a:pP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Телефон +7-985-644-80-90 (в том числе </a:t>
            </a:r>
            <a:r>
              <a:rPr lang="ru-RU" altLang="ru-RU" sz="2052" b="1" dirty="0" err="1">
                <a:solidFill>
                  <a:srgbClr val="006FB8"/>
                </a:solidFill>
                <a:cs typeface="Calibri" panose="020F0502020204030204" pitchFamily="34" charset="0"/>
              </a:rPr>
              <a:t>вотсапп</a:t>
            </a: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)</a:t>
            </a:r>
          </a:p>
          <a:p>
            <a:pPr marL="10861">
              <a:spcBef>
                <a:spcPts val="86"/>
              </a:spcBef>
              <a:defRPr/>
            </a:pPr>
            <a:endParaRPr lang="ru-RU" sz="1026" dirty="0"/>
          </a:p>
          <a:p>
            <a:pPr marL="19550">
              <a:spcBef>
                <a:spcPts val="1599"/>
              </a:spcBef>
              <a:defRPr/>
            </a:pPr>
            <a:r>
              <a:rPr lang="en-US" altLang="ru-RU" sz="2052" b="1" dirty="0">
                <a:solidFill>
                  <a:srgbClr val="006FB8"/>
                </a:solidFill>
                <a:cs typeface="Calibri" panose="020F0502020204030204" pitchFamily="34" charset="0"/>
                <a:hlinkClick r:id="rId7"/>
              </a:rPr>
              <a:t>email.com</a:t>
            </a:r>
            <a:r>
              <a:rPr lang="ru-RU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 </a:t>
            </a:r>
            <a:r>
              <a:rPr lang="en-US" altLang="ru-RU" sz="2052" b="1" dirty="0">
                <a:solidFill>
                  <a:srgbClr val="006FB8"/>
                </a:solidFill>
                <a:cs typeface="Calibri" panose="020F0502020204030204" pitchFamily="34" charset="0"/>
              </a:rPr>
              <a:t>denisova_ov@inbox.ru</a:t>
            </a:r>
            <a:endParaRPr lang="ru-RU" altLang="ru-RU" sz="428" b="1" dirty="0">
              <a:solidFill>
                <a:srgbClr val="006FB8"/>
              </a:solidFill>
              <a:cs typeface="Calibri" panose="020F0502020204030204" pitchFamily="34" charset="0"/>
              <a:hlinkClick r:id="rId5"/>
            </a:endParaRPr>
          </a:p>
          <a:p>
            <a:pPr>
              <a:lnSpc>
                <a:spcPts val="1689"/>
              </a:lnSpc>
              <a:spcAft>
                <a:spcPts val="1026"/>
              </a:spcAft>
              <a:defRPr/>
            </a:pPr>
            <a:endParaRPr lang="ru-RU" altLang="ru-RU" sz="2052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02655-34DF-25F9-4640-B2CE5329A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Почему мы?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585715-2793-160B-269E-D9516C84D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8028" y="2651760"/>
            <a:ext cx="8695944" cy="2697480"/>
          </a:xfrm>
        </p:spPr>
        <p:txBody>
          <a:bodyPr rtlCol="0">
            <a:normAutofit/>
          </a:bodyPr>
          <a:lstStyle>
            <a:defPPr>
              <a:defRPr lang="ru-MO"/>
            </a:defPPr>
          </a:lstStyle>
          <a:p>
            <a:pPr algn="l"/>
            <a:r>
              <a:rPr lang="ru-RU" sz="1600" b="1" i="0" dirty="0">
                <a:solidFill>
                  <a:srgbClr val="22272F"/>
                </a:solidFill>
                <a:effectLst/>
                <a:latin typeface="PT Serif" panose="020A0603040505020204" pitchFamily="18" charset="-52"/>
              </a:rPr>
              <a:t>Приказ Министерства труда и социальной защиты РФ от 31 июля 2020 г. N 473н "Об утверждении профессионального стандарта "Специалист в области лабораторной диагностики со средним медицинским образованием«</a:t>
            </a:r>
          </a:p>
          <a:p>
            <a:pPr algn="l"/>
            <a:r>
              <a:rPr lang="ru-RU" sz="1400" b="0" i="0" dirty="0">
                <a:solidFill>
                  <a:srgbClr val="22272F"/>
                </a:solidFill>
                <a:effectLst/>
                <a:latin typeface="PT Serif" panose="020A0603040505020204" pitchFamily="18" charset="-52"/>
              </a:rPr>
              <a:t>Выполнение клинических лабораторных исследований первой и второй категории сложности</a:t>
            </a:r>
            <a:endParaRPr lang="ru-RU" sz="1600" b="1" i="0" dirty="0">
              <a:solidFill>
                <a:srgbClr val="22272F"/>
              </a:solidFill>
              <a:effectLst/>
              <a:latin typeface="PT Serif" panose="020A0603040505020204" pitchFamily="18" charset="-52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609A75-5E9A-C165-5A1D-764F9E96B7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08060B-6C9E-CFFF-55DE-F0D645C094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769D84D3-B78A-86CA-3408-AEBDC6E4E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9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755"/>
    </mc:Choice>
    <mc:Fallback xmlns="">
      <p:transition spd="slow" advTm="82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F4D5B-3E14-1349-3E16-232AA74EE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>
                <a:solidFill>
                  <a:schemeClr val="accent3"/>
                </a:solidFill>
                <a:cs typeface="Times New Roman"/>
              </a:rPr>
              <a:t>Разделы работы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98CE0E-745C-A7EE-B0DE-4912A73B0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1" y="2033626"/>
            <a:ext cx="3447289" cy="555734"/>
          </a:xfrm>
        </p:spPr>
        <p:txBody>
          <a:bodyPr rtlCol="0">
            <a:noAutofit/>
          </a:bodyPr>
          <a:lstStyle>
            <a:defPPr>
              <a:defRPr lang="ru-MO"/>
            </a:defPPr>
          </a:lstStyle>
          <a:p>
            <a:pPr rtl="0"/>
            <a:r>
              <a:rPr lang="ru-RU" sz="1600" dirty="0"/>
              <a:t>Категории сложности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36DC79-3EA6-7325-3D0B-C041B85014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55000" lnSpcReduction="20000"/>
          </a:bodyPr>
          <a:lstStyle>
            <a:defPPr>
              <a:defRPr lang="ru-MO"/>
            </a:defPPr>
          </a:lstStyle>
          <a:p>
            <a:pPr indent="457200" algn="just"/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15. В рамках аналитического и </a:t>
            </a:r>
            <a:r>
              <a:rPr lang="ru-RU" sz="180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постаналитического</a:t>
            </a:r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этапов клинические лабораторные исследования подразделяются на следующие категории сложности:</a:t>
            </a:r>
          </a:p>
          <a:p>
            <a:pPr indent="457200" algn="just"/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первой категории сложности (базовые или простые), к которым относятся исследования по обнаружению и (или) измерению количества </a:t>
            </a:r>
            <a:r>
              <a:rPr lang="ru-RU" sz="180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аналита</a:t>
            </a:r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в биологических образцах, оценке физико-химических свойств биологических жидкостей с помощью ручных методов, исследования при помощи тест-полосок и/или проведение исследований по месту оказания медицинской помощи;</a:t>
            </a:r>
          </a:p>
          <a:p>
            <a:pPr indent="457200" algn="just"/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второй категории сложности (технологичные), к которым относятся исследования, выполняемые с использованием полуавтоматических и автоматических анализаторов, автоматизированных систем анализа, результаты которых проходят первичную оценку при сопоставлении полученных данных с референтными интервалами и пороговыми значениями; при наличии отклонений результаты дополнительно </a:t>
            </a:r>
            <a:r>
              <a:rPr lang="ru-RU" sz="1800" dirty="0" err="1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валидируются</a:t>
            </a:r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 сотрудником лаборатории;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D645B0-0A7B-7091-C8D6-E7D27FA25E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43400" y="1887523"/>
            <a:ext cx="3566160" cy="701838"/>
          </a:xfrm>
        </p:spPr>
        <p:txBody>
          <a:bodyPr rtlCol="0">
            <a:normAutofit fontScale="47500" lnSpcReduction="20000"/>
          </a:bodyPr>
          <a:lstStyle>
            <a:defPPr>
              <a:defRPr lang="ru-MO"/>
            </a:defPPr>
          </a:lstStyle>
          <a:p>
            <a:endParaRPr lang="ru-RU" sz="1600" dirty="0">
              <a:latin typeface="Times New Roman CYR" panose="02020603050405020304" pitchFamily="18" charset="0"/>
              <a:ea typeface="Times New Roman" panose="02020603050405020304" pitchFamily="18" charset="0"/>
              <a:cs typeface="Times New Roman CYR" panose="02020603050405020304" pitchFamily="18" charset="0"/>
            </a:endParaRPr>
          </a:p>
          <a:p>
            <a:r>
              <a:rPr lang="ru-RU" sz="2500" dirty="0"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Плановые лаборатории подразделяются на </a:t>
            </a:r>
          </a:p>
          <a:p>
            <a:r>
              <a:rPr lang="ru-RU" sz="2500" dirty="0"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следующие уровни:</a:t>
            </a:r>
          </a:p>
          <a:p>
            <a:pPr marL="0" indent="0" rtl="0">
              <a:buFont typeface="Arial" panose="020B0604020202020204" pitchFamily="34" charset="0"/>
              <a:buNone/>
            </a:pPr>
            <a:endParaRPr lang="ru-RU" sz="1600" dirty="0">
              <a:solidFill>
                <a:schemeClr val="accent3"/>
              </a:solidFill>
              <a:cs typeface="Times New Roman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C7B8494-23AF-BB4F-382C-D2B07675EB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629116"/>
            <a:ext cx="3200400" cy="3320861"/>
          </a:xfrm>
        </p:spPr>
        <p:txBody>
          <a:bodyPr rtlCol="0">
            <a:normAutofit fontScale="55000" lnSpcReduction="20000"/>
          </a:bodyPr>
          <a:lstStyle>
            <a:defPPr>
              <a:defRPr lang="ru-MO"/>
            </a:defPPr>
          </a:lstStyle>
          <a:p>
            <a:pPr indent="457200" algn="just"/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. 1-й уровень - лаборатории малой мощности, обеспечивающие в основном выполнение исследований для одной медицинской организации, в том числе оказывающей первичную медико-санитарную помощь;</a:t>
            </a:r>
          </a:p>
          <a:p>
            <a:pPr indent="457200" algn="just"/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2-й уровень - лаборатории средней мощности, выполняющие клинико-диагностические лабораторные исследования для медицинских организаций, имеющих в своем составе диагностические отделения (функциональной, ультразвуковой, рентгенодиагностики и лабораторной диагностики), поликлиник, стационаров и специализированные лаборатории, обеспечивающие выполнение исследований по отдельным видам клинических лабораторных исследований;</a:t>
            </a:r>
          </a:p>
          <a:p>
            <a:pPr indent="457200" algn="just"/>
            <a:r>
              <a:rPr lang="ru-RU" sz="18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  <a:cs typeface="Times New Roman CYR" panose="02020603050405020304" pitchFamily="18" charset="0"/>
              </a:rPr>
              <a:t>3-й уровень - крупные лаборатории многопрофильных медицинских организаций, специализированные, централизованные и межрайонные лаборатории, обеспечивающие выполнение различных, в том числе уникальных и высокотехнологичных, видов исследований (диагностические центры, краевые, областные и городские больницы и другие медицинские организации).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F0CC0C3B-96FD-06F4-C3EC-9165854415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66888" y="2161563"/>
            <a:ext cx="3243072" cy="1395369"/>
          </a:xfrm>
        </p:spPr>
        <p:txBody>
          <a:bodyPr rtlCol="0">
            <a:normAutofit/>
          </a:bodyPr>
          <a:lstStyle>
            <a:defPPr>
              <a:defRPr lang="ru-MO"/>
            </a:defPPr>
          </a:lstStyle>
          <a:p>
            <a:pPr marL="0" indent="0" rtl="0">
              <a:buNone/>
            </a:pPr>
            <a:r>
              <a:rPr lang="ru-RU" sz="1600" dirty="0">
                <a:solidFill>
                  <a:schemeClr val="accent3"/>
                </a:solidFill>
                <a:cs typeface="Times New Roman"/>
              </a:rPr>
              <a:t>Трудовые действия </a:t>
            </a:r>
          </a:p>
          <a:p>
            <a:pPr marL="0" indent="0" rtl="0">
              <a:buNone/>
            </a:pPr>
            <a:r>
              <a:rPr lang="ru-RU" sz="1600" dirty="0">
                <a:cs typeface="Times New Roman"/>
              </a:rPr>
              <a:t>Необходимые умения</a:t>
            </a:r>
          </a:p>
          <a:p>
            <a:pPr marL="0" indent="0" rtl="0">
              <a:buNone/>
            </a:pPr>
            <a:r>
              <a:rPr lang="ru-RU" sz="1600" dirty="0">
                <a:solidFill>
                  <a:schemeClr val="accent3"/>
                </a:solidFill>
                <a:cs typeface="Times New Roman"/>
              </a:rPr>
              <a:t>Необходимые знания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6E802B29-40B6-000C-8EDD-903910D08A6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0689" y="3875714"/>
            <a:ext cx="3200400" cy="1967218"/>
          </a:xfrm>
        </p:spPr>
        <p:txBody>
          <a:bodyPr rtlCol="0">
            <a:normAutofit/>
          </a:bodyPr>
          <a:lstStyle>
            <a:defPPr>
              <a:defRPr lang="ru-MO"/>
            </a:defPPr>
          </a:lstStyle>
          <a:p>
            <a:pPr rtl="0"/>
            <a:r>
              <a:rPr lang="ru-RU" sz="1500" dirty="0">
                <a:solidFill>
                  <a:schemeClr val="accent3"/>
                </a:solidFill>
                <a:latin typeface="Gill Sans Nova Light" panose="020B0302020104020203" pitchFamily="34" charset="0"/>
                <a:cs typeface="Gill Sans Light" panose="020B0302020104020203" pitchFamily="34" charset="-79"/>
              </a:rPr>
              <a:t>Получение, обработка, регистрация, маркировка, отбраковка проб</a:t>
            </a:r>
          </a:p>
          <a:p>
            <a:pPr rtl="0"/>
            <a:endParaRPr lang="ru-RU" sz="1500" dirty="0"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rtl="0"/>
            <a:endParaRPr lang="ru-RU" sz="1500" dirty="0">
              <a:solidFill>
                <a:schemeClr val="accent3"/>
              </a:solidFill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69D875C8-4D19-8AF8-6F98-F151E3091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130094C-EC6A-E6F3-2E57-202E962AA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fld id="{294A09A9-5501-47C1-A89A-A340965A2BE2}" type="slidenum">
              <a:rPr lang="ru-RU" smtClean="0"/>
              <a:t>4</a:t>
            </a:fld>
            <a:endParaRPr lang="ru-RU"/>
          </a:p>
        </p:txBody>
      </p:sp>
      <p:pic>
        <p:nvPicPr>
          <p:cNvPr id="12" name="Звук 11">
            <a:hlinkClick r:id="" action="ppaction://media"/>
            <a:extLst>
              <a:ext uri="{FF2B5EF4-FFF2-40B4-BE49-F238E27FC236}">
                <a16:creationId xmlns:a16="http://schemas.microsoft.com/office/drawing/2014/main" id="{9734A25F-7330-0B46-7844-6C5DC737DB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2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79"/>
    </mc:Choice>
    <mc:Fallback xmlns="">
      <p:transition spd="slow" advTm="70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0295B-54B9-4937-90E3-BAB9CE69E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Микроскопия биоматериала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1A6D85-3837-435F-A342-5A3F98172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O"/>
            </a:defPPr>
          </a:lstStyle>
          <a:p>
            <a:pPr rtl="0"/>
            <a:r>
              <a:rPr lang="ru-RU" dirty="0"/>
              <a:t>Общеклинические методы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EDA1DF54-DB0D-B52B-C025-814EE9294D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9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74"/>
    </mc:Choice>
    <mc:Fallback xmlns="">
      <p:transition spd="slow" advTm="62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149C8-A10F-B4A2-A498-649A13C5C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Яйца каких гельминтов на этих фото?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9C637C3-9144-FCD1-CC98-988FC22CB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62692" y="1985962"/>
            <a:ext cx="6265278" cy="4370388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B655B6-7C72-1B94-C67F-2BC8CC53B8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236583-5F8B-7E7F-3F9C-CC2B348013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6</a:t>
            </a:fld>
            <a:endParaRPr lang="ru-RU" noProof="0"/>
          </a:p>
        </p:txBody>
      </p:sp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53995D0C-0518-E087-8977-45B2FCD87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7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162"/>
    </mc:Choice>
    <mc:Fallback xmlns="">
      <p:transition spd="slow" advTm="101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F282-1C5F-27CB-7ECC-B07BBF0A2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6010670" cy="1325880"/>
          </a:xfrm>
        </p:spPr>
        <p:txBody>
          <a:bodyPr/>
          <a:lstStyle/>
          <a:p>
            <a:r>
              <a:rPr lang="ru-RU" dirty="0"/>
              <a:t>Размер имеет значение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FA6408C-DD0A-290B-B74B-93F0C1AE7D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9919" y="1846420"/>
            <a:ext cx="5345807" cy="4370388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C01A82C-35FF-6D16-F874-F67FC740EC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E4F87C-E689-B020-2ACA-BAB7CBDB90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7</a:t>
            </a:fld>
            <a:endParaRPr lang="ru-RU" noProof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3BF3665-66D1-F968-3215-05EBF2978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870" y="380999"/>
            <a:ext cx="4504930" cy="5814825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  <a:extLst>
              <a:ext uri="{FF2B5EF4-FFF2-40B4-BE49-F238E27FC236}">
                <a16:creationId xmlns:a16="http://schemas.microsoft.com/office/drawing/2014/main" id="{60359760-D456-1666-1533-BC8000FE6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7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207"/>
    </mc:Choice>
    <mc:Fallback xmlns="">
      <p:transition spd="slow" advTm="144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64C74-2A47-6CCB-86C2-78C59806B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C8B52E1-F5D0-20C4-AB56-FDEDCF912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47956" y="380999"/>
            <a:ext cx="10405844" cy="5815014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D51867-730E-8704-29A2-E91DAC8EE2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13560B-B31C-7858-7FDF-9FE237E9C4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8</a:t>
            </a:fld>
            <a:endParaRPr lang="ru-RU" noProof="0"/>
          </a:p>
        </p:txBody>
      </p:sp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F7A11BAB-7D7E-9DF4-E41D-CF6313906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414"/>
    </mc:Choice>
    <mc:Fallback xmlns="">
      <p:transition spd="slow" advTm="72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CDD69-CD01-1794-25C1-1E3212A61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5965272" cy="1325880"/>
          </a:xfrm>
        </p:spPr>
        <p:txBody>
          <a:bodyPr>
            <a:normAutofit fontScale="90000"/>
          </a:bodyPr>
          <a:lstStyle/>
          <a:p>
            <a:br>
              <a:rPr lang="ru-RU" sz="3100" dirty="0"/>
            </a:br>
            <a:r>
              <a:rPr lang="ru-RU" sz="3100" dirty="0"/>
              <a:t>Размеры и морфология спор часто совпадают с размерами и морфологией яиц гельминтов</a:t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63B615D-DF4E-A7AA-FA8B-179C4E9689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5016" y="1985962"/>
            <a:ext cx="3957202" cy="4370388"/>
          </a:xfr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B21A68-92E4-9BA9-4936-CDF8940BBB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51D72A7-B5A9-DCF5-3DE6-2FC9F06AE3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294A09A9-5501-47C1-A89A-A340965A2BE2}" type="slidenum">
              <a:rPr lang="ru-RU" noProof="0" smtClean="0"/>
              <a:pPr rtl="0"/>
              <a:t>9</a:t>
            </a:fld>
            <a:endParaRPr lang="ru-RU" noProof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81F8C2-2B68-4496-A67C-BBFBCC36E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1430" y="380999"/>
            <a:ext cx="4281970" cy="60725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F72D47-2D3B-1AA3-3B52-6309A19D92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259" y="1708849"/>
            <a:ext cx="3552171" cy="4647501"/>
          </a:xfrm>
          <a:prstGeom prst="rect">
            <a:avLst/>
          </a:prstGeom>
        </p:spPr>
      </p:pic>
      <p:pic>
        <p:nvPicPr>
          <p:cNvPr id="12" name="Звук 11">
            <a:hlinkClick r:id="" action="ppaction://media"/>
            <a:extLst>
              <a:ext uri="{FF2B5EF4-FFF2-40B4-BE49-F238E27FC236}">
                <a16:creationId xmlns:a16="http://schemas.microsoft.com/office/drawing/2014/main" id="{F8FF3300-2483-F9D5-C68F-766E1C040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1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77"/>
    </mc:Choice>
    <mc:Fallback xmlns="">
      <p:transition spd="slow" advTm="93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Times New Roman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95_TF56410444_Win32" id="{D0524A03-AA06-424F-8535-98963A5C8ECD}" vid="{C2754639-684A-4B5A-914E-EA25D604847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13cd20-357b-48a5-aff4-3bb4b52aae3e" xsi:nil="true"/>
    <MediaServiceKeyPoints xmlns="4f0d45a2-344c-4fe0-9811-4277bf2c2e17" xsi:nil="true"/>
    <lcf76f155ced4ddcb4097134ff3c332f xmlns="4f0d45a2-344c-4fe0-9811-4277bf2c2e1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9CED55E8F8543BEFD54205924B97E" ma:contentTypeVersion="15" ma:contentTypeDescription="Create a new document." ma:contentTypeScope="" ma:versionID="7934cfc98febfa177962bc8a36be076c">
  <xsd:schema xmlns:xsd="http://www.w3.org/2001/XMLSchema" xmlns:xs="http://www.w3.org/2001/XMLSchema" xmlns:p="http://schemas.microsoft.com/office/2006/metadata/properties" xmlns:ns2="4f0d45a2-344c-4fe0-9811-4277bf2c2e17" xmlns:ns3="bb13cd20-357b-48a5-aff4-3bb4b52aae3e" targetNamespace="http://schemas.microsoft.com/office/2006/metadata/properties" ma:root="true" ma:fieldsID="aa190bc864bcebc737c679dbb323a16d" ns2:_="" ns3:_="">
    <xsd:import namespace="4f0d45a2-344c-4fe0-9811-4277bf2c2e17"/>
    <xsd:import namespace="bb13cd20-357b-48a5-aff4-3bb4b52aa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d45a2-344c-4fe0-9811-4277bf2c2e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42cf434-6fa7-423d-b9b2-a30b23ae4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3cd20-357b-48a5-aff4-3bb4b52aae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435a69-c5f6-4b2d-823a-b7e1eae613dc}" ma:internalName="TaxCatchAll" ma:showField="CatchAllData" ma:web="bb13cd20-357b-48a5-aff4-3bb4b52aae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bb13cd20-357b-48a5-aff4-3bb4b52aae3e"/>
    <ds:schemaRef ds:uri="4f0d45a2-344c-4fe0-9811-4277bf2c2e17"/>
  </ds:schemaRefs>
</ds:datastoreItem>
</file>

<file path=customXml/itemProps2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81E8B4-8BDD-415B-94AB-2A31BADE7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d45a2-344c-4fe0-9811-4277bf2c2e17"/>
    <ds:schemaRef ds:uri="bb13cd20-357b-48a5-aff4-3bb4b52aa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{6D28AFDF-5ACA-4573-B5B2-DDCA55AB2BAB}tf56410444_win32</Template>
  <TotalTime>1408</TotalTime>
  <Words>888</Words>
  <Application>Microsoft Office PowerPoint</Application>
  <PresentationFormat>Широкоэкранный</PresentationFormat>
  <Paragraphs>102</Paragraphs>
  <Slides>21</Slides>
  <Notes>8</Notes>
  <HiddenSlides>0</HiddenSlides>
  <MMClips>20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Baskerville</vt:lpstr>
      <vt:lpstr>Baskerville Old Face</vt:lpstr>
      <vt:lpstr>Calibri</vt:lpstr>
      <vt:lpstr>Gill Sans Light</vt:lpstr>
      <vt:lpstr>Gill Sans Nova</vt:lpstr>
      <vt:lpstr>Gill Sans Nova Light</vt:lpstr>
      <vt:lpstr>Golos</vt:lpstr>
      <vt:lpstr>PT Serif</vt:lpstr>
      <vt:lpstr>Times New Roman</vt:lpstr>
      <vt:lpstr>Times New Roman CYR</vt:lpstr>
      <vt:lpstr>Тема Office</vt:lpstr>
      <vt:lpstr>Презентация Microsoft PowerPoint</vt:lpstr>
      <vt:lpstr>Возможные ошибки среднего звена в клинических исследованиях </vt:lpstr>
      <vt:lpstr>План </vt:lpstr>
      <vt:lpstr>Почему мы?</vt:lpstr>
      <vt:lpstr>Разделы работы</vt:lpstr>
      <vt:lpstr>Микроскопия биоматериала</vt:lpstr>
      <vt:lpstr>Яйца каких гельминтов на этих фото?</vt:lpstr>
      <vt:lpstr>Размер имеет значение</vt:lpstr>
      <vt:lpstr>Презентация PowerPoint</vt:lpstr>
      <vt:lpstr> Размеры и морфология спор часто совпадают с размерами и морфологией яиц гельминтов </vt:lpstr>
      <vt:lpstr>1) Размеры: измеряют длину и ширину обнаруженных яиц. Для каждого вида гельминта характерна определенная величина яиц, которая варьирует от среднего значения  2) Форма: яйца гельминтов в основном имеют эллипсоидную форму, вытянутую в разной степени, часто асимметричны. 3) Толщина оболочки яиц разных видов гельминтов сильно различается: от очень тонкой (как у анкилостоматид) до толстой многослойной с наружной крупнобугристой белковой оболочкой, характерной для яиц аскарид. 4) Цвет: яйца некоторых видов гельминтов окрашены в желто-коричневый цвет уже в матке самок (у большинства трематод), у других – изначально бесцветны, но прокрашиваются пигментами испражнений в темно-желтый или коричнево-бурый цвет по мере прохождения по кишечнику (яйца аскарид, власоглава), встречаются и неокрашенные яйца, например, у анкилостоматид, остриц, карликового цепня. 5) Н а л и ч и е м о р ф о л о г и ч е с к и х о с о б е н н о с т е й таких, как крышечки, шипы, пробки, крючки или фестончатая наружная оболочка</vt:lpstr>
      <vt:lpstr>Березовая и ивовая пыльца vs Blastocystis sp</vt:lpstr>
      <vt:lpstr>Blastocystis sp</vt:lpstr>
      <vt:lpstr>При обнаружении яйца гельминта или похожего на него объекта следует тщательно оценить все перечисленные признаки, чтобы установить видовой диагноз</vt:lpstr>
      <vt:lpstr>Неорганизованные осадки мочи</vt:lpstr>
      <vt:lpstr>Не путать с фосфорнокислой известью</vt:lpstr>
      <vt:lpstr>Где искать актуальную информацию</vt:lpstr>
      <vt:lpstr>Устаревшие методы плохо стандартизуются Промежуток времени от момента появления первой капли крови до прекращения окрашивания фильтровальной бумаги обозначается как продолжительность кровотечения?</vt:lpstr>
      <vt:lpstr>Презентация PowerPoint</vt:lpstr>
      <vt:lpstr>Итог </vt:lpstr>
      <vt:lpstr>Спасибо!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Возможные ошибки</dc:title>
  <dc:creator>Светлана В. Кулешова</dc:creator>
  <cp:lastModifiedBy>Ольга Денисова</cp:lastModifiedBy>
  <cp:revision>6</cp:revision>
  <dcterms:created xsi:type="dcterms:W3CDTF">2023-04-05T10:30:10Z</dcterms:created>
  <dcterms:modified xsi:type="dcterms:W3CDTF">2023-09-26T11:58:25Z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0x0101003AB9CED55E8F8543BEFD54205924B97E</vt:lpwstr>
  </property>
</Properties>
</file>