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307" r:id="rId4"/>
    <p:sldId id="346" r:id="rId5"/>
    <p:sldId id="308" r:id="rId6"/>
    <p:sldId id="291" r:id="rId7"/>
    <p:sldId id="292" r:id="rId8"/>
    <p:sldId id="322" r:id="rId9"/>
    <p:sldId id="381" r:id="rId10"/>
    <p:sldId id="368" r:id="rId11"/>
    <p:sldId id="321" r:id="rId12"/>
    <p:sldId id="333" r:id="rId13"/>
    <p:sldId id="361" r:id="rId14"/>
    <p:sldId id="323" r:id="rId15"/>
    <p:sldId id="358" r:id="rId16"/>
    <p:sldId id="382" r:id="rId17"/>
    <p:sldId id="288" r:id="rId18"/>
    <p:sldId id="312" r:id="rId19"/>
    <p:sldId id="310" r:id="rId20"/>
    <p:sldId id="326" r:id="rId21"/>
    <p:sldId id="311" r:id="rId22"/>
    <p:sldId id="359" r:id="rId23"/>
    <p:sldId id="360" r:id="rId24"/>
    <p:sldId id="325" r:id="rId25"/>
    <p:sldId id="345" r:id="rId26"/>
    <p:sldId id="347" r:id="rId27"/>
    <p:sldId id="313" r:id="rId28"/>
    <p:sldId id="296" r:id="rId29"/>
    <p:sldId id="314" r:id="rId30"/>
    <p:sldId id="302" r:id="rId31"/>
    <p:sldId id="344" r:id="rId32"/>
    <p:sldId id="309" r:id="rId33"/>
    <p:sldId id="370" r:id="rId34"/>
    <p:sldId id="334" r:id="rId35"/>
    <p:sldId id="364" r:id="rId36"/>
    <p:sldId id="265" r:id="rId37"/>
    <p:sldId id="374" r:id="rId38"/>
    <p:sldId id="375" r:id="rId39"/>
    <p:sldId id="304" r:id="rId40"/>
    <p:sldId id="298" r:id="rId41"/>
    <p:sldId id="329" r:id="rId42"/>
    <p:sldId id="335" r:id="rId43"/>
    <p:sldId id="318" r:id="rId44"/>
    <p:sldId id="383" r:id="rId45"/>
    <p:sldId id="384" r:id="rId46"/>
    <p:sldId id="337" r:id="rId47"/>
    <p:sldId id="317" r:id="rId48"/>
    <p:sldId id="351" r:id="rId49"/>
    <p:sldId id="352" r:id="rId50"/>
    <p:sldId id="385" r:id="rId51"/>
    <p:sldId id="327" r:id="rId52"/>
    <p:sldId id="386" r:id="rId53"/>
    <p:sldId id="319" r:id="rId54"/>
    <p:sldId id="328" r:id="rId55"/>
    <p:sldId id="320" r:id="rId56"/>
    <p:sldId id="387" r:id="rId57"/>
    <p:sldId id="388" r:id="rId58"/>
    <p:sldId id="290" r:id="rId59"/>
    <p:sldId id="377" r:id="rId60"/>
    <p:sldId id="301" r:id="rId61"/>
    <p:sldId id="339" r:id="rId62"/>
    <p:sldId id="272" r:id="rId63"/>
    <p:sldId id="262" r:id="rId64"/>
    <p:sldId id="389" r:id="rId65"/>
    <p:sldId id="263" r:id="rId66"/>
    <p:sldId id="390" r:id="rId67"/>
    <p:sldId id="267" r:id="rId68"/>
    <p:sldId id="266" r:id="rId69"/>
    <p:sldId id="464" r:id="rId70"/>
    <p:sldId id="305" r:id="rId71"/>
    <p:sldId id="465" r:id="rId72"/>
    <p:sldId id="306" r:id="rId73"/>
    <p:sldId id="293" r:id="rId74"/>
    <p:sldId id="289" r:id="rId75"/>
    <p:sldId id="463" r:id="rId76"/>
    <p:sldId id="277" r:id="rId77"/>
    <p:sldId id="342" r:id="rId78"/>
    <p:sldId id="466" r:id="rId79"/>
    <p:sldId id="462" r:id="rId80"/>
    <p:sldId id="355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16" autoAdjust="0"/>
  </p:normalViewPr>
  <p:slideViewPr>
    <p:cSldViewPr>
      <p:cViewPr varScale="1">
        <p:scale>
          <a:sx n="106" d="100"/>
          <a:sy n="106" d="100"/>
        </p:scale>
        <p:origin x="544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49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3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9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F82A10-6B53-2CB1-0A3A-06E0A06404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606611-433D-6E84-FA0E-F6F343B7E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F224A1-C1E5-1CB7-7A71-1F1193D3A2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928DD-038D-4D87-9C79-92A74E011E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31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9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02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8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209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755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4CE78D-DE38-4982-BEAC-993CDF3AA5F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6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977A47185F1295490BD0F1B7615408BFF8F8BFF7846E6F01964D9E8C0FDA7B1AD97724D473E4ABAF7B8F185909P6D7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E788F16FFF9261E76DC080CD6388164ECCF964BE2D3E2E3BEF7B9D297A452394BCA7C8CFE3313734EE47B7E8FC9D829A73CCC33DB48111C7H5C9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svkul@list.ru" TargetMode="External"/><Relationship Id="rId2" Type="http://schemas.openxmlformats.org/officeDocument/2006/relationships/hyperlink" Target="mailto:denisova_ov@inbo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>
            <a:extLst>
              <a:ext uri="{FF2B5EF4-FFF2-40B4-BE49-F238E27FC236}">
                <a16:creationId xmlns:a16="http://schemas.microsoft.com/office/drawing/2014/main" id="{CFDE297E-6F99-4FA6-918F-C2C543D9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3006"/>
            <a:ext cx="7128791" cy="48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77069977-33B9-4BC9-B290-98CC7900B674}"/>
              </a:ext>
            </a:extLst>
          </p:cNvPr>
          <p:cNvSpPr txBox="1">
            <a:spLocks/>
          </p:cNvSpPr>
          <p:nvPr/>
        </p:nvSpPr>
        <p:spPr>
          <a:xfrm>
            <a:off x="1387079" y="2096692"/>
            <a:ext cx="5695950" cy="788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58652" tIns="92866" rIns="58652" bIns="29326">
            <a:normAutofit fontScale="475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6" algn="l">
              <a:lnSpc>
                <a:spcPct val="110000"/>
              </a:lnSpc>
              <a:spcBef>
                <a:spcPts val="730"/>
              </a:spcBef>
              <a:defRPr/>
            </a:pPr>
            <a:r>
              <a:rPr lang="ru-RU" sz="4050" b="1" dirty="0">
                <a:solidFill>
                  <a:schemeClr val="accent5">
                    <a:lumMod val="75000"/>
                  </a:schemeClr>
                </a:solidFill>
              </a:rPr>
              <a:t>Кафедра клинической лабораторной диагностики и патологической анатомии</a:t>
            </a:r>
            <a:endParaRPr lang="ru-RU" altLang="ru-RU" sz="4242" b="1" dirty="0">
              <a:solidFill>
                <a:schemeClr val="accent5">
                  <a:lumMod val="75000"/>
                </a:schemeClr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8196" name="Рисунок 10">
            <a:extLst>
              <a:ext uri="{FF2B5EF4-FFF2-40B4-BE49-F238E27FC236}">
                <a16:creationId xmlns:a16="http://schemas.microsoft.com/office/drawing/2014/main" id="{056B23F8-4B9B-4839-B0E2-F93224BB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1387080" y="1193006"/>
            <a:ext cx="345519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B91FAC5E-E899-4AAF-B11A-64505272C216}"/>
              </a:ext>
            </a:extLst>
          </p:cNvPr>
          <p:cNvSpPr txBox="1">
            <a:spLocks/>
          </p:cNvSpPr>
          <p:nvPr/>
        </p:nvSpPr>
        <p:spPr>
          <a:xfrm>
            <a:off x="1387079" y="3161111"/>
            <a:ext cx="5695950" cy="787003"/>
          </a:xfrm>
          <a:prstGeom prst="rect">
            <a:avLst/>
          </a:prstGeom>
        </p:spPr>
        <p:txBody>
          <a:bodyPr lIns="58652" tIns="92866" rIns="58652" bIns="29326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6" algn="l">
              <a:lnSpc>
                <a:spcPct val="110000"/>
              </a:lnSpc>
              <a:spcBef>
                <a:spcPts val="730"/>
              </a:spcBef>
              <a:defRPr/>
            </a:pPr>
            <a:endParaRPr lang="ru-RU" altLang="ru-RU" sz="3464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04A31-64D8-40EF-88F7-AFCAF0A7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078" y="4581128"/>
            <a:ext cx="3040905" cy="64807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br>
              <a:rPr lang="ru-RU" sz="2100" b="1" dirty="0">
                <a:solidFill>
                  <a:srgbClr val="7030A0"/>
                </a:solidFill>
              </a:rPr>
            </a:br>
            <a:r>
              <a:rPr lang="ru-RU" sz="2100" b="1" dirty="0">
                <a:solidFill>
                  <a:srgbClr val="7030A0"/>
                </a:solidFill>
              </a:rPr>
              <a:t>Москва, 2022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FE875-D32C-43C0-9D3C-838E09E8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736" y="3717032"/>
            <a:ext cx="3805367" cy="71540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ADE78-45B3-0090-CF89-686A947D8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779" y="3600274"/>
            <a:ext cx="2862615" cy="2787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464E8FC-3DC0-C63C-9D09-EEA78955C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43428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Оценка качества препарата мокроты: в поле зрения более 10 клеток плоского эпителия  - получена в основном слюна, сопли а не мокрота. Наше заключение в бланке может быть :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«Материал не  информативен – нарушены правила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преаналитики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, рекомендуется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перезабор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материала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натозщак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, с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с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учетом туалета рта», По договоренности с лечащими врачами оповещение об этом может быть устным, но себе лаборатория обязательно делает пометку о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нарушени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правил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преаналитики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-  в Журнале несоответствий при приеме материала, в исходном направительном бланке, в ЛИС – где есть возможность).</a:t>
            </a:r>
          </a:p>
        </p:txBody>
      </p:sp>
      <p:pic>
        <p:nvPicPr>
          <p:cNvPr id="39939" name="Picture 3" descr="Мокрота - слюна">
            <a:extLst>
              <a:ext uri="{FF2B5EF4-FFF2-40B4-BE49-F238E27FC236}">
                <a16:creationId xmlns:a16="http://schemas.microsoft.com/office/drawing/2014/main" id="{FBE4BAD7-11FC-4129-9D45-0A97F308D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3068960"/>
            <a:ext cx="5903913" cy="327541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BF487DC-2E8A-ECF3-942D-959C2308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88640"/>
            <a:ext cx="8088952" cy="114032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Единичный плоский эпителий (1), цилиндрический эпителий  (2)- значительно, малое увеличение (8-10Х10)</a:t>
            </a:r>
          </a:p>
        </p:txBody>
      </p:sp>
      <p:pic>
        <p:nvPicPr>
          <p:cNvPr id="4" name="Содержимое 3" descr="мокрота-цил-эпит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7544" y="1484784"/>
            <a:ext cx="8208912" cy="50719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6E032-F140-2F38-1B8D-E662F4BF446C}"/>
              </a:ext>
            </a:extLst>
          </p:cNvPr>
          <p:cNvSpPr txBox="1"/>
          <p:nvPr/>
        </p:nvSpPr>
        <p:spPr>
          <a:xfrm>
            <a:off x="2195736" y="57332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9EEBF5-9AF1-0D0E-B429-7E4F109C4FF5}"/>
              </a:ext>
            </a:extLst>
          </p:cNvPr>
          <p:cNvSpPr/>
          <p:nvPr/>
        </p:nvSpPr>
        <p:spPr>
          <a:xfrm>
            <a:off x="2195736" y="5589240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20554A-A687-1EAC-CF87-758E7655FD33}"/>
              </a:ext>
            </a:extLst>
          </p:cNvPr>
          <p:cNvSpPr/>
          <p:nvPr/>
        </p:nvSpPr>
        <p:spPr>
          <a:xfrm>
            <a:off x="3491880" y="5917922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E39D41-C877-E488-9E85-4C14D831102C}"/>
              </a:ext>
            </a:extLst>
          </p:cNvPr>
          <p:cNvSpPr/>
          <p:nvPr/>
        </p:nvSpPr>
        <p:spPr>
          <a:xfrm>
            <a:off x="6444208" y="5589240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DF57B1-D985-71A2-C6B3-47AC05392250}"/>
              </a:ext>
            </a:extLst>
          </p:cNvPr>
          <p:cNvSpPr/>
          <p:nvPr/>
        </p:nvSpPr>
        <p:spPr>
          <a:xfrm>
            <a:off x="7884368" y="458112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B9279F5-AE5E-7BE6-E2BB-34047638C180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6624228" y="5589240"/>
            <a:ext cx="518356" cy="31318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89AD7A0-1F75-882B-F56B-02203114FD79}"/>
              </a:ext>
            </a:extLst>
          </p:cNvPr>
          <p:cNvCxnSpPr>
            <a:cxnSpLocks/>
          </p:cNvCxnSpPr>
          <p:nvPr/>
        </p:nvCxnSpPr>
        <p:spPr>
          <a:xfrm>
            <a:off x="8064388" y="5085184"/>
            <a:ext cx="180020" cy="72008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0D4CE58-C1FD-68CE-80A8-B86B78DF1132}"/>
              </a:ext>
            </a:extLst>
          </p:cNvPr>
          <p:cNvCxnSpPr>
            <a:cxnSpLocks/>
          </p:cNvCxnSpPr>
          <p:nvPr/>
        </p:nvCxnSpPr>
        <p:spPr>
          <a:xfrm>
            <a:off x="6444208" y="5805264"/>
            <a:ext cx="180020" cy="43204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BDA428A-A308-65C3-DD14-110218A78D2A}"/>
              </a:ext>
            </a:extLst>
          </p:cNvPr>
          <p:cNvCxnSpPr>
            <a:cxnSpLocks/>
          </p:cNvCxnSpPr>
          <p:nvPr/>
        </p:nvCxnSpPr>
        <p:spPr>
          <a:xfrm flipH="1">
            <a:off x="5884143" y="5680799"/>
            <a:ext cx="760089" cy="68097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FF3172-04D8-E134-55C3-F32C0EF57B00}"/>
              </a:ext>
            </a:extLst>
          </p:cNvPr>
          <p:cNvSpPr/>
          <p:nvPr/>
        </p:nvSpPr>
        <p:spPr>
          <a:xfrm>
            <a:off x="2771800" y="4653136"/>
            <a:ext cx="576064" cy="554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A9571A3-DD30-9535-E3F3-9B380EBDB13A}"/>
              </a:ext>
            </a:extLst>
          </p:cNvPr>
          <p:cNvSpPr/>
          <p:nvPr/>
        </p:nvSpPr>
        <p:spPr>
          <a:xfrm>
            <a:off x="4860032" y="3645024"/>
            <a:ext cx="576064" cy="554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164690B-5F5F-E2EA-0FD7-00BF3D37FA20}"/>
              </a:ext>
            </a:extLst>
          </p:cNvPr>
          <p:cNvSpPr/>
          <p:nvPr/>
        </p:nvSpPr>
        <p:spPr>
          <a:xfrm>
            <a:off x="2771800" y="4598202"/>
            <a:ext cx="576064" cy="554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1520" y="295584"/>
            <a:ext cx="7680960" cy="93043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700" dirty="0">
                <a:solidFill>
                  <a:schemeClr val="accent5">
                    <a:lumMod val="75000"/>
                  </a:schemeClr>
                </a:solidFill>
              </a:rPr>
              <a:t>Эпителий – большое увеличение (8-10Х40), видны реснички мерцательного эпителия.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87D83D-343F-9EC0-90E9-E696B083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2101" t="29270" r="32101" b="26182"/>
          <a:stretch>
            <a:fillRect/>
          </a:stretch>
        </p:blipFill>
        <p:spPr bwMode="auto">
          <a:xfrm>
            <a:off x="539552" y="1556792"/>
            <a:ext cx="8136904" cy="49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51E40-3181-655A-0C57-296266FD15B4}"/>
              </a:ext>
            </a:extLst>
          </p:cNvPr>
          <p:cNvSpPr/>
          <p:nvPr/>
        </p:nvSpPr>
        <p:spPr>
          <a:xfrm>
            <a:off x="2627784" y="1853677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C6E5D2-80D5-1759-8869-39A2D8C3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360560"/>
            <a:ext cx="591363" cy="566977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37BD683-1295-E481-C6E2-5BC55CF9F642}"/>
              </a:ext>
            </a:extLst>
          </p:cNvPr>
          <p:cNvCxnSpPr>
            <a:cxnSpLocks/>
          </p:cNvCxnSpPr>
          <p:nvPr/>
        </p:nvCxnSpPr>
        <p:spPr>
          <a:xfrm>
            <a:off x="3715554" y="4797152"/>
            <a:ext cx="1152128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F37671-52E3-2E7E-E290-E8D71C78B111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715554" y="4927537"/>
            <a:ext cx="720956" cy="11573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3147115-33EB-0E65-5689-D7F5BB3E46B7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4149080"/>
            <a:ext cx="504056" cy="37768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6E848E3E-BC1D-0287-B48C-256A76B6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103120"/>
            <a:ext cx="7680960" cy="111597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521423D5-6C4E-1CE1-8DE3-419DE652D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640960" cy="108012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Нативный препарат: цилиндрический эпителий, увеличение 8-10х40)</a:t>
            </a:r>
          </a:p>
        </p:txBody>
      </p:sp>
      <p:pic>
        <p:nvPicPr>
          <p:cNvPr id="40963" name="Picture 5" descr="Мокрота эпителий бронхов-27">
            <a:extLst>
              <a:ext uri="{FF2B5EF4-FFF2-40B4-BE49-F238E27FC236}">
                <a16:creationId xmlns:a16="http://schemas.microsoft.com/office/drawing/2014/main" id="{CFCD8030-156F-0CC3-F7BD-3E4EDEF04D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800"/>
            <a:ext cx="8064500" cy="4677767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2400320" cy="13716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Важно!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Обнаружение  большого количества клеток плоского эпителия в мокроте (более 10 в поле зрения на малом увеличении) говорит о значительной примеси слюны – нарушение </a:t>
            </a:r>
            <a:r>
              <a:rPr lang="ru-RU" sz="2000" dirty="0" err="1"/>
              <a:t>преаналитики</a:t>
            </a:r>
            <a:r>
              <a:rPr lang="ru-RU" sz="2000" dirty="0"/>
              <a:t> - анализ можно НЕ выполнять.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4DB874F7-9C94-E52F-0B90-20DD9B932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199181"/>
            <a:ext cx="7680960" cy="114158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Нативный препарат: лейкоциты - воспаление</a:t>
            </a:r>
          </a:p>
        </p:txBody>
      </p:sp>
      <p:pic>
        <p:nvPicPr>
          <p:cNvPr id="59395" name="Picture 5" descr="IMG_1317">
            <a:extLst>
              <a:ext uri="{FF2B5EF4-FFF2-40B4-BE49-F238E27FC236}">
                <a16:creationId xmlns:a16="http://schemas.microsoft.com/office/drawing/2014/main" id="{FA3A6140-6C44-8441-0390-6D791A2D9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956" y="1556792"/>
            <a:ext cx="6473428" cy="4752528"/>
          </a:xfrm>
          <a:noFill/>
        </p:spPr>
      </p:pic>
    </p:spTree>
    <p:extLst>
      <p:ext uri="{BB962C8B-B14F-4D97-AF65-F5344CB8AC3E}">
        <p14:creationId xmlns:p14="http://schemas.microsoft.com/office/powerpoint/2010/main" val="414127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>
            <a:extLst>
              <a:ext uri="{FF2B5EF4-FFF2-40B4-BE49-F238E27FC236}">
                <a16:creationId xmlns:a16="http://schemas.microsoft.com/office/drawing/2014/main" id="{A241A26C-FCD4-3BC1-EE2B-1890400B7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642594"/>
            <a:ext cx="7680960" cy="84219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Лимфоциты</a:t>
            </a:r>
          </a:p>
        </p:txBody>
      </p:sp>
      <p:pic>
        <p:nvPicPr>
          <p:cNvPr id="61443" name="Picture 5" descr="IMG_0762_2">
            <a:extLst>
              <a:ext uri="{FF2B5EF4-FFF2-40B4-BE49-F238E27FC236}">
                <a16:creationId xmlns:a16="http://schemas.microsoft.com/office/drawing/2014/main" id="{30B5DAC5-69AB-E8D1-0196-63C26096FF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956" y="1916832"/>
            <a:ext cx="6034087" cy="452596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CAB394F2-148F-C03C-8629-1996BE745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Нейтрофилы </a:t>
            </a:r>
          </a:p>
        </p:txBody>
      </p:sp>
      <p:pic>
        <p:nvPicPr>
          <p:cNvPr id="60419" name="Picture 5" descr="Мокрота - нейтрофилы">
            <a:extLst>
              <a:ext uri="{FF2B5EF4-FFF2-40B4-BE49-F238E27FC236}">
                <a16:creationId xmlns:a16="http://schemas.microsoft.com/office/drawing/2014/main" id="{0BFCE66F-8D8C-F9CC-3F21-0AF3EDBE0C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444" y="2276872"/>
            <a:ext cx="6361112" cy="4264025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Альвеолярные  макрофаги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/>
              <a:t>Альвеолярные  макрофаги </a:t>
            </a:r>
            <a:r>
              <a:rPr lang="ru-RU" dirty="0"/>
              <a:t>– это моноциты крови -  крупные клетки округлой формы с наличием в цитоплазме включений. Если альвеолярные макрофаги содержат </a:t>
            </a:r>
            <a:r>
              <a:rPr lang="ru-RU" dirty="0" err="1"/>
              <a:t>гемосидерин</a:t>
            </a:r>
            <a:r>
              <a:rPr lang="ru-RU" dirty="0"/>
              <a:t>, то их называют </a:t>
            </a:r>
            <a:r>
              <a:rPr lang="ru-RU" dirty="0" err="1"/>
              <a:t>сидерофагами</a:t>
            </a:r>
            <a:r>
              <a:rPr lang="ru-RU" dirty="0"/>
              <a:t> или образно «клетками сердечных пороков», так как они могут появиться при застое крови в легких, при </a:t>
            </a:r>
            <a:r>
              <a:rPr lang="ru-RU" dirty="0" err="1"/>
              <a:t>декомпенсированных</a:t>
            </a:r>
            <a:r>
              <a:rPr lang="ru-RU" dirty="0"/>
              <a:t> пороках сердца. С достоверностью выявить эти клетки можно реакцией образования берлинской лазури. </a:t>
            </a:r>
          </a:p>
          <a:p>
            <a:pPr algn="just"/>
            <a:r>
              <a:rPr lang="ru-RU" dirty="0" err="1"/>
              <a:t>Альфеолярные</a:t>
            </a:r>
            <a:r>
              <a:rPr lang="ru-RU" dirty="0"/>
              <a:t> макрофаги с жировыми включениями </a:t>
            </a:r>
          </a:p>
          <a:p>
            <a:pPr algn="just"/>
            <a:r>
              <a:rPr lang="ru-RU" dirty="0"/>
              <a:t>Альвеолярные макрофаги – с углем и пылью – «пылевые» макрофаги</a:t>
            </a:r>
          </a:p>
          <a:p>
            <a:pPr algn="just"/>
            <a:r>
              <a:rPr lang="ru-RU" dirty="0"/>
              <a:t>Коррелируют – с курением, с сердечной недостаточностью, с </a:t>
            </a:r>
            <a:r>
              <a:rPr lang="ru-RU" dirty="0" err="1"/>
              <a:t>хронизацией</a:t>
            </a:r>
            <a:r>
              <a:rPr lang="ru-RU" dirty="0"/>
              <a:t> процесса, с застойными явлениями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12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55415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Меньшиков В.В. Справочник по КЛД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«При воспалительных процессах (бронхиты, пневмонии, профессиональные заболевания легких) в мокроте встречаются альвеолярные макрофаги — клетки </a:t>
            </a:r>
            <a:r>
              <a:rPr lang="ru-RU" dirty="0" err="1"/>
              <a:t>гистиоцитарной</a:t>
            </a:r>
            <a:r>
              <a:rPr lang="ru-RU" dirty="0"/>
              <a:t> системы.».</a:t>
            </a:r>
          </a:p>
          <a:p>
            <a:pPr algn="just"/>
            <a:r>
              <a:rPr lang="ru-RU" dirty="0"/>
              <a:t>Альвеолярные макрофаги происходят из моноцитов, попавших в ткань легких, которые в свою очередь произошли из полипотентной стволовой клетки костного мозга. Функции их обширны – от фагоцитоза до секреции. Характеризуются полиморфизмом клеток и ядер, диаметр от 18 до 40 мкм в среднем</a:t>
            </a:r>
            <a:r>
              <a:rPr lang="ru-RU" sz="3400" b="1" dirty="0"/>
              <a:t>. Единственным на сегодняшний день бесспорным признаком мокроты и отличием ее от слюны  являются альвеолярные макрофаги.  Наличие их в мокроте обязательно</a:t>
            </a:r>
            <a:r>
              <a:rPr lang="ru-RU" dirty="0"/>
              <a:t>. В случае отсутствия в </a:t>
            </a:r>
            <a:r>
              <a:rPr lang="ru-RU" dirty="0" err="1"/>
              <a:t>нативном</a:t>
            </a:r>
            <a:r>
              <a:rPr lang="ru-RU" dirty="0"/>
              <a:t> и окрашенном препарате альвеолярных макрофагов дать заключение о мокроте не представляется возможным. Обязательно указывается отсутствие макрофагов и дается описательный ответ.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36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Материалы по исследованию мокроты и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</a:rPr>
              <a:t>миниатлас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 «Исследование мокроты» 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для самоконтроля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Кулешова С.В., Денисова О.В., версия 10-2022</a:t>
            </a:r>
          </a:p>
        </p:txBody>
      </p:sp>
    </p:spTree>
    <p:extLst>
      <p:ext uri="{BB962C8B-B14F-4D97-AF65-F5344CB8AC3E}">
        <p14:creationId xmlns:p14="http://schemas.microsoft.com/office/powerpoint/2010/main" val="405718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5712688" cy="120223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Нативный препарат – альвеолярные макрофаги в большом количестве </a:t>
            </a:r>
          </a:p>
        </p:txBody>
      </p:sp>
      <p:pic>
        <p:nvPicPr>
          <p:cNvPr id="4" name="Содержимое 3" descr="МОКРОТА-МАКРОФАГИ-КРУПН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371829" y="2103438"/>
            <a:ext cx="6400343" cy="3932237"/>
          </a:xfrm>
        </p:spPr>
      </p:pic>
    </p:spTree>
    <p:extLst>
      <p:ext uri="{BB962C8B-B14F-4D97-AF65-F5344CB8AC3E}">
        <p14:creationId xmlns:p14="http://schemas.microsoft.com/office/powerpoint/2010/main" val="414474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КРОТА-МАКРОФАГИ-ЕДИНИЧНЫЕ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827584" y="548680"/>
            <a:ext cx="7488832" cy="5577483"/>
          </a:xfrm>
        </p:spPr>
      </p:pic>
    </p:spTree>
    <p:extLst>
      <p:ext uri="{BB962C8B-B14F-4D97-AF65-F5344CB8AC3E}">
        <p14:creationId xmlns:p14="http://schemas.microsoft.com/office/powerpoint/2010/main" val="1834831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4C08DBDD-8191-8B89-AAED-6FA44223D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89230"/>
            <a:ext cx="7680960" cy="126756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Нативный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препарат: альвеолярные макрофаги (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липофаги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1203" name="Picture 5" descr="IMG_1320">
            <a:extLst>
              <a:ext uri="{FF2B5EF4-FFF2-40B4-BE49-F238E27FC236}">
                <a16:creationId xmlns:a16="http://schemas.microsoft.com/office/drawing/2014/main" id="{A514652F-33C0-20A9-F9EC-A63580BDBE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772816"/>
            <a:ext cx="6034087" cy="4525963"/>
          </a:xfrm>
          <a:noFill/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B6B39B9E-BBAE-77B4-DF3D-D794D04718EC}"/>
              </a:ext>
            </a:extLst>
          </p:cNvPr>
          <p:cNvCxnSpPr>
            <a:cxnSpLocks/>
          </p:cNvCxnSpPr>
          <p:nvPr/>
        </p:nvCxnSpPr>
        <p:spPr>
          <a:xfrm flipH="1">
            <a:off x="4788024" y="4005064"/>
            <a:ext cx="1296144" cy="50405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DEA27A5-95B3-E37F-54B0-A52F270E0C6A}"/>
              </a:ext>
            </a:extLst>
          </p:cNvPr>
          <p:cNvCxnSpPr>
            <a:cxnSpLocks/>
          </p:cNvCxnSpPr>
          <p:nvPr/>
        </p:nvCxnSpPr>
        <p:spPr>
          <a:xfrm flipH="1" flipV="1">
            <a:off x="5148064" y="3573016"/>
            <a:ext cx="576064" cy="21602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F55FFDC0-5C97-231E-FFAD-E0D446C96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67444"/>
            <a:ext cx="7680960" cy="128934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Нативный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препарат: альвеолярные макрофаги (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липофаги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2227" name="Picture 5" descr="Мокрота-МФ-с жиром">
            <a:extLst>
              <a:ext uri="{FF2B5EF4-FFF2-40B4-BE49-F238E27FC236}">
                <a16:creationId xmlns:a16="http://schemas.microsoft.com/office/drawing/2014/main" id="{0E233C64-9ED0-5E2F-8BE0-E201D6FECE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370" y="2132856"/>
            <a:ext cx="7488238" cy="44577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1419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Макрофаги в окрашенном препарате</a:t>
            </a:r>
          </a:p>
        </p:txBody>
      </p:sp>
      <p:pic>
        <p:nvPicPr>
          <p:cNvPr id="4" name="Содержимое 3" descr="Sc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6317" b="10272"/>
          <a:stretch>
            <a:fillRect/>
          </a:stretch>
        </p:blipFill>
        <p:spPr>
          <a:xfrm>
            <a:off x="467544" y="2060848"/>
            <a:ext cx="8352928" cy="412358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9CADC5DD-79BF-DDCD-52B7-C5AF8C1EB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60648"/>
            <a:ext cx="7680960" cy="115212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Альвеолярные макрофаги, окраска по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Романовскому-Гимзе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3251" name="Picture 5" descr="IMG_0768_2">
            <a:extLst>
              <a:ext uri="{FF2B5EF4-FFF2-40B4-BE49-F238E27FC236}">
                <a16:creationId xmlns:a16="http://schemas.microsoft.com/office/drawing/2014/main" id="{BBE5628F-58ED-A9EA-CCE9-BA95B11F5C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5" y="1600200"/>
            <a:ext cx="6400626" cy="4781128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8A774BC-A237-9017-5F2F-948B38A9F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94750"/>
            <a:ext cx="7680960" cy="10460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Альвеолярные макрофаги с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гемосидерином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внутри (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сидерофаги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), окраска берлинской лазурью (х500).</a:t>
            </a:r>
          </a:p>
        </p:txBody>
      </p:sp>
      <p:pic>
        <p:nvPicPr>
          <p:cNvPr id="55299" name="Picture 5" descr="IMG_0770">
            <a:extLst>
              <a:ext uri="{FF2B5EF4-FFF2-40B4-BE49-F238E27FC236}">
                <a16:creationId xmlns:a16="http://schemas.microsoft.com/office/drawing/2014/main" id="{7417286A-17A8-6783-76DF-E6CFA719D0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956" y="1628801"/>
            <a:ext cx="6034087" cy="4464495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1419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Эластические волокна – признак тканевого распада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92488"/>
          </a:xfrm>
        </p:spPr>
        <p:txBody>
          <a:bodyPr>
            <a:normAutofit/>
          </a:bodyPr>
          <a:lstStyle/>
          <a:p>
            <a:r>
              <a:rPr lang="ru-RU" dirty="0"/>
              <a:t>Эластические волокна, встречающиеся в мокроте при деструктивных процессах в легких, являются элементами соединительной ткани. </a:t>
            </a:r>
          </a:p>
          <a:p>
            <a:r>
              <a:rPr lang="ru-RU" b="1" i="1" dirty="0"/>
              <a:t>Они всегда признак тканевого распада – выявление онкологии и  туберкулеза.</a:t>
            </a:r>
          </a:p>
          <a:p>
            <a:r>
              <a:rPr lang="ru-RU" b="1" i="1" dirty="0"/>
              <a:t>При обзорной микроскопии ищем под малым увеличением по периферии препарата, для описания типа волокон – при большим увеличении (без иммерсии)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C29911E9-85D1-CB7F-6285-829C3E9E5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949280"/>
            <a:ext cx="8229600" cy="78330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zh-CN" sz="1800" dirty="0"/>
              <a:t> а — эластические волокна; б — волокна </a:t>
            </a:r>
            <a:r>
              <a:rPr lang="ru-RU" altLang="zh-CN" sz="1800" dirty="0" err="1"/>
              <a:t>Колпена</a:t>
            </a:r>
            <a:r>
              <a:rPr lang="ru-RU" altLang="zh-CN" sz="1800" dirty="0"/>
              <a:t>-Джонса (коралловидные волокна); в — </a:t>
            </a:r>
            <a:r>
              <a:rPr lang="ru-RU" altLang="zh-CN" sz="1800" dirty="0" err="1"/>
              <a:t>обызвествленные</a:t>
            </a:r>
            <a:r>
              <a:rPr lang="ru-RU" altLang="zh-CN" sz="1800" dirty="0"/>
              <a:t> эластические волокна</a:t>
            </a:r>
            <a:r>
              <a:rPr lang="ru-RU" altLang="zh-CN" sz="4000" dirty="0"/>
              <a:t> </a:t>
            </a:r>
            <a:endParaRPr lang="ru-RU" altLang="ru-RU" sz="4000" dirty="0"/>
          </a:p>
        </p:txBody>
      </p:sp>
      <p:pic>
        <p:nvPicPr>
          <p:cNvPr id="67587" name="Picture 5" descr="r2_25">
            <a:extLst>
              <a:ext uri="{FF2B5EF4-FFF2-40B4-BE49-F238E27FC236}">
                <a16:creationId xmlns:a16="http://schemas.microsoft.com/office/drawing/2014/main" id="{FFD851E6-1AD1-8D65-1F93-E24D05B5BD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5184775" cy="54737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1419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Кристаллы Шарко-Лейдена –аллергический компонент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Из кристаллических образований в мокроте можно встретить кристаллы Шарко—Лейдена в виде вытянутых блестящих ромбов различной величины (стрелка компаса). </a:t>
            </a:r>
          </a:p>
          <a:p>
            <a:r>
              <a:rPr lang="ru-RU" dirty="0"/>
              <a:t>образуются из белковых продуктов при распаде эозинофилов</a:t>
            </a:r>
          </a:p>
          <a:p>
            <a:r>
              <a:rPr lang="ru-RU" dirty="0"/>
              <a:t>в свежевыделенной мокроте их можно обнаружить не всегда, несмотря на наличие эозинофилов. </a:t>
            </a:r>
          </a:p>
          <a:p>
            <a:r>
              <a:rPr lang="ru-RU" dirty="0"/>
              <a:t>тест «стояния мокроты» - разрушение эозинофилов и увеличение числа кристаллов Ш-Л.</a:t>
            </a:r>
          </a:p>
          <a:p>
            <a:r>
              <a:rPr lang="ru-RU" dirty="0"/>
              <a:t>Большое число кристаллов Ш-Л при отсутствии эозинофилов –признак обструкции дыхательных путей (бронхиальная астма).</a:t>
            </a:r>
          </a:p>
          <a:p>
            <a:r>
              <a:rPr lang="ru-RU" dirty="0"/>
              <a:t>Характерно нахождение этих кристаллов, так же как спиралей </a:t>
            </a:r>
            <a:r>
              <a:rPr lang="ru-RU" dirty="0" err="1"/>
              <a:t>Куршмана</a:t>
            </a:r>
            <a:r>
              <a:rPr lang="ru-RU" dirty="0"/>
              <a:t> и эозинофилов, для бронхиальной астмы и «аллергической» мокроты. </a:t>
            </a:r>
          </a:p>
          <a:p>
            <a:r>
              <a:rPr lang="ru-RU" dirty="0"/>
              <a:t>Описываем в бланк ответа при большом увеличении (без иммерсии)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Документы для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ПРИКАЗ от 15 ноября 2012 г. N 932н ОБ УТВЕРЖДЕНИИ ПОРЯДКА ОКАЗАНИЯ МЕДИЦИНСКОЙ ПОМОЩИ БОЛЬНЫМ ТУБЕРКУЛЕЗОМ</a:t>
            </a:r>
          </a:p>
          <a:p>
            <a:r>
              <a:rPr lang="ru-RU" dirty="0"/>
              <a:t>ПРИКАЗ от 21 марта 2003 г. N 109 «О СОВЕРШЕНСТВОВАНИИ ПРОТИВОТУБЕРКУЛЕЗНЫХ МЕРОПРИЯТИЙ В РОССИЙСКОЙ ФЕДЕРАЦИИ» МИНИСТЕРСТВА ЗДРАВООХРАНЕНИЯ РОССИЙСКОЙ ФЕДЕРАЦИИ </a:t>
            </a:r>
          </a:p>
          <a:p>
            <a:r>
              <a:rPr lang="ru-RU" sz="180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Приказ Минздрава России от 21.03.2017 N 124н "Об утверждении порядка и сроков проведения профилактических медицинских осмотров граждан в целях выявления туберкулеза" (зарегистрирован Минюстом России 31.05.2017, регистрационный N 46909).</a:t>
            </a:r>
            <a:endParaRPr lang="ru-RU" sz="1800" b="0" i="0" u="none" strike="noStrike" baseline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Постановление Главного государственного санитарного врача РФ от 28.01.2021 N 4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"Об утверждении санитарных правил и норм СанПиН 3.3686-21 "Санитарно-эпидемиологические требования по профилактике инфекционных болезней"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(вместе с "СанПиН 3.3686-21. Санитарные правила и нормы...")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(Зарегистрировано в Минюсте России 15.02.2021 N 62500)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CD801A3C-7A2C-37FC-CFDE-7CF38280A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199181"/>
            <a:ext cx="7680960" cy="121359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u="sng" dirty="0">
                <a:solidFill>
                  <a:schemeClr val="accent5">
                    <a:lumMod val="75000"/>
                  </a:schemeClr>
                </a:solidFill>
              </a:rPr>
              <a:t>Микроскопия мокроты больного с бронхиальной астмой: эозинофилы и кристаллы </a:t>
            </a:r>
            <a:r>
              <a:rPr lang="ru-RU" sz="2000" u="sng" dirty="0" err="1">
                <a:solidFill>
                  <a:schemeClr val="accent5">
                    <a:lumMod val="75000"/>
                  </a:schemeClr>
                </a:solidFill>
              </a:rPr>
              <a:t>Шарко-Лейдена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br>
              <a:rPr lang="ru-RU" altLang="zh-CN" sz="2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zh-CN" sz="2000" dirty="0">
                <a:solidFill>
                  <a:schemeClr val="accent5">
                    <a:lumMod val="75000"/>
                  </a:schemeClr>
                </a:solidFill>
              </a:rPr>
              <a:t>а — </a:t>
            </a:r>
            <a:r>
              <a:rPr lang="ru-RU" altLang="zh-CN" sz="2000" dirty="0" err="1">
                <a:solidFill>
                  <a:schemeClr val="accent5">
                    <a:lumMod val="75000"/>
                  </a:schemeClr>
                </a:solidFill>
              </a:rPr>
              <a:t>нативный</a:t>
            </a:r>
            <a:r>
              <a:rPr lang="ru-RU" altLang="zh-CN" sz="2000" dirty="0">
                <a:solidFill>
                  <a:schemeClr val="accent5">
                    <a:lumMod val="75000"/>
                  </a:schemeClr>
                </a:solidFill>
              </a:rPr>
              <a:t> препарат; б — окраска по </a:t>
            </a:r>
            <a:r>
              <a:rPr lang="ru-RU" altLang="zh-CN" sz="2000" dirty="0" err="1">
                <a:solidFill>
                  <a:schemeClr val="accent5">
                    <a:lumMod val="75000"/>
                  </a:schemeClr>
                </a:solidFill>
              </a:rPr>
              <a:t>Романовскому-Гимзе</a:t>
            </a:r>
            <a:r>
              <a:rPr lang="ru-RU" altLang="zh-CN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2707" name="Picture 5" descr="r2_24">
            <a:extLst>
              <a:ext uri="{FF2B5EF4-FFF2-40B4-BE49-F238E27FC236}">
                <a16:creationId xmlns:a16="http://schemas.microsoft.com/office/drawing/2014/main" id="{91DB0CB6-75D5-45FA-8D69-9F0719DE6A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1772816"/>
            <a:ext cx="3244850" cy="4525963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FF3DA280-431D-6160-CAE4-EA3CF8765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199181"/>
            <a:ext cx="7680960" cy="85355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Эозинофилы – аллергический компонент мокроты  </a:t>
            </a:r>
          </a:p>
        </p:txBody>
      </p:sp>
      <p:pic>
        <p:nvPicPr>
          <p:cNvPr id="73731" name="Picture 5" descr="мокрота эоз, мол миел кл">
            <a:extLst>
              <a:ext uri="{FF2B5EF4-FFF2-40B4-BE49-F238E27FC236}">
                <a16:creationId xmlns:a16="http://schemas.microsoft.com/office/drawing/2014/main" id="{8F36D7F8-E93D-F4BD-453C-CB873D288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956" y="1484784"/>
            <a:ext cx="6034087" cy="496855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нативном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препарате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обнаружение эозинофилов (по преломляющей свет зернистости)может вызвать затруднение. Именно поэтому просмотр окрашенного препарата необходим и облегчает дифференциальную диагностику клеток.</a:t>
            </a:r>
          </a:p>
          <a:p>
            <a:r>
              <a:rPr lang="ru-RU" dirty="0"/>
              <a:t>В окрашенном </a:t>
            </a:r>
            <a:r>
              <a:rPr lang="ru-RU" dirty="0" err="1"/>
              <a:t>азур-эозином</a:t>
            </a:r>
            <a:r>
              <a:rPr lang="ru-RU" dirty="0"/>
              <a:t>  препарате эозинофилы всегда четко выделяются, благодаря своей окраске. </a:t>
            </a:r>
          </a:p>
          <a:p>
            <a:pPr algn="just"/>
            <a:r>
              <a:rPr lang="ru-RU" dirty="0"/>
              <a:t>Эритроциты в мокроте имеют вид желтоватых дисков. Единичные эритроциты встречаются в каждом виде мокроты, большое же их количество характерно для кровянистой мокроты и встречается при инфаркте легкого, легочных кровотечениях, застое в малом круге кровообращения. Эритроциты не имеют большого значения при микроскопии  </a:t>
            </a:r>
            <a:r>
              <a:rPr lang="ru-RU" dirty="0" err="1"/>
              <a:t>Макпроскопически</a:t>
            </a:r>
            <a:r>
              <a:rPr lang="ru-RU" dirty="0"/>
              <a:t> достаточно описать - кровавая мокрота.</a:t>
            </a:r>
          </a:p>
        </p:txBody>
      </p:sp>
    </p:spTree>
    <p:extLst>
      <p:ext uri="{BB962C8B-B14F-4D97-AF65-F5344CB8AC3E}">
        <p14:creationId xmlns:p14="http://schemas.microsoft.com/office/powerpoint/2010/main" val="1602484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F637838-EB42-2401-4859-5D6BA289B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60648"/>
            <a:ext cx="7680960" cy="115212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Нативный препарат: кристаллы Шарко-Лейдена – распад эозинофилов </a:t>
            </a:r>
          </a:p>
        </p:txBody>
      </p:sp>
      <p:pic>
        <p:nvPicPr>
          <p:cNvPr id="47107" name="Picture 3" descr="Мокрота кристаллы-34">
            <a:extLst>
              <a:ext uri="{FF2B5EF4-FFF2-40B4-BE49-F238E27FC236}">
                <a16:creationId xmlns:a16="http://schemas.microsoft.com/office/drawing/2014/main" id="{5F776279-8C1B-E516-7EA7-34AB3EA967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628800"/>
            <a:ext cx="7416800" cy="5014714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ристаллы-шарк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23528" y="332656"/>
            <a:ext cx="8424936" cy="5976664"/>
          </a:xfrm>
        </p:spPr>
      </p:pic>
    </p:spTree>
    <p:extLst>
      <p:ext uri="{BB962C8B-B14F-4D97-AF65-F5344CB8AC3E}">
        <p14:creationId xmlns:p14="http://schemas.microsoft.com/office/powerpoint/2010/main" val="2972650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9D931151-5303-5AA9-6C7C-B944C4386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60648"/>
            <a:ext cx="7680960" cy="1152128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Нативный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препарат : кристаллы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Шарко-Лейдена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5779" name="Picture 5" descr="Мокрота кристаллы-33">
            <a:extLst>
              <a:ext uri="{FF2B5EF4-FFF2-40B4-BE49-F238E27FC236}">
                <a16:creationId xmlns:a16="http://schemas.microsoft.com/office/drawing/2014/main" id="{6DCAFF63-0782-1A5F-4938-B5A11078EC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92288"/>
            <a:ext cx="7272338" cy="4354512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224856" cy="170628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2700" dirty="0">
                <a:solidFill>
                  <a:schemeClr val="accent5">
                    <a:lumMod val="75000"/>
                  </a:schemeClr>
                </a:solidFill>
              </a:rPr>
              <a:t>Спирали </a:t>
            </a:r>
            <a:r>
              <a:rPr lang="ru-RU" sz="2700" dirty="0" err="1">
                <a:solidFill>
                  <a:schemeClr val="accent5">
                    <a:lumMod val="75000"/>
                  </a:schemeClr>
                </a:solidFill>
              </a:rPr>
              <a:t>Куршмана</a:t>
            </a:r>
            <a:r>
              <a:rPr lang="ru-RU" sz="2700" dirty="0">
                <a:solidFill>
                  <a:schemeClr val="accent5">
                    <a:lumMod val="75000"/>
                  </a:schemeClr>
                </a:solidFill>
              </a:rPr>
              <a:t> – обструктивный компонент, сопровождает аллергическую бронхиальную астму, поэтому в целом рассматривают, как аллергический компонент. </a:t>
            </a:r>
            <a:br>
              <a:rPr lang="ru-RU" sz="27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7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1520" y="2708920"/>
            <a:ext cx="7680960" cy="3326120"/>
          </a:xfrm>
        </p:spPr>
        <p:txBody>
          <a:bodyPr/>
          <a:lstStyle/>
          <a:p>
            <a:pPr>
              <a:buNone/>
            </a:pPr>
            <a:r>
              <a:rPr lang="ru-RU" dirty="0"/>
              <a:t>Беловатые, прозрачные, штопорообразные</a:t>
            </a:r>
          </a:p>
          <a:p>
            <a:pPr algn="just">
              <a:buNone/>
            </a:pPr>
            <a:r>
              <a:rPr lang="ru-RU" dirty="0"/>
              <a:t>извитые трубчатые тела, резко отграниченные от остальной бесформенной массы мокроты, имеющие диагностическое значение при </a:t>
            </a:r>
            <a:r>
              <a:rPr lang="ru-RU" i="1" dirty="0"/>
              <a:t>бронхиальной астме</a:t>
            </a:r>
          </a:p>
        </p:txBody>
      </p:sp>
    </p:spTree>
    <p:extLst>
      <p:ext uri="{BB962C8B-B14F-4D97-AF65-F5344CB8AC3E}">
        <p14:creationId xmlns:p14="http://schemas.microsoft.com/office/powerpoint/2010/main" val="2100699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659A8875-BDE5-A56C-79BC-1ADDB3955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404664"/>
            <a:ext cx="7680960" cy="108012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Спираль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Куршмана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, неизмененная (виден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фибриновый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остов и слизистая мантия)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6D476D5-73BA-836C-6E27-B38EFCA5C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7828" name="Picture 4" descr="Мокрота спираль-28">
            <a:extLst>
              <a:ext uri="{FF2B5EF4-FFF2-40B4-BE49-F238E27FC236}">
                <a16:creationId xmlns:a16="http://schemas.microsoft.com/office/drawing/2014/main" id="{FD644A12-B771-7491-44C9-F4764975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06450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2DECB15-BC68-90C0-5499-13513EB19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255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Спираль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Куршмана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измененная (отсутствие слизистой мантии - прием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муколитических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препаратов) – виден только фибриновый остов, малое увеличение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A2D59F6-EDA6-CCE2-D104-0D2BA1977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8852" name="Picture 4" descr="Мокрота спираль29">
            <a:extLst>
              <a:ext uri="{FF2B5EF4-FFF2-40B4-BE49-F238E27FC236}">
                <a16:creationId xmlns:a16="http://schemas.microsoft.com/office/drawing/2014/main" id="{D31B160A-29F7-D12D-C881-49543F7E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343775" cy="446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C6CB31C-F7B6-8938-A054-5264A2657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50336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ru-RU" altLang="zh-CN" sz="2400" b="1" dirty="0">
                <a:solidFill>
                  <a:schemeClr val="accent5">
                    <a:lumMod val="75000"/>
                  </a:schemeClr>
                </a:solidFill>
              </a:rPr>
              <a:t>Типичная </a:t>
            </a:r>
            <a:r>
              <a:rPr lang="ru-RU" altLang="zh-CN" sz="2400" b="1">
                <a:solidFill>
                  <a:schemeClr val="accent5">
                    <a:lumMod val="75000"/>
                  </a:schemeClr>
                </a:solidFill>
              </a:rPr>
              <a:t>триада признаков (три признака) при  </a:t>
            </a:r>
            <a:r>
              <a:rPr lang="ru-RU" altLang="zh-CN" sz="2400" b="1" dirty="0">
                <a:solidFill>
                  <a:schemeClr val="accent5">
                    <a:lumMod val="75000"/>
                  </a:schemeClr>
                </a:solidFill>
              </a:rPr>
              <a:t>бронхиальной астме (приступ вызван аллергическим фактором).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Это «аллергический компонент» мокроты: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F6653C1F-B37E-BDDE-E6BB-174EA7BCB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2565400"/>
            <a:ext cx="7797800" cy="2808288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zh-CN"/>
              <a:t>эозинофилы, 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zh-CN"/>
              <a:t>спирали Куршмана, 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zh-CN"/>
              <a:t>кристаллы Шарко-Лейдена.</a:t>
            </a:r>
            <a:endParaRPr lang="ru-RU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ADF22-DAB2-4E64-AB75-1564CEACB5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Лица с подозрением на туберкулез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9005F-390B-481A-BBDA-B1816CBC5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latin typeface="Arial" panose="020B0604020202020204" pitchFamily="34" charset="0"/>
              </a:rPr>
              <a:t>, получившие направление медицинского работника в профильную лечебно-профилактическую медицинскую организацию (диспансер противотуберкулезный; специализированную больницу туберкулезную, в том числе детскую) (далее - медицинская противотуберкулезная организация), обязаны в течение десяти рабочих дней с момента получения указанного направления явиться на обследование в медицинскую противотуберкулезную организацию в целях уточнения диагноза. Посещение медицинской противотуберкулезной организации детьми, получившими направление медицинского работника в указанную организацию в связи с подозрением на туберкулез для обследования в целях уточнения диагноза, в срок, предусмотренный </a:t>
            </a:r>
            <a:r>
              <a:rPr lang="ru-RU" sz="180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абзацем вторым настоящего пункта, должны обеспечивать их родители или иные законные представители.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00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EE288D6-FBFA-6E89-5F3A-48E60148C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672"/>
            <a:ext cx="6407943" cy="208823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dist" eaLnBrk="1" hangingPunct="1"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Тетрада Эрлиха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( четыре признака) – это элементы распада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петрифицированного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старого туберкулезного очага :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0266A85-AABF-A052-1885-0BB3E420D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3140968"/>
            <a:ext cx="8362950" cy="269309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40000"/>
              </a:spcBef>
              <a:buFontTx/>
              <a:buAutoNum type="arabicPeriod"/>
            </a:pPr>
            <a:r>
              <a:rPr lang="ru-RU" altLang="ru-RU" dirty="0" err="1"/>
              <a:t>Обызвестленные</a:t>
            </a:r>
            <a:r>
              <a:rPr lang="ru-RU" altLang="ru-RU" dirty="0"/>
              <a:t> эластические волокна;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40000"/>
              </a:spcBef>
              <a:buFontTx/>
              <a:buAutoNum type="arabicPeriod"/>
            </a:pPr>
            <a:r>
              <a:rPr lang="ru-RU" altLang="ru-RU" dirty="0" err="1"/>
              <a:t>Обызвествленный</a:t>
            </a:r>
            <a:r>
              <a:rPr lang="ru-RU" altLang="ru-RU" dirty="0"/>
              <a:t> казеозный детрит (фон мокроты);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40000"/>
              </a:spcBef>
              <a:buFontTx/>
              <a:buAutoNum type="arabicPeriod"/>
            </a:pPr>
            <a:r>
              <a:rPr lang="ru-RU" altLang="ru-RU" dirty="0"/>
              <a:t>Кристаллы холестерина;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40000"/>
              </a:spcBef>
              <a:buFontTx/>
              <a:buAutoNum type="arabicPeriod"/>
            </a:pPr>
            <a:r>
              <a:rPr lang="ru-RU" altLang="ru-RU" dirty="0"/>
              <a:t>Микобактерии туберкулеза.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Миелиновые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14194"/>
            <a:ext cx="8229600" cy="4111969"/>
          </a:xfrm>
        </p:spPr>
        <p:txBody>
          <a:bodyPr>
            <a:normAutofit/>
          </a:bodyPr>
          <a:lstStyle/>
          <a:p>
            <a:r>
              <a:rPr lang="ru-RU" dirty="0"/>
              <a:t>, встречающиеся главным образом в слизистой или гнойно-слизистой мокроте, имеют различную форму (округлые, овальные, почкообразные) и величину. Миелин может лежать свободно, а может заполнять цитоплазму макрофагов. </a:t>
            </a:r>
          </a:p>
          <a:p>
            <a:r>
              <a:rPr lang="ru-RU" dirty="0"/>
              <a:t>Миелин является конечным продуктом аутолиза клеток, состоит из фосфолипидов, Суданом III не окрашивается. </a:t>
            </a:r>
          </a:p>
          <a:p>
            <a:r>
              <a:rPr lang="ru-RU" dirty="0"/>
              <a:t>Самостоятельного диагностического значения, по-видимому, он не имеет.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3251" t="30861" r="32421" b="32546"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698174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Атипические клетки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36504"/>
          </a:xfrm>
        </p:spPr>
        <p:txBody>
          <a:bodyPr>
            <a:normAutofit/>
          </a:bodyPr>
          <a:lstStyle/>
          <a:p>
            <a:r>
              <a:rPr lang="ru-RU" dirty="0"/>
              <a:t>Обнаружение в мокроте клеток злокачественных опухолей при микроскопическом исследовании .</a:t>
            </a:r>
          </a:p>
          <a:p>
            <a:pPr algn="just"/>
            <a:r>
              <a:rPr lang="ru-RU" dirty="0"/>
              <a:t>Признаки злокачественности клеток — полиморфизм их размеров, нарушение ядерно-цитоплазматического соотношения в сторону увеличения ядра, изменение формы ядра, наличие в нем множественных ядрышек неправильной формы, митоз клеток. Для подтверждения диагноза необходимо искать групповое расположение клеток с перечисленными признаками, что связано с необходимостью изучения большого числа препаратов. </a:t>
            </a:r>
          </a:p>
        </p:txBody>
      </p:sp>
    </p:spTree>
    <p:extLst>
      <p:ext uri="{BB962C8B-B14F-4D97-AF65-F5344CB8AC3E}">
        <p14:creationId xmlns:p14="http://schemas.microsoft.com/office/powerpoint/2010/main" val="2193234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42B6D903-6056-B2B8-AB69-B87289104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91513" cy="71913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Основные признаки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атипии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клеток :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F6AE24DE-A1E0-79A5-6538-7E15EAB42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147050" cy="4929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Полиморфизм размеров и формы клеток – в сторону увеличения и уродства, 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Нарушение ядерно-цитоплазматического соотношения в сторону увеличения ядра;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Изменение формы ядра (неправильные, уродливые формы);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Появление нуклеол; ядрышек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Признаки фагоцитоза клеток;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Химическая анаплазия клеток – гиперхромия ядер и базофилия цитоплазмы; 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Активность клеток – деление - митоз клеток;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ru-RU" altLang="ru-RU" sz="2200"/>
              <a:t>Скопления клеток (комплексы) с перечисленными признаками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FC78CBA6-C7C2-28E0-F5BD-39DCDB8BB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dirty="0">
                <a:solidFill>
                  <a:schemeClr val="accent5">
                    <a:lumMod val="75000"/>
                  </a:schemeClr>
                </a:solidFill>
              </a:rPr>
              <a:t>Клетки опухолей – выявление </a:t>
            </a:r>
            <a:r>
              <a:rPr lang="ru-RU" altLang="ru-RU" sz="3600" dirty="0" err="1">
                <a:solidFill>
                  <a:schemeClr val="accent5">
                    <a:lumMod val="75000"/>
                  </a:schemeClr>
                </a:solidFill>
              </a:rPr>
              <a:t>атипии</a:t>
            </a:r>
            <a:endParaRPr lang="ru-RU" alt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3E704B2-4322-CC6B-4356-AD99E9653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4438"/>
            <a:ext cx="82296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/>
              <a:t>Показание к исследовании мокроты на атипию является выявление в ней эластических волокон (признак распада тканей).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Можно обнаружить в нативных препаратах;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Изучение атипичных клеток ведут только в окрашенных препаратах под большим увеличением с иммерсией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Заключение врача КЛД – «Выявлены клетки с признаками атипии», «Выявлены атипические клетки». «Рекомендуется цитологическое исследование мокроты».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Подробное цитологическое исследование должен проводить должен врач КЛД-цитолог.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>
            <a:extLst>
              <a:ext uri="{FF2B5EF4-FFF2-40B4-BE49-F238E27FC236}">
                <a16:creationId xmlns:a16="http://schemas.microsoft.com/office/drawing/2014/main" id="{F1D9713E-338E-3B4C-20B0-32098EEEE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147050" cy="99377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Клетки злокачественной опухоли – большое увеличение</a:t>
            </a:r>
          </a:p>
        </p:txBody>
      </p:sp>
      <p:pic>
        <p:nvPicPr>
          <p:cNvPr id="87043" name="Picture 5" descr="злокач клетки в мокроте бол увел">
            <a:extLst>
              <a:ext uri="{FF2B5EF4-FFF2-40B4-BE49-F238E27FC236}">
                <a16:creationId xmlns:a16="http://schemas.microsoft.com/office/drawing/2014/main" id="{E1B42DDA-0E41-1A6D-90CF-5415AFB8F9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57338"/>
            <a:ext cx="6697662" cy="5024437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50F0FC87-0510-919B-31F3-8D524EACE0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 мокроты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B08411A-E9F4-0F8A-F1C7-BAF582FFD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sz="2800"/>
              <a:t>Микроскопия препаратов, окрашенных по Цилю-Нильсену – для выявления Микобактерии туберкулеза (палочки Коха, БК);</a:t>
            </a:r>
          </a:p>
          <a:p>
            <a:pPr eaLnBrk="1" hangingPunct="1"/>
            <a:r>
              <a:rPr lang="ru-RU" altLang="ru-RU" sz="2800"/>
              <a:t>Препараты, окрашенные по Граму.</a:t>
            </a: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ru-RU" altLang="ru-RU" sz="2800"/>
              <a:t>Препараты мокроты для бактериоскопического исследования высушивают, фиксируют над пламенем горелки и затем окрашивают.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BD9AD271-8923-FEB5-38BD-BE770DB14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147050" cy="8509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препаратов, окрашенных по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Граму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478CAAD-D819-872E-89FD-9936E75D5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145462" cy="47529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/>
              <a:t>Мазки микроскопируют при увеличении х1000 с целью выявления преобладания того или иного морфотипа бактерий.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800"/>
              <a:t>Присутствие в поле зрения при х1000 10 и более бактериальных клеток соответствует росту на плотных питательных средах более 10 5 КОЕ/мл (принято в качестве диагностического критерия). Мазки с 10 и более бактериями в поле зрения рассматриваются как положительные.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8A952D2-4F14-16F4-3F00-570814A1D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2548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Бактериоскопия мазка мокроты при окраске по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Граму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95647" name="Group 63">
            <a:extLst>
              <a:ext uri="{FF2B5EF4-FFF2-40B4-BE49-F238E27FC236}">
                <a16:creationId xmlns:a16="http://schemas.microsoft.com/office/drawing/2014/main" id="{33652BB7-635D-21E9-BB0C-B59E0F1251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1341438"/>
          <a:ext cx="8229600" cy="5184909"/>
        </p:xfrm>
        <a:graphic>
          <a:graphicData uri="http://schemas.openxmlformats.org/drawingml/2006/table">
            <a:tbl>
              <a:tblPr/>
              <a:tblGrid>
                <a:gridCol w="55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Микроскопическая картина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Возможный возбудитель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Грам(+)ланцетовидные диплококки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пневмококки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Гроздья Грам(+)кокков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Стафилококк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Грам(-) мелкие коккобациллы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Гемофильная палочка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Грам(-) крупные палочки 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Энтеробактерии, синегнойная палочка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Грам(-) диплококки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Моракселла, нейсерии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Важно!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ru-RU" b="1" i="1" dirty="0"/>
              <a:t>Мокрота является патологическим секретом дыхательных путей (в норме – нет).</a:t>
            </a:r>
          </a:p>
          <a:p>
            <a:pPr>
              <a:lnSpc>
                <a:spcPct val="200000"/>
              </a:lnSpc>
            </a:pPr>
            <a:r>
              <a:rPr lang="ru-RU" b="1" i="1" dirty="0"/>
              <a:t> Появляется мокрота вследствие воспалительных заболеваний или повреждений дыхательных путей</a:t>
            </a:r>
          </a:p>
          <a:p>
            <a:pPr>
              <a:lnSpc>
                <a:spcPct val="200000"/>
              </a:lnSpc>
            </a:pPr>
            <a:r>
              <a:rPr lang="ru-RU" b="1" i="1" dirty="0"/>
              <a:t>Микроскопия нативного препарата – 1) обзорный просмотр  окуляр 8-10х </a:t>
            </a:r>
            <a:r>
              <a:rPr lang="ru-RU" b="1" i="1" dirty="0" err="1"/>
              <a:t>обьектив</a:t>
            </a:r>
            <a:r>
              <a:rPr lang="ru-RU" b="1" i="1" dirty="0"/>
              <a:t> 10 (малое увеличение 80-100),</a:t>
            </a:r>
          </a:p>
          <a:p>
            <a:pPr>
              <a:lnSpc>
                <a:spcPct val="200000"/>
              </a:lnSpc>
            </a:pPr>
            <a:r>
              <a:rPr lang="ru-RU" b="1" i="1" dirty="0"/>
              <a:t>2)описание в бланк ответа – большое увеличение без иммерсии -  окуляр 10х </a:t>
            </a:r>
            <a:r>
              <a:rPr lang="ru-RU" b="1" i="1" dirty="0" err="1"/>
              <a:t>обьектив</a:t>
            </a:r>
            <a:r>
              <a:rPr lang="ru-RU" b="1" i="1" dirty="0"/>
              <a:t> 40 (400).</a:t>
            </a:r>
          </a:p>
          <a:p>
            <a:pPr>
              <a:lnSpc>
                <a:spcPct val="200000"/>
              </a:lnSpc>
            </a:pPr>
            <a:r>
              <a:rPr lang="ru-RU" b="1" i="1" dirty="0"/>
              <a:t>3) микроскопическое исследование  микобактерии туберкулеза – под большим увеличением с иммерсией (10х100)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>
            <a:extLst>
              <a:ext uri="{FF2B5EF4-FFF2-40B4-BE49-F238E27FC236}">
                <a16:creationId xmlns:a16="http://schemas.microsoft.com/office/drawing/2014/main" id="{5E459288-C4C0-93B9-F08D-40CDEADC1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Представлены клетки плоского эпителия, нейтрофилы и бактериальная флора полости рта: сине-черные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(+)кокки,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(+)палочки, красные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(-)палочки различных размеров и формы (возможно анаэробы полости рта).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9331" name="Picture 5" descr="Мокрота флора рта">
            <a:extLst>
              <a:ext uri="{FF2B5EF4-FFF2-40B4-BE49-F238E27FC236}">
                <a16:creationId xmlns:a16="http://schemas.microsoft.com/office/drawing/2014/main" id="{53636F82-94A0-55C4-7295-2B5B1C7E46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76872"/>
            <a:ext cx="6096000" cy="4181475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:a16="http://schemas.microsoft.com/office/drawing/2014/main" id="{19BE5489-243E-3B9B-2262-4F4012F8B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Сине-черные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(+)диплококки на поверхности клеток плоского эпителия. Диагностического значения не имеют – это часть нормальной бактериальной флоры полости рта.</a:t>
            </a:r>
          </a:p>
        </p:txBody>
      </p:sp>
      <p:pic>
        <p:nvPicPr>
          <p:cNvPr id="100355" name="Picture 5" descr="Мокрота Г позит диплококки">
            <a:extLst>
              <a:ext uri="{FF2B5EF4-FFF2-40B4-BE49-F238E27FC236}">
                <a16:creationId xmlns:a16="http://schemas.microsoft.com/office/drawing/2014/main" id="{E02B4607-A5E7-FC62-44D0-0A1F79B84B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2276872"/>
            <a:ext cx="6057900" cy="403860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>
            <a:extLst>
              <a:ext uri="{FF2B5EF4-FFF2-40B4-BE49-F238E27FC236}">
                <a16:creationId xmlns:a16="http://schemas.microsoft.com/office/drawing/2014/main" id="{CCBAE23E-2C26-46E4-A631-38926C771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 мокроты: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(+),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(-) кокки и палочки.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101379" name="Picture 5" descr="Мокрота gram-negative%20and%20gram-positive%20bacilli%20and%20cocci%20fig2">
            <a:extLst>
              <a:ext uri="{FF2B5EF4-FFF2-40B4-BE49-F238E27FC236}">
                <a16:creationId xmlns:a16="http://schemas.microsoft.com/office/drawing/2014/main" id="{80E3E733-A22B-7400-0118-985C19EFD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2287931"/>
            <a:ext cx="5915025" cy="3927475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93CFC5E-42E2-F4DF-92B7-7718848BF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93022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 мокроты: </a:t>
            </a:r>
            <a:r>
              <a:rPr lang="ru-RU" altLang="ru-RU" sz="2400" dirty="0" err="1">
                <a:solidFill>
                  <a:schemeClr val="accent5">
                    <a:lumMod val="75000"/>
                  </a:schemeClr>
                </a:solidFill>
              </a:rPr>
              <a:t>Staphylococcus</a:t>
            </a: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altLang="ru-RU" sz="2400" dirty="0" err="1">
                <a:solidFill>
                  <a:schemeClr val="accent5">
                    <a:lumMod val="75000"/>
                  </a:schemeClr>
                </a:solidFill>
              </a:rPr>
              <a:t>aureus</a:t>
            </a: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ru-RU" altLang="ru-RU" sz="2400" dirty="0" err="1">
                <a:solidFill>
                  <a:schemeClr val="accent5">
                    <a:lumMod val="75000"/>
                  </a:schemeClr>
                </a:solidFill>
              </a:rPr>
              <a:t>грам</a:t>
            </a: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</a:rPr>
              <a:t>+ круглые кокки, диаметром до 1 мкм, неподвижны, факультативные анаэробы, в патологическом материале располагаются в виде небольших скоплений) </a:t>
            </a:r>
            <a:br>
              <a:rPr lang="ru-RU" altLang="ru-RU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alt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03" name="Picture 6" descr="Мокрота Staphylococcus aureus fig3">
            <a:extLst>
              <a:ext uri="{FF2B5EF4-FFF2-40B4-BE49-F238E27FC236}">
                <a16:creationId xmlns:a16="http://schemas.microsoft.com/office/drawing/2014/main" id="{CDE5E3C8-4D01-8564-7A58-099054C2BD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2420888"/>
            <a:ext cx="5629275" cy="3608437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>
            <a:extLst>
              <a:ext uri="{FF2B5EF4-FFF2-40B4-BE49-F238E27FC236}">
                <a16:creationId xmlns:a16="http://schemas.microsoft.com/office/drawing/2014/main" id="{2FF34D54-2A65-7500-D26F-6DDBE39A9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291513" cy="13811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ru-RU" sz="2000" dirty="0"/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 мокроты: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Streptococc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us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pneumoniae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(Г(+) кокки, размер 0,5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1,2 мкм, обычно ланцетовидной формы, располагающиеся парами (диплококки) или короткими цепочками, факультативные анаэробы).  </a:t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3427" name="Picture 5" descr="МокротаStreptococc pneumoniae fig1">
            <a:extLst>
              <a:ext uri="{FF2B5EF4-FFF2-40B4-BE49-F238E27FC236}">
                <a16:creationId xmlns:a16="http://schemas.microsoft.com/office/drawing/2014/main" id="{A02F6AF5-132C-5C48-201B-F062BB435F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276475"/>
            <a:ext cx="6096000" cy="4067175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767D3F54-6FBD-1A88-672B-4DA92920E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42557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Бактериоскопия препаратов мокроты: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Streptococcus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agalactiae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(Г(+) кокки, неправильной округлой формы, располагаются в виде цепочек или попарно, размеры 0,5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÷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2,0 мкм, факультативные анаэробы)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4451" name="Picture 5" descr="Мокрота Streptococcus agalactiae fig2">
            <a:extLst>
              <a:ext uri="{FF2B5EF4-FFF2-40B4-BE49-F238E27FC236}">
                <a16:creationId xmlns:a16="http://schemas.microsoft.com/office/drawing/2014/main" id="{6CB46CAA-9330-C89D-E366-6059DDF47E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205038"/>
            <a:ext cx="5667375" cy="3848100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>
            <a:extLst>
              <a:ext uri="{FF2B5EF4-FFF2-40B4-BE49-F238E27FC236}">
                <a16:creationId xmlns:a16="http://schemas.microsoft.com/office/drawing/2014/main" id="{F0622BAC-D30C-5FAE-8B34-C1DDEC64C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143944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sz="2400" i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Candida </a:t>
            </a:r>
            <a:r>
              <a:rPr lang="en-US" altLang="zh-CN" sz="2400" i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albicans</a:t>
            </a:r>
            <a:r>
              <a:rPr lang="ru-RU" altLang="zh-CN" sz="24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altLang="zh-CN" sz="2400" dirty="0">
                <a:solidFill>
                  <a:schemeClr val="accent5">
                    <a:lumMod val="75000"/>
                  </a:schemeClr>
                </a:solidFill>
              </a:rPr>
              <a:t>увеличение х100 (род грибов, для которых характерно наличие </a:t>
            </a:r>
            <a:r>
              <a:rPr lang="ru-RU" altLang="zh-CN" sz="2400" dirty="0" err="1">
                <a:solidFill>
                  <a:schemeClr val="accent5">
                    <a:lumMod val="75000"/>
                  </a:schemeClr>
                </a:solidFill>
              </a:rPr>
              <a:t>бластоспор</a:t>
            </a:r>
            <a:r>
              <a:rPr lang="ru-RU" altLang="zh-CN" sz="2400" dirty="0">
                <a:solidFill>
                  <a:schemeClr val="accent5">
                    <a:lumMod val="75000"/>
                  </a:schemeClr>
                </a:solidFill>
              </a:rPr>
              <a:t> (почек) и хламидоспор – толстостенных двухконтурных, крупных овальных спор). 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</a:t>
            </a:r>
            <a:br>
              <a:rPr lang="en-US" altLang="zh-CN" sz="2400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</a:b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5475" name="Picture 5" descr="Мокрота слайд 1 грибы">
            <a:extLst>
              <a:ext uri="{FF2B5EF4-FFF2-40B4-BE49-F238E27FC236}">
                <a16:creationId xmlns:a16="http://schemas.microsoft.com/office/drawing/2014/main" id="{BB56C737-34A4-EE7B-50FC-2D0DE2968B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4" y="2205038"/>
            <a:ext cx="6047953" cy="4248298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>
            <a:extLst>
              <a:ext uri="{FF2B5EF4-FFF2-40B4-BE49-F238E27FC236}">
                <a16:creationId xmlns:a16="http://schemas.microsoft.com/office/drawing/2014/main" id="{3104601A-7A47-E3F3-E49C-9EEE7F25D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642594"/>
            <a:ext cx="7680960" cy="69817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sz="2800" i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Candida </a:t>
            </a:r>
            <a:r>
              <a:rPr lang="en-US" altLang="zh-CN" sz="2800" i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albicans</a:t>
            </a:r>
            <a:r>
              <a:rPr lang="ru-RU" altLang="zh-CN" sz="28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altLang="zh-CN" sz="2800" dirty="0">
                <a:solidFill>
                  <a:schemeClr val="accent5">
                    <a:lumMod val="75000"/>
                  </a:schemeClr>
                </a:solidFill>
              </a:rPr>
              <a:t>увеличение х1000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</a:t>
            </a:r>
            <a:br>
              <a:rPr lang="en-US" altLang="zh-CN" sz="4000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</a:b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6499" name="Picture 5" descr="Мокрота слайд 2 грибы">
            <a:extLst>
              <a:ext uri="{FF2B5EF4-FFF2-40B4-BE49-F238E27FC236}">
                <a16:creationId xmlns:a16="http://schemas.microsoft.com/office/drawing/2014/main" id="{75BB3353-86B2-F1D7-AB77-EFEFF2E24A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5" y="1995488"/>
            <a:ext cx="5838974" cy="4097808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Микобактерии туберкулеза. Важно -  Окраска по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–Нильсену. Микроскопия с иммерсией (окуляр 8-10 х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обьектив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90-100).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1520" y="2708920"/>
            <a:ext cx="7680960" cy="3326120"/>
          </a:xfrm>
        </p:spPr>
        <p:txBody>
          <a:bodyPr/>
          <a:lstStyle/>
          <a:p>
            <a:r>
              <a:rPr lang="ru-RU" b="1" i="1" dirty="0"/>
              <a:t>Стекла, на которых при микроскопическом исследовании были обнаружены кислотоустойчивые микобактерии, сохраняются в лаборатории в течение 1 года, а затем подлежат обязательному уничтожению и не должны использоваться повторно.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583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>
            <a:extLst>
              <a:ext uri="{FF2B5EF4-FFF2-40B4-BE49-F238E27FC236}">
                <a16:creationId xmlns:a16="http://schemas.microsoft.com/office/drawing/2014/main" id="{172E836E-531C-53C1-2E64-E63119A38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260648"/>
            <a:ext cx="768096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Микобактерии туберкулеза окраска по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Цилю-Нильсену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5715" name="Picture 5" descr="Мокрота Mycobacterium%20tuberculosis%20fig2">
            <a:extLst>
              <a:ext uri="{FF2B5EF4-FFF2-40B4-BE49-F238E27FC236}">
                <a16:creationId xmlns:a16="http://schemas.microsoft.com/office/drawing/2014/main" id="{F9679B67-3784-7F74-713E-FF35E63D61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988840"/>
            <a:ext cx="6353175" cy="4221162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Важно 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/>
              <a:t>При приготовлении мазков наиболее удобно пользоваться деревянной палочкой, которую перед работой разламывают пополам. Затем из разных участков образца мокроты выбирают 2 - 3 наиболее плотных гнойных небольших комочка, переносят их на стекло, при необходимости разминают его и равномерно распределяют тонким слоем в центре стекла на поверхности приблизительно размером 1 </a:t>
            </a:r>
            <a:r>
              <a:rPr lang="ru-RU" b="1" i="1" dirty="0" err="1"/>
              <a:t>x</a:t>
            </a:r>
            <a:r>
              <a:rPr lang="ru-RU" b="1" i="1" dirty="0"/>
              <a:t> 2 см в виде овала. Забор комочков производят с помощью сломанных концов палочки, что обеспечивает более надежную фиксацию материала к палочке и облегчает последующее его нанесение на поверхность предметного стекла и приготовление мазка посредством растирания.</a:t>
            </a:r>
            <a:endParaRPr lang="ru-RU" dirty="0"/>
          </a:p>
          <a:p>
            <a:r>
              <a:rPr lang="ru-RU" b="1" i="1" dirty="0"/>
              <a:t>На одно предметное стекло следует наносить только один мазок.</a:t>
            </a:r>
            <a:endParaRPr lang="ru-RU" dirty="0"/>
          </a:p>
          <a:p>
            <a:r>
              <a:rPr lang="ru-RU" b="1" i="1" dirty="0"/>
              <a:t>Использованные для приготовления мазка палочки удаляют в банку с дезинфицирующим раствором или в контейнер с отработанным заразным материалом. Для каждой порции мокроты используется новая чистая палочка.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tuberk_l.jpg туберкуле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9181" y="1196752"/>
            <a:ext cx="6795227" cy="4838923"/>
          </a:xfr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0846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98E9E-CF6F-4C35-9C49-B8944AB0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8F6B7A-7A92-47E0-87F0-2D826C4E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6178698"/>
          </a:xfrm>
        </p:spPr>
      </p:pic>
    </p:spTree>
    <p:extLst>
      <p:ext uri="{BB962C8B-B14F-4D97-AF65-F5344CB8AC3E}">
        <p14:creationId xmlns:p14="http://schemas.microsoft.com/office/powerpoint/2010/main" val="351441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>
            <a:extLst>
              <a:ext uri="{FF2B5EF4-FFF2-40B4-BE49-F238E27FC236}">
                <a16:creationId xmlns:a16="http://schemas.microsoft.com/office/drawing/2014/main" id="{E383EE6F-92EC-5159-0C97-BF21BA338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99377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chemeClr val="accent5">
                    <a:lumMod val="75000"/>
                  </a:schemeClr>
                </a:solidFill>
              </a:rPr>
              <a:t>Микобактерии туберкулеза окраска по </a:t>
            </a:r>
            <a:r>
              <a:rPr lang="ru-RU" altLang="ru-RU" sz="3600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altLang="ru-RU" sz="3600" dirty="0">
                <a:solidFill>
                  <a:schemeClr val="accent5">
                    <a:lumMod val="75000"/>
                  </a:schemeClr>
                </a:solidFill>
              </a:rPr>
              <a:t>-Нильсену</a:t>
            </a:r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6EB2761E-5FB2-9B96-6D6D-62A8E50BDC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7343775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92A7E36-E637-1B49-2375-876003902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Окраска по </a:t>
            </a:r>
            <a:r>
              <a:rPr lang="ru-RU" altLang="ru-RU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-Нильсену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871FEB7-45F9-7CC7-0637-255D98292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>
              <a:spcBef>
                <a:spcPct val="30000"/>
              </a:spcBef>
              <a:buFontTx/>
              <a:buNone/>
            </a:pPr>
            <a:r>
              <a:rPr lang="ru-RU" altLang="ru-RU" sz="2800"/>
              <a:t>Реактивы:</a:t>
            </a:r>
          </a:p>
          <a:p>
            <a:pPr marL="609600" indent="-609600">
              <a:spcBef>
                <a:spcPct val="30000"/>
              </a:spcBef>
              <a:buFontTx/>
              <a:buAutoNum type="arabicPeriod"/>
            </a:pPr>
            <a:r>
              <a:rPr lang="ru-RU" altLang="ru-RU" sz="2800"/>
              <a:t>Карболовый фуксин – 1 г основного фуксина в 10 мл 96% этилового спирта, раствор выливают в 100 мл 5% раствора карболовой кислоты.</a:t>
            </a:r>
          </a:p>
          <a:p>
            <a:pPr marL="609600" indent="-609600">
              <a:spcBef>
                <a:spcPct val="30000"/>
              </a:spcBef>
              <a:buFontTx/>
              <a:buAutoNum type="arabicPeriod"/>
            </a:pPr>
            <a:r>
              <a:rPr lang="ru-RU" altLang="ru-RU" sz="2800"/>
              <a:t>3% спиртовой раствор соляной кислоты – 3 мл соляной кислоты и 97 мл 96% этилового спирта.</a:t>
            </a:r>
          </a:p>
          <a:p>
            <a:pPr marL="609600" indent="-609600">
              <a:spcBef>
                <a:spcPct val="30000"/>
              </a:spcBef>
              <a:buFontTx/>
              <a:buAutoNum type="arabicPeriod"/>
            </a:pPr>
            <a:r>
              <a:rPr lang="ru-RU" altLang="ru-RU" sz="2800"/>
              <a:t>Водный 0,5% раствор метиленового синего.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F40AF62A-05AD-389E-8F6D-3296B562D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Окраска по </a:t>
            </a:r>
            <a:r>
              <a:rPr lang="ru-RU" altLang="ru-RU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-Нильсену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6342AB8-2FE6-4A74-E03F-977F19B33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Можно в качестве обесцвечивающего раствора использовать также 25% раствор серной кислоты.</a:t>
            </a:r>
          </a:p>
          <a:p>
            <a:r>
              <a:rPr lang="ru-RU" altLang="ru-RU"/>
              <a:t>Реактивы: концентрированная серная кислота 25 мл и дистилированная вода 75 мл.</a:t>
            </a:r>
          </a:p>
          <a:p>
            <a:r>
              <a:rPr lang="ru-RU" altLang="ru-RU"/>
              <a:t>Кислота добавляется к воде (осторожно!), но не наоборот.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64E736F-EF6F-50B8-0578-6F567B5A2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63341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</a:rPr>
              <a:t>Окраска по </a:t>
            </a:r>
            <a:r>
              <a:rPr lang="ru-RU" altLang="ru-RU" sz="4000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</a:rPr>
              <a:t>-Нильсену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CA268D9-6B86-5E62-6403-48B9933AB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362950" cy="5184775"/>
          </a:xfrm>
        </p:spPr>
        <p:txBody>
          <a:bodyPr/>
          <a:lstStyle/>
          <a:p>
            <a:pPr>
              <a:spcBef>
                <a:spcPct val="30000"/>
              </a:spcBef>
              <a:buFontTx/>
              <a:buNone/>
            </a:pPr>
            <a:r>
              <a:rPr lang="ru-RU" altLang="ru-RU" sz="2600" u="sng"/>
              <a:t>Ход определения:</a:t>
            </a:r>
          </a:p>
          <a:p>
            <a:pPr>
              <a:spcBef>
                <a:spcPct val="30000"/>
              </a:spcBef>
            </a:pPr>
            <a:r>
              <a:rPr lang="ru-RU" altLang="ru-RU" sz="2600"/>
              <a:t>На препарат кладут кусочек фильтровальной бумаги и наливают раствор карболового фуксина. Если раствор профильтровать перед употреблением, то краску можно наливать непосредственно на стекло;</a:t>
            </a:r>
          </a:p>
          <a:p>
            <a:pPr>
              <a:spcBef>
                <a:spcPct val="30000"/>
              </a:spcBef>
            </a:pPr>
            <a:r>
              <a:rPr lang="ru-RU" altLang="ru-RU" sz="2600"/>
              <a:t>Затем препарат нагревают над пламенем горелки до появления паров;</a:t>
            </a:r>
          </a:p>
          <a:p>
            <a:pPr>
              <a:spcBef>
                <a:spcPct val="30000"/>
              </a:spcBef>
            </a:pPr>
            <a:r>
              <a:rPr lang="ru-RU" altLang="ru-RU" sz="2600"/>
              <a:t>Охлаждают препарат в течение 5 минут;</a:t>
            </a:r>
          </a:p>
          <a:p>
            <a:pPr>
              <a:spcBef>
                <a:spcPct val="30000"/>
              </a:spcBef>
            </a:pPr>
            <a:r>
              <a:rPr lang="ru-RU" altLang="ru-RU" sz="2600"/>
              <a:t>Нельзя допускать полного испарения жидкости!</a:t>
            </a:r>
          </a:p>
          <a:p>
            <a:pPr>
              <a:spcBef>
                <a:spcPct val="30000"/>
              </a:spcBef>
            </a:pPr>
            <a:r>
              <a:rPr lang="ru-RU" altLang="ru-RU" sz="2600"/>
              <a:t>Повторяют цикл нагревания/охлаждения 3 раза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D49D81E-CDF0-1E2C-A415-A5F02B38F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332656"/>
            <a:ext cx="7680960" cy="72008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Окраска по </a:t>
            </a:r>
            <a:r>
              <a:rPr lang="ru-RU" altLang="ru-RU" dirty="0" err="1">
                <a:solidFill>
                  <a:schemeClr val="accent5">
                    <a:lumMod val="75000"/>
                  </a:schemeClr>
                </a:solidFill>
              </a:rPr>
              <a:t>Цилю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-Нильсену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7DA4272-65F3-72CA-71E6-1A5B439B7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075612" cy="460851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После остывания препарата сбрасывают фильтровальную бумагу. Аккуратно промывают стекла под струей воды до полного удаления краски.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 Опускают в солянокислый спирт для обесцвечивания (обесцвечивают до полного удаления краски). Время обесцвечивания, как правило, около 3 минут.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Промывают препарат водой.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Докрашивают метиленовым синим в течение 1 минуты.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Тщательно промывают водой;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400"/>
              <a:t>Высушивают на воздухе.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2485E4-99EC-87C2-C8F0-40C21DE1E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8147050" cy="706437"/>
          </a:xfrm>
        </p:spPr>
        <p:txBody>
          <a:bodyPr>
            <a:normAutofit fontScale="90000"/>
          </a:bodyPr>
          <a:lstStyle/>
          <a:p>
            <a:r>
              <a:rPr lang="ru-RU" altLang="ru-RU" sz="2800" b="1" u="sng" dirty="0"/>
              <a:t>Возможные ошибки при приготовлении препаратов: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C9E091F-BD03-9FCB-C1A7-374970FD0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8066087" cy="52562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Приготовление толстых мазков мокроты;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Нельзя использовать стекла с предыдущим положительным результатом (их следует выбрасывать);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Фиксация плохо высушенных мазков;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Недостаточная фиксация;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Обугливание препарата при длительной фиксации;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Неаккуратное подогревание раствора фуксина, испаряясь фуксин может кристаллизоваться на стекле;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ru-RU" altLang="ru-RU" sz="2400"/>
              <a:t>Недостаточное обесцвечивание препарата может привести к сохранению на некоторых сапрофитных бактериях красной краски, в результате чего они могут быть ошибочно приняты за кислотоустойчивые микобактерии.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endParaRPr lang="ru-RU" altLang="ru-RU" sz="2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965FA35-D0D2-E370-93E2-F4B245A05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75612" cy="720725"/>
          </a:xfrm>
        </p:spPr>
        <p:txBody>
          <a:bodyPr>
            <a:normAutofit fontScale="90000"/>
          </a:bodyPr>
          <a:lstStyle/>
          <a:p>
            <a:r>
              <a:rPr lang="ru-RU" altLang="ru-RU" sz="2800"/>
              <a:t>Оценка препаратов, окрашенных по Цилю-Нильсену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99708FD-199F-3384-C34D-F55A8A967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147050" cy="52133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altLang="ru-RU" sz="2400"/>
              <a:t>Препараты микроскопируют на иммерсионном увеличении (х1000);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altLang="ru-RU" sz="2400"/>
              <a:t>Методично просматривают препарат вдоль предметного стекла. В объекте размером 1,5 см на 1,5 см количество полей зрения по длине стекла составляет около 100.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altLang="ru-RU" sz="2400"/>
              <a:t>Прежде чем дать отрицательный ответ необходимо просмотреть 100+200 полей зрения.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altLang="ru-RU" sz="2400"/>
              <a:t>Туберкулезные микобактерии окрашиваются в красный цвет, все остальные элементы мокроты и бактерии в синий цвет.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altLang="ru-RU" sz="2400"/>
              <a:t>МБТ имеют вид тонких, слегка изогнутых палочек различной длины с утолщениями на концах или посередине, располагаются группами или поодиночке.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77018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1520" y="1628800"/>
            <a:ext cx="7680960" cy="482453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При микроскопическом исследовании мазка, окрашенного по </a:t>
            </a:r>
            <a:r>
              <a:rPr lang="ru-RU" dirty="0" err="1"/>
              <a:t>Ziehl-Neelsen</a:t>
            </a:r>
            <a:r>
              <a:rPr lang="ru-RU" dirty="0"/>
              <a:t>, следует просматривать не менее 100 полей зрения, чтобы дать количественную оценку препарату и обнаружить единичные микобактерии. В том случае, если результат такого исследования оказывается отрицательным, для подтверждения просматривают дополнительно 200 полей зрения.</a:t>
            </a:r>
          </a:p>
          <a:p>
            <a:r>
              <a:rPr lang="ru-RU" dirty="0"/>
              <a:t>При значительном количестве кислотоустойчивых микобактерий достаточно исследовать 20 - 50 полей зрения как при окраске по </a:t>
            </a:r>
            <a:r>
              <a:rPr lang="ru-RU" dirty="0" err="1"/>
              <a:t>Ziehl-Neelsen</a:t>
            </a:r>
            <a:r>
              <a:rPr lang="ru-RU" dirty="0"/>
              <a:t>, так и при люминесцентной микроскопии</a:t>
            </a:r>
          </a:p>
          <a:p>
            <a:r>
              <a:rPr lang="ru-RU" dirty="0"/>
              <a:t>При микроскопическом исследовании препарата необходимо быть уверенным, что ни одно поле зрения препарата не просматривается повторно, поэтому рекомендуется просматривать препарат всегда по одной и той же схеме:</a:t>
            </a:r>
          </a:p>
          <a:p>
            <a:r>
              <a:rPr lang="ru-RU" dirty="0"/>
              <a:t>- либо 3 параллельных прохода по длине препарата;</a:t>
            </a:r>
          </a:p>
          <a:p>
            <a:r>
              <a:rPr lang="ru-RU" dirty="0"/>
              <a:t>- либо 9 параллельных проходов по ширине.</a:t>
            </a:r>
          </a:p>
          <a:p>
            <a:r>
              <a:rPr lang="ru-RU" dirty="0"/>
              <a:t>Просматривать препарат начинают с левого верхнего выбранного в мазке поля зрения, постепенно передвигаясь либо вдоль продольной оси препарата до конца мазка, либо смещаясь вниз и затем вновь поднимаясь вверх и т.д., проходя все поля зрения до границы мазка.</a:t>
            </a:r>
          </a:p>
          <a:p>
            <a:r>
              <a:rPr lang="ru-RU" dirty="0"/>
              <a:t>При увеличении микроскопа 1000x, т.е. 100x для масляно-иммерсионного объектива и 10x для окуляра, при исследовании одной длины мазка (~ 20 мм) за один продольный проход просматривается около 100 - 120 полей зрения (диаметр поля зрения - 0,16 - 0,2 мм).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Важно!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Не рекомендуется готовить мазки способом "растяжки" материала между двух предметных стекол. Такой способ сопровождается образованием биологически опасного аэрозоля.</a:t>
            </a:r>
            <a:endParaRPr lang="ru-RU" dirty="0"/>
          </a:p>
          <a:p>
            <a:r>
              <a:rPr lang="ru-RU" b="1" i="1" dirty="0"/>
              <a:t>Через правильно приготовленный неокрашенный мазок можно читать газетный шрифт, расположенный позади стекла на расстоянии 5 - 10 см.</a:t>
            </a:r>
            <a:endParaRPr lang="ru-RU" dirty="0"/>
          </a:p>
          <a:p>
            <a:r>
              <a:rPr lang="ru-RU" b="1" i="1" dirty="0"/>
              <a:t>Ограниченная площадь мазка (~ 1 см </a:t>
            </a:r>
            <a:r>
              <a:rPr lang="ru-RU" b="1" i="1" dirty="0" err="1"/>
              <a:t>x</a:t>
            </a:r>
            <a:r>
              <a:rPr lang="ru-RU" b="1" i="1" dirty="0"/>
              <a:t> 2 см в центре стекла) значительно повышает безопасность манипуляции и последующей микроскопии, так как периферические части и ребра предметного стекла остаются не загрязненными инфекционным материалом.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62138E75-CB4C-F418-1C90-955B3219E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</a:rPr>
              <a:t>Регистрация результатов и выдача ответов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C39F42A-2473-756C-FDA5-49CF4A99C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ct val="45000"/>
              </a:spcBef>
            </a:pPr>
            <a:r>
              <a:rPr lang="ru-RU" altLang="ru-RU" sz="1600" b="1" u="sng" dirty="0"/>
              <a:t>Отрицательный результат</a:t>
            </a:r>
            <a:r>
              <a:rPr lang="ru-RU" altLang="ru-RU" sz="1600" b="1" dirty="0"/>
              <a:t>  - «</a:t>
            </a:r>
            <a:r>
              <a:rPr lang="ru-RU" altLang="ru-RU" dirty="0"/>
              <a:t>кислотоустойчивые микобактерии не обнаружены» дается, если МБТ не были выявлены в 300 просмотренных полях зрения. Указывается метод окраски</a:t>
            </a:r>
          </a:p>
          <a:p>
            <a:pPr>
              <a:lnSpc>
                <a:spcPct val="110000"/>
              </a:lnSpc>
              <a:spcBef>
                <a:spcPct val="45000"/>
              </a:spcBef>
            </a:pPr>
            <a:r>
              <a:rPr lang="ru-RU" altLang="ru-RU" dirty="0"/>
              <a:t>Подробнее – см таблицу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86206"/>
          </a:xfrm>
        </p:spPr>
        <p:txBody>
          <a:bodyPr>
            <a:noAutofit/>
          </a:bodyPr>
          <a:lstStyle/>
          <a:p>
            <a:r>
              <a:rPr lang="ru-RU" sz="1400" dirty="0"/>
              <a:t>&lt;*&gt; Указать точное число КУМ.</a:t>
            </a:r>
            <a:br>
              <a:rPr lang="ru-RU" sz="1400" dirty="0"/>
            </a:br>
            <a:r>
              <a:rPr lang="ru-RU" sz="1400" dirty="0"/>
              <a:t>&lt;**&gt; Соответствие градаций:</a:t>
            </a:r>
            <a:br>
              <a:rPr lang="ru-RU" sz="1400" dirty="0"/>
            </a:br>
            <a:r>
              <a:rPr lang="ru-RU" sz="1400" dirty="0"/>
              <a:t>Точное число - единичные КУМ в препарате;</a:t>
            </a:r>
            <a:br>
              <a:rPr lang="ru-RU" sz="1400" dirty="0"/>
            </a:br>
            <a:r>
              <a:rPr lang="ru-RU" sz="1400" dirty="0"/>
              <a:t>1+ - единичные КУМ в поле зрения;</a:t>
            </a:r>
            <a:br>
              <a:rPr lang="ru-RU" sz="1400" dirty="0"/>
            </a:br>
            <a:r>
              <a:rPr lang="ru-RU" sz="1400" dirty="0"/>
              <a:t>2+ - умеренное количество КУМ;</a:t>
            </a:r>
            <a:br>
              <a:rPr lang="ru-RU" sz="1400" dirty="0"/>
            </a:br>
            <a:r>
              <a:rPr lang="ru-RU" sz="1400" dirty="0"/>
              <a:t>3+ - значительное количество КУМ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1844824"/>
          <a:ext cx="7368872" cy="480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3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 Результат 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исследования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Минимальное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число полей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зрения (п/з),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обязательных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для просмотра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КУМ не       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обнаружены в 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300 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300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1 - 2 КУМ в 300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300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1 - 9 КУМ в 100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100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10 - 99 КУМ в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100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1 - 10 КУМ в 1 </a:t>
                      </a:r>
                      <a:b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п/з            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50 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Более 10 КУМ   </a:t>
                      </a:r>
                      <a:b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в 1 п/з        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20 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EEE7071-E04E-3EA4-5E24-8009B0763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</a:rPr>
              <a:t>Регистрация результатов и выдача ответов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71F4131-AF01-C359-0EB3-F2967BA6D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ru-RU" altLang="ru-RU" b="1" u="sng" dirty="0"/>
              <a:t>Положительный результат</a:t>
            </a:r>
            <a:r>
              <a:rPr lang="ru-RU" altLang="ru-RU" sz="2800" b="1" dirty="0"/>
              <a:t> </a:t>
            </a:r>
            <a:r>
              <a:rPr lang="ru-RU" altLang="ru-RU" sz="2800" dirty="0"/>
              <a:t>– указывается метод окраски. Количество найденных МБТ свидетельствует о степени опасности больного для окружающих и о тяжести туберкулезного поражения. При окраске препаратов по методу </a:t>
            </a:r>
            <a:r>
              <a:rPr lang="ru-RU" altLang="ru-RU" sz="2800" dirty="0" err="1"/>
              <a:t>Циля</a:t>
            </a:r>
            <a:r>
              <a:rPr lang="ru-RU" altLang="ru-RU" sz="2800" dirty="0"/>
              <a:t>-Нильсена для оценки результатов бактериоскопии был предложен следующий полуколичественный метод.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5712688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/>
              <a:t>В результате микобактерии туберкулеза окрашиваются в малиново-красный цвет, а другие микроорганизмы и клеточные элементы - в голубой.</a:t>
            </a:r>
            <a:endParaRPr lang="ru-RU" dirty="0"/>
          </a:p>
          <a:p>
            <a:r>
              <a:rPr lang="ru-RU" b="1" i="1" dirty="0"/>
              <a:t>При использовании 0,3% раствора метиленового синего для окраски фона препарата (контрастирующая окраска) следует иметь в виду, что при толстом мазке или превышении времени окраски этот краситель может как бы "скрыть" кислотоустойчивые микобактерии.</a:t>
            </a:r>
            <a:endParaRPr lang="ru-RU" dirty="0"/>
          </a:p>
          <a:p>
            <a:r>
              <a:rPr lang="ru-RU" b="1" i="1" dirty="0"/>
              <a:t>Если в процессе окраски произошло загрязнение краской нижней свободной от мазка поверхности предметного стекла, перед микроскопией следует аккуратно протереть ее тампоном, смоченным солянокислым спиртом.</a:t>
            </a:r>
            <a:endParaRPr lang="ru-RU" dirty="0"/>
          </a:p>
          <a:p>
            <a:r>
              <a:rPr lang="ru-RU" b="1" i="1" dirty="0"/>
              <a:t>Препарат исследуют с масляной иммерсией в световом микроскопе.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200" dirty="0">
                <a:solidFill>
                  <a:schemeClr val="accent5">
                    <a:lumMod val="75000"/>
                  </a:schemeClr>
                </a:solidFill>
              </a:rPr>
              <a:t>ВОЗМОЖНОСТИ МЕТОДА МИКРОСКОПИЧЕСКОГО ИССЛЕДОВАНИЯ</a:t>
            </a:r>
            <a:br>
              <a:rPr lang="ru-RU" sz="2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200" dirty="0">
                <a:solidFill>
                  <a:schemeClr val="accent5">
                    <a:lumMod val="75000"/>
                  </a:schemeClr>
                </a:solidFill>
              </a:rPr>
              <a:t>ПРИ ВЫЯВЛЕНИИ КИСЛОТОУСТОЙЧИВЫХ МИКОБАКТЕРИЙ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2048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pPr>
              <a:buNone/>
            </a:pPr>
            <a:r>
              <a:rPr lang="ru-RU" dirty="0"/>
              <a:t>Пределы метода световой микроскопии при окраске мазков по </a:t>
            </a:r>
            <a:r>
              <a:rPr lang="ru-RU" dirty="0" err="1"/>
              <a:t>Ziehl-Neelsen</a:t>
            </a:r>
            <a:r>
              <a:rPr lang="ru-RU" dirty="0"/>
              <a:t> позволяют выявить кислотоустойчивые микобактерии при их содержании порядка 5000 - 10000 и более микробных клеток в 1 мл мокроты, что характерно для больных с прогрессирующими формами процесса. Больные с малыми формами заболевания без деструкции легочной ткани выделяют значительно меньшее количество микобактерий, что может быть ниже предела обнаружения методом микроскопического исследования.</a:t>
            </a:r>
          </a:p>
          <a:p>
            <a:r>
              <a:rPr lang="ru-RU" dirty="0"/>
              <a:t>Чувствительность этого метода можно повысить, используя кратность обследования пациента. В большинстве стран при первичном выявлении больного туберкулезом практикуется сбор и исследование не менее 3 проб мокроты. Результаты многочисленных исследований показали, что многократные микроскопические обследования больного позволяют распознавать более 90% случаев бациллярных форм туберкулеза. Установлено, что результативность микроскопической диагностики легочного туберкулеза повышается следующим образом: при однократном исследовании выявляется 80 - 83% </a:t>
            </a:r>
            <a:r>
              <a:rPr lang="ru-RU" dirty="0" err="1"/>
              <a:t>бактериовыделителей</a:t>
            </a:r>
            <a:r>
              <a:rPr lang="ru-RU" dirty="0"/>
              <a:t>, двукратном - на 10 - 14% больше и при исследовании трех проб мокроты - еще на 5 - 8% больше.</a:t>
            </a:r>
          </a:p>
          <a:p>
            <a:r>
              <a:rPr lang="ru-RU" dirty="0"/>
              <a:t>Таким образом, при подозрении на легочную форму туберкулеза следует исследовать не менее трех проб мокроты.</a:t>
            </a:r>
          </a:p>
          <a:p>
            <a:r>
              <a:rPr lang="ru-RU" dirty="0"/>
              <a:t>Эффективность бактериоскопии существенно возрастает, если контролируется качество собираемого материала. Нарушение технологий подготовки мазков может быть причиной отрицательного результата микроскопического исследования.</a:t>
            </a:r>
          </a:p>
          <a:p>
            <a:r>
              <a:rPr lang="ru-RU" dirty="0"/>
              <a:t>Отрицательный результат микроскопического исследования не исключает диагноз туберкулеза, так как в мокроте пациентов может содержаться меньше микобактерий, чем позволяет выявить микроскопия.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Важно – хранение мазков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Приготовленные мазки хранят в защищенном от света месте при комнатной температуре. Используют специальные коробки. Стекла не должны соприкасаться друг с другом для исключения повреждения целостности мазка.</a:t>
            </a:r>
          </a:p>
          <a:p>
            <a:endParaRPr lang="ru-RU" b="1" i="1" dirty="0"/>
          </a:p>
          <a:p>
            <a:r>
              <a:rPr lang="ru-RU" b="1" i="1" dirty="0"/>
              <a:t>Стекла, на которых при микроскопическом исследовании были обнаружены кислотоустойчивые микобактерии, сохраняются в лаборатории в течение 1 года, а затем подлежат обязательному уничтожению и не должны использоваться повторно.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404664"/>
            <a:ext cx="5352648" cy="115212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Люминесцентная бактериоскопия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92500"/>
          </a:bodyPr>
          <a:lstStyle/>
          <a:p>
            <a:r>
              <a:rPr lang="ru-RU" dirty="0"/>
              <a:t>Основана на различии свечения </a:t>
            </a:r>
            <a:r>
              <a:rPr lang="ru-RU" dirty="0" err="1"/>
              <a:t>микроскопируемого</a:t>
            </a:r>
            <a:r>
              <a:rPr lang="ru-RU" dirty="0"/>
              <a:t> объекта в ультрафиолетовом или коротковолновом спектре света. Окраска производится </a:t>
            </a:r>
            <a:r>
              <a:rPr lang="ru-RU" dirty="0" err="1"/>
              <a:t>флюорохромами</a:t>
            </a:r>
            <a:r>
              <a:rPr lang="ru-RU" dirty="0"/>
              <a:t> –органическими красителями (</a:t>
            </a:r>
            <a:r>
              <a:rPr lang="ru-RU" dirty="0" err="1"/>
              <a:t>аурамин</a:t>
            </a:r>
            <a:r>
              <a:rPr lang="ru-RU" dirty="0"/>
              <a:t>, родамин). МБТ под действием </a:t>
            </a:r>
            <a:r>
              <a:rPr lang="ru-RU" dirty="0" err="1"/>
              <a:t>УФ-лучей</a:t>
            </a:r>
            <a:r>
              <a:rPr lang="ru-RU" dirty="0"/>
              <a:t> в темном поле </a:t>
            </a:r>
            <a:r>
              <a:rPr lang="ru-RU" dirty="0" err="1"/>
              <a:t>люминисцентного</a:t>
            </a:r>
            <a:r>
              <a:rPr lang="ru-RU" dirty="0"/>
              <a:t> микроскопа светятся в виде золотистого цвета палочек. Высокая контрастность микроскопической картины позволяет проводить исследование под меньшим увеличением (400-крат), увеличивая площадь </a:t>
            </a:r>
            <a:r>
              <a:rPr lang="ru-RU" dirty="0" err="1"/>
              <a:t>одномоментно</a:t>
            </a:r>
            <a:r>
              <a:rPr lang="ru-RU" dirty="0"/>
              <a:t> просматриваемого поля зрения, сокращая время, затрачиваемое на поиск единичных микобактерий, просмотр всего мазка. Этот метод особенно подходит для исследования </a:t>
            </a:r>
            <a:r>
              <a:rPr lang="ru-RU" dirty="0" err="1"/>
              <a:t>олигобациллярного</a:t>
            </a:r>
            <a:r>
              <a:rPr lang="ru-RU" dirty="0"/>
              <a:t> материала.</a:t>
            </a:r>
          </a:p>
          <a:p>
            <a:r>
              <a:rPr lang="ru-RU" dirty="0"/>
              <a:t>Информативность бактериоскопии с применением </a:t>
            </a:r>
            <a:r>
              <a:rPr lang="ru-RU" dirty="0" err="1"/>
              <a:t>флюорохромов</a:t>
            </a:r>
            <a:r>
              <a:rPr lang="ru-RU" dirty="0"/>
              <a:t> по данным различных авторов может повышаться на 15 – 30%.</a:t>
            </a:r>
          </a:p>
          <a:p>
            <a:r>
              <a:rPr lang="ru-RU" dirty="0"/>
              <a:t>Данный метод не применим для бактериоскопии мочи, в связи с наличием в ней большого количества микобактерий – сапрофитов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A1E94-4AF8-47EC-8B47-432510E9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642594"/>
            <a:ext cx="6648792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Дополнительная диагностика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D5E7B-EEE1-4A5A-B6BA-CC391FBF4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настоящее время массовая туберкулиновая диагностика (проба Манту с 2 ТЕ ППД-Л) остается единственным методом обследования детского населения с целью раннего выявления туберкулеза и инфицирования возбудителями туберкулеза у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некоторых субъектах Российской Федерации выделены ресурсы на дополнительное обследование групп риска детей и подростков с использованием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ДИАСКИНТЕСТа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ДИАСКИНТЕСТ (аллерген туберкулезный рекомбинантный), как диагностический тест, хорошо зарекомендовал себя в определении активности туберкулезной инфекции, дифференцированного подхода к превентивному лечению и диспансерному наблюдению детей из групп риска, а также для дифференциальной диагностики туберкулеза во фтизиатрической практике. Но в то же самое время, ДИАСКИНТЕСТ не позволяет выявить первичное инфицирование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Постановка пробы с препаратом ДИАСКИНТЕСТ для идентификации (диагностики) туберкулезной инфекции проводится в условиях противотуберкулезного учреждения в следующих случаях: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направленным в противотуберкулезное учреждение для дополнительного обследования на наличие туберкулезного процесса;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относящимся к группам высокого риска по заболеванию туберкулезом с учетом эпидемиологических, медицинских и социальных факторов риска;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направленным к фтизиатру по результатам массовой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туберкулинодиагностики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101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87B5A-9B83-4883-A1AD-C094FEED7A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Проба Манту с 2 ТЕ ППД-Л и ДИАСКИНТЕСТ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94DD0-9FC8-40A1-899C-B1936172E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отвечают различным целям, тесты хорошо дополняют друг друга, давая возможность специалисту фтизиатру дифференцировано подходить к наблюдению и диагностике инфицирования и заболевания в группах риска у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Существует методика выявления специфических антител в сыворотке крови с целью диагностики заболевания туберкулезом и выявления активности процесса экспресс-тестом "ТБ-спот". В крупных клиниках в последние годы применяется для диагностики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Квантифероновый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тест. Данные обследования более сложные и значительно дороже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туберкулинодиагностики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случаях аллергии у ребенка в анамнезе возможно применение рентгенологического обследования органов грудной клетки и УЗИ органов брюшной полости. В случае наличия контакта с больным туберкулезом проводится обязательное рентгенологическое обследование.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5553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3FCE5-9707-43E4-9E66-676B1FC6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5760640" cy="137179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Успешного освоения материала!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B896AF-035F-4BCB-BA4B-77E1F60F727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b="13546"/>
          <a:stretch/>
        </p:blipFill>
        <p:spPr>
          <a:xfrm>
            <a:off x="4716016" y="2059488"/>
            <a:ext cx="4113936" cy="3735284"/>
          </a:xfrm>
          <a:noFill/>
        </p:spPr>
      </p:pic>
    </p:spTree>
    <p:extLst>
      <p:ext uri="{BB962C8B-B14F-4D97-AF65-F5344CB8AC3E}">
        <p14:creationId xmlns:p14="http://schemas.microsoft.com/office/powerpoint/2010/main" val="31636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 мокроте всегда можно обнаружить эпителий. Важно, чтобы не плоский!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Плоский эпителий попадает в мокроту из полости рта и носоглотки. Большое число клеток говорит о недостаточно хорошем туалете полости рта перед взятием мокроты для исследования.  </a:t>
            </a:r>
          </a:p>
          <a:p>
            <a:pPr algn="just"/>
            <a:r>
              <a:rPr lang="ru-RU" dirty="0"/>
              <a:t>Обнаружение в мокроте цилиндрического мерцательного эпителия, выстилающего слизистую оболочку гортани, трахеи и бронхов, свидетельствует о поражении соответствующих отделов. Клетки имеют удлиненную форму, расширение с одного конца, где расположено округлое ядро, и мерцательные реснички. Располагаются эти клетки группами, и в свежевыделенной мокроте можно наблюдать активное движение ресничек. Иногда можно увидеть плотные пласты цилиндрического эпителия, по краям которых располагаются реснички, долгое время сохраняющие подвижность. Это тельца креола, их не надо путать с </a:t>
            </a:r>
            <a:r>
              <a:rPr lang="ru-RU" dirty="0" err="1"/>
              <a:t>атипичными</a:t>
            </a:r>
            <a:r>
              <a:rPr lang="ru-RU" dirty="0"/>
              <a:t> клетками и простейшими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194E8-C233-4FB2-8159-441D8ABC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10399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0723" name="Содержимое 2">
            <a:extLst>
              <a:ext uri="{FF2B5EF4-FFF2-40B4-BE49-F238E27FC236}">
                <a16:creationId xmlns:a16="http://schemas.microsoft.com/office/drawing/2014/main" id="{46ACD227-C19F-498A-AD95-4D05D4083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2653800"/>
            <a:ext cx="2313633" cy="3335519"/>
          </a:xfrm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Ждем от курсантов собственных ФОТО И ИНТЕРЕСНЫХ НАХОДОК!</a:t>
            </a:r>
          </a:p>
          <a:p>
            <a:pPr>
              <a:defRPr/>
            </a:pPr>
            <a:r>
              <a:rPr lang="en-US" altLang="ru-RU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svkul@list.ru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altLang="ru-RU" dirty="0">
                <a:solidFill>
                  <a:schemeClr val="accent5">
                    <a:lumMod val="75000"/>
                  </a:schemeClr>
                </a:solidFill>
              </a:rPr>
              <a:t>denisova_ov@inbox.ru</a:t>
            </a:r>
            <a:endParaRPr lang="ru-RU" altLang="ru-RU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Кулешова Светлана Вячеславовна, Денисова Ольга Владимировна</a:t>
            </a:r>
          </a:p>
          <a:p>
            <a:pPr>
              <a:defRPr/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ЗДОРОВЬЯ И УСПЕХОВ !</a:t>
            </a:r>
          </a:p>
        </p:txBody>
      </p:sp>
      <p:pic>
        <p:nvPicPr>
          <p:cNvPr id="4" name="Рисунок 10">
            <a:extLst>
              <a:ext uri="{FF2B5EF4-FFF2-40B4-BE49-F238E27FC236}">
                <a16:creationId xmlns:a16="http://schemas.microsoft.com/office/drawing/2014/main" id="{16DB1B87-AD6D-4DCC-BC74-03A1E1A7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3556512" y="2888917"/>
            <a:ext cx="5098562" cy="1080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4507C222-100A-9785-C46F-26DE32A0B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Плоский и цилиндрический эпителий (схема).</a:t>
            </a:r>
          </a:p>
        </p:txBody>
      </p:sp>
      <p:pic>
        <p:nvPicPr>
          <p:cNvPr id="38915" name="Picture 5" descr="r2_20">
            <a:extLst>
              <a:ext uri="{FF2B5EF4-FFF2-40B4-BE49-F238E27FC236}">
                <a16:creationId xmlns:a16="http://schemas.microsoft.com/office/drawing/2014/main" id="{B109B4D4-483A-537D-0A23-2872AAEB62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060848"/>
            <a:ext cx="5832475" cy="4319315"/>
          </a:xfrm>
          <a:noFill/>
        </p:spPr>
      </p:pic>
      <p:pic>
        <p:nvPicPr>
          <p:cNvPr id="4" name="Picture 5" descr="r2_20">
            <a:extLst>
              <a:ext uri="{FF2B5EF4-FFF2-40B4-BE49-F238E27FC236}">
                <a16:creationId xmlns:a16="http://schemas.microsoft.com/office/drawing/2014/main" id="{E3D83044-E4CF-5AFF-28AD-6DD90A1B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014194"/>
            <a:ext cx="5832475" cy="4319315"/>
          </a:xfrm>
          <a:prstGeom prst="rect">
            <a:avLst/>
          </a:prstGeom>
          <a:noFill/>
        </p:spPr>
      </p:pic>
      <p:pic>
        <p:nvPicPr>
          <p:cNvPr id="5" name="Picture 5" descr="r2_20">
            <a:extLst>
              <a:ext uri="{FF2B5EF4-FFF2-40B4-BE49-F238E27FC236}">
                <a16:creationId xmlns:a16="http://schemas.microsoft.com/office/drawing/2014/main" id="{E482E219-1BE3-A067-7B7A-733FE1FA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060847"/>
            <a:ext cx="5832475" cy="4319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435</TotalTime>
  <Words>3548</Words>
  <Application>Microsoft Office PowerPoint</Application>
  <PresentationFormat>Экран (4:3)</PresentationFormat>
  <Paragraphs>257</Paragraphs>
  <Slides>80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6" baseType="lpstr">
      <vt:lpstr>Arial</vt:lpstr>
      <vt:lpstr>Century Gothic</vt:lpstr>
      <vt:lpstr>Courier New</vt:lpstr>
      <vt:lpstr>Garamond</vt:lpstr>
      <vt:lpstr>Times New Roman</vt:lpstr>
      <vt:lpstr>Савон</vt:lpstr>
      <vt:lpstr> Москва, 2022</vt:lpstr>
      <vt:lpstr>Материалы по исследованию мокроты и миниатлас «Исследование мокроты»  для самоконтроля</vt:lpstr>
      <vt:lpstr>Документы для работы</vt:lpstr>
      <vt:lpstr>Лица с подозрением на туберкулез</vt:lpstr>
      <vt:lpstr>Важно! </vt:lpstr>
      <vt:lpstr>Важно ! </vt:lpstr>
      <vt:lpstr>Важно! </vt:lpstr>
      <vt:lpstr>В мокроте всегда можно обнаружить эпителий. Важно, чтобы не плоский!</vt:lpstr>
      <vt:lpstr>Плоский и цилиндрический эпителий (схема).</vt:lpstr>
      <vt:lpstr>Оценка качества препарата мокроты: в поле зрения более 10 клеток плоского эпителия  - получена в основном слюна, сопли а не мокрота. Наше заключение в бланке может быть : «Материал не  информативен – нарушены правила преаналитики, рекомендуется перезабор материала натозщак, с с учетом туалета рта», По договоренности с лечащими врачами оповещение об этом может быть устным, но себе лаборатория обязательно делает пометку о нарушени правил преаналитики -  в Журнале несоответствий при приеме материала, в исходном направительном бланке, в ЛИС – где есть возможность).</vt:lpstr>
      <vt:lpstr>Единичный плоский эпителий (1), цилиндрический эпителий  (2)- значительно, малое увеличение (8-10Х10)</vt:lpstr>
      <vt:lpstr>Эпителий – большое увеличение (8-10Х40), видны реснички мерцательного эпителия.</vt:lpstr>
      <vt:lpstr>Нативный препарат: цилиндрический эпителий, увеличение 8-10х40)</vt:lpstr>
      <vt:lpstr>Важно! </vt:lpstr>
      <vt:lpstr>Нативный препарат: лейкоциты - воспаление</vt:lpstr>
      <vt:lpstr>Лимфоциты</vt:lpstr>
      <vt:lpstr>Нейтрофилы </vt:lpstr>
      <vt:lpstr>Альвеолярные  макрофаги</vt:lpstr>
      <vt:lpstr>Меньшиков В.В. Справочник по КЛД</vt:lpstr>
      <vt:lpstr>Нативный препарат – альвеолярные макрофаги в большом количестве </vt:lpstr>
      <vt:lpstr>Презентация PowerPoint</vt:lpstr>
      <vt:lpstr>Нативный препарат: альвеолярные макрофаги (липофаги)</vt:lpstr>
      <vt:lpstr>Нативный препарат: альвеолярные макрофаги (липофаги)</vt:lpstr>
      <vt:lpstr>Макрофаги в окрашенном препарате</vt:lpstr>
      <vt:lpstr>Альвеолярные макрофаги, окраска по Романовскому-Гимзе</vt:lpstr>
      <vt:lpstr>Альвеолярные макрофаги с гемосидерином внутри (сидерофаги), окраска берлинской лазурью (х500).</vt:lpstr>
      <vt:lpstr>Эластические волокна – признак тканевого распада</vt:lpstr>
      <vt:lpstr> а — эластические волокна; б — волокна Колпена-Джонса (коралловидные волокна); в — обызвествленные эластические волокна </vt:lpstr>
      <vt:lpstr>Кристаллы Шарко-Лейдена –аллергический компонент</vt:lpstr>
      <vt:lpstr>Микроскопия мокроты больного с бронхиальной астмой: эозинофилы и кристаллы Шарко-Лейдена.  а — нативный препарат; б — окраска по Романовскому-Гимзе </vt:lpstr>
      <vt:lpstr>Эозинофилы – аллергический компонент мокроты  </vt:lpstr>
      <vt:lpstr>В нативном препарате </vt:lpstr>
      <vt:lpstr>Нативный препарат: кристаллы Шарко-Лейдена – распад эозинофилов </vt:lpstr>
      <vt:lpstr>Презентация PowerPoint</vt:lpstr>
      <vt:lpstr>Нативный препарат : кристаллы Шарко-Лейдена</vt:lpstr>
      <vt:lpstr> Спирали Куршмана – обструктивный компонент, сопровождает аллергическую бронхиальную астму, поэтому в целом рассматривают, как аллергический компонент.  </vt:lpstr>
      <vt:lpstr>Спираль Куршмана, неизмененная (виден фибриновый остов и слизистая мантия)</vt:lpstr>
      <vt:lpstr>Спираль Куршмана измененная (отсутствие слизистой мантии - прием муколитических препаратов) – виден только фибриновый остов, малое увеличение</vt:lpstr>
      <vt:lpstr>Типичная триада признаков (три признака) при  бронхиальной астме (приступ вызван аллергическим фактором).  Это «аллергический компонент» мокроты:</vt:lpstr>
      <vt:lpstr>Тетрада Эрлиха ( четыре признака) – это элементы распада петрифицированного старого туберкулезного очага : </vt:lpstr>
      <vt:lpstr>Миелиновые образования</vt:lpstr>
      <vt:lpstr>Презентация PowerPoint</vt:lpstr>
      <vt:lpstr>Атипические клетки</vt:lpstr>
      <vt:lpstr>Основные признаки атипии клеток :</vt:lpstr>
      <vt:lpstr>Клетки опухолей – выявление атипии</vt:lpstr>
      <vt:lpstr>Клетки злокачественной опухоли – большое увеличение</vt:lpstr>
      <vt:lpstr>Бактериоскопия препаратов мокроты</vt:lpstr>
      <vt:lpstr>Бактериоскопия препаратов, окрашенных по Граму</vt:lpstr>
      <vt:lpstr>Бактериоскопия мазка мокроты при окраске по Граму</vt:lpstr>
      <vt:lpstr>Представлены клетки плоского эпителия, нейтрофилы и бактериальная флора полости рта: сине-черные грам(+)кокки, грам(+)палочки, красные грам(-)палочки различных размеров и формы (возможно анаэробы полости рта). </vt:lpstr>
      <vt:lpstr>Сине-черные Грам(+)диплококки на поверхности клеток плоского эпителия. Диагностического значения не имеют – это часть нормальной бактериальной флоры полости рта.</vt:lpstr>
      <vt:lpstr>Бактериоскопия препаратов мокроты: Грам(+), Грам(-) кокки и палочки.  </vt:lpstr>
      <vt:lpstr>Бактериоскопия препаратов мокроты: Staphylococcus aureus (грам+ круглые кокки, диаметром до 1 мкм, неподвижны, факультативные анаэробы, в патологическом материале располагаются в виде небольших скоплений)  </vt:lpstr>
      <vt:lpstr> Бактериоскопия препаратов мокроты: Streptococcus pneumoniae (Г(+) кокки, размер 0,5÷1,2 мкм, обычно ланцетовидной формы, располагающиеся парами (диплококки) или короткими цепочками, факультативные анаэробы).   </vt:lpstr>
      <vt:lpstr>Бактериоскопия препаратов мокроты: Streptococcus agalactiae (Г(+) кокки, неправильной округлой формы, располагаются в виде цепочек или попарно, размеры 0,5÷2,0 мкм, факультативные анаэробы)</vt:lpstr>
      <vt:lpstr>Candida albicans, увеличение х100 (род грибов, для которых характерно наличие бластоспор (почек) и хламидоспор – толстостенных двухконтурных, крупных овальных спор).   </vt:lpstr>
      <vt:lpstr>Candida albicans, увеличение х1000  </vt:lpstr>
      <vt:lpstr>Микобактерии туберкулеза. Важно -  Окраска по Цилю –Нильсену. Микроскопия с иммерсией (окуляр 8-10 х обьектив 90-100). </vt:lpstr>
      <vt:lpstr>Микобактерии туберкулеза окраска по Цилю-Нильсену</vt:lpstr>
      <vt:lpstr> </vt:lpstr>
      <vt:lpstr>Презентация PowerPoint</vt:lpstr>
      <vt:lpstr>Микобактерии туберкулеза окраска по Цилю-Нильсену</vt:lpstr>
      <vt:lpstr>Окраска по Цилю-Нильсену</vt:lpstr>
      <vt:lpstr>Окраска по Цилю-Нильсену</vt:lpstr>
      <vt:lpstr>Окраска по Цилю-Нильсену</vt:lpstr>
      <vt:lpstr>Окраска по Цилю-Нильсену</vt:lpstr>
      <vt:lpstr>Возможные ошибки при приготовлении препаратов:</vt:lpstr>
      <vt:lpstr>Оценка препаратов, окрашенных по Цилю-Нильсену</vt:lpstr>
      <vt:lpstr>Важно </vt:lpstr>
      <vt:lpstr>Регистрация результатов и выдача ответов</vt:lpstr>
      <vt:lpstr>&lt;*&gt; Указать точное число КУМ. &lt;**&gt; Соответствие градаций: Точное число - единичные КУМ в препарате; 1+ - единичные КУМ в поле зрения; 2+ - умеренное количество КУМ; 3+ - значительное количество КУМ</vt:lpstr>
      <vt:lpstr>Регистрация результатов и выдача ответов</vt:lpstr>
      <vt:lpstr>Важно </vt:lpstr>
      <vt:lpstr>ВОЗМОЖНОСТИ МЕТОДА МИКРОСКОПИЧЕСКОГО ИССЛЕДОВАНИЯ ПРИ ВЫЯВЛЕНИИ КИСЛОТОУСТОЙЧИВЫХ МИКОБАКТЕРИЙ</vt:lpstr>
      <vt:lpstr>Важно – хранение мазков </vt:lpstr>
      <vt:lpstr>Люминесцентная бактериоскопия </vt:lpstr>
      <vt:lpstr>Дополнительная диагностика </vt:lpstr>
      <vt:lpstr>Проба Манту с 2 ТЕ ППД-Л и ДИАСКИНТЕСТ </vt:lpstr>
      <vt:lpstr>Успешного освоения материала!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Poliklinika</dc:creator>
  <cp:lastModifiedBy>Ольга Денисова</cp:lastModifiedBy>
  <cp:revision>34</cp:revision>
  <dcterms:created xsi:type="dcterms:W3CDTF">2020-11-30T06:52:34Z</dcterms:created>
  <dcterms:modified xsi:type="dcterms:W3CDTF">2022-11-12T17:02:55Z</dcterms:modified>
</cp:coreProperties>
</file>