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45" r:id="rId1"/>
  </p:sldMasterIdLst>
  <p:notesMasterIdLst>
    <p:notesMasterId r:id="rId64"/>
  </p:notesMasterIdLst>
  <p:sldIdLst>
    <p:sldId id="398" r:id="rId2"/>
    <p:sldId id="364" r:id="rId3"/>
    <p:sldId id="390" r:id="rId4"/>
    <p:sldId id="258" r:id="rId5"/>
    <p:sldId id="352" r:id="rId6"/>
    <p:sldId id="376" r:id="rId7"/>
    <p:sldId id="263" r:id="rId8"/>
    <p:sldId id="361" r:id="rId9"/>
    <p:sldId id="294" r:id="rId10"/>
    <p:sldId id="382" r:id="rId11"/>
    <p:sldId id="311" r:id="rId12"/>
    <p:sldId id="312" r:id="rId13"/>
    <p:sldId id="313" r:id="rId14"/>
    <p:sldId id="366" r:id="rId15"/>
    <p:sldId id="320" r:id="rId16"/>
    <p:sldId id="371" r:id="rId17"/>
    <p:sldId id="375" r:id="rId18"/>
    <p:sldId id="363" r:id="rId19"/>
    <p:sldId id="394" r:id="rId20"/>
    <p:sldId id="384" r:id="rId21"/>
    <p:sldId id="347" r:id="rId22"/>
    <p:sldId id="345" r:id="rId23"/>
    <p:sldId id="319" r:id="rId24"/>
    <p:sldId id="386" r:id="rId25"/>
    <p:sldId id="262" r:id="rId26"/>
    <p:sldId id="368" r:id="rId27"/>
    <p:sldId id="377" r:id="rId28"/>
    <p:sldId id="387" r:id="rId29"/>
    <p:sldId id="293" r:id="rId30"/>
    <p:sldId id="321" r:id="rId31"/>
    <p:sldId id="392" r:id="rId32"/>
    <p:sldId id="393" r:id="rId33"/>
    <p:sldId id="354" r:id="rId34"/>
    <p:sldId id="388" r:id="rId35"/>
    <p:sldId id="329" r:id="rId36"/>
    <p:sldId id="330" r:id="rId37"/>
    <p:sldId id="331" r:id="rId38"/>
    <p:sldId id="332" r:id="rId39"/>
    <p:sldId id="333" r:id="rId40"/>
    <p:sldId id="372" r:id="rId41"/>
    <p:sldId id="334" r:id="rId42"/>
    <p:sldId id="335" r:id="rId43"/>
    <p:sldId id="355" r:id="rId44"/>
    <p:sldId id="359" r:id="rId45"/>
    <p:sldId id="337" r:id="rId46"/>
    <p:sldId id="338" r:id="rId47"/>
    <p:sldId id="378" r:id="rId48"/>
    <p:sldId id="379" r:id="rId49"/>
    <p:sldId id="380" r:id="rId50"/>
    <p:sldId id="381" r:id="rId51"/>
    <p:sldId id="339" r:id="rId52"/>
    <p:sldId id="340" r:id="rId53"/>
    <p:sldId id="341" r:id="rId54"/>
    <p:sldId id="342" r:id="rId55"/>
    <p:sldId id="357" r:id="rId56"/>
    <p:sldId id="370" r:id="rId57"/>
    <p:sldId id="358" r:id="rId58"/>
    <p:sldId id="391" r:id="rId59"/>
    <p:sldId id="343" r:id="rId60"/>
    <p:sldId id="395" r:id="rId61"/>
    <p:sldId id="396" r:id="rId62"/>
    <p:sldId id="397" r:id="rId6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EFFE5"/>
    <a:srgbClr val="FC6B60"/>
    <a:srgbClr val="000000"/>
    <a:srgbClr val="FEECA0"/>
    <a:srgbClr val="66CCFF"/>
    <a:srgbClr val="CC3300"/>
    <a:srgbClr val="3333FF"/>
    <a:srgbClr val="F6E7A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6386" autoAdjust="0"/>
  </p:normalViewPr>
  <p:slideViewPr>
    <p:cSldViewPr>
      <p:cViewPr varScale="1">
        <p:scale>
          <a:sx n="71" d="100"/>
          <a:sy n="71" d="100"/>
        </p:scale>
        <p:origin x="-90" y="-9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depthPercent val="100"/>
      <c:perspective val="30"/>
    </c:view3D>
    <c:plotArea>
      <c:layout>
        <c:manualLayout>
          <c:layoutTarget val="inner"/>
          <c:xMode val="edge"/>
          <c:yMode val="edge"/>
          <c:x val="0.14875138524351122"/>
          <c:y val="6.3182414698162812E-2"/>
          <c:w val="0.51491061533974924"/>
          <c:h val="0.8113122932646151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скрининг антител, всего абс.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31120</c:v>
                </c:pt>
                <c:pt idx="1">
                  <c:v>34056</c:v>
                </c:pt>
                <c:pt idx="2">
                  <c:v>37059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кол-во доноров с антителами,абс.</c:v>
                </c:pt>
              </c:strCache>
            </c:strRef>
          </c:tx>
          <c:spPr>
            <a:solidFill>
              <a:srgbClr val="FF3399"/>
            </a:solidFill>
          </c:spPr>
          <c:dLbls>
            <c:dLbl>
              <c:idx val="0"/>
              <c:layout>
                <c:manualLayout>
                  <c:x val="-1.4506124234470792E-2"/>
                  <c:y val="0.1076724381555885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107(0,34%)</a:t>
                    </a:r>
                    <a:endParaRPr lang="en-US" b="1" dirty="0"/>
                  </a:p>
                </c:rich>
              </c:tx>
            </c:dLbl>
            <c:dLbl>
              <c:idx val="1"/>
              <c:layout>
                <c:manualLayout>
                  <c:x val="2.2839457567804193E-2"/>
                  <c:y val="9.8984297221468065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125(0,36%)</a:t>
                    </a:r>
                    <a:endParaRPr lang="en-US" b="1" dirty="0"/>
                  </a:p>
                </c:rich>
              </c:tx>
            </c:dLbl>
            <c:dLbl>
              <c:idx val="2"/>
              <c:layout>
                <c:manualLayout>
                  <c:x val="7.0679060950714509E-2"/>
                  <c:y val="9.0431034482758493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80(0,22%)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107</c:v>
                </c:pt>
                <c:pt idx="1">
                  <c:v>125</c:v>
                </c:pt>
                <c:pt idx="2">
                  <c:v>80</c:v>
                </c:pt>
              </c:numCache>
            </c:numRef>
          </c:val>
        </c:ser>
        <c:shape val="cylinder"/>
        <c:axId val="52379648"/>
        <c:axId val="52381184"/>
        <c:axId val="0"/>
      </c:bar3DChart>
      <c:catAx>
        <c:axId val="523796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52381184"/>
        <c:crosses val="autoZero"/>
        <c:auto val="1"/>
        <c:lblAlgn val="ctr"/>
        <c:lblOffset val="100"/>
      </c:catAx>
      <c:valAx>
        <c:axId val="523811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52379648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A64329-509B-4C87-9106-22A6D118929B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CBAA39-49CB-4723-ADF9-AE737EA64D96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1600" b="1" u="sng" dirty="0" smtClean="0">
              <a:solidFill>
                <a:schemeClr val="bg1"/>
              </a:solidFill>
            </a:rPr>
            <a:t>Реципиент </a:t>
          </a:r>
        </a:p>
        <a:p>
          <a:r>
            <a:rPr lang="ru-RU" sz="1600" b="1" u="sng" dirty="0" smtClean="0">
              <a:solidFill>
                <a:schemeClr val="bg1"/>
              </a:solidFill>
            </a:rPr>
            <a:t>резус</a:t>
          </a:r>
          <a:r>
            <a:rPr lang="en-US" sz="1600" b="1" u="sng" dirty="0" smtClean="0">
              <a:solidFill>
                <a:schemeClr val="bg1"/>
              </a:solidFill>
            </a:rPr>
            <a:t>-</a:t>
          </a:r>
          <a:r>
            <a:rPr lang="ru-RU" sz="1600" b="1" u="sng" dirty="0" smtClean="0">
              <a:solidFill>
                <a:schemeClr val="bg1"/>
              </a:solidFill>
            </a:rPr>
            <a:t>отрицательный</a:t>
          </a:r>
        </a:p>
        <a:p>
          <a:r>
            <a:rPr lang="ru-RU" sz="1600" b="1" dirty="0" smtClean="0">
              <a:solidFill>
                <a:schemeClr val="bg1"/>
              </a:solidFill>
            </a:rPr>
            <a:t>??</a:t>
          </a:r>
          <a:r>
            <a:rPr lang="en-US" sz="1600" b="1" dirty="0" smtClean="0">
              <a:solidFill>
                <a:schemeClr val="bg1"/>
              </a:solidFill>
            </a:rPr>
            <a:t>D</a:t>
          </a:r>
          <a:r>
            <a:rPr lang="ru-RU" sz="1600" b="1" dirty="0" err="1" smtClean="0">
              <a:solidFill>
                <a:schemeClr val="bg1"/>
              </a:solidFill>
            </a:rPr>
            <a:t>отр</a:t>
          </a:r>
          <a:r>
            <a:rPr lang="ru-RU" sz="1600" b="1" dirty="0" smtClean="0">
              <a:solidFill>
                <a:schemeClr val="bg1"/>
              </a:solidFill>
            </a:rPr>
            <a:t>.??</a:t>
          </a:r>
        </a:p>
      </dgm:t>
    </dgm:pt>
    <dgm:pt modelId="{602284DA-C4FA-4FE1-87C2-2EF5DA4405A2}" type="parTrans" cxnId="{C8C184B2-B1E9-4A8C-AF4B-153E7F384D26}">
      <dgm:prSet/>
      <dgm:spPr/>
      <dgm:t>
        <a:bodyPr/>
        <a:lstStyle/>
        <a:p>
          <a:endParaRPr lang="ru-RU"/>
        </a:p>
      </dgm:t>
    </dgm:pt>
    <dgm:pt modelId="{243489C8-D812-42E9-8BB4-A347563B9296}" type="sibTrans" cxnId="{C8C184B2-B1E9-4A8C-AF4B-153E7F384D26}">
      <dgm:prSet/>
      <dgm:spPr/>
      <dgm:t>
        <a:bodyPr/>
        <a:lstStyle/>
        <a:p>
          <a:endParaRPr lang="ru-RU"/>
        </a:p>
      </dgm:t>
    </dgm:pt>
    <dgm:pt modelId="{3A61FE50-0AAB-4CF6-86FB-0C2A818C53C9}">
      <dgm:prSet phldrT="[Текст]" custT="1"/>
      <dgm:spPr>
        <a:solidFill>
          <a:srgbClr val="FC6B60"/>
        </a:solidFill>
      </dgm:spPr>
      <dgm:t>
        <a:bodyPr/>
        <a:lstStyle/>
        <a:p>
          <a:r>
            <a:rPr lang="ru-RU" sz="2000" b="1" u="sng" dirty="0" smtClean="0"/>
            <a:t>Донор:</a:t>
          </a:r>
        </a:p>
        <a:p>
          <a:r>
            <a:rPr lang="ru-RU" sz="2000" b="1" u="sng" dirty="0" smtClean="0"/>
            <a:t>резус-отрицательный</a:t>
          </a:r>
        </a:p>
        <a:p>
          <a:r>
            <a:rPr lang="en-US" sz="2400" b="1" dirty="0" err="1" smtClean="0"/>
            <a:t>ccddee</a:t>
          </a:r>
          <a:r>
            <a:rPr lang="ru-RU" sz="2400" b="1" dirty="0" smtClean="0"/>
            <a:t>      </a:t>
          </a:r>
          <a:endParaRPr lang="en-US" sz="2400" b="1" dirty="0" smtClean="0"/>
        </a:p>
        <a:p>
          <a:r>
            <a:rPr lang="en-US" sz="2400" b="1" dirty="0" err="1" smtClean="0"/>
            <a:t>Ccddee</a:t>
          </a:r>
          <a:r>
            <a:rPr lang="ru-RU" sz="2400" b="1" dirty="0" smtClean="0"/>
            <a:t>, </a:t>
          </a:r>
          <a:r>
            <a:rPr lang="en-US" sz="2400" b="1" dirty="0" err="1" smtClean="0"/>
            <a:t>CCddee</a:t>
          </a:r>
          <a:endParaRPr lang="en-US" sz="2400" b="1" dirty="0" smtClean="0"/>
        </a:p>
        <a:p>
          <a:r>
            <a:rPr lang="en-US" sz="2400" b="1" dirty="0" err="1" smtClean="0"/>
            <a:t>ccddEe</a:t>
          </a:r>
          <a:r>
            <a:rPr lang="ru-RU" sz="2400" b="1" dirty="0" smtClean="0"/>
            <a:t>, </a:t>
          </a:r>
          <a:r>
            <a:rPr lang="en-US" sz="2400" b="1" dirty="0" err="1" smtClean="0"/>
            <a:t>ccddEE</a:t>
          </a:r>
          <a:endParaRPr lang="ru-RU" sz="2400" b="1" dirty="0"/>
        </a:p>
      </dgm:t>
    </dgm:pt>
    <dgm:pt modelId="{A7FF155A-F1F5-483F-98E8-561DB5927AAD}" type="parTrans" cxnId="{6B2681F4-D5FB-490C-BD35-585908A6A362}">
      <dgm:prSet/>
      <dgm:spPr/>
      <dgm:t>
        <a:bodyPr/>
        <a:lstStyle/>
        <a:p>
          <a:endParaRPr lang="ru-RU"/>
        </a:p>
      </dgm:t>
    </dgm:pt>
    <dgm:pt modelId="{BB67CB1F-920B-485D-9F00-6B365B935C41}" type="sibTrans" cxnId="{6B2681F4-D5FB-490C-BD35-585908A6A362}">
      <dgm:prSet/>
      <dgm:spPr/>
      <dgm:t>
        <a:bodyPr/>
        <a:lstStyle/>
        <a:p>
          <a:endParaRPr lang="ru-RU"/>
        </a:p>
      </dgm:t>
    </dgm:pt>
    <dgm:pt modelId="{FD204862-6931-47E4-9805-F7BAD02C216D}">
      <dgm:prSet phldrT="[Текст]" phldr="1"/>
      <dgm:spPr/>
      <dgm:t>
        <a:bodyPr/>
        <a:lstStyle/>
        <a:p>
          <a:endParaRPr lang="ru-RU"/>
        </a:p>
      </dgm:t>
    </dgm:pt>
    <dgm:pt modelId="{021CFE09-3921-4B44-8D80-C02E4864933D}" type="parTrans" cxnId="{C8409F34-C38B-41B1-98DE-E85FBA0A48D6}">
      <dgm:prSet/>
      <dgm:spPr/>
      <dgm:t>
        <a:bodyPr/>
        <a:lstStyle/>
        <a:p>
          <a:endParaRPr lang="ru-RU"/>
        </a:p>
      </dgm:t>
    </dgm:pt>
    <dgm:pt modelId="{0D7BD1A9-597D-4891-9A74-D61827A05A71}" type="sibTrans" cxnId="{C8409F34-C38B-41B1-98DE-E85FBA0A48D6}">
      <dgm:prSet/>
      <dgm:spPr/>
      <dgm:t>
        <a:bodyPr/>
        <a:lstStyle/>
        <a:p>
          <a:endParaRPr lang="ru-RU"/>
        </a:p>
      </dgm:t>
    </dgm:pt>
    <dgm:pt modelId="{5E541682-560A-485D-8691-3363BCADFBD8}">
      <dgm:prSet phldrT="[Текст]" phldr="1"/>
      <dgm:spPr/>
      <dgm:t>
        <a:bodyPr/>
        <a:lstStyle/>
        <a:p>
          <a:endParaRPr lang="ru-RU"/>
        </a:p>
      </dgm:t>
    </dgm:pt>
    <dgm:pt modelId="{20350A6A-B9F5-4E8C-AEA7-E7A691D18990}" type="parTrans" cxnId="{4C3279EF-C7CC-4562-8D95-B30C908F4237}">
      <dgm:prSet/>
      <dgm:spPr/>
      <dgm:t>
        <a:bodyPr/>
        <a:lstStyle/>
        <a:p>
          <a:endParaRPr lang="ru-RU"/>
        </a:p>
      </dgm:t>
    </dgm:pt>
    <dgm:pt modelId="{399E6620-2F16-4459-80F3-717037DF7C21}" type="sibTrans" cxnId="{4C3279EF-C7CC-4562-8D95-B30C908F4237}">
      <dgm:prSet/>
      <dgm:spPr/>
      <dgm:t>
        <a:bodyPr/>
        <a:lstStyle/>
        <a:p>
          <a:endParaRPr lang="ru-RU"/>
        </a:p>
      </dgm:t>
    </dgm:pt>
    <dgm:pt modelId="{00F6DEE3-8EAD-4A88-A1C1-764B6BC47984}">
      <dgm:prSet phldrT="[Текст]" phldr="1"/>
      <dgm:spPr/>
      <dgm:t>
        <a:bodyPr/>
        <a:lstStyle/>
        <a:p>
          <a:endParaRPr lang="ru-RU"/>
        </a:p>
      </dgm:t>
    </dgm:pt>
    <dgm:pt modelId="{137B0FF9-4CD4-4F45-B6B6-B96B7BE71728}" type="parTrans" cxnId="{9A8D3993-FE57-4ACF-9F9A-3E93FC458EDB}">
      <dgm:prSet/>
      <dgm:spPr/>
      <dgm:t>
        <a:bodyPr/>
        <a:lstStyle/>
        <a:p>
          <a:endParaRPr lang="ru-RU"/>
        </a:p>
      </dgm:t>
    </dgm:pt>
    <dgm:pt modelId="{E86A3624-048D-47D9-B1CE-381AABD040B2}" type="sibTrans" cxnId="{9A8D3993-FE57-4ACF-9F9A-3E93FC458EDB}">
      <dgm:prSet/>
      <dgm:spPr/>
      <dgm:t>
        <a:bodyPr/>
        <a:lstStyle/>
        <a:p>
          <a:endParaRPr lang="ru-RU"/>
        </a:p>
      </dgm:t>
    </dgm:pt>
    <dgm:pt modelId="{69C83680-FFCE-4F8C-82DA-24EBC5F25D73}">
      <dgm:prSet phldrT="[Текст]" phldr="1"/>
      <dgm:spPr/>
      <dgm:t>
        <a:bodyPr/>
        <a:lstStyle/>
        <a:p>
          <a:endParaRPr lang="ru-RU"/>
        </a:p>
      </dgm:t>
    </dgm:pt>
    <dgm:pt modelId="{B5194334-C015-4DBE-BECF-15CF47F93EA7}" type="parTrans" cxnId="{FD1601EC-134E-41EC-B60C-162ED4E85716}">
      <dgm:prSet/>
      <dgm:spPr/>
      <dgm:t>
        <a:bodyPr/>
        <a:lstStyle/>
        <a:p>
          <a:endParaRPr lang="ru-RU"/>
        </a:p>
      </dgm:t>
    </dgm:pt>
    <dgm:pt modelId="{1BCABA84-4B57-41E9-A9C7-4C129259E5AC}" type="sibTrans" cxnId="{FD1601EC-134E-41EC-B60C-162ED4E85716}">
      <dgm:prSet/>
      <dgm:spPr/>
      <dgm:t>
        <a:bodyPr/>
        <a:lstStyle/>
        <a:p>
          <a:endParaRPr lang="ru-RU"/>
        </a:p>
      </dgm:t>
    </dgm:pt>
    <dgm:pt modelId="{E179C31A-4FF2-4C54-8E7E-42E2F18350ED}">
      <dgm:prSet phldrT="[Текст]" phldr="1"/>
      <dgm:spPr/>
      <dgm:t>
        <a:bodyPr/>
        <a:lstStyle/>
        <a:p>
          <a:endParaRPr lang="ru-RU"/>
        </a:p>
      </dgm:t>
    </dgm:pt>
    <dgm:pt modelId="{4B65BBCD-C0F7-47D1-BC91-FA4A3C543BFC}" type="parTrans" cxnId="{8A7D4189-A33B-4B37-910F-5C49A4E33553}">
      <dgm:prSet/>
      <dgm:spPr/>
      <dgm:t>
        <a:bodyPr/>
        <a:lstStyle/>
        <a:p>
          <a:endParaRPr lang="ru-RU"/>
        </a:p>
      </dgm:t>
    </dgm:pt>
    <dgm:pt modelId="{1B8509E6-7A5C-4993-B92D-FEB732AAA743}" type="sibTrans" cxnId="{8A7D4189-A33B-4B37-910F-5C49A4E33553}">
      <dgm:prSet/>
      <dgm:spPr/>
      <dgm:t>
        <a:bodyPr/>
        <a:lstStyle/>
        <a:p>
          <a:endParaRPr lang="ru-RU"/>
        </a:p>
      </dgm:t>
    </dgm:pt>
    <dgm:pt modelId="{ADC72C36-691B-43C1-B457-5AEA8C7E8A74}">
      <dgm:prSet phldrT="[Текст]" phldr="1"/>
      <dgm:spPr/>
      <dgm:t>
        <a:bodyPr/>
        <a:lstStyle/>
        <a:p>
          <a:endParaRPr lang="ru-RU"/>
        </a:p>
      </dgm:t>
    </dgm:pt>
    <dgm:pt modelId="{E0DA9732-5772-43FA-8664-7E4254DE1E1C}" type="parTrans" cxnId="{871772F0-B44E-4033-A4FE-7102B640BF4C}">
      <dgm:prSet/>
      <dgm:spPr/>
      <dgm:t>
        <a:bodyPr/>
        <a:lstStyle/>
        <a:p>
          <a:endParaRPr lang="ru-RU"/>
        </a:p>
      </dgm:t>
    </dgm:pt>
    <dgm:pt modelId="{47FF771B-ED4D-4A2D-80F0-9C93AA5F0D8E}" type="sibTrans" cxnId="{871772F0-B44E-4033-A4FE-7102B640BF4C}">
      <dgm:prSet/>
      <dgm:spPr/>
      <dgm:t>
        <a:bodyPr/>
        <a:lstStyle/>
        <a:p>
          <a:endParaRPr lang="ru-RU"/>
        </a:p>
      </dgm:t>
    </dgm:pt>
    <dgm:pt modelId="{3E276B17-C635-417C-AA6F-1AA879C3C92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bg1"/>
              </a:solidFill>
            </a:rPr>
            <a:t>ccddee</a:t>
          </a:r>
          <a:endParaRPr lang="en-US" sz="2000" dirty="0" smtClean="0">
            <a:solidFill>
              <a:schemeClr val="bg1"/>
            </a:solidFill>
          </a:endParaRPr>
        </a:p>
        <a:p>
          <a:r>
            <a:rPr lang="en-US" sz="2000" dirty="0" err="1" smtClean="0">
              <a:solidFill>
                <a:schemeClr val="bg1"/>
              </a:solidFill>
            </a:rPr>
            <a:t>Ccddee</a:t>
          </a:r>
          <a:endParaRPr lang="en-US" sz="2000" dirty="0" smtClean="0">
            <a:solidFill>
              <a:schemeClr val="bg1"/>
            </a:solidFill>
          </a:endParaRPr>
        </a:p>
        <a:p>
          <a:r>
            <a:rPr lang="en-US" sz="2000" dirty="0" err="1" smtClean="0">
              <a:solidFill>
                <a:schemeClr val="bg1"/>
              </a:solidFill>
            </a:rPr>
            <a:t>ccddEe</a:t>
          </a:r>
          <a:endParaRPr lang="ru-RU" sz="2000" dirty="0">
            <a:solidFill>
              <a:schemeClr val="bg1"/>
            </a:solidFill>
          </a:endParaRPr>
        </a:p>
      </dgm:t>
    </dgm:pt>
    <dgm:pt modelId="{A4E55641-4A63-4E47-989F-0346394F0B0A}" type="parTrans" cxnId="{B30C863F-4937-44B4-936D-2D26799227A7}">
      <dgm:prSet/>
      <dgm:spPr>
        <a:noFill/>
      </dgm:spPr>
      <dgm:t>
        <a:bodyPr/>
        <a:lstStyle/>
        <a:p>
          <a:endParaRPr lang="ru-RU"/>
        </a:p>
      </dgm:t>
    </dgm:pt>
    <dgm:pt modelId="{0AB083CB-4F88-4CED-BFAA-6B7846C508F0}" type="sibTrans" cxnId="{B30C863F-4937-44B4-936D-2D26799227A7}">
      <dgm:prSet/>
      <dgm:spPr/>
      <dgm:t>
        <a:bodyPr/>
        <a:lstStyle/>
        <a:p>
          <a:endParaRPr lang="ru-RU"/>
        </a:p>
      </dgm:t>
    </dgm:pt>
    <dgm:pt modelId="{40710D77-CD01-40EA-824B-78C34C4D4D28}">
      <dgm:prSet custT="1"/>
      <dgm:spPr>
        <a:solidFill>
          <a:srgbClr val="FC6B60"/>
        </a:solidFill>
      </dgm:spPr>
      <dgm:t>
        <a:bodyPr/>
        <a:lstStyle/>
        <a:p>
          <a:r>
            <a:rPr lang="en-US" sz="2000" b="1" dirty="0" err="1" smtClean="0">
              <a:solidFill>
                <a:schemeClr val="bg1"/>
              </a:solidFill>
            </a:rPr>
            <a:t>ccddee</a:t>
          </a:r>
          <a:endParaRPr lang="en-US" sz="3200" b="1" dirty="0" smtClean="0">
            <a:solidFill>
              <a:schemeClr val="bg1"/>
            </a:solidFill>
          </a:endParaRPr>
        </a:p>
      </dgm:t>
    </dgm:pt>
    <dgm:pt modelId="{FE28A07D-61EA-485C-A5E7-F8058C043EC6}" type="parTrans" cxnId="{85F50B18-B7FE-4F27-9C07-B84198440DD7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E421AACD-333C-4A73-B13C-9DDD8E95A5B4}" type="sibTrans" cxnId="{85F50B18-B7FE-4F27-9C07-B84198440DD7}">
      <dgm:prSet/>
      <dgm:spPr/>
      <dgm:t>
        <a:bodyPr/>
        <a:lstStyle/>
        <a:p>
          <a:endParaRPr lang="ru-RU"/>
        </a:p>
      </dgm:t>
    </dgm:pt>
    <dgm:pt modelId="{5A18DE64-26E0-42D1-86F9-495850EC50B8}">
      <dgm:prSet custT="1"/>
      <dgm:spPr>
        <a:solidFill>
          <a:srgbClr val="FC6B60"/>
        </a:solidFill>
      </dgm:spPr>
      <dgm:t>
        <a:bodyPr/>
        <a:lstStyle/>
        <a:p>
          <a:r>
            <a:rPr lang="en-US" sz="2000" b="1" dirty="0" err="1" smtClean="0">
              <a:solidFill>
                <a:schemeClr val="bg1"/>
              </a:solidFill>
            </a:rPr>
            <a:t>ccddee</a:t>
          </a:r>
          <a:endParaRPr lang="en-US" sz="3200" b="1" dirty="0" smtClean="0">
            <a:solidFill>
              <a:schemeClr val="bg1"/>
            </a:solidFill>
          </a:endParaRPr>
        </a:p>
      </dgm:t>
    </dgm:pt>
    <dgm:pt modelId="{25EC228C-66E6-4C84-94B1-BE0BAAAF624E}" type="parTrans" cxnId="{8C6541C4-5B71-4B82-9007-3E056D22BA64}">
      <dgm:prSet/>
      <dgm:spPr>
        <a:solidFill>
          <a:srgbClr val="00B050"/>
        </a:solidFill>
        <a:ln w="38100">
          <a:solidFill>
            <a:srgbClr val="00B050"/>
          </a:solidFill>
        </a:ln>
      </dgm:spPr>
      <dgm:t>
        <a:bodyPr/>
        <a:lstStyle/>
        <a:p>
          <a:endParaRPr lang="ru-RU"/>
        </a:p>
      </dgm:t>
    </dgm:pt>
    <dgm:pt modelId="{BF653B31-D926-4986-AD2D-13E2C2AAA2C2}" type="sibTrans" cxnId="{8C6541C4-5B71-4B82-9007-3E056D22BA64}">
      <dgm:prSet/>
      <dgm:spPr/>
      <dgm:t>
        <a:bodyPr/>
        <a:lstStyle/>
        <a:p>
          <a:endParaRPr lang="ru-RU"/>
        </a:p>
      </dgm:t>
    </dgm:pt>
    <dgm:pt modelId="{11910729-1A2D-40BF-AE4C-AE2C430B3048}">
      <dgm:prSet custT="1"/>
      <dgm:spPr>
        <a:solidFill>
          <a:srgbClr val="FC6B60"/>
        </a:solidFill>
      </dgm:spPr>
      <dgm:t>
        <a:bodyPr/>
        <a:lstStyle/>
        <a:p>
          <a:r>
            <a:rPr lang="en-US" sz="2000" b="1" dirty="0" err="1" smtClean="0">
              <a:solidFill>
                <a:schemeClr val="bg1"/>
              </a:solidFill>
            </a:rPr>
            <a:t>ccddee</a:t>
          </a:r>
          <a:endParaRPr lang="en-US" sz="2000" b="1" dirty="0" smtClean="0">
            <a:solidFill>
              <a:schemeClr val="bg1"/>
            </a:solidFill>
          </a:endParaRPr>
        </a:p>
      </dgm:t>
    </dgm:pt>
    <dgm:pt modelId="{63B40872-A86F-4D6D-8D9D-73A5A2FAFAA3}" type="parTrans" cxnId="{F8D605B1-CFF2-4513-BD3B-C00C0803BF8E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295DC27C-727F-45E2-ABC8-3770D34B4478}" type="sibTrans" cxnId="{F8D605B1-CFF2-4513-BD3B-C00C0803BF8E}">
      <dgm:prSet/>
      <dgm:spPr/>
      <dgm:t>
        <a:bodyPr/>
        <a:lstStyle/>
        <a:p>
          <a:endParaRPr lang="ru-RU"/>
        </a:p>
      </dgm:t>
    </dgm:pt>
    <dgm:pt modelId="{5134A6ED-799C-4681-970F-7C0760FC0344}">
      <dgm:prSet custRadScaleRad="68983" custRadScaleInc="-231800"/>
      <dgm:spPr/>
      <dgm:t>
        <a:bodyPr/>
        <a:lstStyle/>
        <a:p>
          <a:endParaRPr lang="ru-RU"/>
        </a:p>
      </dgm:t>
    </dgm:pt>
    <dgm:pt modelId="{09196F7A-F4C4-4E7A-9A49-0560CC455217}" type="parTrans" cxnId="{033C6509-4AA5-40D8-93F0-C6657ADB8855}">
      <dgm:prSet custAng="914020" custScaleX="98592" custScaleY="89045" custLinFactNeighborX="-2695" custLinFactNeighborY="-26657"/>
      <dgm:spPr/>
      <dgm:t>
        <a:bodyPr/>
        <a:lstStyle/>
        <a:p>
          <a:endParaRPr lang="ru-RU"/>
        </a:p>
      </dgm:t>
    </dgm:pt>
    <dgm:pt modelId="{2370FCFF-10A7-4433-9DB7-4D256F841661}" type="sibTrans" cxnId="{033C6509-4AA5-40D8-93F0-C6657ADB8855}">
      <dgm:prSet/>
      <dgm:spPr/>
      <dgm:t>
        <a:bodyPr/>
        <a:lstStyle/>
        <a:p>
          <a:endParaRPr lang="ru-RU"/>
        </a:p>
      </dgm:t>
    </dgm:pt>
    <dgm:pt modelId="{637DFAC1-D9FE-4364-A011-6C8AABCE5CAC}">
      <dgm:prSet custRadScaleRad="38991" custRadScaleInc="-465234"/>
      <dgm:spPr/>
      <dgm:t>
        <a:bodyPr/>
        <a:lstStyle/>
        <a:p>
          <a:endParaRPr lang="ru-RU"/>
        </a:p>
      </dgm:t>
    </dgm:pt>
    <dgm:pt modelId="{B26E1AF2-4053-4D62-97C4-8D21B5584625}" type="parTrans" cxnId="{0C022B73-2F91-4920-BD03-652D7575E84A}">
      <dgm:prSet/>
      <dgm:spPr/>
      <dgm:t>
        <a:bodyPr/>
        <a:lstStyle/>
        <a:p>
          <a:endParaRPr lang="ru-RU"/>
        </a:p>
      </dgm:t>
    </dgm:pt>
    <dgm:pt modelId="{FDA39F21-8A0F-4166-BCB6-9A0CA759E560}" type="sibTrans" cxnId="{0C022B73-2F91-4920-BD03-652D7575E84A}">
      <dgm:prSet/>
      <dgm:spPr/>
      <dgm:t>
        <a:bodyPr/>
        <a:lstStyle/>
        <a:p>
          <a:endParaRPr lang="ru-RU"/>
        </a:p>
      </dgm:t>
    </dgm:pt>
    <dgm:pt modelId="{FE11176C-5D97-4F32-B2EC-FDEB68AF126E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bg1"/>
              </a:solidFill>
            </a:rPr>
            <a:t>CCddee</a:t>
          </a:r>
          <a:endParaRPr lang="ru-RU" sz="2000" dirty="0">
            <a:solidFill>
              <a:schemeClr val="bg1"/>
            </a:solidFill>
          </a:endParaRPr>
        </a:p>
      </dgm:t>
    </dgm:pt>
    <dgm:pt modelId="{2B5B524E-C68D-48F4-AAE1-85BFC9071523}" type="parTrans" cxnId="{4DE7CBD8-CF6D-45E9-B197-6BE86A8A0536}">
      <dgm:prSet/>
      <dgm:spPr>
        <a:noFill/>
      </dgm:spPr>
      <dgm:t>
        <a:bodyPr/>
        <a:lstStyle/>
        <a:p>
          <a:endParaRPr lang="ru-RU"/>
        </a:p>
      </dgm:t>
    </dgm:pt>
    <dgm:pt modelId="{FE95C734-0483-4922-AE5C-C52EE9DA6412}" type="sibTrans" cxnId="{4DE7CBD8-CF6D-45E9-B197-6BE86A8A0536}">
      <dgm:prSet/>
      <dgm:spPr/>
      <dgm:t>
        <a:bodyPr/>
        <a:lstStyle/>
        <a:p>
          <a:endParaRPr lang="ru-RU"/>
        </a:p>
      </dgm:t>
    </dgm:pt>
    <dgm:pt modelId="{BFE262ED-9844-44A0-BDD7-2BEDFB40C7B2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2000" dirty="0" err="1" smtClean="0">
              <a:solidFill>
                <a:schemeClr val="bg1"/>
              </a:solidFill>
            </a:rPr>
            <a:t>ccddEE</a:t>
          </a:r>
          <a:endParaRPr lang="ru-RU" sz="2000" dirty="0">
            <a:solidFill>
              <a:schemeClr val="bg1"/>
            </a:solidFill>
          </a:endParaRPr>
        </a:p>
      </dgm:t>
    </dgm:pt>
    <dgm:pt modelId="{5409884A-FA63-4E2E-8207-C8EF4FBE0CA4}" type="parTrans" cxnId="{9E8F1A03-2545-4F57-8AD0-0521815CE522}">
      <dgm:prSet/>
      <dgm:spPr>
        <a:noFill/>
      </dgm:spPr>
      <dgm:t>
        <a:bodyPr/>
        <a:lstStyle/>
        <a:p>
          <a:endParaRPr lang="ru-RU"/>
        </a:p>
      </dgm:t>
    </dgm:pt>
    <dgm:pt modelId="{72972E12-5864-441B-967F-6A7FA98315D9}" type="sibTrans" cxnId="{9E8F1A03-2545-4F57-8AD0-0521815CE522}">
      <dgm:prSet/>
      <dgm:spPr/>
      <dgm:t>
        <a:bodyPr/>
        <a:lstStyle/>
        <a:p>
          <a:endParaRPr lang="ru-RU"/>
        </a:p>
      </dgm:t>
    </dgm:pt>
    <dgm:pt modelId="{8E58C400-5952-4172-9F7C-AAF551AA269E}" type="pres">
      <dgm:prSet presAssocID="{55A64329-509B-4C87-9106-22A6D118929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53910D-F6CC-4635-8E1E-CD0BA98F666B}" type="pres">
      <dgm:prSet presAssocID="{5ECBAA39-49CB-4723-ADF9-AE737EA64D96}" presName="centerShape" presStyleLbl="node0" presStyleIdx="0" presStyleCnt="1" custScaleX="99641" custScaleY="67599" custLinFactNeighborX="11882" custLinFactNeighborY="-53689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F375680-7F0D-4C97-BDFD-AAA590B7F4E7}" type="pres">
      <dgm:prSet presAssocID="{A7FF155A-F1F5-483F-98E8-561DB5927AAD}" presName="parTrans" presStyleLbl="bgSibTrans2D1" presStyleIdx="0" presStyleCnt="7" custAng="362010" custScaleX="107261"/>
      <dgm:spPr/>
      <dgm:t>
        <a:bodyPr/>
        <a:lstStyle/>
        <a:p>
          <a:endParaRPr lang="ru-RU"/>
        </a:p>
      </dgm:t>
    </dgm:pt>
    <dgm:pt modelId="{FAD75F02-17B6-4177-9768-5DF03CFDF91A}" type="pres">
      <dgm:prSet presAssocID="{3A61FE50-0AAB-4CF6-86FB-0C2A818C53C9}" presName="node" presStyleLbl="node1" presStyleIdx="0" presStyleCnt="7" custScaleX="255466" custScaleY="203388" custRadScaleRad="128875" custRadScaleInc="1866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548F7A-4B7D-415A-BC79-98B823E522BD}" type="pres">
      <dgm:prSet presAssocID="{63B40872-A86F-4D6D-8D9D-73A5A2FAFAA3}" presName="parTrans" presStyleLbl="bgSibTrans2D1" presStyleIdx="1" presStyleCnt="7" custAng="18371343" custScaleX="89355" custLinFactY="76913" custLinFactNeighborX="3794" custLinFactNeighborY="100000"/>
      <dgm:spPr/>
      <dgm:t>
        <a:bodyPr/>
        <a:lstStyle/>
        <a:p>
          <a:endParaRPr lang="ru-RU"/>
        </a:p>
      </dgm:t>
    </dgm:pt>
    <dgm:pt modelId="{90B52654-EB7F-4C45-98A2-2782BE2261B5}" type="pres">
      <dgm:prSet presAssocID="{11910729-1A2D-40BF-AE4C-AE2C430B3048}" presName="node" presStyleLbl="node1" presStyleIdx="1" presStyleCnt="7" custRadScaleRad="86682" custRadScaleInc="511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5EEE8B-2DBD-49AA-B30A-85CBED5B4AB6}" type="pres">
      <dgm:prSet presAssocID="{25EC228C-66E6-4C84-94B1-BE0BAAAF624E}" presName="parTrans" presStyleLbl="bgSibTrans2D1" presStyleIdx="2" presStyleCnt="7" custAng="19575686" custScaleX="149179" custLinFactNeighborX="-2813" custLinFactNeighborY="90115"/>
      <dgm:spPr/>
      <dgm:t>
        <a:bodyPr/>
        <a:lstStyle/>
        <a:p>
          <a:endParaRPr lang="ru-RU"/>
        </a:p>
      </dgm:t>
    </dgm:pt>
    <dgm:pt modelId="{CC8CDDE8-1855-4086-8E1D-D5CE05F56786}" type="pres">
      <dgm:prSet presAssocID="{5A18DE64-26E0-42D1-86F9-495850EC50B8}" presName="node" presStyleLbl="node1" presStyleIdx="2" presStyleCnt="7" custRadScaleRad="107803" custRadScaleInc="316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69C643-1F3B-4DD3-9549-1E094E7C3FBC}" type="pres">
      <dgm:prSet presAssocID="{FE28A07D-61EA-485C-A5E7-F8058C043EC6}" presName="parTrans" presStyleLbl="bgSibTrans2D1" presStyleIdx="3" presStyleCnt="7" custAng="17709685" custScaleX="61503" custLinFactY="100000" custLinFactNeighborX="5682" custLinFactNeighborY="177552"/>
      <dgm:spPr/>
      <dgm:t>
        <a:bodyPr/>
        <a:lstStyle/>
        <a:p>
          <a:endParaRPr lang="ru-RU"/>
        </a:p>
      </dgm:t>
    </dgm:pt>
    <dgm:pt modelId="{3309886D-142D-47DE-9668-C0839DF474EC}" type="pres">
      <dgm:prSet presAssocID="{40710D77-CD01-40EA-824B-78C34C4D4D28}" presName="node" presStyleLbl="node1" presStyleIdx="3" presStyleCnt="7" custRadScaleRad="86609" custRadScaleInc="4027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26E25A-014F-41ED-8702-37DD6D756774}" type="pres">
      <dgm:prSet presAssocID="{A4E55641-4A63-4E47-989F-0346394F0B0A}" presName="parTrans" presStyleLbl="bgSibTrans2D1" presStyleIdx="4" presStyleCnt="7" custAng="914020" custScaleX="98592" custScaleY="89045" custLinFactNeighborX="-2695" custLinFactNeighborY="-26657"/>
      <dgm:spPr/>
      <dgm:t>
        <a:bodyPr/>
        <a:lstStyle/>
        <a:p>
          <a:endParaRPr lang="ru-RU"/>
        </a:p>
      </dgm:t>
    </dgm:pt>
    <dgm:pt modelId="{7970E277-9C27-4D5B-B7ED-DA553E29F10D}" type="pres">
      <dgm:prSet presAssocID="{3E276B17-C635-417C-AA6F-1AA879C3C92B}" presName="node" presStyleLbl="node1" presStyleIdx="4" presStyleCnt="7" custRadScaleRad="68139" custRadScaleInc="-82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1A7E3-5D5C-43AA-9485-BD7AAE2E4AF0}" type="pres">
      <dgm:prSet presAssocID="{2B5B524E-C68D-48F4-AAE1-85BFC9071523}" presName="parTrans" presStyleLbl="bgSibTrans2D1" presStyleIdx="5" presStyleCnt="7"/>
      <dgm:spPr/>
      <dgm:t>
        <a:bodyPr/>
        <a:lstStyle/>
        <a:p>
          <a:endParaRPr lang="ru-RU"/>
        </a:p>
      </dgm:t>
    </dgm:pt>
    <dgm:pt modelId="{01B07496-D7BE-4404-B93A-2015B713430B}" type="pres">
      <dgm:prSet presAssocID="{FE11176C-5D97-4F32-B2EC-FDEB68AF126E}" presName="node" presStyleLbl="node1" presStyleIdx="5" presStyleCnt="7" custRadScaleRad="29439" custRadScaleInc="-151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67D2F-0642-49DB-BC8F-5CA79E040A3D}" type="pres">
      <dgm:prSet presAssocID="{5409884A-FA63-4E2E-8207-C8EF4FBE0CA4}" presName="parTrans" presStyleLbl="bgSibTrans2D1" presStyleIdx="6" presStyleCnt="7"/>
      <dgm:spPr/>
      <dgm:t>
        <a:bodyPr/>
        <a:lstStyle/>
        <a:p>
          <a:endParaRPr lang="ru-RU"/>
        </a:p>
      </dgm:t>
    </dgm:pt>
    <dgm:pt modelId="{99E033DD-C7F1-419E-8D3D-716E6C8E4D75}" type="pres">
      <dgm:prSet presAssocID="{BFE262ED-9844-44A0-BDD7-2BEDFB40C7B2}" presName="node" presStyleLbl="node1" presStyleIdx="6" presStyleCnt="7" custRadScaleRad="22860" custRadScaleInc="243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B0E986-1BA9-485B-B69C-018533584E6A}" type="presOf" srcId="{55A64329-509B-4C87-9106-22A6D118929B}" destId="{8E58C400-5952-4172-9F7C-AAF551AA269E}" srcOrd="0" destOrd="0" presId="urn:microsoft.com/office/officeart/2005/8/layout/radial4"/>
    <dgm:cxn modelId="{931C34C1-2894-42CF-8F6A-F5817C0F7ECB}" type="presOf" srcId="{3E276B17-C635-417C-AA6F-1AA879C3C92B}" destId="{7970E277-9C27-4D5B-B7ED-DA553E29F10D}" srcOrd="0" destOrd="0" presId="urn:microsoft.com/office/officeart/2005/8/layout/radial4"/>
    <dgm:cxn modelId="{C8409F34-C38B-41B1-98DE-E85FBA0A48D6}" srcId="{55A64329-509B-4C87-9106-22A6D118929B}" destId="{FD204862-6931-47E4-9805-F7BAD02C216D}" srcOrd="1" destOrd="0" parTransId="{021CFE09-3921-4B44-8D80-C02E4864933D}" sibTransId="{0D7BD1A9-597D-4891-9A74-D61827A05A71}"/>
    <dgm:cxn modelId="{7B5488AB-10AA-4F54-BFFE-EAFB3D233A4D}" type="presOf" srcId="{A4E55641-4A63-4E47-989F-0346394F0B0A}" destId="{E426E25A-014F-41ED-8702-37DD6D756774}" srcOrd="0" destOrd="0" presId="urn:microsoft.com/office/officeart/2005/8/layout/radial4"/>
    <dgm:cxn modelId="{4DE7CBD8-CF6D-45E9-B197-6BE86A8A0536}" srcId="{5ECBAA39-49CB-4723-ADF9-AE737EA64D96}" destId="{FE11176C-5D97-4F32-B2EC-FDEB68AF126E}" srcOrd="5" destOrd="0" parTransId="{2B5B524E-C68D-48F4-AAE1-85BFC9071523}" sibTransId="{FE95C734-0483-4922-AE5C-C52EE9DA6412}"/>
    <dgm:cxn modelId="{B0EEBB13-12BD-4E81-8113-7C86B2E609FE}" type="presOf" srcId="{5ECBAA39-49CB-4723-ADF9-AE737EA64D96}" destId="{ED53910D-F6CC-4635-8E1E-CD0BA98F666B}" srcOrd="0" destOrd="0" presId="urn:microsoft.com/office/officeart/2005/8/layout/radial4"/>
    <dgm:cxn modelId="{F8D605B1-CFF2-4513-BD3B-C00C0803BF8E}" srcId="{5ECBAA39-49CB-4723-ADF9-AE737EA64D96}" destId="{11910729-1A2D-40BF-AE4C-AE2C430B3048}" srcOrd="1" destOrd="0" parTransId="{63B40872-A86F-4D6D-8D9D-73A5A2FAFAA3}" sibTransId="{295DC27C-727F-45E2-ABC8-3770D34B4478}"/>
    <dgm:cxn modelId="{4A1A527B-880A-4D40-AF84-69225208858D}" type="presOf" srcId="{3A61FE50-0AAB-4CF6-86FB-0C2A818C53C9}" destId="{FAD75F02-17B6-4177-9768-5DF03CFDF91A}" srcOrd="0" destOrd="0" presId="urn:microsoft.com/office/officeart/2005/8/layout/radial4"/>
    <dgm:cxn modelId="{C8C184B2-B1E9-4A8C-AF4B-153E7F384D26}" srcId="{55A64329-509B-4C87-9106-22A6D118929B}" destId="{5ECBAA39-49CB-4723-ADF9-AE737EA64D96}" srcOrd="0" destOrd="0" parTransId="{602284DA-C4FA-4FE1-87C2-2EF5DA4405A2}" sibTransId="{243489C8-D812-42E9-8BB4-A347563B9296}"/>
    <dgm:cxn modelId="{B30C863F-4937-44B4-936D-2D26799227A7}" srcId="{5ECBAA39-49CB-4723-ADF9-AE737EA64D96}" destId="{3E276B17-C635-417C-AA6F-1AA879C3C92B}" srcOrd="4" destOrd="0" parTransId="{A4E55641-4A63-4E47-989F-0346394F0B0A}" sibTransId="{0AB083CB-4F88-4CED-BFAA-6B7846C508F0}"/>
    <dgm:cxn modelId="{033C6509-4AA5-40D8-93F0-C6657ADB8855}" srcId="{55A64329-509B-4C87-9106-22A6D118929B}" destId="{5134A6ED-799C-4681-970F-7C0760FC0344}" srcOrd="3" destOrd="0" parTransId="{09196F7A-F4C4-4E7A-9A49-0560CC455217}" sibTransId="{2370FCFF-10A7-4433-9DB7-4D256F841661}"/>
    <dgm:cxn modelId="{FD1601EC-134E-41EC-B60C-162ED4E85716}" srcId="{55A64329-509B-4C87-9106-22A6D118929B}" destId="{69C83680-FFCE-4F8C-82DA-24EBC5F25D73}" srcOrd="2" destOrd="0" parTransId="{B5194334-C015-4DBE-BECF-15CF47F93EA7}" sibTransId="{1BCABA84-4B57-41E9-A9C7-4C129259E5AC}"/>
    <dgm:cxn modelId="{0965CFCF-C3D0-469F-A1F1-284547A43C7D}" type="presOf" srcId="{40710D77-CD01-40EA-824B-78C34C4D4D28}" destId="{3309886D-142D-47DE-9668-C0839DF474EC}" srcOrd="0" destOrd="0" presId="urn:microsoft.com/office/officeart/2005/8/layout/radial4"/>
    <dgm:cxn modelId="{E686BB5B-5821-4905-8603-BFAB88C0A958}" type="presOf" srcId="{25EC228C-66E6-4C84-94B1-BE0BAAAF624E}" destId="{DD5EEE8B-2DBD-49AA-B30A-85CBED5B4AB6}" srcOrd="0" destOrd="0" presId="urn:microsoft.com/office/officeart/2005/8/layout/radial4"/>
    <dgm:cxn modelId="{871772F0-B44E-4033-A4FE-7102B640BF4C}" srcId="{69C83680-FFCE-4F8C-82DA-24EBC5F25D73}" destId="{ADC72C36-691B-43C1-B457-5AEA8C7E8A74}" srcOrd="1" destOrd="0" parTransId="{E0DA9732-5772-43FA-8664-7E4254DE1E1C}" sibTransId="{47FF771B-ED4D-4A2D-80F0-9C93AA5F0D8E}"/>
    <dgm:cxn modelId="{7A58D7C5-7DA9-40A0-8A7B-50D1D4FB3846}" type="presOf" srcId="{BFE262ED-9844-44A0-BDD7-2BEDFB40C7B2}" destId="{99E033DD-C7F1-419E-8D3D-716E6C8E4D75}" srcOrd="0" destOrd="0" presId="urn:microsoft.com/office/officeart/2005/8/layout/radial4"/>
    <dgm:cxn modelId="{2800EAEE-C8CA-4ADA-9039-2DD1BE3F1CB9}" type="presOf" srcId="{FE11176C-5D97-4F32-B2EC-FDEB68AF126E}" destId="{01B07496-D7BE-4404-B93A-2015B713430B}" srcOrd="0" destOrd="0" presId="urn:microsoft.com/office/officeart/2005/8/layout/radial4"/>
    <dgm:cxn modelId="{9A8D3993-FE57-4ACF-9F9A-3E93FC458EDB}" srcId="{FD204862-6931-47E4-9805-F7BAD02C216D}" destId="{00F6DEE3-8EAD-4A88-A1C1-764B6BC47984}" srcOrd="1" destOrd="0" parTransId="{137B0FF9-4CD4-4F45-B6B6-B96B7BE71728}" sibTransId="{E86A3624-048D-47D9-B1CE-381AABD040B2}"/>
    <dgm:cxn modelId="{E5438C6A-59D6-4D42-B601-011FB905B26F}" type="presOf" srcId="{A7FF155A-F1F5-483F-98E8-561DB5927AAD}" destId="{1F375680-7F0D-4C97-BDFD-AAA590B7F4E7}" srcOrd="0" destOrd="0" presId="urn:microsoft.com/office/officeart/2005/8/layout/radial4"/>
    <dgm:cxn modelId="{8C6541C4-5B71-4B82-9007-3E056D22BA64}" srcId="{5ECBAA39-49CB-4723-ADF9-AE737EA64D96}" destId="{5A18DE64-26E0-42D1-86F9-495850EC50B8}" srcOrd="2" destOrd="0" parTransId="{25EC228C-66E6-4C84-94B1-BE0BAAAF624E}" sibTransId="{BF653B31-D926-4986-AD2D-13E2C2AAA2C2}"/>
    <dgm:cxn modelId="{85F50B18-B7FE-4F27-9C07-B84198440DD7}" srcId="{5ECBAA39-49CB-4723-ADF9-AE737EA64D96}" destId="{40710D77-CD01-40EA-824B-78C34C4D4D28}" srcOrd="3" destOrd="0" parTransId="{FE28A07D-61EA-485C-A5E7-F8058C043EC6}" sibTransId="{E421AACD-333C-4A73-B13C-9DDD8E95A5B4}"/>
    <dgm:cxn modelId="{970566EE-13CD-437E-ACEA-6F14F4155992}" type="presOf" srcId="{FE28A07D-61EA-485C-A5E7-F8058C043EC6}" destId="{8169C643-1F3B-4DD3-9549-1E094E7C3FBC}" srcOrd="0" destOrd="0" presId="urn:microsoft.com/office/officeart/2005/8/layout/radial4"/>
    <dgm:cxn modelId="{0C022B73-2F91-4920-BD03-652D7575E84A}" srcId="{55A64329-509B-4C87-9106-22A6D118929B}" destId="{637DFAC1-D9FE-4364-A011-6C8AABCE5CAC}" srcOrd="4" destOrd="0" parTransId="{B26E1AF2-4053-4D62-97C4-8D21B5584625}" sibTransId="{FDA39F21-8A0F-4166-BCB6-9A0CA759E560}"/>
    <dgm:cxn modelId="{9E8F1A03-2545-4F57-8AD0-0521815CE522}" srcId="{5ECBAA39-49CB-4723-ADF9-AE737EA64D96}" destId="{BFE262ED-9844-44A0-BDD7-2BEDFB40C7B2}" srcOrd="6" destOrd="0" parTransId="{5409884A-FA63-4E2E-8207-C8EF4FBE0CA4}" sibTransId="{72972E12-5864-441B-967F-6A7FA98315D9}"/>
    <dgm:cxn modelId="{6B2681F4-D5FB-490C-BD35-585908A6A362}" srcId="{5ECBAA39-49CB-4723-ADF9-AE737EA64D96}" destId="{3A61FE50-0AAB-4CF6-86FB-0C2A818C53C9}" srcOrd="0" destOrd="0" parTransId="{A7FF155A-F1F5-483F-98E8-561DB5927AAD}" sibTransId="{BB67CB1F-920B-485D-9F00-6B365B935C41}"/>
    <dgm:cxn modelId="{2E6576C5-4399-4903-956C-F26D642D66F6}" type="presOf" srcId="{63B40872-A86F-4D6D-8D9D-73A5A2FAFAA3}" destId="{13548F7A-4B7D-415A-BC79-98B823E522BD}" srcOrd="0" destOrd="0" presId="urn:microsoft.com/office/officeart/2005/8/layout/radial4"/>
    <dgm:cxn modelId="{7D6AD5E7-9DB9-4CD3-8501-F79DBDE87D6E}" type="presOf" srcId="{2B5B524E-C68D-48F4-AAE1-85BFC9071523}" destId="{AF81A7E3-5D5C-43AA-9485-BD7AAE2E4AF0}" srcOrd="0" destOrd="0" presId="urn:microsoft.com/office/officeart/2005/8/layout/radial4"/>
    <dgm:cxn modelId="{8A7D4189-A33B-4B37-910F-5C49A4E33553}" srcId="{69C83680-FFCE-4F8C-82DA-24EBC5F25D73}" destId="{E179C31A-4FF2-4C54-8E7E-42E2F18350ED}" srcOrd="0" destOrd="0" parTransId="{4B65BBCD-C0F7-47D1-BC91-FA4A3C543BFC}" sibTransId="{1B8509E6-7A5C-4993-B92D-FEB732AAA743}"/>
    <dgm:cxn modelId="{F499BEAD-1DBD-4CDD-A5C3-99E6D206C90D}" type="presOf" srcId="{5409884A-FA63-4E2E-8207-C8EF4FBE0CA4}" destId="{D4067D2F-0642-49DB-BC8F-5CA79E040A3D}" srcOrd="0" destOrd="0" presId="urn:microsoft.com/office/officeart/2005/8/layout/radial4"/>
    <dgm:cxn modelId="{4C3279EF-C7CC-4562-8D95-B30C908F4237}" srcId="{FD204862-6931-47E4-9805-F7BAD02C216D}" destId="{5E541682-560A-485D-8691-3363BCADFBD8}" srcOrd="0" destOrd="0" parTransId="{20350A6A-B9F5-4E8C-AEA7-E7A691D18990}" sibTransId="{399E6620-2F16-4459-80F3-717037DF7C21}"/>
    <dgm:cxn modelId="{E86DCFA8-A6DA-4663-B705-1ED198DB086E}" type="presOf" srcId="{5A18DE64-26E0-42D1-86F9-495850EC50B8}" destId="{CC8CDDE8-1855-4086-8E1D-D5CE05F56786}" srcOrd="0" destOrd="0" presId="urn:microsoft.com/office/officeart/2005/8/layout/radial4"/>
    <dgm:cxn modelId="{8AE381F6-EE5D-4B11-A1B3-CB6E079043AA}" type="presOf" srcId="{11910729-1A2D-40BF-AE4C-AE2C430B3048}" destId="{90B52654-EB7F-4C45-98A2-2782BE2261B5}" srcOrd="0" destOrd="0" presId="urn:microsoft.com/office/officeart/2005/8/layout/radial4"/>
    <dgm:cxn modelId="{03B687DF-89F3-4E68-A31F-A075A1710A66}" type="presParOf" srcId="{8E58C400-5952-4172-9F7C-AAF551AA269E}" destId="{ED53910D-F6CC-4635-8E1E-CD0BA98F666B}" srcOrd="0" destOrd="0" presId="urn:microsoft.com/office/officeart/2005/8/layout/radial4"/>
    <dgm:cxn modelId="{49444DCE-C9D4-460F-A0B3-339819F3788A}" type="presParOf" srcId="{8E58C400-5952-4172-9F7C-AAF551AA269E}" destId="{1F375680-7F0D-4C97-BDFD-AAA590B7F4E7}" srcOrd="1" destOrd="0" presId="urn:microsoft.com/office/officeart/2005/8/layout/radial4"/>
    <dgm:cxn modelId="{A6085CF5-AFED-4423-B68C-62332A9F96A0}" type="presParOf" srcId="{8E58C400-5952-4172-9F7C-AAF551AA269E}" destId="{FAD75F02-17B6-4177-9768-5DF03CFDF91A}" srcOrd="2" destOrd="0" presId="urn:microsoft.com/office/officeart/2005/8/layout/radial4"/>
    <dgm:cxn modelId="{43EB1576-C892-4F38-9B2C-E0C1275DDE8A}" type="presParOf" srcId="{8E58C400-5952-4172-9F7C-AAF551AA269E}" destId="{13548F7A-4B7D-415A-BC79-98B823E522BD}" srcOrd="3" destOrd="0" presId="urn:microsoft.com/office/officeart/2005/8/layout/radial4"/>
    <dgm:cxn modelId="{7D5649D4-B74D-46DE-ACF4-01A1DE0EEEC3}" type="presParOf" srcId="{8E58C400-5952-4172-9F7C-AAF551AA269E}" destId="{90B52654-EB7F-4C45-98A2-2782BE2261B5}" srcOrd="4" destOrd="0" presId="urn:microsoft.com/office/officeart/2005/8/layout/radial4"/>
    <dgm:cxn modelId="{D99B2DF5-BE7E-4894-9849-F46FDCC1B31C}" type="presParOf" srcId="{8E58C400-5952-4172-9F7C-AAF551AA269E}" destId="{DD5EEE8B-2DBD-49AA-B30A-85CBED5B4AB6}" srcOrd="5" destOrd="0" presId="urn:microsoft.com/office/officeart/2005/8/layout/radial4"/>
    <dgm:cxn modelId="{CC3707E7-EB3E-46B5-9786-EEB0400BA7BD}" type="presParOf" srcId="{8E58C400-5952-4172-9F7C-AAF551AA269E}" destId="{CC8CDDE8-1855-4086-8E1D-D5CE05F56786}" srcOrd="6" destOrd="0" presId="urn:microsoft.com/office/officeart/2005/8/layout/radial4"/>
    <dgm:cxn modelId="{5505BB7F-EE07-4625-9F9F-B4CEEDA40881}" type="presParOf" srcId="{8E58C400-5952-4172-9F7C-AAF551AA269E}" destId="{8169C643-1F3B-4DD3-9549-1E094E7C3FBC}" srcOrd="7" destOrd="0" presId="urn:microsoft.com/office/officeart/2005/8/layout/radial4"/>
    <dgm:cxn modelId="{749C2629-9286-4DC2-8C53-A8A9083FD783}" type="presParOf" srcId="{8E58C400-5952-4172-9F7C-AAF551AA269E}" destId="{3309886D-142D-47DE-9668-C0839DF474EC}" srcOrd="8" destOrd="0" presId="urn:microsoft.com/office/officeart/2005/8/layout/radial4"/>
    <dgm:cxn modelId="{2DDCF481-6DF8-4804-9366-D4BAC7110BC2}" type="presParOf" srcId="{8E58C400-5952-4172-9F7C-AAF551AA269E}" destId="{E426E25A-014F-41ED-8702-37DD6D756774}" srcOrd="9" destOrd="0" presId="urn:microsoft.com/office/officeart/2005/8/layout/radial4"/>
    <dgm:cxn modelId="{1D096565-A59C-48CE-924D-6928BA2E660A}" type="presParOf" srcId="{8E58C400-5952-4172-9F7C-AAF551AA269E}" destId="{7970E277-9C27-4D5B-B7ED-DA553E29F10D}" srcOrd="10" destOrd="0" presId="urn:microsoft.com/office/officeart/2005/8/layout/radial4"/>
    <dgm:cxn modelId="{82CF6CB5-AB48-436A-B2EE-B229AA6B47A7}" type="presParOf" srcId="{8E58C400-5952-4172-9F7C-AAF551AA269E}" destId="{AF81A7E3-5D5C-43AA-9485-BD7AAE2E4AF0}" srcOrd="11" destOrd="0" presId="urn:microsoft.com/office/officeart/2005/8/layout/radial4"/>
    <dgm:cxn modelId="{1304F17E-ECEB-4FBD-BD6F-401D8DD6A71C}" type="presParOf" srcId="{8E58C400-5952-4172-9F7C-AAF551AA269E}" destId="{01B07496-D7BE-4404-B93A-2015B713430B}" srcOrd="12" destOrd="0" presId="urn:microsoft.com/office/officeart/2005/8/layout/radial4"/>
    <dgm:cxn modelId="{CA95E86D-C816-4415-9804-371075DAAD7A}" type="presParOf" srcId="{8E58C400-5952-4172-9F7C-AAF551AA269E}" destId="{D4067D2F-0642-49DB-BC8F-5CA79E040A3D}" srcOrd="13" destOrd="0" presId="urn:microsoft.com/office/officeart/2005/8/layout/radial4"/>
    <dgm:cxn modelId="{D17BA703-7313-4073-82E5-DDBB581B63B1}" type="presParOf" srcId="{8E58C400-5952-4172-9F7C-AAF551AA269E}" destId="{99E033DD-C7F1-419E-8D3D-716E6C8E4D75}" srcOrd="14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E0E183A-DBC1-46BA-AE3E-93AC863F8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649AE0-3B5E-4781-9369-418FE16CE171}" type="slidenum">
              <a:rPr lang="ru-RU" smtClean="0"/>
              <a:pPr/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E183A-DBC1-46BA-AE3E-93AC863F8682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94E7B-B4C5-4B08-9D2E-C42101163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687FC-A06B-42E5-ABD3-318CA9A62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3F8C8-2CC9-4791-8B00-B631062057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69D32-2716-4D75-92B5-69323F6925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508D6-A3B7-4AA9-9558-0176E3398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13"/>
          <p:cNvGrpSpPr/>
          <p:nvPr userDrawn="1"/>
        </p:nvGrpSpPr>
        <p:grpSpPr>
          <a:xfrm>
            <a:off x="0" y="0"/>
            <a:ext cx="9144000" cy="1968500"/>
            <a:chOff x="0" y="0"/>
            <a:chExt cx="9144000" cy="1968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ktangel 2"/>
            <p:cNvSpPr>
              <a:spLocks noChangeArrowheads="1"/>
            </p:cNvSpPr>
            <p:nvPr/>
          </p:nvSpPr>
          <p:spPr bwMode="auto">
            <a:xfrm>
              <a:off x="0" y="0"/>
              <a:ext cx="9144000" cy="1968500"/>
            </a:xfrm>
            <a:prstGeom prst="rect">
              <a:avLst/>
            </a:prstGeom>
            <a:gradFill flip="none" rotWithShape="1">
              <a:gsLst>
                <a:gs pos="89000">
                  <a:srgbClr val="C00000"/>
                </a:gs>
                <a:gs pos="20000">
                  <a:srgbClr val="F50736"/>
                </a:gs>
                <a:gs pos="11000">
                  <a:srgbClr val="F50736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>
                <a:buFont typeface="+mj-lt"/>
                <a:buAutoNum type="arabicPeriod"/>
                <a:defRPr/>
              </a:pPr>
              <a:endParaRPr lang="da-DK" noProof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" name="Rektangel 3"/>
            <p:cNvSpPr>
              <a:spLocks noChangeArrowheads="1"/>
            </p:cNvSpPr>
            <p:nvPr/>
          </p:nvSpPr>
          <p:spPr bwMode="auto">
            <a:xfrm>
              <a:off x="0" y="1661160"/>
              <a:ext cx="9144000" cy="304800"/>
            </a:xfrm>
            <a:prstGeom prst="rect">
              <a:avLst/>
            </a:prstGeom>
            <a:gradFill>
              <a:gsLst>
                <a:gs pos="0">
                  <a:schemeClr val="bg2">
                    <a:lumMod val="90000"/>
                  </a:schemeClr>
                </a:gs>
                <a:gs pos="100000">
                  <a:schemeClr val="accent1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>
                <a:buFont typeface="+mj-lt"/>
                <a:buAutoNum type="arabicPeriod"/>
                <a:defRPr/>
              </a:pPr>
              <a:endParaRPr lang="da-DK" noProof="1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8" name="Pladsholder til indhold 2"/>
          <p:cNvSpPr>
            <a:spLocks noGrp="1"/>
          </p:cNvSpPr>
          <p:nvPr>
            <p:ph idx="1"/>
          </p:nvPr>
        </p:nvSpPr>
        <p:spPr>
          <a:xfrm>
            <a:off x="457200" y="2552700"/>
            <a:ext cx="8229600" cy="3573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177800" y="5159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12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1303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9" name="Pladsholder til dato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footnote</a:t>
            </a:r>
          </a:p>
        </p:txBody>
      </p:sp>
      <p:sp>
        <p:nvSpPr>
          <p:cNvPr id="10" name="Pladsholder til diasnumm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D50F7-607D-40D2-B4EB-9652C0814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70BA6-F4DB-45D7-A061-A2D863FFF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6EA33-F68D-4A10-BD99-D79615015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E6854-7052-4B20-9A2E-BB29C242D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E96C0-BB1B-438D-94F1-9017E488DB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40F8B-9BA4-453B-B79A-752BEA29A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3AF20-2833-4824-8F48-506972E157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53DCA-4794-48AE-BB46-C6922330B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D35F173-1BB4-4476-92CF-C7F2DA31D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2" r:id="rId4"/>
    <p:sldLayoutId id="2147483798" r:id="rId5"/>
    <p:sldLayoutId id="2147483793" r:id="rId6"/>
    <p:sldLayoutId id="2147483799" r:id="rId7"/>
    <p:sldLayoutId id="2147483800" r:id="rId8"/>
    <p:sldLayoutId id="2147483801" r:id="rId9"/>
    <p:sldLayoutId id="2147483794" r:id="rId10"/>
    <p:sldLayoutId id="2147483802" r:id="rId11"/>
    <p:sldLayoutId id="2147483803" r:id="rId12"/>
    <p:sldLayoutId id="2147483804" r:id="rId13"/>
    <p:sldLayoutId id="2147483805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1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14.xml"/><Relationship Id="rId7" Type="http://schemas.openxmlformats.org/officeDocument/2006/relationships/slide" Target="slide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ИММУНОГЕМАТОЛОГИЯ  </a:t>
            </a:r>
            <a:br>
              <a:rPr lang="ru-RU" dirty="0" smtClean="0"/>
            </a:br>
            <a:r>
              <a:rPr lang="ru-RU" sz="1800" dirty="0" smtClean="0"/>
              <a:t>Иванова и.в.</a:t>
            </a:r>
            <a:br>
              <a:rPr lang="ru-RU" sz="1800" dirty="0" smtClean="0"/>
            </a:br>
            <a:r>
              <a:rPr lang="ru-RU" sz="1800" dirty="0" smtClean="0"/>
              <a:t> Центр крови </a:t>
            </a:r>
            <a:r>
              <a:rPr lang="ru-RU" sz="1800" dirty="0" err="1" smtClean="0"/>
              <a:t>фмба</a:t>
            </a:r>
            <a:r>
              <a:rPr lang="ru-RU" sz="1800" dirty="0" smtClean="0"/>
              <a:t> </a:t>
            </a:r>
            <a:r>
              <a:rPr lang="ru-RU" sz="1800" dirty="0" err="1" smtClean="0"/>
              <a:t>россии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5079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Подтверждение слабого антигена    а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1"/>
          </p:nvPr>
        </p:nvSpPr>
        <p:spPr>
          <a:xfrm>
            <a:off x="285720" y="1142984"/>
            <a:ext cx="7829576" cy="4983179"/>
          </a:xfrm>
        </p:spPr>
        <p:txBody>
          <a:bodyPr/>
          <a:lstStyle/>
          <a:p>
            <a:r>
              <a:rPr lang="ru-RU" sz="2000" b="1" dirty="0" err="1" smtClean="0">
                <a:solidFill>
                  <a:srgbClr val="FFFF00"/>
                </a:solidFill>
              </a:rPr>
              <a:t>Анти-А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выявляет антигены А1 и А2;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агглютинация со слабыми вариантами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антигена А менее выражена.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Для достоверной дифференциации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антигенов А1 и А2 рекомендуется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использовать Анти-А1 </a:t>
            </a:r>
            <a:r>
              <a:rPr lang="ru-RU" sz="2000" dirty="0" err="1" smtClean="0">
                <a:solidFill>
                  <a:schemeClr val="tx1"/>
                </a:solidFill>
              </a:rPr>
              <a:t>Лектин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который позволяет четко различить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А1 и А2 подгруппы.</a:t>
            </a:r>
          </a:p>
          <a:p>
            <a:r>
              <a:rPr lang="ru-RU" sz="2000" b="1" dirty="0" err="1" smtClean="0">
                <a:solidFill>
                  <a:srgbClr val="FFFF00"/>
                </a:solidFill>
              </a:rPr>
              <a:t>Анти-Асл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— выявляет слабые варианты А-антигена. Реагент дает одинаковую агглютинацию с А1 и А2 эритроцитами. Более слабая, но четкая агглютинация отмечается с эритроцитами А3, Ах и других слабых вариантов А-антигена.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Анти-А1 (</a:t>
            </a:r>
            <a:r>
              <a:rPr lang="ru-RU" sz="2000" b="1" dirty="0" err="1" smtClean="0">
                <a:solidFill>
                  <a:srgbClr val="FFFF00"/>
                </a:solidFill>
              </a:rPr>
              <a:t>лектин</a:t>
            </a:r>
            <a:r>
              <a:rPr lang="ru-RU" sz="2000" b="1" dirty="0" smtClean="0">
                <a:solidFill>
                  <a:srgbClr val="FFFF00"/>
                </a:solidFill>
              </a:rPr>
              <a:t>) </a:t>
            </a:r>
            <a:r>
              <a:rPr lang="ru-RU" sz="2000" dirty="0" smtClean="0">
                <a:solidFill>
                  <a:schemeClr val="tx1"/>
                </a:solidFill>
              </a:rPr>
              <a:t>— предназначен для дифференциации А1 и более слабых форм А антигена по силе агглютинации. Реагент вызывает полную агглютинацию эритроцитов А1. С антигеном А2 не реагирует.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слабый А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86380" y="2000240"/>
            <a:ext cx="3857620" cy="18658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863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00"/>
                </a:solidFill>
              </a:rPr>
              <a:t>Антигены эритроцитов системы Резус</a:t>
            </a:r>
            <a:endParaRPr lang="ru-RU" sz="3100" b="1" dirty="0">
              <a:solidFill>
                <a:srgbClr val="FFFF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268413"/>
            <a:ext cx="8229600" cy="5073650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Система Резус открыта в 1940 г. </a:t>
            </a:r>
            <a:r>
              <a:rPr lang="ru-RU" sz="2400" b="1" dirty="0" err="1" smtClean="0">
                <a:solidFill>
                  <a:schemeClr val="tx1"/>
                </a:solidFill>
              </a:rPr>
              <a:t>Ландштейнером</a:t>
            </a:r>
            <a:r>
              <a:rPr lang="ru-RU" sz="2400" b="1" dirty="0" smtClean="0">
                <a:solidFill>
                  <a:schemeClr val="tx1"/>
                </a:solidFill>
              </a:rPr>
              <a:t> и Винером, в настоящее время насчитывает 48 антигенов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Среди антигенов системы Резус наибольшее клиническое значение имеет антиген</a:t>
            </a:r>
            <a:r>
              <a:rPr lang="en-US" sz="2400" b="1" dirty="0" smtClean="0">
                <a:solidFill>
                  <a:schemeClr val="tx1"/>
                </a:solidFill>
              </a:rPr>
              <a:t> D</a:t>
            </a:r>
            <a:r>
              <a:rPr lang="ru-RU" sz="2400" b="1" dirty="0" smtClean="0">
                <a:solidFill>
                  <a:schemeClr val="tx1"/>
                </a:solidFill>
              </a:rPr>
              <a:t> (в 95% случаев является причиной ГБН, частой причиной тяжелых посттрансфузионных осложнений)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Лиц, имеющих антиген </a:t>
            </a:r>
            <a:r>
              <a:rPr lang="en-US" sz="2400" b="1" dirty="0" smtClean="0">
                <a:solidFill>
                  <a:schemeClr val="tx1"/>
                </a:solidFill>
              </a:rPr>
              <a:t>D</a:t>
            </a:r>
            <a:r>
              <a:rPr lang="ru-RU" sz="2400" b="1" dirty="0" smtClean="0">
                <a:solidFill>
                  <a:schemeClr val="tx1"/>
                </a:solidFill>
              </a:rPr>
              <a:t>, относят к резус-положительным (85%)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Лиц, не имеющих антиген </a:t>
            </a:r>
            <a:r>
              <a:rPr lang="en-US" sz="2400" b="1" dirty="0" smtClean="0">
                <a:solidFill>
                  <a:schemeClr val="tx1"/>
                </a:solidFill>
              </a:rPr>
              <a:t>D</a:t>
            </a:r>
            <a:r>
              <a:rPr lang="ru-RU" sz="2400" b="1" dirty="0" smtClean="0">
                <a:solidFill>
                  <a:schemeClr val="tx1"/>
                </a:solidFill>
              </a:rPr>
              <a:t>, относят к резус-отрицательным (15%)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chemeClr val="tx1"/>
                </a:solidFill>
              </a:rPr>
              <a:t>D&gt;c&gt;E&gt;e&gt;C</a:t>
            </a:r>
          </a:p>
          <a:p>
            <a:pPr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dirty="0"/>
              <a:t> </a:t>
            </a:r>
            <a:r>
              <a:rPr lang="ru-RU" sz="3100" b="1" dirty="0">
                <a:solidFill>
                  <a:srgbClr val="FFFF00"/>
                </a:solidFill>
              </a:rPr>
              <a:t>Резус-принадлежность определяют: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428736"/>
            <a:ext cx="8229600" cy="50434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С помощью </a:t>
            </a:r>
            <a:r>
              <a:rPr lang="ru-RU" sz="2400" b="1" dirty="0" err="1" smtClean="0">
                <a:solidFill>
                  <a:schemeClr val="tx1"/>
                </a:solidFill>
              </a:rPr>
              <a:t>моноклональных</a:t>
            </a:r>
            <a:r>
              <a:rPr lang="ru-RU" sz="2400" b="1" dirty="0" smtClean="0">
                <a:solidFill>
                  <a:schemeClr val="tx1"/>
                </a:solidFill>
              </a:rPr>
              <a:t> антител (</a:t>
            </a:r>
            <a:r>
              <a:rPr lang="ru-RU" sz="2400" b="1" dirty="0" err="1" smtClean="0">
                <a:solidFill>
                  <a:schemeClr val="tx1"/>
                </a:solidFill>
              </a:rPr>
              <a:t>Цоликлон</a:t>
            </a:r>
            <a:r>
              <a:rPr lang="ru-RU" sz="2400" b="1" dirty="0" smtClean="0">
                <a:solidFill>
                  <a:schemeClr val="tx1"/>
                </a:solidFill>
              </a:rPr>
              <a:t> анти-</a:t>
            </a:r>
            <a:r>
              <a:rPr lang="en-US" sz="2400" b="1" dirty="0" smtClean="0">
                <a:solidFill>
                  <a:schemeClr val="tx1"/>
                </a:solidFill>
              </a:rPr>
              <a:t>D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супер</a:t>
            </a:r>
            <a:r>
              <a:rPr lang="ru-RU" sz="2400" b="1" dirty="0" smtClean="0">
                <a:solidFill>
                  <a:schemeClr val="tx1"/>
                </a:solidFill>
              </a:rPr>
              <a:t>) на плоскости без подогрева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непрямой пробой </a:t>
            </a:r>
            <a:r>
              <a:rPr lang="ru-RU" sz="2400" b="1" dirty="0" err="1" smtClean="0">
                <a:solidFill>
                  <a:schemeClr val="tx1"/>
                </a:solidFill>
              </a:rPr>
              <a:t>Кумбса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err="1" smtClean="0">
                <a:solidFill>
                  <a:schemeClr val="tx1"/>
                </a:solidFill>
              </a:rPr>
              <a:t>Гелевая</a:t>
            </a:r>
            <a:r>
              <a:rPr lang="ru-RU" sz="2400" b="1" dirty="0" smtClean="0">
                <a:solidFill>
                  <a:schemeClr val="tx1"/>
                </a:solidFill>
              </a:rPr>
              <a:t> технология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err="1" smtClean="0">
                <a:solidFill>
                  <a:schemeClr val="tx1"/>
                </a:solidFill>
              </a:rPr>
              <a:t>Микропланшетная</a:t>
            </a:r>
            <a:r>
              <a:rPr lang="ru-RU" sz="2400" b="1" dirty="0" smtClean="0">
                <a:solidFill>
                  <a:schemeClr val="tx1"/>
                </a:solidFill>
              </a:rPr>
              <a:t> технология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Метод </a:t>
            </a:r>
            <a:r>
              <a:rPr lang="ru-RU" sz="2400" b="1" dirty="0" err="1" smtClean="0">
                <a:solidFill>
                  <a:schemeClr val="tx1"/>
                </a:solidFill>
              </a:rPr>
              <a:t>магнитизации</a:t>
            </a:r>
            <a:r>
              <a:rPr lang="ru-RU" sz="2400" b="1" dirty="0" smtClean="0">
                <a:solidFill>
                  <a:schemeClr val="tx1"/>
                </a:solidFill>
              </a:rPr>
              <a:t> эритроцитов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Колоночная агглютинация на микросферах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>
                <a:solidFill>
                  <a:srgbClr val="FFFF00"/>
                </a:solidFill>
              </a:rPr>
              <a:t>Варианты антигена </a:t>
            </a:r>
            <a:r>
              <a:rPr lang="en-US" sz="4000">
                <a:solidFill>
                  <a:srgbClr val="FFFF00"/>
                </a:solidFill>
              </a:rPr>
              <a:t>D</a:t>
            </a:r>
            <a:endParaRPr lang="ru-RU" sz="4000">
              <a:solidFill>
                <a:srgbClr val="FFFF00"/>
              </a:solidFill>
            </a:endParaRPr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24525" y="620713"/>
            <a:ext cx="2133600" cy="1905000"/>
          </a:xfrm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4724400"/>
            <a:ext cx="1981200" cy="1905000"/>
          </a:xfrm>
          <a:prstGeom prst="rect">
            <a:avLst/>
          </a:prstGeom>
          <a:noFill/>
          <a:ln w="12700" cap="sq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</p:pic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457200" y="838200"/>
            <a:ext cx="5794375" cy="548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</a:t>
            </a: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нормальный</a:t>
            </a:r>
            <a:endParaRPr lang="ru-RU" sz="54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 sz="44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слабый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вариантный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(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парциальный,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частичный)</a:t>
            </a: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2565400"/>
            <a:ext cx="2209800" cy="2209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Варианты антигена </a:t>
            </a:r>
            <a:r>
              <a:rPr lang="en-US" sz="2800" dirty="0" smtClean="0">
                <a:solidFill>
                  <a:srgbClr val="FFFF00"/>
                </a:solidFill>
              </a:rPr>
              <a:t>D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iivanova\AppData\Local\Temp\IMG_2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28670"/>
            <a:ext cx="5857916" cy="4214842"/>
          </a:xfrm>
          <a:prstGeom prst="rect">
            <a:avLst/>
          </a:prstGeom>
          <a:noFill/>
        </p:spPr>
      </p:pic>
      <p:pic>
        <p:nvPicPr>
          <p:cNvPr id="5" name="Содержимое 3" descr="D6 13032015.JPG"/>
          <p:cNvPicPr>
            <a:picLocks noGrp="1" noChangeAspect="1"/>
          </p:cNvPicPr>
          <p:nvPr>
            <p:ph idx="1"/>
          </p:nvPr>
        </p:nvPicPr>
        <p:blipFill>
          <a:blip r:embed="rId4"/>
          <a:srcRect l="30980" t="30375" r="37057" b="23851"/>
          <a:stretch>
            <a:fillRect/>
          </a:stretch>
        </p:blipFill>
        <p:spPr>
          <a:xfrm>
            <a:off x="5643570" y="3509540"/>
            <a:ext cx="3339960" cy="33484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191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dirty="0">
                <a:solidFill>
                  <a:srgbClr val="FFFF00"/>
                </a:solidFill>
                <a:latin typeface="Arial Black" pitchFamily="34" charset="0"/>
              </a:rPr>
              <a:t>Антиген </a:t>
            </a:r>
            <a:r>
              <a:rPr lang="en-US" sz="3100" dirty="0" smtClean="0">
                <a:solidFill>
                  <a:srgbClr val="FFFF00"/>
                </a:solidFill>
                <a:latin typeface="Arial Black" pitchFamily="34" charset="0"/>
              </a:rPr>
              <a:t>    </a:t>
            </a:r>
            <a:r>
              <a:rPr lang="ru-RU" sz="3100" dirty="0" err="1" smtClean="0">
                <a:solidFill>
                  <a:srgbClr val="FFFF00"/>
                </a:solidFill>
                <a:latin typeface="Arial Black" pitchFamily="34" charset="0"/>
              </a:rPr>
              <a:t>Келл</a:t>
            </a:r>
            <a:r>
              <a:rPr lang="ru-RU" sz="3100" dirty="0" smtClean="0">
                <a:latin typeface="Arial Black" pitchFamily="34" charset="0"/>
              </a:rPr>
              <a:t> </a:t>
            </a:r>
            <a:endParaRPr lang="ru-RU" sz="3100" dirty="0">
              <a:latin typeface="Arial Black" pitchFamily="34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268413"/>
            <a:ext cx="8229600" cy="54006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Антиген </a:t>
            </a:r>
            <a:r>
              <a:rPr lang="ru-RU" sz="2800" b="1" dirty="0" err="1" smtClean="0">
                <a:solidFill>
                  <a:schemeClr val="tx1"/>
                </a:solidFill>
              </a:rPr>
              <a:t>Келл</a:t>
            </a:r>
            <a:r>
              <a:rPr lang="ru-RU" sz="2800" b="1" dirty="0" smtClean="0">
                <a:solidFill>
                  <a:schemeClr val="tx1"/>
                </a:solidFill>
              </a:rPr>
              <a:t> стоит на втором месте после антигена </a:t>
            </a:r>
            <a:r>
              <a:rPr lang="en-US" sz="2800" b="1" dirty="0" smtClean="0">
                <a:solidFill>
                  <a:schemeClr val="tx1"/>
                </a:solidFill>
              </a:rPr>
              <a:t>D</a:t>
            </a:r>
            <a:r>
              <a:rPr lang="ru-RU" sz="2800" b="1" dirty="0" smtClean="0">
                <a:solidFill>
                  <a:schemeClr val="tx1"/>
                </a:solidFill>
              </a:rPr>
              <a:t> в шкале </a:t>
            </a:r>
            <a:r>
              <a:rPr lang="ru-RU" sz="2800" b="1" dirty="0" err="1" smtClean="0">
                <a:solidFill>
                  <a:schemeClr val="tx1"/>
                </a:solidFill>
              </a:rPr>
              <a:t>трансфузионно</a:t>
            </a:r>
            <a:r>
              <a:rPr lang="ru-RU" sz="2800" b="1" dirty="0" smtClean="0">
                <a:solidFill>
                  <a:schemeClr val="tx1"/>
                </a:solidFill>
              </a:rPr>
              <a:t> опасных антигенов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Встречается у 7-10% людей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Определение антигена </a:t>
            </a:r>
            <a:r>
              <a:rPr lang="ru-RU" sz="2800" b="1" dirty="0" err="1" smtClean="0">
                <a:solidFill>
                  <a:schemeClr val="tx1"/>
                </a:solidFill>
              </a:rPr>
              <a:t>Келл</a:t>
            </a:r>
            <a:r>
              <a:rPr lang="ru-RU" sz="2800" b="1" dirty="0" smtClean="0">
                <a:solidFill>
                  <a:schemeClr val="tx1"/>
                </a:solidFill>
              </a:rPr>
              <a:t> у доноров и реципиентов является обязательным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Определяется на плоскости </a:t>
            </a:r>
            <a:r>
              <a:rPr lang="ru-RU" sz="2800" b="1" dirty="0" err="1" smtClean="0">
                <a:solidFill>
                  <a:schemeClr val="tx1"/>
                </a:solidFill>
              </a:rPr>
              <a:t>цоликлоном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анти-Келл</a:t>
            </a:r>
            <a:r>
              <a:rPr lang="ru-RU" sz="2800" b="1" dirty="0" smtClean="0">
                <a:solidFill>
                  <a:schemeClr val="tx1"/>
                </a:solidFill>
              </a:rPr>
              <a:t>, а также: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err="1" smtClean="0">
                <a:solidFill>
                  <a:schemeClr val="tx1"/>
                </a:solidFill>
              </a:rPr>
              <a:t>Гелевой</a:t>
            </a:r>
            <a:r>
              <a:rPr lang="ru-RU" sz="2800" b="1" dirty="0" smtClean="0">
                <a:solidFill>
                  <a:schemeClr val="tx1"/>
                </a:solidFill>
              </a:rPr>
              <a:t> технологией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err="1" smtClean="0">
                <a:solidFill>
                  <a:schemeClr val="tx1"/>
                </a:solidFill>
              </a:rPr>
              <a:t>Микропланшетной</a:t>
            </a:r>
            <a:r>
              <a:rPr lang="ru-RU" sz="2800" b="1" dirty="0" smtClean="0">
                <a:solidFill>
                  <a:schemeClr val="tx1"/>
                </a:solidFill>
              </a:rPr>
              <a:t> технологией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Методом </a:t>
            </a:r>
            <a:r>
              <a:rPr lang="ru-RU" sz="2800" b="1" dirty="0" err="1" smtClean="0">
                <a:solidFill>
                  <a:schemeClr val="tx1"/>
                </a:solidFill>
              </a:rPr>
              <a:t>магнитизации</a:t>
            </a:r>
            <a:r>
              <a:rPr lang="ru-RU" sz="2800" b="1" dirty="0" smtClean="0">
                <a:solidFill>
                  <a:schemeClr val="tx1"/>
                </a:solidFill>
              </a:rPr>
              <a:t> эритроцитов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Колоночной агглютинацией на микросферах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Фенотип антигенов эритроцитов 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по системам Резус и </a:t>
            </a:r>
            <a:r>
              <a:rPr lang="ru-RU" sz="2400" dirty="0" err="1" smtClean="0">
                <a:solidFill>
                  <a:srgbClr val="FFFF00"/>
                </a:solidFill>
              </a:rPr>
              <a:t>келл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dirty="0" err="1" smtClean="0">
                <a:solidFill>
                  <a:srgbClr val="FFFF00"/>
                </a:solidFill>
              </a:rPr>
              <a:t>Типирование</a:t>
            </a:r>
            <a:r>
              <a:rPr lang="ru-RU" sz="2400" dirty="0" smtClean="0">
                <a:solidFill>
                  <a:schemeClr val="tx1"/>
                </a:solidFill>
              </a:rPr>
              <a:t> антигенов эритроцитов С, с, Е, е системы Резус, а также антигена эритроцитов К системы </a:t>
            </a:r>
            <a:r>
              <a:rPr lang="ru-RU" sz="2400" dirty="0" err="1" smtClean="0">
                <a:solidFill>
                  <a:schemeClr val="tx1"/>
                </a:solidFill>
              </a:rPr>
              <a:t>Келл</a:t>
            </a:r>
            <a:r>
              <a:rPr lang="ru-RU" sz="2400" dirty="0" smtClean="0">
                <a:solidFill>
                  <a:schemeClr val="tx1"/>
                </a:solidFill>
              </a:rPr>
              <a:t> у доноров </a:t>
            </a:r>
            <a:r>
              <a:rPr lang="ru-RU" sz="2400" dirty="0" smtClean="0">
                <a:solidFill>
                  <a:srgbClr val="FFFF00"/>
                </a:solidFill>
              </a:rPr>
              <a:t>является обязательным и производится дважды на образцах крови каждого донора от разных </a:t>
            </a:r>
            <a:r>
              <a:rPr lang="ru-RU" sz="2400" dirty="0" err="1" smtClean="0">
                <a:solidFill>
                  <a:srgbClr val="FFFF00"/>
                </a:solidFill>
              </a:rPr>
              <a:t>донаций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различными сериями </a:t>
            </a:r>
            <a:r>
              <a:rPr lang="ru-RU" sz="2400" dirty="0" err="1" smtClean="0">
                <a:solidFill>
                  <a:schemeClr val="tx1"/>
                </a:solidFill>
              </a:rPr>
              <a:t>типирующих</a:t>
            </a:r>
            <a:r>
              <a:rPr lang="ru-RU" sz="2400" dirty="0" smtClean="0">
                <a:solidFill>
                  <a:schemeClr val="tx1"/>
                </a:solidFill>
              </a:rPr>
              <a:t> реагентов или различными методами. При совпадении результатов фенотип донора считается установленным и при последующих </a:t>
            </a:r>
            <a:r>
              <a:rPr lang="ru-RU" sz="2400" dirty="0" err="1" smtClean="0">
                <a:solidFill>
                  <a:schemeClr val="tx1"/>
                </a:solidFill>
              </a:rPr>
              <a:t>донациях</a:t>
            </a:r>
            <a:r>
              <a:rPr lang="ru-RU" sz="2400" dirty="0" smtClean="0">
                <a:solidFill>
                  <a:schemeClr val="tx1"/>
                </a:solidFill>
              </a:rPr>
              <a:t> не определяется;</a:t>
            </a:r>
          </a:p>
          <a:p>
            <a:pPr eaLnBrk="1" hangingPunct="1">
              <a:lnSpc>
                <a:spcPct val="80000"/>
              </a:lnSpc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в каждую серию исследований включаются «положительный» и »отрицательный» контрольные образцы (эритроциты А, В, 0 и плазма с антителами специфичности </a:t>
            </a:r>
            <a:r>
              <a:rPr lang="ru-RU" sz="2400" dirty="0" err="1" smtClean="0">
                <a:solidFill>
                  <a:schemeClr val="tx1"/>
                </a:solidFill>
              </a:rPr>
              <a:t>анти-А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анти-В</a:t>
            </a:r>
            <a:r>
              <a:rPr lang="ru-RU" sz="2400" dirty="0" smtClean="0">
                <a:solidFill>
                  <a:schemeClr val="tx1"/>
                </a:solidFill>
              </a:rPr>
              <a:t>, эритроциты D- и D+, С- и С+, Е- и Е+, </a:t>
            </a:r>
            <a:r>
              <a:rPr lang="ru-RU" sz="2400" dirty="0" err="1" smtClean="0">
                <a:solidFill>
                  <a:schemeClr val="tx1"/>
                </a:solidFill>
              </a:rPr>
              <a:t>е+</a:t>
            </a:r>
            <a:r>
              <a:rPr lang="ru-RU" sz="2400" dirty="0" smtClean="0">
                <a:solidFill>
                  <a:schemeClr val="tx1"/>
                </a:solidFill>
              </a:rPr>
              <a:t> и е-, </a:t>
            </a:r>
            <a:r>
              <a:rPr lang="ru-RU" sz="2400" dirty="0" err="1" smtClean="0">
                <a:solidFill>
                  <a:schemeClr val="tx1"/>
                </a:solidFill>
              </a:rPr>
              <a:t>с+</a:t>
            </a:r>
            <a:r>
              <a:rPr lang="ru-RU" sz="2400" dirty="0" smtClean="0">
                <a:solidFill>
                  <a:schemeClr val="tx1"/>
                </a:solidFill>
              </a:rPr>
              <a:t> и с-, К+ и к-).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Определение фенотипа 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по системам Резус и </a:t>
            </a:r>
            <a:r>
              <a:rPr lang="ru-RU" sz="2800" dirty="0" err="1" smtClean="0">
                <a:solidFill>
                  <a:srgbClr val="FFFF00"/>
                </a:solidFill>
              </a:rPr>
              <a:t>келл</a:t>
            </a:r>
            <a:r>
              <a:rPr lang="ru-RU" sz="2800" dirty="0" smtClean="0">
                <a:solidFill>
                  <a:srgbClr val="FFFF00"/>
                </a:solidFill>
              </a:rPr>
              <a:t> методами </a:t>
            </a:r>
            <a:r>
              <a:rPr lang="ru-RU" sz="2800" dirty="0" err="1" smtClean="0">
                <a:solidFill>
                  <a:srgbClr val="FFFF00"/>
                </a:solidFill>
              </a:rPr>
              <a:t>гелевой</a:t>
            </a:r>
            <a:r>
              <a:rPr lang="ru-RU" sz="2800" dirty="0" smtClean="0">
                <a:solidFill>
                  <a:srgbClr val="FFFF00"/>
                </a:solidFill>
              </a:rPr>
              <a:t> технологии,  </a:t>
            </a:r>
            <a:r>
              <a:rPr lang="ru-RU" sz="2800" dirty="0" err="1" smtClean="0">
                <a:solidFill>
                  <a:srgbClr val="FFFF00"/>
                </a:solidFill>
              </a:rPr>
              <a:t>магнитизации</a:t>
            </a:r>
            <a:r>
              <a:rPr lang="ru-RU" sz="2800" dirty="0" smtClean="0">
                <a:solidFill>
                  <a:srgbClr val="FFFF00"/>
                </a:solidFill>
              </a:rPr>
              <a:t> эритроцитов</a:t>
            </a:r>
            <a:endParaRPr lang="ru-RU" sz="2800" dirty="0"/>
          </a:p>
        </p:txBody>
      </p:sp>
      <p:pic>
        <p:nvPicPr>
          <p:cNvPr id="5" name="Содержимое 4" descr="хемос2.bmp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19999" t="14848" r="11818" b="23788"/>
          <a:stretch>
            <a:fillRect/>
          </a:stretch>
        </p:blipFill>
        <p:spPr>
          <a:xfrm>
            <a:off x="500034" y="1785926"/>
            <a:ext cx="3429024" cy="2786082"/>
          </a:xfrm>
        </p:spPr>
      </p:pic>
      <p:pic>
        <p:nvPicPr>
          <p:cNvPr id="11" name="Содержимое 10" descr="untitled04.bmp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t="14090" b="9841"/>
          <a:stretch>
            <a:fillRect/>
          </a:stretch>
        </p:blipFill>
        <p:spPr>
          <a:xfrm>
            <a:off x="4429124" y="3143248"/>
            <a:ext cx="4500594" cy="29289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Определение фенотипа 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по системам Резус и </a:t>
            </a:r>
            <a:r>
              <a:rPr lang="ru-RU" sz="2400" dirty="0" err="1" smtClean="0">
                <a:solidFill>
                  <a:srgbClr val="FFFF00"/>
                </a:solidFill>
              </a:rPr>
              <a:t>келл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</a:rPr>
              <a:t>цоликлонами</a:t>
            </a:r>
            <a:r>
              <a:rPr lang="ru-RU" sz="2400" dirty="0" smtClean="0">
                <a:solidFill>
                  <a:srgbClr val="FFFF00"/>
                </a:solidFill>
              </a:rPr>
              <a:t> на плоскости 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iivanova\AppData\Local\Temp\IMG_21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54162"/>
            <a:ext cx="6858048" cy="5018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7315200" cy="990600"/>
          </a:xfrm>
        </p:spPr>
        <p:txBody>
          <a:bodyPr lIns="92075" tIns="46038" rIns="92075" bIns="46038" anchorCtr="0"/>
          <a:lstStyle/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Иммуногематологическая апробация крови донора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1229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0" y="1066800"/>
            <a:ext cx="3810000" cy="609600"/>
          </a:xfrm>
          <a:prstGeom prst="actionButtonBlank">
            <a:avLst/>
          </a:prstGeom>
          <a:solidFill>
            <a:srgbClr val="FEECA0"/>
          </a:solidFill>
          <a:ln w="635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ru-RU" sz="2800" b="1">
                <a:solidFill>
                  <a:srgbClr val="3333FF"/>
                </a:solidFill>
              </a:rPr>
              <a:t>АВ0 </a:t>
            </a:r>
            <a:r>
              <a:rPr lang="ru-RU" sz="2000" b="1" i="1">
                <a:solidFill>
                  <a:srgbClr val="3333FF"/>
                </a:solidFill>
              </a:rPr>
              <a:t>(перекрестный метод)</a:t>
            </a:r>
            <a:endParaRPr lang="en-US" sz="2400" b="1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1229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876800" y="1066800"/>
            <a:ext cx="3810000" cy="609600"/>
          </a:xfrm>
          <a:prstGeom prst="actionButtonBlank">
            <a:avLst/>
          </a:prstGeom>
          <a:solidFill>
            <a:srgbClr val="FEECA0"/>
          </a:solidFill>
          <a:ln w="635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ru-RU" sz="2000" b="1" i="1">
                <a:solidFill>
                  <a:srgbClr val="3333FF"/>
                </a:solidFill>
              </a:rPr>
              <a:t>Дважды D, C, E, c, е, Kелл</a:t>
            </a:r>
            <a:endParaRPr lang="en-US" sz="2400" b="1">
              <a:solidFill>
                <a:srgbClr val="3333FF"/>
              </a:solidFill>
              <a:latin typeface="Times New Roman" pitchFamily="18" charset="0"/>
            </a:endParaRPr>
          </a:p>
        </p:txBody>
      </p:sp>
      <p:cxnSp>
        <p:nvCxnSpPr>
          <p:cNvPr id="12293" name="AutoShape 5"/>
          <p:cNvCxnSpPr>
            <a:cxnSpLocks noChangeShapeType="1"/>
            <a:stCxn id="12291" idx="0"/>
            <a:endCxn id="12292" idx="2"/>
          </p:cNvCxnSpPr>
          <p:nvPr/>
        </p:nvCxnSpPr>
        <p:spPr bwMode="auto">
          <a:xfrm>
            <a:off x="4495800" y="1371600"/>
            <a:ext cx="381000" cy="0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sp>
        <p:nvSpPr>
          <p:cNvPr id="12294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39975" y="2819400"/>
            <a:ext cx="4289425" cy="609600"/>
          </a:xfrm>
          <a:prstGeom prst="actionButtonBlank">
            <a:avLst/>
          </a:prstGeom>
          <a:solidFill>
            <a:srgbClr val="FEECA0"/>
          </a:solidFill>
          <a:ln w="635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ru-RU" sz="2000" b="1">
                <a:solidFill>
                  <a:srgbClr val="3333FF"/>
                </a:solidFill>
              </a:rPr>
              <a:t>Скрининг антител к антигенам </a:t>
            </a:r>
            <a:r>
              <a:rPr lang="en-US" sz="2000" b="1">
                <a:solidFill>
                  <a:srgbClr val="3333FF"/>
                </a:solidFill>
              </a:rPr>
              <a:t>Er</a:t>
            </a:r>
            <a:endParaRPr lang="ru-RU" sz="2000" b="1">
              <a:solidFill>
                <a:srgbClr val="3333FF"/>
              </a:solidFill>
            </a:endParaRPr>
          </a:p>
          <a:p>
            <a:pPr algn="ctr" eaLnBrk="0" hangingPunct="0"/>
            <a:r>
              <a:rPr lang="ru-RU" sz="2000" b="1">
                <a:solidFill>
                  <a:srgbClr val="3333FF"/>
                </a:solidFill>
              </a:rPr>
              <a:t>при КАЖДОЙ донации</a:t>
            </a:r>
            <a:endParaRPr lang="en-US" sz="2400" b="1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110599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9600" y="2209800"/>
            <a:ext cx="1282700" cy="857250"/>
          </a:xfrm>
          <a:prstGeom prst="actionButtonBlank">
            <a:avLst/>
          </a:prstGeom>
          <a:solidFill>
            <a:srgbClr val="FF00FF"/>
          </a:solidFill>
          <a:ln w="63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Антитела</a:t>
            </a:r>
            <a:b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есть</a:t>
            </a: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296" name="AutoShape 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39000" y="3124200"/>
            <a:ext cx="1282700" cy="857250"/>
          </a:xfrm>
          <a:prstGeom prst="actionButtonBlank">
            <a:avLst/>
          </a:prstGeom>
          <a:solidFill>
            <a:srgbClr val="FEECA0"/>
          </a:solidFill>
          <a:ln w="635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ru-RU" sz="2000" b="1">
                <a:solidFill>
                  <a:srgbClr val="00B050"/>
                </a:solidFill>
              </a:rPr>
              <a:t>Антител</a:t>
            </a:r>
            <a:br>
              <a:rPr lang="ru-RU" sz="2000" b="1">
                <a:solidFill>
                  <a:srgbClr val="00B050"/>
                </a:solidFill>
              </a:rPr>
            </a:br>
            <a:r>
              <a:rPr lang="ru-RU" sz="2000" b="1">
                <a:solidFill>
                  <a:srgbClr val="00B050"/>
                </a:solidFill>
              </a:rPr>
              <a:t>нет</a:t>
            </a:r>
            <a:endParaRPr lang="en-US" sz="2400" b="1">
              <a:solidFill>
                <a:srgbClr val="00B050"/>
              </a:solidFill>
              <a:latin typeface="Times New Roman" pitchFamily="18" charset="0"/>
            </a:endParaRPr>
          </a:p>
        </p:txBody>
      </p:sp>
      <p:cxnSp>
        <p:nvCxnSpPr>
          <p:cNvPr id="12297" name="AutoShape 9"/>
          <p:cNvCxnSpPr>
            <a:cxnSpLocks noChangeShapeType="1"/>
            <a:stCxn id="12294" idx="2"/>
            <a:endCxn id="110599" idx="0"/>
          </p:cNvCxnSpPr>
          <p:nvPr/>
        </p:nvCxnSpPr>
        <p:spPr bwMode="auto">
          <a:xfrm rot="10800000">
            <a:off x="1844675" y="2638425"/>
            <a:ext cx="495300" cy="485775"/>
          </a:xfrm>
          <a:prstGeom prst="bentConnector3">
            <a:avLst>
              <a:gd name="adj1" fmla="val 45194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cxnSp>
      <p:cxnSp>
        <p:nvCxnSpPr>
          <p:cNvPr id="12298" name="AutoShape 10"/>
          <p:cNvCxnSpPr>
            <a:cxnSpLocks noChangeShapeType="1"/>
            <a:stCxn id="12294" idx="0"/>
            <a:endCxn id="12296" idx="2"/>
          </p:cNvCxnSpPr>
          <p:nvPr/>
        </p:nvCxnSpPr>
        <p:spPr bwMode="auto">
          <a:xfrm>
            <a:off x="6629400" y="3124200"/>
            <a:ext cx="609600" cy="428625"/>
          </a:xfrm>
          <a:prstGeom prst="bentConnector3">
            <a:avLst>
              <a:gd name="adj1" fmla="val 50000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cxnSp>
      <p:sp>
        <p:nvSpPr>
          <p:cNvPr id="12299" name="AutoShape 1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9600" y="3733800"/>
            <a:ext cx="2362200" cy="609600"/>
          </a:xfrm>
          <a:prstGeom prst="actionButtonBlank">
            <a:avLst/>
          </a:prstGeom>
          <a:solidFill>
            <a:srgbClr val="FEECA0"/>
          </a:solidFill>
          <a:ln w="635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ru-RU" sz="2000" b="1">
                <a:solidFill>
                  <a:schemeClr val="bg1"/>
                </a:solidFill>
              </a:rPr>
              <a:t>Идентификация</a:t>
            </a:r>
            <a:endParaRPr lang="en-US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cxnSp>
        <p:nvCxnSpPr>
          <p:cNvPr id="12300" name="AutoShape 12"/>
          <p:cNvCxnSpPr>
            <a:cxnSpLocks noChangeShapeType="1"/>
            <a:stCxn id="110599" idx="2"/>
            <a:endCxn id="12299" idx="2"/>
          </p:cNvCxnSpPr>
          <p:nvPr/>
        </p:nvCxnSpPr>
        <p:spPr bwMode="auto">
          <a:xfrm rot="10800000" flipH="1" flipV="1">
            <a:off x="609600" y="2638425"/>
            <a:ext cx="1588" cy="1400175"/>
          </a:xfrm>
          <a:prstGeom prst="bentConnector3">
            <a:avLst>
              <a:gd name="adj1" fmla="val -14400005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cxn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609600" y="4648200"/>
            <a:ext cx="4951413" cy="838200"/>
          </a:xfrm>
          <a:prstGeom prst="rect">
            <a:avLst/>
          </a:prstGeom>
          <a:noFill/>
          <a:ln w="57150" cap="sq" cmpd="thinThick">
            <a:solidFill>
              <a:srgbClr val="FF00FF"/>
            </a:solidFill>
            <a:miter lim="800000"/>
            <a:headEnd type="none" w="sm" len="sm"/>
            <a:tailEnd type="none" w="sm" len="sm"/>
          </a:ln>
          <a:effectLst>
            <a:prstShdw prst="shdw17" dist="17961" dir="13500000">
              <a:srgbClr val="990099"/>
            </a:prstShdw>
          </a:effectLst>
        </p:spPr>
        <p:txBody>
          <a:bodyPr wrap="none" anchor="ctr"/>
          <a:lstStyle/>
          <a:p>
            <a:pPr algn="ctr" eaLnBrk="0" hangingPunct="0"/>
            <a:r>
              <a:rPr lang="ru-RU" sz="2000" b="1"/>
              <a:t>Запрет выдачи продукции от донора</a:t>
            </a:r>
            <a:r>
              <a:rPr lang="en-US" sz="2000" b="1"/>
              <a:t/>
            </a:r>
            <a:br>
              <a:rPr lang="en-US" sz="2000" b="1"/>
            </a:br>
            <a:r>
              <a:rPr lang="en-US" sz="2000" b="1"/>
              <a:t>для переливания</a:t>
            </a:r>
            <a:endParaRPr lang="en-US" sz="2400" b="1">
              <a:latin typeface="Times New Roman" pitchFamily="18" charset="0"/>
            </a:endParaRPr>
          </a:p>
        </p:txBody>
      </p:sp>
      <p:cxnSp>
        <p:nvCxnSpPr>
          <p:cNvPr id="12302" name="AutoShape 15"/>
          <p:cNvCxnSpPr>
            <a:cxnSpLocks noChangeShapeType="1"/>
            <a:stCxn id="110599" idx="2"/>
            <a:endCxn id="12301" idx="1"/>
          </p:cNvCxnSpPr>
          <p:nvPr/>
        </p:nvCxnSpPr>
        <p:spPr bwMode="auto">
          <a:xfrm rot="10800000" flipV="1">
            <a:off x="581025" y="2638425"/>
            <a:ext cx="28575" cy="2428875"/>
          </a:xfrm>
          <a:prstGeom prst="bentConnector3">
            <a:avLst>
              <a:gd name="adj1" fmla="val 800000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cxnSp>
      <p:sp>
        <p:nvSpPr>
          <p:cNvPr id="12303" name="Line 17"/>
          <p:cNvSpPr>
            <a:spLocks noChangeShapeType="1"/>
          </p:cNvSpPr>
          <p:nvPr/>
        </p:nvSpPr>
        <p:spPr bwMode="auto">
          <a:xfrm>
            <a:off x="7848600" y="3962400"/>
            <a:ext cx="76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04" name="Rectangle 18"/>
          <p:cNvSpPr>
            <a:spLocks noChangeArrowheads="1"/>
          </p:cNvSpPr>
          <p:nvPr/>
        </p:nvSpPr>
        <p:spPr bwMode="auto">
          <a:xfrm>
            <a:off x="6732588" y="5105400"/>
            <a:ext cx="2259012" cy="1371600"/>
          </a:xfrm>
          <a:prstGeom prst="rect">
            <a:avLst/>
          </a:prstGeom>
          <a:solidFill>
            <a:srgbClr val="0000FF"/>
          </a:solidFill>
          <a:ln w="53975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Выдача продукции</a:t>
            </a:r>
          </a:p>
          <a:p>
            <a:pPr algn="ctr"/>
            <a:r>
              <a:rPr lang="ru-RU" b="1"/>
              <a:t>В лечебную сеть</a:t>
            </a:r>
          </a:p>
        </p:txBody>
      </p:sp>
      <p:sp>
        <p:nvSpPr>
          <p:cNvPr id="12305" name="Rectangle 19"/>
          <p:cNvSpPr>
            <a:spLocks noChangeArrowheads="1"/>
          </p:cNvSpPr>
          <p:nvPr/>
        </p:nvSpPr>
        <p:spPr bwMode="auto">
          <a:xfrm>
            <a:off x="5562600" y="1828800"/>
            <a:ext cx="2971800" cy="762000"/>
          </a:xfrm>
          <a:prstGeom prst="rect">
            <a:avLst/>
          </a:prstGeom>
          <a:solidFill>
            <a:srgbClr val="FEECA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>
                <a:solidFill>
                  <a:srgbClr val="3333FF"/>
                </a:solidFill>
              </a:rPr>
              <a:t>у </a:t>
            </a:r>
            <a:r>
              <a:rPr lang="en-US" sz="2000" b="1" i="1">
                <a:solidFill>
                  <a:srgbClr val="3333FF"/>
                </a:solidFill>
              </a:rPr>
              <a:t>D-</a:t>
            </a:r>
            <a:r>
              <a:rPr lang="ru-RU" sz="2000" b="1" i="1">
                <a:solidFill>
                  <a:srgbClr val="3333FF"/>
                </a:solidFill>
              </a:rPr>
              <a:t>отр. выявление</a:t>
            </a:r>
          </a:p>
          <a:p>
            <a:pPr algn="ctr"/>
            <a:r>
              <a:rPr lang="en-US" sz="2000" b="1" i="1">
                <a:solidFill>
                  <a:srgbClr val="3333FF"/>
                </a:solidFill>
              </a:rPr>
              <a:t>D</a:t>
            </a:r>
            <a:r>
              <a:rPr lang="ru-RU" sz="2000" b="1" i="1">
                <a:solidFill>
                  <a:srgbClr val="3333FF"/>
                </a:solidFill>
              </a:rPr>
              <a:t>слаб. и </a:t>
            </a:r>
            <a:r>
              <a:rPr lang="en-US" sz="2000" b="1" i="1">
                <a:solidFill>
                  <a:srgbClr val="3333FF"/>
                </a:solidFill>
              </a:rPr>
              <a:t>D</a:t>
            </a:r>
            <a:r>
              <a:rPr lang="ru-RU" sz="2000" b="1" i="1">
                <a:solidFill>
                  <a:srgbClr val="3333FF"/>
                </a:solidFill>
              </a:rPr>
              <a:t>вар.</a:t>
            </a:r>
          </a:p>
        </p:txBody>
      </p:sp>
      <p:sp>
        <p:nvSpPr>
          <p:cNvPr id="12306" name="Line 20"/>
          <p:cNvSpPr>
            <a:spLocks noChangeShapeType="1"/>
          </p:cNvSpPr>
          <p:nvPr/>
        </p:nvSpPr>
        <p:spPr bwMode="auto">
          <a:xfrm>
            <a:off x="6858000" y="167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143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АНТИГЕНЫ ЭРИТРОЦИТОВ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В настоящее время насчитывается около </a:t>
            </a:r>
            <a:r>
              <a:rPr lang="ru-RU" sz="2000" dirty="0" smtClean="0">
                <a:solidFill>
                  <a:srgbClr val="FFFF00"/>
                </a:solidFill>
              </a:rPr>
              <a:t>30</a:t>
            </a:r>
            <a:r>
              <a:rPr lang="ru-RU" sz="2000" dirty="0" smtClean="0">
                <a:solidFill>
                  <a:schemeClr val="tx1"/>
                </a:solidFill>
              </a:rPr>
              <a:t> систем антигенов эритроцитов, которые содержат около </a:t>
            </a:r>
            <a:r>
              <a:rPr lang="ru-RU" sz="2000" dirty="0" smtClean="0">
                <a:solidFill>
                  <a:srgbClr val="FFFF00"/>
                </a:solidFill>
              </a:rPr>
              <a:t>300</a:t>
            </a:r>
            <a:r>
              <a:rPr lang="ru-RU" sz="2000" dirty="0" smtClean="0">
                <a:solidFill>
                  <a:schemeClr val="tx1"/>
                </a:solidFill>
              </a:rPr>
              <a:t> антигенов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Системы антигенов эритроцитов: </a:t>
            </a:r>
            <a:r>
              <a:rPr lang="ru-RU" sz="2000" dirty="0" smtClean="0">
                <a:solidFill>
                  <a:srgbClr val="FFFF00"/>
                </a:solidFill>
              </a:rPr>
              <a:t>АВО, </a:t>
            </a:r>
            <a:r>
              <a:rPr lang="en-US" sz="2000" dirty="0" err="1" smtClean="0">
                <a:solidFill>
                  <a:srgbClr val="FFFF00"/>
                </a:solidFill>
              </a:rPr>
              <a:t>Rh</a:t>
            </a:r>
            <a:r>
              <a:rPr lang="en-US" sz="2000" dirty="0" smtClean="0">
                <a:solidFill>
                  <a:srgbClr val="FFFF00"/>
                </a:solidFill>
              </a:rPr>
              <a:t>, </a:t>
            </a:r>
            <a:r>
              <a:rPr lang="en-US" sz="2000" dirty="0" err="1" smtClean="0">
                <a:solidFill>
                  <a:srgbClr val="FFFF00"/>
                </a:solidFill>
              </a:rPr>
              <a:t>Kell</a:t>
            </a:r>
            <a:r>
              <a:rPr lang="en-US" sz="2000" dirty="0" smtClean="0">
                <a:solidFill>
                  <a:srgbClr val="FFFF00"/>
                </a:solidFill>
              </a:rPr>
              <a:t>, MNS, Duffy, Kidd, Lewis, Lutheran</a:t>
            </a:r>
            <a:r>
              <a:rPr lang="ru-RU" sz="2000" dirty="0" smtClean="0">
                <a:solidFill>
                  <a:srgbClr val="FFFF00"/>
                </a:solidFill>
              </a:rPr>
              <a:t> и т.д.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Клиническое значение антигенов эритроцитов определяется способностью </a:t>
            </a:r>
            <a:r>
              <a:rPr lang="ru-RU" sz="2000" dirty="0" err="1" smtClean="0">
                <a:solidFill>
                  <a:schemeClr val="tx1"/>
                </a:solidFill>
              </a:rPr>
              <a:t>аллоантител</a:t>
            </a:r>
            <a:r>
              <a:rPr lang="ru-RU" sz="2000" dirty="0" smtClean="0">
                <a:solidFill>
                  <a:schemeClr val="tx1"/>
                </a:solidFill>
              </a:rPr>
              <a:t> к данным антигенам вызывать разрушение эритроцитов в организме реципиента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Чем выше иммуногенность антигена, тем выше вероятность выработки антител против него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Иммуногенность антигенов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Высокая                                                                              Низкая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А, В </a:t>
            </a:r>
            <a:r>
              <a:rPr lang="ru-RU" sz="2400" b="1" dirty="0" smtClean="0">
                <a:solidFill>
                  <a:schemeClr val="tx1"/>
                </a:solidFill>
                <a:latin typeface="Calibri"/>
              </a:rPr>
              <a:t>&gt; </a:t>
            </a:r>
            <a:r>
              <a:rPr lang="pt-BR" sz="2400" b="1" dirty="0" smtClean="0">
                <a:solidFill>
                  <a:schemeClr val="tx1"/>
                </a:solidFill>
              </a:rPr>
              <a:t>D &gt; K &gt; </a:t>
            </a:r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r>
              <a:rPr lang="pt-BR" sz="2400" b="1" dirty="0" smtClean="0">
                <a:solidFill>
                  <a:schemeClr val="tx1"/>
                </a:solidFill>
              </a:rPr>
              <a:t>&gt;</a:t>
            </a:r>
            <a:r>
              <a:rPr lang="ru-RU" sz="2400" b="1" dirty="0" smtClean="0">
                <a:solidFill>
                  <a:schemeClr val="tx1"/>
                </a:solidFill>
              </a:rPr>
              <a:t> Е </a:t>
            </a:r>
            <a:r>
              <a:rPr lang="pt-BR" sz="2400" b="1" dirty="0" smtClean="0">
                <a:solidFill>
                  <a:schemeClr val="tx1"/>
                </a:solidFill>
              </a:rPr>
              <a:t>&gt; e &gt; C &gt; Fya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cs typeface="Tahoma" pitchFamily="34" charset="0"/>
              </a:rPr>
              <a:t>&gt;</a:t>
            </a:r>
            <a:r>
              <a:rPr lang="ru-RU" sz="24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cs typeface="Tahoma" pitchFamily="34" charset="0"/>
              </a:rPr>
              <a:t>Jk</a:t>
            </a:r>
            <a:r>
              <a:rPr lang="en-US" sz="2400" b="1" dirty="0" smtClean="0">
                <a:solidFill>
                  <a:schemeClr val="tx1"/>
                </a:solidFill>
                <a:cs typeface="Tahoma" pitchFamily="34" charset="0"/>
              </a:rPr>
              <a:t>-a</a:t>
            </a:r>
            <a:r>
              <a:rPr lang="ru-RU" sz="24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cs typeface="Tahoma" pitchFamily="34" charset="0"/>
              </a:rPr>
              <a:t>&gt;</a:t>
            </a:r>
            <a:r>
              <a:rPr lang="ru-RU" sz="24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cs typeface="Tahoma" pitchFamily="34" charset="0"/>
              </a:rPr>
              <a:t>Le-a</a:t>
            </a:r>
            <a:r>
              <a:rPr lang="ru-RU" sz="24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endParaRPr lang="pt-BR" sz="2400" b="1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143108" y="4643446"/>
            <a:ext cx="4214842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929190" y="5643578"/>
            <a:ext cx="1390667" cy="936610"/>
          </a:xfrm>
          <a:prstGeom prst="rect">
            <a:avLst/>
          </a:prstGeom>
          <a:solidFill>
            <a:srgbClr val="79C6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rgbClr val="FF3300"/>
                </a:solidFill>
                <a:latin typeface="Verdana" pitchFamily="34" charset="0"/>
              </a:rPr>
              <a:t>АПД</a:t>
            </a:r>
            <a:endParaRPr lang="ru-RU" sz="2800" b="1" dirty="0">
              <a:solidFill>
                <a:srgbClr val="FF3300"/>
              </a:solidFill>
              <a:latin typeface="Verdana" pitchFamily="34" charset="0"/>
            </a:endParaRP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5357818" y="4214818"/>
            <a:ext cx="214314" cy="142876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 flipH="1">
            <a:off x="1447800" y="1219200"/>
            <a:ext cx="0" cy="312420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2057400" y="1219200"/>
            <a:ext cx="627063" cy="900113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0" name="Line 7"/>
          <p:cNvSpPr>
            <a:spLocks noChangeShapeType="1"/>
          </p:cNvSpPr>
          <p:nvPr/>
        </p:nvSpPr>
        <p:spPr bwMode="auto">
          <a:xfrm flipH="1">
            <a:off x="6143634" y="2357430"/>
            <a:ext cx="285754" cy="3286148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1" name="Line 8"/>
          <p:cNvSpPr>
            <a:spLocks noChangeShapeType="1"/>
          </p:cNvSpPr>
          <p:nvPr/>
        </p:nvSpPr>
        <p:spPr bwMode="auto">
          <a:xfrm>
            <a:off x="2819400" y="5562601"/>
            <a:ext cx="2109790" cy="438168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1738" name="Rectangle 10"/>
          <p:cNvSpPr>
            <a:spLocks noChangeArrowheads="1"/>
          </p:cNvSpPr>
          <p:nvPr/>
        </p:nvSpPr>
        <p:spPr bwMode="auto">
          <a:xfrm>
            <a:off x="611188" y="333375"/>
            <a:ext cx="2058987" cy="863600"/>
          </a:xfrm>
          <a:prstGeom prst="rect">
            <a:avLst/>
          </a:prstGeom>
          <a:solidFill>
            <a:srgbClr val="FEFFE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050" b="1" dirty="0">
                <a:solidFill>
                  <a:srgbClr val="000099"/>
                </a:solidFill>
                <a:latin typeface="Verdana" pitchFamily="34" charset="0"/>
                <a:cs typeface="Arial" charset="0"/>
              </a:rPr>
              <a:t>Регистрация </a:t>
            </a:r>
            <a:r>
              <a:rPr lang="ru-RU" sz="1050" b="1" dirty="0" err="1">
                <a:solidFill>
                  <a:srgbClr val="000099"/>
                </a:solidFill>
                <a:latin typeface="Verdana" pitchFamily="34" charset="0"/>
                <a:cs typeface="Arial" charset="0"/>
              </a:rPr>
              <a:t>донаций</a:t>
            </a:r>
            <a:endParaRPr lang="ru-RU" sz="1050" b="1" dirty="0">
              <a:solidFill>
                <a:srgbClr val="000099"/>
              </a:solidFill>
              <a:latin typeface="Verdana" pitchFamily="34" charset="0"/>
              <a:cs typeface="Arial" charset="0"/>
            </a:endParaRPr>
          </a:p>
          <a:p>
            <a:pPr algn="ctr">
              <a:defRPr/>
            </a:pPr>
            <a:r>
              <a:rPr lang="ru-RU" sz="1050" b="1" dirty="0">
                <a:solidFill>
                  <a:srgbClr val="000099"/>
                </a:solidFill>
                <a:latin typeface="Verdana" pitchFamily="34" charset="0"/>
                <a:cs typeface="Arial" charset="0"/>
              </a:rPr>
              <a:t>в </a:t>
            </a:r>
            <a:r>
              <a:rPr lang="ru-RU" sz="1050" b="1" dirty="0" smtClean="0">
                <a:solidFill>
                  <a:srgbClr val="000099"/>
                </a:solidFill>
                <a:latin typeface="Verdana" pitchFamily="34" charset="0"/>
                <a:cs typeface="Arial" charset="0"/>
              </a:rPr>
              <a:t>АИСТ и АПД, </a:t>
            </a:r>
            <a:endParaRPr lang="ru-RU" sz="1050" b="1" dirty="0">
              <a:solidFill>
                <a:srgbClr val="000099"/>
              </a:solidFill>
              <a:latin typeface="Verdana" pitchFamily="34" charset="0"/>
              <a:cs typeface="Arial" charset="0"/>
            </a:endParaRPr>
          </a:p>
          <a:p>
            <a:pPr algn="ctr">
              <a:defRPr/>
            </a:pPr>
            <a:r>
              <a:rPr lang="ru-RU" sz="1050" b="1" dirty="0">
                <a:solidFill>
                  <a:srgbClr val="000099"/>
                </a:solidFill>
                <a:latin typeface="Verdana" pitchFamily="34" charset="0"/>
                <a:cs typeface="Arial" charset="0"/>
              </a:rPr>
              <a:t>Регистрация образцов</a:t>
            </a:r>
          </a:p>
          <a:p>
            <a:pPr algn="ctr">
              <a:defRPr/>
            </a:pPr>
            <a:r>
              <a:rPr lang="ru-RU" sz="1050" b="1" dirty="0">
                <a:solidFill>
                  <a:srgbClr val="000099"/>
                </a:solidFill>
                <a:latin typeface="Verdana" pitchFamily="34" charset="0"/>
                <a:cs typeface="Arial" charset="0"/>
              </a:rPr>
              <a:t>в </a:t>
            </a:r>
            <a:r>
              <a:rPr lang="ru-RU" sz="1050" b="1" dirty="0" smtClean="0">
                <a:solidFill>
                  <a:srgbClr val="000099"/>
                </a:solidFill>
                <a:latin typeface="Verdana" pitchFamily="34" charset="0"/>
                <a:cs typeface="Arial" charset="0"/>
              </a:rPr>
              <a:t>АПД, </a:t>
            </a:r>
            <a:endParaRPr lang="ru-RU" sz="1050" b="1" dirty="0">
              <a:solidFill>
                <a:srgbClr val="000099"/>
              </a:solidFill>
              <a:latin typeface="Verdana" pitchFamily="34" charset="0"/>
              <a:cs typeface="Arial" charset="0"/>
            </a:endParaRPr>
          </a:p>
          <a:p>
            <a:pPr algn="ctr">
              <a:defRPr/>
            </a:pPr>
            <a:r>
              <a:rPr lang="ru-RU" sz="1050" b="1" dirty="0">
                <a:solidFill>
                  <a:srgbClr val="000099"/>
                </a:solidFill>
                <a:latin typeface="Verdana" pitchFamily="34" charset="0"/>
                <a:cs typeface="Arial" charset="0"/>
              </a:rPr>
              <a:t>Задание на анализаторы </a:t>
            </a:r>
          </a:p>
        </p:txBody>
      </p:sp>
      <p:sp>
        <p:nvSpPr>
          <p:cNvPr id="11273" name="Line 11"/>
          <p:cNvSpPr>
            <a:spLocks noChangeShapeType="1"/>
          </p:cNvSpPr>
          <p:nvPr/>
        </p:nvSpPr>
        <p:spPr bwMode="auto">
          <a:xfrm>
            <a:off x="2670175" y="944563"/>
            <a:ext cx="3116271" cy="55545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1277" name="Picture 16" descr="HemOS Low D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52400"/>
            <a:ext cx="3217854" cy="220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9" descr="innova_angle_shado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071678"/>
            <a:ext cx="3429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7" descr="T:\qwalys\QWALYS v2 02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4343400"/>
            <a:ext cx="243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Стрелка вправо 19"/>
          <p:cNvSpPr/>
          <p:nvPr/>
        </p:nvSpPr>
        <p:spPr>
          <a:xfrm>
            <a:off x="6357950" y="6000768"/>
            <a:ext cx="1071570" cy="142876"/>
          </a:xfrm>
          <a:prstGeom prst="righ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7429520" y="5572140"/>
            <a:ext cx="1390667" cy="936610"/>
          </a:xfrm>
          <a:prstGeom prst="rect">
            <a:avLst/>
          </a:prstGeom>
          <a:solidFill>
            <a:srgbClr val="79C6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rgbClr val="FF3300"/>
                </a:solidFill>
                <a:latin typeface="Verdana" pitchFamily="34" charset="0"/>
              </a:rPr>
              <a:t>АИСТ</a:t>
            </a:r>
            <a:endParaRPr lang="ru-RU" sz="2800" b="1" dirty="0">
              <a:solidFill>
                <a:srgbClr val="FF3300"/>
              </a:solidFill>
              <a:latin typeface="Verdan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29322" y="1928802"/>
            <a:ext cx="1277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HEMOS-SP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364" y="4000504"/>
            <a:ext cx="261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Ortho </a:t>
            </a:r>
            <a:r>
              <a:rPr lang="en-US" b="1" dirty="0" err="1" smtClean="0">
                <a:solidFill>
                  <a:srgbClr val="FF0000"/>
                </a:solidFill>
              </a:rPr>
              <a:t>AutoVue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Innova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1538" y="5715016"/>
            <a:ext cx="10537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QWALYS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81000"/>
            <a:ext cx="8291512" cy="25431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Постановление Правительства РФ от 26 января 2010 года № 29 «Об утверждении технического регламента о требованиях безопасности крови, ее продуктов, кровезамещающих растворов и технических средств, используемых в </a:t>
            </a:r>
            <a:r>
              <a:rPr lang="ru-RU" sz="2800" b="1" dirty="0" err="1">
                <a:solidFill>
                  <a:srgbClr val="FFFF00"/>
                </a:solidFill>
              </a:rPr>
              <a:t>трансфузионно-инфузионной</a:t>
            </a:r>
            <a:r>
              <a:rPr lang="ru-RU" sz="2800" b="1" dirty="0">
                <a:solidFill>
                  <a:srgbClr val="FFFF00"/>
                </a:solidFill>
              </a:rPr>
              <a:t> терапии»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«резус-принадлежность» - дифференцирование крови по наличию в эритроцитах антигена Rh (D)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81000"/>
            <a:ext cx="8713788" cy="21113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FFFF00"/>
                </a:solidFill>
                <a:effectLst/>
                <a:latin typeface="Arial Black" pitchFamily="34" charset="0"/>
              </a:rPr>
              <a:t>Постановление Правительства РФ от 31 декабря 2010 г. №1230 "Об утверждении правил и методов исследований и правил отбора образцов донорской крови, необходимых для применения и исполнения технического регламента о требованиях безопасности крови, ее продуктов, кровезамещающих растворов и технических средств, используемых в </a:t>
            </a:r>
            <a:r>
              <a:rPr lang="ru-RU" sz="1800" b="1" dirty="0" err="1">
                <a:solidFill>
                  <a:srgbClr val="FFFF00"/>
                </a:solidFill>
                <a:effectLst/>
                <a:latin typeface="Arial Black" pitchFamily="34" charset="0"/>
              </a:rPr>
              <a:t>трансфузионно-инфузионной</a:t>
            </a:r>
            <a:r>
              <a:rPr lang="ru-RU" sz="1800" b="1" dirty="0">
                <a:solidFill>
                  <a:srgbClr val="FFFF00"/>
                </a:solidFill>
                <a:effectLst/>
                <a:latin typeface="Arial Black" pitchFamily="34" charset="0"/>
              </a:rPr>
              <a:t> терапии"</a:t>
            </a:r>
            <a:r>
              <a:rPr lang="ru-RU" dirty="0">
                <a:solidFill>
                  <a:srgbClr val="FFFF00"/>
                </a:solidFill>
                <a:effectLst/>
                <a:latin typeface="Arial Black" pitchFamily="34" charset="0"/>
              </a:rPr>
              <a:t>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708275"/>
            <a:ext cx="8964612" cy="41497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>
                <a:solidFill>
                  <a:schemeClr val="tx1"/>
                </a:solidFill>
              </a:rPr>
              <a:t>Резус-принадлежность крови доноров определяется наличием или отсутствием антигена </a:t>
            </a:r>
            <a:r>
              <a:rPr lang="en-US" sz="2800" smtClean="0">
                <a:solidFill>
                  <a:schemeClr val="tx1"/>
                </a:solidFill>
              </a:rPr>
              <a:t>D</a:t>
            </a:r>
            <a:r>
              <a:rPr lang="ru-RU" sz="2800" smtClean="0">
                <a:solidFill>
                  <a:schemeClr val="tx1"/>
                </a:solidFill>
              </a:rPr>
              <a:t>.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800" smtClean="0">
                <a:solidFill>
                  <a:schemeClr val="tx1"/>
                </a:solidFill>
              </a:rPr>
              <a:t>Резус-принадлежность устанавливается как положительная при наличии антигена D и как отрицательная при отсутствии антигена D;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3600" smtClean="0">
                <a:solidFill>
                  <a:schemeClr val="tx1"/>
                </a:solidFill>
              </a:rPr>
              <a:t> </a:t>
            </a:r>
            <a:r>
              <a:rPr lang="ru-RU" sz="2800" smtClean="0">
                <a:solidFill>
                  <a:schemeClr val="tx1"/>
                </a:solidFill>
              </a:rPr>
              <a:t>Определение слабых вариантов антигена </a:t>
            </a:r>
            <a:r>
              <a:rPr lang="en-US" sz="2800" smtClean="0">
                <a:solidFill>
                  <a:schemeClr val="tx1"/>
                </a:solidFill>
              </a:rPr>
              <a:t>D</a:t>
            </a:r>
            <a:r>
              <a:rPr lang="ru-RU" sz="2800" smtClean="0">
                <a:solidFill>
                  <a:schemeClr val="tx1"/>
                </a:solidFill>
              </a:rPr>
              <a:t> (</a:t>
            </a:r>
            <a:r>
              <a:rPr lang="en-US" sz="2800" smtClean="0">
                <a:solidFill>
                  <a:schemeClr val="tx1"/>
                </a:solidFill>
              </a:rPr>
              <a:t>Du</a:t>
            </a:r>
            <a:r>
              <a:rPr lang="ru-RU" sz="2800" smtClean="0">
                <a:solidFill>
                  <a:schemeClr val="tx1"/>
                </a:solidFill>
              </a:rPr>
              <a:t>) у доноров является обязательным.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solidFill>
                  <a:schemeClr val="tx1"/>
                </a:solidFill>
              </a:rPr>
              <a:t>Доноры, имеющие слабый  антиген </a:t>
            </a:r>
            <a:r>
              <a:rPr lang="en-US" sz="2800" smtClean="0">
                <a:solidFill>
                  <a:schemeClr val="tx1"/>
                </a:solidFill>
              </a:rPr>
              <a:t>D</a:t>
            </a:r>
            <a:r>
              <a:rPr lang="ru-RU" sz="2800" smtClean="0">
                <a:solidFill>
                  <a:schemeClr val="tx1"/>
                </a:solidFill>
              </a:rPr>
              <a:t>  или </a:t>
            </a:r>
            <a:r>
              <a:rPr lang="en-US" sz="2800" smtClean="0">
                <a:solidFill>
                  <a:schemeClr val="tx1"/>
                </a:solidFill>
              </a:rPr>
              <a:t>DVI</a:t>
            </a:r>
            <a:r>
              <a:rPr lang="ru-RU" sz="2800" smtClean="0">
                <a:solidFill>
                  <a:schemeClr val="tx1"/>
                </a:solidFill>
              </a:rPr>
              <a:t> фенотип, считаются резус-положительными.</a:t>
            </a:r>
          </a:p>
          <a:p>
            <a:pPr eaLnBrk="1" hangingPunct="1">
              <a:lnSpc>
                <a:spcPct val="80000"/>
              </a:lnSpc>
            </a:pP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794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>
                <a:solidFill>
                  <a:srgbClr val="FFFF00"/>
                </a:solidFill>
              </a:rPr>
              <a:t>Доноры резус-отрицательные: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rgbClr val="FF0000"/>
                </a:solidFill>
              </a:rPr>
              <a:t>D-</a:t>
            </a:r>
            <a:r>
              <a:rPr lang="en-US" sz="2800" b="1" smtClean="0">
                <a:solidFill>
                  <a:schemeClr val="tx1"/>
                </a:solidFill>
              </a:rPr>
              <a:t>C-E- = ccddee = C-c+</a:t>
            </a:r>
            <a:r>
              <a:rPr lang="en-US" sz="2800" b="1" smtClean="0">
                <a:solidFill>
                  <a:srgbClr val="FF0000"/>
                </a:solidFill>
              </a:rPr>
              <a:t>D-</a:t>
            </a:r>
            <a:r>
              <a:rPr lang="en-US" sz="2800" b="1" smtClean="0">
                <a:solidFill>
                  <a:schemeClr val="tx1"/>
                </a:solidFill>
              </a:rPr>
              <a:t>E-e+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u="sng" smtClean="0">
                <a:solidFill>
                  <a:srgbClr val="FF0000"/>
                </a:solidFill>
              </a:rPr>
              <a:t>D-</a:t>
            </a:r>
            <a:r>
              <a:rPr lang="en-US" sz="2800" b="1" u="sng" smtClean="0">
                <a:solidFill>
                  <a:schemeClr val="tx1"/>
                </a:solidFill>
              </a:rPr>
              <a:t>C+E- = Ccddee = C+c+</a:t>
            </a:r>
            <a:r>
              <a:rPr lang="en-US" sz="2800" b="1" u="sng" smtClean="0">
                <a:solidFill>
                  <a:srgbClr val="FF0000"/>
                </a:solidFill>
              </a:rPr>
              <a:t>D-</a:t>
            </a:r>
            <a:r>
              <a:rPr lang="en-US" sz="2800" b="1" u="sng" smtClean="0">
                <a:solidFill>
                  <a:schemeClr val="tx1"/>
                </a:solidFill>
              </a:rPr>
              <a:t>E-e+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u="sng" smtClean="0">
                <a:solidFill>
                  <a:srgbClr val="FF0000"/>
                </a:solidFill>
              </a:rPr>
              <a:t>D-</a:t>
            </a:r>
            <a:r>
              <a:rPr lang="en-US" sz="2800" b="1" u="sng" smtClean="0">
                <a:solidFill>
                  <a:schemeClr val="tx1"/>
                </a:solidFill>
              </a:rPr>
              <a:t>C-E+ = ccddEe = C-c+</a:t>
            </a:r>
            <a:r>
              <a:rPr lang="en-US" sz="2800" b="1" u="sng" smtClean="0">
                <a:solidFill>
                  <a:srgbClr val="FF0000"/>
                </a:solidFill>
              </a:rPr>
              <a:t>D-</a:t>
            </a:r>
            <a:r>
              <a:rPr lang="en-US" sz="2800" b="1" u="sng" smtClean="0">
                <a:solidFill>
                  <a:schemeClr val="tx1"/>
                </a:solidFill>
              </a:rPr>
              <a:t>E+e+</a:t>
            </a:r>
            <a:endParaRPr lang="ru-RU" sz="2800" b="1" u="sng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800" b="1" u="sng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smtClean="0">
                <a:solidFill>
                  <a:srgbClr val="FFFF00"/>
                </a:solidFill>
              </a:rPr>
              <a:t>Доноры резус-положительные:</a:t>
            </a:r>
            <a:endParaRPr lang="en-US" sz="28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tx1"/>
                </a:solidFill>
              </a:rPr>
              <a:t>Cc</a:t>
            </a:r>
            <a:r>
              <a:rPr lang="en-US" sz="2800" b="1" smtClean="0">
                <a:solidFill>
                  <a:srgbClr val="FF0000"/>
                </a:solidFill>
              </a:rPr>
              <a:t>D</a:t>
            </a:r>
            <a:r>
              <a:rPr lang="en-US" sz="2800" b="1" smtClean="0">
                <a:solidFill>
                  <a:schemeClr val="tx1"/>
                </a:solidFill>
              </a:rPr>
              <a:t>ee = C+c+</a:t>
            </a:r>
            <a:r>
              <a:rPr lang="en-US" sz="2800" b="1" smtClean="0">
                <a:solidFill>
                  <a:srgbClr val="FF0000"/>
                </a:solidFill>
              </a:rPr>
              <a:t>D+</a:t>
            </a:r>
            <a:r>
              <a:rPr lang="en-US" sz="2800" b="1" smtClean="0">
                <a:solidFill>
                  <a:schemeClr val="tx1"/>
                </a:solidFill>
              </a:rPr>
              <a:t>E-e+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tx1"/>
                </a:solidFill>
              </a:rPr>
              <a:t>cc</a:t>
            </a:r>
            <a:r>
              <a:rPr lang="en-US" sz="2800" b="1" smtClean="0">
                <a:solidFill>
                  <a:srgbClr val="FF0000"/>
                </a:solidFill>
              </a:rPr>
              <a:t>D</a:t>
            </a:r>
            <a:r>
              <a:rPr lang="en-US" sz="2800" b="1" smtClean="0">
                <a:solidFill>
                  <a:schemeClr val="tx1"/>
                </a:solidFill>
              </a:rPr>
              <a:t>Ee = C-c+</a:t>
            </a:r>
            <a:r>
              <a:rPr lang="en-US" sz="2800" b="1" smtClean="0">
                <a:solidFill>
                  <a:srgbClr val="FF0000"/>
                </a:solidFill>
              </a:rPr>
              <a:t>D+</a:t>
            </a:r>
            <a:r>
              <a:rPr lang="en-US" sz="2800" b="1" smtClean="0">
                <a:solidFill>
                  <a:schemeClr val="tx1"/>
                </a:solidFill>
              </a:rPr>
              <a:t>E+e+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tx1"/>
                </a:solidFill>
              </a:rPr>
              <a:t>CC</a:t>
            </a:r>
            <a:r>
              <a:rPr lang="en-US" sz="2800" b="1" smtClean="0">
                <a:solidFill>
                  <a:srgbClr val="FF0000"/>
                </a:solidFill>
              </a:rPr>
              <a:t>D</a:t>
            </a:r>
            <a:r>
              <a:rPr lang="en-US" sz="2800" b="1" smtClean="0">
                <a:solidFill>
                  <a:schemeClr val="tx1"/>
                </a:solidFill>
              </a:rPr>
              <a:t>ee = C+c-</a:t>
            </a:r>
            <a:r>
              <a:rPr lang="en-US" sz="2800" b="1" smtClean="0">
                <a:solidFill>
                  <a:srgbClr val="FF0000"/>
                </a:solidFill>
              </a:rPr>
              <a:t>D+</a:t>
            </a:r>
            <a:r>
              <a:rPr lang="en-US" sz="2800" b="1" smtClean="0">
                <a:solidFill>
                  <a:schemeClr val="tx1"/>
                </a:solidFill>
              </a:rPr>
              <a:t>E-e+</a:t>
            </a:r>
            <a:endParaRPr lang="ru-RU" sz="2800" b="1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chemeClr val="tx1"/>
                </a:solidFill>
              </a:rPr>
              <a:t>сс</a:t>
            </a:r>
            <a:r>
              <a:rPr lang="en-US" sz="2800" b="1" smtClean="0">
                <a:solidFill>
                  <a:srgbClr val="FF0000"/>
                </a:solidFill>
              </a:rPr>
              <a:t>D</a:t>
            </a:r>
            <a:r>
              <a:rPr lang="ru-RU" sz="2800" b="1" smtClean="0">
                <a:solidFill>
                  <a:schemeClr val="tx1"/>
                </a:solidFill>
              </a:rPr>
              <a:t>ее = С-с+</a:t>
            </a:r>
            <a:r>
              <a:rPr lang="en-US" sz="2800" b="1" smtClean="0">
                <a:solidFill>
                  <a:srgbClr val="FF0000"/>
                </a:solidFill>
              </a:rPr>
              <a:t>D</a:t>
            </a:r>
            <a:r>
              <a:rPr lang="ru-RU" sz="2800" b="1" smtClean="0">
                <a:solidFill>
                  <a:srgbClr val="FF0000"/>
                </a:solidFill>
              </a:rPr>
              <a:t>+</a:t>
            </a:r>
            <a:r>
              <a:rPr lang="ru-RU" sz="2800" b="1" smtClean="0">
                <a:solidFill>
                  <a:schemeClr val="tx1"/>
                </a:solidFill>
              </a:rPr>
              <a:t>Е-е+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chemeClr val="tx1"/>
                </a:solidFill>
              </a:rPr>
              <a:t>Сс</a:t>
            </a:r>
            <a:r>
              <a:rPr lang="en-US" sz="2800" b="1" smtClean="0">
                <a:solidFill>
                  <a:srgbClr val="FF0000"/>
                </a:solidFill>
              </a:rPr>
              <a:t>D</a:t>
            </a:r>
            <a:r>
              <a:rPr lang="ru-RU" sz="2800" b="1" smtClean="0">
                <a:solidFill>
                  <a:srgbClr val="FF0000"/>
                </a:solidFill>
              </a:rPr>
              <a:t>сл.(</a:t>
            </a:r>
            <a:r>
              <a:rPr lang="en-US" sz="2800" b="1" smtClean="0">
                <a:solidFill>
                  <a:srgbClr val="FF0000"/>
                </a:solidFill>
              </a:rPr>
              <a:t>D</a:t>
            </a:r>
            <a:r>
              <a:rPr lang="en-US" sz="2800" b="1" smtClean="0">
                <a:solidFill>
                  <a:srgbClr val="FF0000"/>
                </a:solidFill>
                <a:cs typeface="Tahoma" pitchFamily="34" charset="0"/>
              </a:rPr>
              <a:t>±</a:t>
            </a:r>
            <a:r>
              <a:rPr lang="ru-RU" sz="2800" b="1" smtClean="0">
                <a:solidFill>
                  <a:srgbClr val="FF0000"/>
                </a:solidFill>
                <a:cs typeface="Tahoma" pitchFamily="34" charset="0"/>
              </a:rPr>
              <a:t>)</a:t>
            </a:r>
            <a:r>
              <a:rPr lang="ru-RU" sz="2800" b="1" smtClean="0">
                <a:solidFill>
                  <a:schemeClr val="tx1"/>
                </a:solidFill>
                <a:cs typeface="Tahoma" pitchFamily="34" charset="0"/>
              </a:rPr>
              <a:t>ее = С+с+</a:t>
            </a:r>
            <a:r>
              <a:rPr lang="en-US" sz="2800" b="1" smtClean="0">
                <a:solidFill>
                  <a:srgbClr val="FF0000"/>
                </a:solidFill>
                <a:cs typeface="Tahoma" pitchFamily="34" charset="0"/>
              </a:rPr>
              <a:t>D±</a:t>
            </a:r>
            <a:r>
              <a:rPr lang="ru-RU" sz="2800" b="1" smtClean="0">
                <a:solidFill>
                  <a:schemeClr val="tx1"/>
                </a:solidFill>
                <a:cs typeface="Tahoma" pitchFamily="34" charset="0"/>
              </a:rPr>
              <a:t>Е-е+</a:t>
            </a:r>
            <a:endParaRPr lang="en-US" sz="2800" b="1" smtClean="0">
              <a:solidFill>
                <a:schemeClr val="tx1"/>
              </a:solidFill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82000" cy="8699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400" dirty="0" smtClean="0">
                <a:solidFill>
                  <a:srgbClr val="FFFF00"/>
                </a:solidFill>
              </a:rPr>
              <a:t>Скрининг и идентификация антиэритроцитарных </a:t>
            </a:r>
            <a:r>
              <a:rPr lang="ru-RU" sz="2400" dirty="0" err="1" smtClean="0">
                <a:solidFill>
                  <a:srgbClr val="FFFF00"/>
                </a:solidFill>
              </a:rPr>
              <a:t>аллоантител</a:t>
            </a:r>
            <a:r>
              <a:rPr lang="ru-RU" sz="2400" dirty="0" smtClean="0">
                <a:solidFill>
                  <a:srgbClr val="FFFF00"/>
                </a:solidFill>
              </a:rPr>
              <a:t> у всех категорий доноров в 2012 - 2014гг.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28800" y="990600"/>
          <a:ext cx="68580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28596" y="5248252"/>
            <a:ext cx="8305800" cy="1609748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600" b="1" dirty="0" smtClean="0"/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2014 – </a:t>
            </a:r>
            <a:r>
              <a:rPr lang="en-US" sz="3200" b="1" dirty="0" smtClean="0">
                <a:solidFill>
                  <a:schemeClr val="tx1"/>
                </a:solidFill>
              </a:rPr>
              <a:t>D&gt;</a:t>
            </a:r>
            <a:r>
              <a:rPr lang="ru-RU" sz="3200" b="1" dirty="0" smtClean="0">
                <a:solidFill>
                  <a:schemeClr val="tx1"/>
                </a:solidFill>
              </a:rPr>
              <a:t>?</a:t>
            </a:r>
            <a:r>
              <a:rPr lang="en-US" sz="3200" b="1" dirty="0" smtClean="0">
                <a:solidFill>
                  <a:schemeClr val="tx1"/>
                </a:solidFill>
              </a:rPr>
              <a:t>&gt;D+C &gt; Le-a &gt; M=K &gt; E &gt; Co-b &gt; c=</a:t>
            </a:r>
            <a:r>
              <a:rPr lang="en-US" sz="3200" b="1" dirty="0" err="1" smtClean="0">
                <a:solidFill>
                  <a:schemeClr val="tx1"/>
                </a:solidFill>
              </a:rPr>
              <a:t>Cw</a:t>
            </a:r>
            <a:r>
              <a:rPr lang="en-US" sz="3200" b="1" dirty="0" smtClean="0">
                <a:solidFill>
                  <a:schemeClr val="tx1"/>
                </a:solidFill>
              </a:rPr>
              <a:t> &gt; Le-b=Lu-a &gt; N=C =</a:t>
            </a:r>
            <a:r>
              <a:rPr lang="en-US" sz="3200" b="1" dirty="0" err="1" smtClean="0">
                <a:solidFill>
                  <a:schemeClr val="tx1"/>
                </a:solidFill>
              </a:rPr>
              <a:t>Jk</a:t>
            </a:r>
            <a:r>
              <a:rPr lang="en-US" sz="3200" b="1" dirty="0" smtClean="0">
                <a:solidFill>
                  <a:schemeClr val="tx1"/>
                </a:solidFill>
              </a:rPr>
              <a:t>-a   </a:t>
            </a:r>
            <a:endParaRPr lang="ru-RU" sz="32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2013 – ?</a:t>
            </a:r>
            <a:r>
              <a:rPr lang="ru-RU" sz="3200" b="1" dirty="0" smtClean="0">
                <a:solidFill>
                  <a:schemeClr val="tx1"/>
                </a:solidFill>
                <a:latin typeface="Calibri"/>
              </a:rPr>
              <a:t>&gt;</a:t>
            </a:r>
            <a:r>
              <a:rPr lang="en-US" sz="3200" b="1" dirty="0" smtClean="0">
                <a:solidFill>
                  <a:schemeClr val="tx1"/>
                </a:solidFill>
              </a:rPr>
              <a:t>D</a:t>
            </a:r>
            <a:r>
              <a:rPr lang="en-US" sz="3200" b="1" dirty="0" smtClean="0">
                <a:solidFill>
                  <a:schemeClr val="tx1"/>
                </a:solidFill>
                <a:latin typeface="Calibri"/>
              </a:rPr>
              <a:t>&gt;M&gt;C=Le-a&gt;E=K&gt;Le-b&gt;</a:t>
            </a:r>
            <a:r>
              <a:rPr lang="en-US" sz="3200" b="1" dirty="0" err="1" smtClean="0">
                <a:solidFill>
                  <a:schemeClr val="tx1"/>
                </a:solidFill>
                <a:latin typeface="Calibri"/>
              </a:rPr>
              <a:t>Fy</a:t>
            </a:r>
            <a:r>
              <a:rPr lang="en-US" sz="3200" b="1" dirty="0" smtClean="0">
                <a:solidFill>
                  <a:schemeClr val="tx1"/>
                </a:solidFill>
                <a:latin typeface="Calibri"/>
              </a:rPr>
              <a:t>-b=</a:t>
            </a:r>
            <a:r>
              <a:rPr lang="en-US" sz="3200" b="1" dirty="0" err="1" smtClean="0">
                <a:solidFill>
                  <a:schemeClr val="tx1"/>
                </a:solidFill>
                <a:latin typeface="Calibri"/>
              </a:rPr>
              <a:t>Kp</a:t>
            </a:r>
            <a:r>
              <a:rPr lang="en-US" sz="3200" b="1" dirty="0" smtClean="0">
                <a:solidFill>
                  <a:schemeClr val="tx1"/>
                </a:solidFill>
                <a:latin typeface="Calibri"/>
              </a:rPr>
              <a:t>-a&gt;c=</a:t>
            </a:r>
            <a:r>
              <a:rPr lang="en-US" sz="3200" b="1" dirty="0" err="1" smtClean="0">
                <a:solidFill>
                  <a:schemeClr val="tx1"/>
                </a:solidFill>
                <a:latin typeface="Calibri"/>
              </a:rPr>
              <a:t>Kp</a:t>
            </a:r>
            <a:r>
              <a:rPr lang="en-US" sz="3200" b="1" dirty="0" smtClean="0">
                <a:solidFill>
                  <a:schemeClr val="tx1"/>
                </a:solidFill>
                <a:latin typeface="Calibri"/>
              </a:rPr>
              <a:t>-b=S=P1=Lu-b=Co-b=Js-b</a:t>
            </a:r>
            <a:endParaRPr lang="ru-RU" sz="32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en-US" sz="3200" b="1" dirty="0" smtClean="0">
                <a:solidFill>
                  <a:schemeClr val="tx1"/>
                </a:solidFill>
              </a:rPr>
              <a:t>201</a:t>
            </a:r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r>
              <a:rPr lang="en-US" sz="3200" b="1" dirty="0" smtClean="0">
                <a:solidFill>
                  <a:schemeClr val="tx1"/>
                </a:solidFill>
              </a:rPr>
              <a:t> –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en-US" sz="3200" b="1" dirty="0" smtClean="0">
                <a:solidFill>
                  <a:schemeClr val="tx1"/>
                </a:solidFill>
              </a:rPr>
              <a:t>D&gt;C&gt;</a:t>
            </a:r>
            <a:r>
              <a:rPr lang="ru-RU" sz="3200" b="1" dirty="0" smtClean="0">
                <a:solidFill>
                  <a:schemeClr val="tx1"/>
                </a:solidFill>
              </a:rPr>
              <a:t>?</a:t>
            </a:r>
            <a:r>
              <a:rPr lang="en-US" sz="3200" b="1" dirty="0" smtClean="0">
                <a:solidFill>
                  <a:schemeClr val="tx1"/>
                </a:solidFill>
              </a:rPr>
              <a:t> &gt;M&gt;E=K=Le-a=Le-b&gt;</a:t>
            </a:r>
            <a:r>
              <a:rPr lang="en-US" sz="3200" b="1" dirty="0" err="1" smtClean="0">
                <a:solidFill>
                  <a:schemeClr val="tx1"/>
                </a:solidFill>
              </a:rPr>
              <a:t>Fy</a:t>
            </a:r>
            <a:r>
              <a:rPr lang="en-US" sz="3200" b="1" dirty="0" smtClean="0">
                <a:solidFill>
                  <a:schemeClr val="tx1"/>
                </a:solidFill>
              </a:rPr>
              <a:t>-a=</a:t>
            </a:r>
            <a:r>
              <a:rPr lang="en-US" sz="3200" b="1" dirty="0" err="1" smtClean="0">
                <a:solidFill>
                  <a:schemeClr val="tx1"/>
                </a:solidFill>
              </a:rPr>
              <a:t>Jk</a:t>
            </a:r>
            <a:r>
              <a:rPr lang="en-US" sz="3200" b="1" dirty="0" smtClean="0">
                <a:solidFill>
                  <a:schemeClr val="tx1"/>
                </a:solidFill>
              </a:rPr>
              <a:t>-a=s=Lu-b=</a:t>
            </a:r>
            <a:r>
              <a:rPr lang="en-US" sz="3200" b="1" dirty="0" err="1" smtClean="0">
                <a:solidFill>
                  <a:schemeClr val="tx1"/>
                </a:solidFill>
              </a:rPr>
              <a:t>Xga</a:t>
            </a:r>
            <a:r>
              <a:rPr lang="en-US" sz="3200" b="1" dirty="0" smtClean="0">
                <a:solidFill>
                  <a:schemeClr val="tx1"/>
                </a:solidFill>
              </a:rPr>
              <a:t>&gt;</a:t>
            </a:r>
            <a:r>
              <a:rPr lang="en-US" sz="3200" b="1" dirty="0" err="1" smtClean="0">
                <a:solidFill>
                  <a:schemeClr val="tx1"/>
                </a:solidFill>
              </a:rPr>
              <a:t>Kp</a:t>
            </a:r>
            <a:r>
              <a:rPr lang="en-US" sz="3200" b="1" dirty="0" smtClean="0">
                <a:solidFill>
                  <a:schemeClr val="tx1"/>
                </a:solidFill>
              </a:rPr>
              <a:t>-b=</a:t>
            </a:r>
            <a:r>
              <a:rPr lang="en-US" sz="3200" b="1" dirty="0" err="1" smtClean="0">
                <a:solidFill>
                  <a:schemeClr val="tx1"/>
                </a:solidFill>
              </a:rPr>
              <a:t>Jk</a:t>
            </a:r>
            <a:r>
              <a:rPr lang="en-US" sz="3200" b="1" dirty="0" smtClean="0">
                <a:solidFill>
                  <a:schemeClr val="tx1"/>
                </a:solidFill>
              </a:rPr>
              <a:t>-b=N</a:t>
            </a:r>
            <a:endParaRPr lang="en-US" sz="29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600" b="1" dirty="0" smtClean="0"/>
              <a:t>         </a:t>
            </a:r>
            <a:endParaRPr lang="en-US" sz="2200" b="1" dirty="0" smtClean="0">
              <a:cs typeface="Tahoma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>
                <a:solidFill>
                  <a:srgbClr val="FFFF00"/>
                </a:solidFill>
              </a:rPr>
              <a:t>Причины ошибок при определении группы крови, резус-принадлежности, антигена Келл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44675"/>
            <a:ext cx="8229600" cy="4465638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Технические (перепутывание образцов, реагентов; нарушение температурных условий, соотношения реагентов и исследуемой крови) </a:t>
            </a:r>
          </a:p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Недостаточно высокое качество реагентов</a:t>
            </a:r>
          </a:p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Варианты антигенов А и </a:t>
            </a:r>
            <a:r>
              <a:rPr lang="en-US" sz="2800" b="1" smtClean="0">
                <a:solidFill>
                  <a:schemeClr val="tx1"/>
                </a:solidFill>
              </a:rPr>
              <a:t>D</a:t>
            </a:r>
            <a:endParaRPr lang="ru-RU" sz="2800" b="1" smtClean="0">
              <a:solidFill>
                <a:schemeClr val="tx1"/>
              </a:solidFill>
            </a:endParaRPr>
          </a:p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Наличие «химеры»</a:t>
            </a:r>
            <a:endParaRPr lang="en-US" sz="2800" b="1" smtClean="0">
              <a:solidFill>
                <a:schemeClr val="tx1"/>
              </a:solidFill>
            </a:endParaRPr>
          </a:p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Изменение активности антигенов и антител при заболеваниях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Двойная популяция эритроцитов – «химера»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химера.bmp"/>
          <p:cNvPicPr>
            <a:picLocks noGrp="1" noChangeAspect="1"/>
          </p:cNvPicPr>
          <p:nvPr>
            <p:ph idx="1"/>
          </p:nvPr>
        </p:nvPicPr>
        <p:blipFill>
          <a:blip r:embed="rId2"/>
          <a:srcRect l="18036" t="20456" r="18382" b="20759"/>
          <a:stretch>
            <a:fillRect/>
          </a:stretch>
        </p:blipFill>
        <p:spPr>
          <a:xfrm>
            <a:off x="142844" y="928670"/>
            <a:ext cx="4357718" cy="3357586"/>
          </a:xfrm>
        </p:spPr>
      </p:pic>
      <p:pic>
        <p:nvPicPr>
          <p:cNvPr id="3074" name="Picture 2" descr="F:\ximera.bmp"/>
          <p:cNvPicPr>
            <a:picLocks noChangeAspect="1" noChangeArrowheads="1"/>
          </p:cNvPicPr>
          <p:nvPr/>
        </p:nvPicPr>
        <p:blipFill>
          <a:blip r:embed="rId3"/>
          <a:srcRect l="18750" t="19791" r="18750" b="18750"/>
          <a:stretch>
            <a:fillRect/>
          </a:stretch>
        </p:blipFill>
        <p:spPr bwMode="auto">
          <a:xfrm>
            <a:off x="4572000" y="2928934"/>
            <a:ext cx="4357718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Двойная популяция эритроцитов – «химера»</a:t>
            </a:r>
            <a:endParaRPr lang="ru-RU" sz="2800" dirty="0"/>
          </a:p>
        </p:txBody>
      </p:sp>
      <p:pic>
        <p:nvPicPr>
          <p:cNvPr id="5" name="Содержимое 4" descr="Zakharov D V 02032015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26212" r="35682" b="19242"/>
          <a:stretch>
            <a:fillRect/>
          </a:stretch>
        </p:blipFill>
        <p:spPr>
          <a:xfrm>
            <a:off x="304800" y="1928802"/>
            <a:ext cx="4195762" cy="3000396"/>
          </a:xfrm>
        </p:spPr>
      </p:pic>
      <p:pic>
        <p:nvPicPr>
          <p:cNvPr id="6" name="Содержимое 5" descr="Sologub L A 11022015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28509" r="31298" b="18859"/>
          <a:stretch>
            <a:fillRect/>
          </a:stretch>
        </p:blipFill>
        <p:spPr>
          <a:xfrm>
            <a:off x="4786314" y="3214686"/>
            <a:ext cx="4214842" cy="27146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Нормативные документы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Приказ Министерства здравоохранения РФ от 2 апреля 2013 года №183н «Об утверждении правил клинического использования донорской крови и (или) ее компонентов»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7315200" cy="990600"/>
          </a:xfrm>
        </p:spPr>
        <p:txBody>
          <a:bodyPr lIns="92075" tIns="46038" rIns="92075" bIns="46038" anchorCtr="0"/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Иммуногематологическая апробация крови реципиента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87043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4375" y="1071563"/>
            <a:ext cx="3810000" cy="1285875"/>
          </a:xfrm>
          <a:prstGeom prst="actionButtonBlank">
            <a:avLst/>
          </a:prstGeom>
          <a:solidFill>
            <a:srgbClr val="FEECA0"/>
          </a:solidFill>
          <a:ln w="63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АВ0 </a:t>
            </a: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(прямой реакцией, </a:t>
            </a:r>
          </a:p>
          <a:p>
            <a:pPr algn="ctr" eaLnBrk="0" hangingPunct="0">
              <a:defRPr/>
            </a:pP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перекрестным методом</a:t>
            </a:r>
          </a:p>
          <a:p>
            <a:pPr algn="ctr" eaLnBrk="0" hangingPunct="0">
              <a:defRPr/>
            </a:pP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сомнительных случаях)</a:t>
            </a:r>
            <a:endParaRPr lang="en-US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7044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800600" y="1295400"/>
            <a:ext cx="3810000" cy="609600"/>
          </a:xfrm>
          <a:prstGeom prst="actionButtonBlank">
            <a:avLst/>
          </a:prstGeom>
          <a:solidFill>
            <a:srgbClr val="FEECA0"/>
          </a:solidFill>
          <a:ln w="63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0" hangingPunct="0">
              <a:defRPr/>
            </a:pP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0" hangingPunct="0">
              <a:defRPr/>
            </a:pPr>
            <a:r>
              <a:rPr lang="ru-RU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Rh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/ K </a:t>
            </a: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(D, C, E, </a:t>
            </a:r>
            <a:r>
              <a:rPr lang="ru-RU" sz="20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е, С</a:t>
            </a:r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w, </a:t>
            </a: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</a:t>
            </a:r>
            <a:r>
              <a:rPr lang="en-US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k</a:t>
            </a: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en-US" sz="2000" dirty="0">
              <a:solidFill>
                <a:schemeClr val="bg1"/>
              </a:solidFill>
            </a:endParaRPr>
          </a:p>
          <a:p>
            <a:pPr algn="ctr" eaLnBrk="0" hangingPunct="0">
              <a:defRPr/>
            </a:pPr>
            <a:endParaRPr lang="en-U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cxnSp>
        <p:nvCxnSpPr>
          <p:cNvPr id="30725" name="AutoShape 5"/>
          <p:cNvCxnSpPr>
            <a:cxnSpLocks noChangeShapeType="1"/>
            <a:stCxn id="87043" idx="0"/>
            <a:endCxn id="87044" idx="2"/>
          </p:cNvCxnSpPr>
          <p:nvPr/>
        </p:nvCxnSpPr>
        <p:spPr bwMode="auto">
          <a:xfrm flipV="1">
            <a:off x="4524375" y="1600200"/>
            <a:ext cx="276225" cy="114300"/>
          </a:xfrm>
          <a:prstGeom prst="straightConnector1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sp>
        <p:nvSpPr>
          <p:cNvPr id="87046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667000" y="2743200"/>
            <a:ext cx="4114800" cy="609600"/>
          </a:xfrm>
          <a:prstGeom prst="actionButtonBlank">
            <a:avLst/>
          </a:prstGeom>
          <a:solidFill>
            <a:srgbClr val="FEECA0"/>
          </a:solidFill>
          <a:ln w="63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Скрининг антител к антигенам </a:t>
            </a:r>
            <a:r>
              <a:rPr 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Er</a:t>
            </a:r>
            <a:endParaRPr lang="ru-RU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0" hangingPunct="0">
              <a:defRPr/>
            </a:pPr>
            <a:r>
              <a:rPr lang="ru-RU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перед каждой трансфузией</a:t>
            </a:r>
            <a:endParaRPr lang="en-US" sz="28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727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9600" y="2362200"/>
            <a:ext cx="1282700" cy="857250"/>
          </a:xfrm>
          <a:prstGeom prst="actionButtonBlank">
            <a:avLst/>
          </a:prstGeom>
          <a:solidFill>
            <a:srgbClr val="FF00FF"/>
          </a:solidFill>
          <a:ln w="635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ru-RU" sz="2000" b="1">
                <a:solidFill>
                  <a:srgbClr val="000000"/>
                </a:solidFill>
              </a:rPr>
              <a:t>Антитела</a:t>
            </a:r>
            <a:br>
              <a:rPr lang="ru-RU" sz="2000" b="1">
                <a:solidFill>
                  <a:srgbClr val="000000"/>
                </a:solidFill>
              </a:rPr>
            </a:br>
            <a:r>
              <a:rPr lang="ru-RU" sz="2000" b="1">
                <a:solidFill>
                  <a:srgbClr val="000000"/>
                </a:solidFill>
              </a:rPr>
              <a:t>есть</a:t>
            </a:r>
            <a:endParaRPr lang="en-US" sz="2400" b="1">
              <a:solidFill>
                <a:srgbClr val="000000"/>
              </a:solidFill>
              <a:latin typeface="Times New Roman" pitchFamily="18" charset="0"/>
              <a:hlinkClick r:id="rId5" action="ppaction://hlinksldjump"/>
            </a:endParaRPr>
          </a:p>
        </p:txBody>
      </p:sp>
      <p:sp>
        <p:nvSpPr>
          <p:cNvPr id="30728" name="AutoShape 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39000" y="2438400"/>
            <a:ext cx="1282700" cy="857250"/>
          </a:xfrm>
          <a:prstGeom prst="actionButtonBlank">
            <a:avLst/>
          </a:prstGeom>
          <a:solidFill>
            <a:srgbClr val="00FF00"/>
          </a:solidFill>
          <a:ln w="635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ru-RU" sz="2000" b="1">
                <a:solidFill>
                  <a:schemeClr val="bg1"/>
                </a:solidFill>
              </a:rPr>
              <a:t>Антител</a:t>
            </a:r>
            <a:br>
              <a:rPr lang="ru-RU" sz="2000" b="1">
                <a:solidFill>
                  <a:schemeClr val="bg1"/>
                </a:solidFill>
              </a:rPr>
            </a:br>
            <a:r>
              <a:rPr lang="ru-RU" sz="2000" b="1">
                <a:solidFill>
                  <a:schemeClr val="bg1"/>
                </a:solidFill>
              </a:rPr>
              <a:t>нет</a:t>
            </a:r>
            <a:endParaRPr lang="en-US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cxnSp>
        <p:nvCxnSpPr>
          <p:cNvPr id="30729" name="AutoShape 9"/>
          <p:cNvCxnSpPr>
            <a:cxnSpLocks noChangeShapeType="1"/>
            <a:stCxn id="87046" idx="2"/>
            <a:endCxn id="30727" idx="0"/>
          </p:cNvCxnSpPr>
          <p:nvPr/>
        </p:nvCxnSpPr>
        <p:spPr bwMode="auto">
          <a:xfrm rot="10800000">
            <a:off x="1844675" y="2790825"/>
            <a:ext cx="822325" cy="257175"/>
          </a:xfrm>
          <a:prstGeom prst="bentConnector3">
            <a:avLst>
              <a:gd name="adj1" fmla="val 47106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cxn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6248400" y="4876800"/>
            <a:ext cx="2225675" cy="1676400"/>
          </a:xfrm>
          <a:prstGeom prst="rect">
            <a:avLst/>
          </a:prstGeom>
          <a:noFill/>
          <a:ln w="57150" cap="sq" cmpd="thinThick">
            <a:solidFill>
              <a:srgbClr val="00FF00"/>
            </a:solidFill>
            <a:miter lim="800000"/>
            <a:headEnd type="none" w="sm" len="sm"/>
            <a:tailEnd type="none" w="sm" len="sm"/>
          </a:ln>
          <a:effectLst>
            <a:prstShdw prst="shdw17" dist="17961" dir="13500000">
              <a:srgbClr val="009900"/>
            </a:prstShdw>
          </a:effectLst>
        </p:spPr>
        <p:txBody>
          <a:bodyPr wrap="none" anchor="ctr"/>
          <a:lstStyle/>
          <a:p>
            <a:pPr algn="ctr" eaLnBrk="0" hangingPunct="0"/>
            <a:r>
              <a:rPr lang="en-US" sz="2000" b="1"/>
              <a:t>Повторный </a:t>
            </a:r>
            <a:br>
              <a:rPr lang="en-US" sz="2000" b="1"/>
            </a:br>
            <a:r>
              <a:rPr lang="en-US" sz="2000" b="1"/>
              <a:t>контроль при </a:t>
            </a:r>
            <a:br>
              <a:rPr lang="en-US" sz="2000" b="1"/>
            </a:br>
            <a:r>
              <a:rPr lang="en-US" sz="2000" b="1"/>
              <a:t>следующей</a:t>
            </a:r>
            <a:br>
              <a:rPr lang="en-US" sz="2000" b="1"/>
            </a:br>
            <a:r>
              <a:rPr lang="en-US" sz="2000" b="1"/>
              <a:t>госпитализации</a:t>
            </a:r>
            <a:endParaRPr lang="en-US" sz="2400" b="1">
              <a:latin typeface="Times New Roman" pitchFamily="18" charset="0"/>
            </a:endParaRPr>
          </a:p>
        </p:txBody>
      </p:sp>
      <p:cxnSp>
        <p:nvCxnSpPr>
          <p:cNvPr id="30731" name="AutoShape 11"/>
          <p:cNvCxnSpPr>
            <a:cxnSpLocks noChangeShapeType="1"/>
            <a:stCxn id="87046" idx="0"/>
            <a:endCxn id="30728" idx="2"/>
          </p:cNvCxnSpPr>
          <p:nvPr/>
        </p:nvCxnSpPr>
        <p:spPr bwMode="auto">
          <a:xfrm flipV="1">
            <a:off x="6781800" y="2867025"/>
            <a:ext cx="457200" cy="180975"/>
          </a:xfrm>
          <a:prstGeom prst="bentConnector3">
            <a:avLst>
              <a:gd name="adj1" fmla="val 50000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cxnSp>
      <p:cxnSp>
        <p:nvCxnSpPr>
          <p:cNvPr id="30732" name="AutoShape 12"/>
          <p:cNvCxnSpPr>
            <a:cxnSpLocks noChangeShapeType="1"/>
            <a:stCxn id="30728" idx="0"/>
            <a:endCxn id="30730" idx="3"/>
          </p:cNvCxnSpPr>
          <p:nvPr/>
        </p:nvCxnSpPr>
        <p:spPr bwMode="auto">
          <a:xfrm flipH="1">
            <a:off x="8502650" y="2867025"/>
            <a:ext cx="19050" cy="2847975"/>
          </a:xfrm>
          <a:prstGeom prst="bentConnector3">
            <a:avLst>
              <a:gd name="adj1" fmla="val -1200000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cxnSp>
      <p:sp>
        <p:nvSpPr>
          <p:cNvPr id="87053" name="AutoShape 13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0" y="4114800"/>
            <a:ext cx="2362200" cy="609600"/>
          </a:xfrm>
          <a:prstGeom prst="actionButtonBlank">
            <a:avLst/>
          </a:prstGeom>
          <a:solidFill>
            <a:srgbClr val="FEECA0"/>
          </a:solidFill>
          <a:ln w="63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Идентификация 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cxnSp>
        <p:nvCxnSpPr>
          <p:cNvPr id="30734" name="AutoShape 14"/>
          <p:cNvCxnSpPr>
            <a:cxnSpLocks noChangeShapeType="1"/>
            <a:stCxn id="30727" idx="2"/>
            <a:endCxn id="87053" idx="2"/>
          </p:cNvCxnSpPr>
          <p:nvPr/>
        </p:nvCxnSpPr>
        <p:spPr bwMode="auto">
          <a:xfrm rot="10800000" flipH="1" flipV="1">
            <a:off x="609600" y="2790825"/>
            <a:ext cx="152400" cy="1628775"/>
          </a:xfrm>
          <a:prstGeom prst="bentConnector3">
            <a:avLst>
              <a:gd name="adj1" fmla="val -150000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cxnSp>
      <p:cxnSp>
        <p:nvCxnSpPr>
          <p:cNvPr id="30735" name="AutoShape 15"/>
          <p:cNvCxnSpPr>
            <a:cxnSpLocks noChangeShapeType="1"/>
            <a:stCxn id="30727" idx="2"/>
            <a:endCxn id="30736" idx="2"/>
          </p:cNvCxnSpPr>
          <p:nvPr/>
        </p:nvCxnSpPr>
        <p:spPr bwMode="auto">
          <a:xfrm rot="10800000" flipH="1" flipV="1">
            <a:off x="609600" y="2790825"/>
            <a:ext cx="1588" cy="3011488"/>
          </a:xfrm>
          <a:prstGeom prst="bentConnector3">
            <a:avLst>
              <a:gd name="adj1" fmla="val -14400005"/>
            </a:avLst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cxnSp>
      <p:sp>
        <p:nvSpPr>
          <p:cNvPr id="30736" name="AutoShape 16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9600" y="5105400"/>
            <a:ext cx="3314700" cy="1393825"/>
          </a:xfrm>
          <a:prstGeom prst="actionButtonBlank">
            <a:avLst/>
          </a:prstGeom>
          <a:solidFill>
            <a:srgbClr val="FEECA0"/>
          </a:solidFill>
          <a:ln w="6350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b="1">
                <a:solidFill>
                  <a:srgbClr val="3333FF"/>
                </a:solidFill>
              </a:rPr>
              <a:t>Индивидуальный подбор </a:t>
            </a:r>
            <a:br>
              <a:rPr lang="en-US" b="1">
                <a:solidFill>
                  <a:srgbClr val="3333FF"/>
                </a:solidFill>
              </a:rPr>
            </a:br>
            <a:r>
              <a:rPr lang="en-US" b="1">
                <a:solidFill>
                  <a:srgbClr val="3333FF"/>
                </a:solidFill>
              </a:rPr>
              <a:t>по антигенам эритроциов</a:t>
            </a:r>
            <a:br>
              <a:rPr lang="en-US" b="1">
                <a:solidFill>
                  <a:srgbClr val="3333FF"/>
                </a:solidFill>
              </a:rPr>
            </a:br>
            <a:r>
              <a:rPr lang="en-US" b="1">
                <a:solidFill>
                  <a:srgbClr val="3333FF"/>
                </a:solidFill>
              </a:rPr>
              <a:t>при каждой трансфузии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idx="1"/>
          </p:nvPr>
        </p:nvSpPr>
        <p:spPr>
          <a:xfrm>
            <a:off x="357158" y="500042"/>
            <a:ext cx="8686800" cy="4525962"/>
          </a:xfrm>
        </p:spPr>
        <p:txBody>
          <a:bodyPr/>
          <a:lstStyle/>
          <a:p>
            <a:r>
              <a:rPr lang="ru-RU" sz="2400" dirty="0" err="1" smtClean="0">
                <a:solidFill>
                  <a:schemeClr val="tx1"/>
                </a:solidFill>
              </a:rPr>
              <a:t>Ландштейнер</a:t>
            </a:r>
            <a:r>
              <a:rPr lang="ru-RU" sz="2400" dirty="0" smtClean="0">
                <a:solidFill>
                  <a:schemeClr val="tx1"/>
                </a:solidFill>
              </a:rPr>
              <a:t>, в 1901г. – первые заключения о трех группах крови – А, В и С (</a:t>
            </a:r>
            <a:r>
              <a:rPr lang="en-US" sz="2400" dirty="0" smtClean="0">
                <a:solidFill>
                  <a:schemeClr val="tx1"/>
                </a:solidFill>
              </a:rPr>
              <a:t>O</a:t>
            </a:r>
            <a:r>
              <a:rPr lang="ru-RU" sz="2400" dirty="0" smtClean="0">
                <a:solidFill>
                  <a:schemeClr val="tx1"/>
                </a:solidFill>
              </a:rPr>
              <a:t>).    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Янский,  в  1907г. – наличие АВ группы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graphicFrame>
        <p:nvGraphicFramePr>
          <p:cNvPr id="5" name="Содержимое 7"/>
          <p:cNvGraphicFramePr>
            <a:graphicFrameLocks/>
          </p:cNvGraphicFramePr>
          <p:nvPr/>
        </p:nvGraphicFramePr>
        <p:xfrm>
          <a:off x="214282" y="2000240"/>
          <a:ext cx="5429288" cy="3551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1"/>
                <a:gridCol w="979620"/>
                <a:gridCol w="1000678"/>
                <a:gridCol w="948660"/>
                <a:gridCol w="785819"/>
              </a:tblGrid>
              <a:tr h="448746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70585" marR="70585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Группа крови</a:t>
                      </a:r>
                      <a:endParaRPr lang="ru-RU" dirty="0"/>
                    </a:p>
                  </a:txBody>
                  <a:tcPr marL="70585" marR="70585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9412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O</a:t>
                      </a:r>
                      <a:endParaRPr lang="ru-RU" b="1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</a:t>
                      </a:r>
                      <a:endParaRPr lang="ru-RU" b="1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АВ</a:t>
                      </a:r>
                      <a:endParaRPr lang="ru-RU" b="1" dirty="0"/>
                    </a:p>
                  </a:txBody>
                  <a:tcPr marL="70585" marR="70585" anchor="ctr"/>
                </a:tc>
              </a:tr>
              <a:tr h="83765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Антигены</a:t>
                      </a:r>
                      <a:r>
                        <a:rPr lang="ru-RU" sz="1600" b="1" baseline="0" dirty="0" smtClean="0"/>
                        <a:t> на эритроцитах</a:t>
                      </a:r>
                      <a:endParaRPr lang="ru-RU" sz="1600" b="1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А+В</a:t>
                      </a:r>
                      <a:endParaRPr lang="ru-RU" dirty="0"/>
                    </a:p>
                  </a:txBody>
                  <a:tcPr marL="70585" marR="70585" anchor="ctr"/>
                </a:tc>
              </a:tr>
              <a:tr h="93338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Антитела в сыворотке</a:t>
                      </a:r>
                      <a:endParaRPr lang="ru-RU" sz="1600" b="1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Анти-А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err="1" smtClean="0"/>
                        <a:t>Анти-В</a:t>
                      </a:r>
                      <a:endParaRPr lang="ru-RU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Анти-В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Анти-А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 marL="70585" marR="70585" anchor="ctr"/>
                </a:tc>
              </a:tr>
              <a:tr h="83765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Частота встречаемости</a:t>
                      </a:r>
                    </a:p>
                    <a:p>
                      <a:pPr algn="ctr"/>
                      <a:r>
                        <a:rPr lang="ru-RU" sz="1600" b="1" dirty="0" smtClean="0"/>
                        <a:t>%</a:t>
                      </a:r>
                      <a:endParaRPr lang="ru-RU" sz="1600" b="1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</a:t>
                      </a:r>
                      <a:endParaRPr lang="ru-RU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33</a:t>
                      </a:r>
                      <a:endParaRPr lang="ru-RU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23</a:t>
                      </a:r>
                      <a:endParaRPr lang="ru-RU" dirty="0"/>
                    </a:p>
                  </a:txBody>
                  <a:tcPr marL="70585" marR="7058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marL="70585" marR="70585" anchor="ctr"/>
                </a:tc>
              </a:tr>
            </a:tbl>
          </a:graphicData>
        </a:graphic>
      </p:graphicFrame>
      <p:pic>
        <p:nvPicPr>
          <p:cNvPr id="6" name="Содержимое 3" descr="5_1_gryppi_krov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643570" y="3929066"/>
            <a:ext cx="3352795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931863" y="152400"/>
            <a:ext cx="7602537" cy="73818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FFFF00"/>
                </a:solidFill>
              </a:rPr>
              <a:t>Алгоритмы исследований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0" y="1071563"/>
            <a:ext cx="9144000" cy="1822450"/>
          </a:xfrm>
        </p:spPr>
        <p:txBody>
          <a:bodyPr/>
          <a:lstStyle/>
          <a:p>
            <a:pPr marL="609600" indent="-609600" eaLnBrk="1" hangingPunct="1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          </a:t>
            </a:r>
            <a:r>
              <a:rPr lang="ru-RU" sz="2400" dirty="0" smtClean="0">
                <a:solidFill>
                  <a:schemeClr val="tx1"/>
                </a:solidFill>
              </a:rPr>
              <a:t>Первичное определение группы крови и резуса врачом клинического отделения организации, прошедшим обучение по вопросам трансфузиологии прямой реакцией агглютинации с реагентами </a:t>
            </a:r>
            <a:r>
              <a:rPr lang="ru-RU" sz="2400" dirty="0" err="1" smtClean="0">
                <a:solidFill>
                  <a:schemeClr val="tx1"/>
                </a:solidFill>
              </a:rPr>
              <a:t>анти-А</a:t>
            </a:r>
            <a:r>
              <a:rPr lang="ru-RU" sz="2400" dirty="0" smtClean="0">
                <a:solidFill>
                  <a:schemeClr val="tx1"/>
                </a:solidFill>
              </a:rPr>
              <a:t> и </a:t>
            </a:r>
            <a:r>
              <a:rPr lang="ru-RU" sz="2400" dirty="0" err="1" smtClean="0">
                <a:solidFill>
                  <a:schemeClr val="tx1"/>
                </a:solidFill>
              </a:rPr>
              <a:t>анти-В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ru-RU" sz="3600" dirty="0" smtClean="0"/>
          </a:p>
          <a:p>
            <a:pPr marL="609600" indent="-609600" eaLnBrk="1" hangingPunct="1">
              <a:buFont typeface="Wingdings" pitchFamily="2" charset="2"/>
              <a:buNone/>
            </a:pPr>
            <a:endParaRPr lang="ru-RU" sz="3600" dirty="0" smtClean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19125" y="3216275"/>
            <a:ext cx="34067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endParaRPr kumimoji="1" lang="ru-RU" sz="2400">
              <a:latin typeface="Times New Roman" pitchFamily="18" charset="0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714348" y="1928802"/>
            <a:ext cx="8229600" cy="520142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endParaRPr kumimoji="1" lang="ru-RU" sz="2000" dirty="0">
              <a:solidFill>
                <a:srgbClr val="0066FF"/>
              </a:solidFill>
              <a:latin typeface="Arial Black" pitchFamily="34" charset="0"/>
            </a:endParaRPr>
          </a:p>
          <a:p>
            <a:pPr eaLnBrk="0" hangingPunct="0"/>
            <a:endParaRPr kumimoji="1" lang="ru-RU" sz="2000" dirty="0">
              <a:solidFill>
                <a:srgbClr val="0066FF"/>
              </a:solidFill>
              <a:latin typeface="Arial Black" pitchFamily="34" charset="0"/>
            </a:endParaRPr>
          </a:p>
          <a:p>
            <a:pPr eaLnBrk="0" hangingPunct="0"/>
            <a:endParaRPr kumimoji="1" lang="ru-RU" sz="2400" dirty="0">
              <a:solidFill>
                <a:srgbClr val="FFFF00"/>
              </a:solidFill>
              <a:latin typeface="Arial Black" pitchFamily="34" charset="0"/>
            </a:endParaRPr>
          </a:p>
          <a:p>
            <a:pPr algn="ctr" eaLnBrk="0" hangingPunct="0"/>
            <a:r>
              <a:rPr kumimoji="1" lang="ru-RU" sz="2000" b="1" u="sng" dirty="0">
                <a:solidFill>
                  <a:srgbClr val="FFFF00"/>
                </a:solidFill>
                <a:latin typeface="Tahoma" pitchFamily="34" charset="0"/>
              </a:rPr>
              <a:t>в </a:t>
            </a:r>
            <a:r>
              <a:rPr kumimoji="1" lang="ru-RU" sz="2000" b="1" u="sng" dirty="0" smtClean="0">
                <a:solidFill>
                  <a:srgbClr val="FFFF00"/>
                </a:solidFill>
                <a:latin typeface="Tahoma" pitchFamily="34" charset="0"/>
              </a:rPr>
              <a:t>лаборатории ЛПУ</a:t>
            </a:r>
            <a:r>
              <a:rPr kumimoji="1" lang="ru-RU" sz="2000" b="1" dirty="0" smtClean="0">
                <a:solidFill>
                  <a:srgbClr val="FFFF00"/>
                </a:solidFill>
                <a:latin typeface="Tahoma" pitchFamily="34" charset="0"/>
              </a:rPr>
              <a:t>:</a:t>
            </a:r>
            <a:endParaRPr kumimoji="1" lang="en-US" sz="2000" b="1" dirty="0" smtClean="0">
              <a:solidFill>
                <a:srgbClr val="FFFF00"/>
              </a:solidFill>
              <a:latin typeface="Tahoma" pitchFamily="34" charset="0"/>
            </a:endParaRPr>
          </a:p>
          <a:p>
            <a:pPr algn="ctr" eaLnBrk="0" hangingPunct="0"/>
            <a:endParaRPr kumimoji="1" lang="ru-RU" sz="2800" b="1" dirty="0">
              <a:solidFill>
                <a:srgbClr val="FFFF00"/>
              </a:solidFill>
              <a:latin typeface="Arial Black" pitchFamily="34" charset="0"/>
            </a:endParaRPr>
          </a:p>
          <a:p>
            <a:pPr algn="ctr" eaLnBrk="0" hangingPunct="0"/>
            <a:r>
              <a:rPr kumimoji="1" lang="ru-RU" sz="2400" dirty="0" smtClean="0">
                <a:latin typeface="+mj-lt"/>
              </a:rPr>
              <a:t>Подтверждающее определение </a:t>
            </a:r>
            <a:r>
              <a:rPr kumimoji="1" lang="ru-RU" sz="2400" dirty="0">
                <a:latin typeface="+mj-lt"/>
              </a:rPr>
              <a:t>группы крови </a:t>
            </a:r>
            <a:r>
              <a:rPr kumimoji="1" lang="ru-RU" sz="2400" dirty="0" smtClean="0">
                <a:latin typeface="+mj-lt"/>
              </a:rPr>
              <a:t>прямой реакцией агглютинации </a:t>
            </a:r>
            <a:r>
              <a:rPr lang="ru-RU" sz="2400" dirty="0" smtClean="0">
                <a:latin typeface="+mj-lt"/>
              </a:rPr>
              <a:t>реагентами </a:t>
            </a:r>
            <a:r>
              <a:rPr lang="ru-RU" sz="2400" dirty="0" err="1" smtClean="0">
                <a:latin typeface="+mj-lt"/>
              </a:rPr>
              <a:t>анти-А</a:t>
            </a:r>
            <a:r>
              <a:rPr lang="ru-RU" sz="2400" dirty="0" smtClean="0">
                <a:latin typeface="+mj-lt"/>
              </a:rPr>
              <a:t> и </a:t>
            </a:r>
            <a:r>
              <a:rPr lang="ru-RU" sz="2400" dirty="0" err="1" smtClean="0">
                <a:latin typeface="+mj-lt"/>
              </a:rPr>
              <a:t>анти-В</a:t>
            </a:r>
            <a:r>
              <a:rPr kumimoji="1" lang="ru-RU" sz="2400" dirty="0" smtClean="0">
                <a:latin typeface="+mj-lt"/>
              </a:rPr>
              <a:t>, </a:t>
            </a:r>
            <a:r>
              <a:rPr kumimoji="1" lang="ru-RU" sz="2400" dirty="0" err="1" smtClean="0">
                <a:latin typeface="+mj-lt"/>
              </a:rPr>
              <a:t>резус-принадлежности</a:t>
            </a:r>
            <a:r>
              <a:rPr kumimoji="1" lang="ru-RU" sz="2400" dirty="0" smtClean="0">
                <a:latin typeface="+mj-lt"/>
              </a:rPr>
              <a:t> реагентом анти-</a:t>
            </a:r>
            <a:r>
              <a:rPr kumimoji="1" lang="en-US" sz="2400" dirty="0" smtClean="0">
                <a:latin typeface="+mj-lt"/>
              </a:rPr>
              <a:t>D</a:t>
            </a:r>
            <a:r>
              <a:rPr kumimoji="1" lang="ru-RU" sz="2400" dirty="0" smtClean="0">
                <a:latin typeface="+mj-lt"/>
              </a:rPr>
              <a:t>, </a:t>
            </a:r>
            <a:r>
              <a:rPr kumimoji="1" lang="ru-RU" sz="2400" dirty="0" err="1">
                <a:latin typeface="+mj-lt"/>
              </a:rPr>
              <a:t>типирование</a:t>
            </a:r>
            <a:r>
              <a:rPr kumimoji="1" lang="ru-RU" sz="2400" dirty="0">
                <a:latin typeface="+mj-lt"/>
              </a:rPr>
              <a:t> по антигенам С, с, Е, е, С</a:t>
            </a:r>
            <a:r>
              <a:rPr kumimoji="1" lang="en-US" sz="2400" dirty="0">
                <a:latin typeface="+mj-lt"/>
              </a:rPr>
              <a:t>w</a:t>
            </a:r>
            <a:r>
              <a:rPr kumimoji="1" lang="ru-RU" sz="2400" dirty="0">
                <a:latin typeface="+mj-lt"/>
              </a:rPr>
              <a:t>, К, к, скрининг антиэритроцитарных антител</a:t>
            </a:r>
          </a:p>
          <a:p>
            <a:pPr eaLnBrk="0" hangingPunct="0"/>
            <a:endParaRPr kumimoji="1" lang="ru-RU" sz="2000" dirty="0">
              <a:solidFill>
                <a:srgbClr val="FF33CC"/>
              </a:solidFill>
              <a:latin typeface="Arial Black" pitchFamily="34" charset="0"/>
            </a:endParaRPr>
          </a:p>
          <a:p>
            <a:pPr eaLnBrk="0" hangingPunct="0"/>
            <a:endParaRPr kumimoji="1" lang="en-US" sz="2000" dirty="0">
              <a:solidFill>
                <a:srgbClr val="FF33CC"/>
              </a:solidFill>
              <a:latin typeface="Arial Black" pitchFamily="34" charset="0"/>
            </a:endParaRPr>
          </a:p>
          <a:p>
            <a:pPr eaLnBrk="0" hangingPunct="0">
              <a:buFontTx/>
              <a:buChar char="•"/>
            </a:pPr>
            <a:endParaRPr kumimoji="1" lang="en-US" sz="2000" dirty="0">
              <a:solidFill>
                <a:srgbClr val="FF33CC"/>
              </a:solidFill>
              <a:latin typeface="Arial Black" pitchFamily="34" charset="0"/>
            </a:endParaRPr>
          </a:p>
          <a:p>
            <a:pPr eaLnBrk="0" hangingPunct="0">
              <a:buFontTx/>
              <a:buChar char="•"/>
            </a:pPr>
            <a:endParaRPr kumimoji="1" lang="ru-RU" sz="2000" dirty="0">
              <a:solidFill>
                <a:srgbClr val="FF33CC"/>
              </a:solidFill>
              <a:latin typeface="Arial Black" pitchFamily="34" charset="0"/>
            </a:endParaRPr>
          </a:p>
          <a:p>
            <a:pPr eaLnBrk="0" hangingPunct="0">
              <a:buFontTx/>
              <a:buChar char="•"/>
            </a:pPr>
            <a:endParaRPr kumimoji="1" lang="ru-RU" sz="2000" dirty="0">
              <a:solidFill>
                <a:srgbClr val="FF33CC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Алгоритмы исследований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При получении результатов, вызывающих сомнения (слабовыраженные реакции) при подтверждающем исследовании, определение группы крови по системе АВО осуществляется с использованием реагентов, содержащих </a:t>
            </a:r>
            <a:r>
              <a:rPr lang="ru-RU" sz="2400" dirty="0" err="1" smtClean="0">
                <a:solidFill>
                  <a:schemeClr val="tx1"/>
                </a:solidFill>
              </a:rPr>
              <a:t>анти-А</a:t>
            </a:r>
            <a:r>
              <a:rPr lang="ru-RU" sz="2400" dirty="0" smtClean="0">
                <a:solidFill>
                  <a:schemeClr val="tx1"/>
                </a:solidFill>
              </a:rPr>
              <a:t>- и </a:t>
            </a:r>
            <a:r>
              <a:rPr lang="ru-RU" sz="2400" dirty="0" err="1" smtClean="0">
                <a:solidFill>
                  <a:schemeClr val="tx1"/>
                </a:solidFill>
              </a:rPr>
              <a:t>анти-В-антитела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и</a:t>
            </a:r>
            <a:r>
              <a:rPr lang="ru-RU" sz="2400" dirty="0" smtClean="0">
                <a:solidFill>
                  <a:schemeClr val="tx1"/>
                </a:solidFill>
              </a:rPr>
              <a:t> стандартных эритроцитов O(I), А(II) и В(III)</a:t>
            </a:r>
            <a:endParaRPr lang="en-US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Определение вариантов антигена </a:t>
            </a:r>
            <a:r>
              <a:rPr lang="en-US" sz="2400" dirty="0" smtClean="0">
                <a:solidFill>
                  <a:schemeClr val="tx1"/>
                </a:solidFill>
              </a:rPr>
              <a:t>D</a:t>
            </a:r>
            <a:r>
              <a:rPr lang="ru-RU" sz="2400" dirty="0" smtClean="0">
                <a:solidFill>
                  <a:schemeClr val="tx1"/>
                </a:solidFill>
              </a:rPr>
              <a:t> (</a:t>
            </a:r>
            <a:r>
              <a:rPr lang="en-US" sz="2400" dirty="0" smtClean="0">
                <a:solidFill>
                  <a:schemeClr val="tx1"/>
                </a:solidFill>
              </a:rPr>
              <a:t>D</a:t>
            </a:r>
            <a:r>
              <a:rPr lang="ru-RU" sz="2400" dirty="0" smtClean="0">
                <a:solidFill>
                  <a:schemeClr val="tx1"/>
                </a:solidFill>
              </a:rPr>
              <a:t>сл. и </a:t>
            </a:r>
            <a:r>
              <a:rPr lang="en-US" sz="2400" dirty="0" smtClean="0">
                <a:solidFill>
                  <a:schemeClr val="tx1"/>
                </a:solidFill>
              </a:rPr>
              <a:t>D</a:t>
            </a:r>
            <a:r>
              <a:rPr lang="ru-RU" sz="2400" dirty="0" smtClean="0">
                <a:solidFill>
                  <a:schemeClr val="tx1"/>
                </a:solidFill>
              </a:rPr>
              <a:t>вар.) у реципиентов не проводится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При случайном выявлении наличия у реципиента вариантов антигена </a:t>
            </a:r>
            <a:r>
              <a:rPr lang="en-US" sz="2400" dirty="0" smtClean="0">
                <a:solidFill>
                  <a:schemeClr val="tx1"/>
                </a:solidFill>
              </a:rPr>
              <a:t>D (D</a:t>
            </a:r>
            <a:r>
              <a:rPr lang="ru-RU" sz="2400" dirty="0" smtClean="0">
                <a:solidFill>
                  <a:schemeClr val="tx1"/>
                </a:solidFill>
              </a:rPr>
              <a:t>сл. или </a:t>
            </a:r>
            <a:r>
              <a:rPr lang="en-US" sz="2400" dirty="0" smtClean="0">
                <a:solidFill>
                  <a:schemeClr val="tx1"/>
                </a:solidFill>
              </a:rPr>
              <a:t>D</a:t>
            </a:r>
            <a:r>
              <a:rPr lang="ru-RU" sz="2400" dirty="0" smtClean="0">
                <a:solidFill>
                  <a:schemeClr val="tx1"/>
                </a:solidFill>
              </a:rPr>
              <a:t>вар.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  <a:r>
              <a:rPr lang="ru-RU" sz="2400" dirty="0" smtClean="0">
                <a:solidFill>
                  <a:schemeClr val="tx1"/>
                </a:solidFill>
              </a:rPr>
              <a:t>, его резус-принадлежность считается отрицательной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FF00"/>
                </a:solidFill>
              </a:rPr>
              <a:t>экстраагглютинин</a:t>
            </a:r>
            <a:r>
              <a:rPr lang="ru-RU" dirty="0" smtClean="0">
                <a:solidFill>
                  <a:srgbClr val="FFFF00"/>
                </a:solidFill>
              </a:rPr>
              <a:t> анти-А1 у реципиента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Переливание </a:t>
            </a:r>
            <a:r>
              <a:rPr lang="ru-RU" dirty="0" err="1" smtClean="0">
                <a:solidFill>
                  <a:schemeClr val="tx1"/>
                </a:solidFill>
              </a:rPr>
              <a:t>эритроцитсодержащих</a:t>
            </a:r>
            <a:r>
              <a:rPr lang="ru-RU" dirty="0" smtClean="0">
                <a:solidFill>
                  <a:schemeClr val="tx1"/>
                </a:solidFill>
              </a:rPr>
              <a:t> компонентов: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3571876"/>
            <a:ext cx="4572000" cy="218521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EFFE5"/>
                </a:solidFill>
              </a:rPr>
              <a:t>    А1</a:t>
            </a:r>
            <a:r>
              <a:rPr lang="en-US" b="1" dirty="0" smtClean="0">
                <a:solidFill>
                  <a:srgbClr val="FEFFE5"/>
                </a:solidFill>
              </a:rPr>
              <a:t>(II)</a:t>
            </a:r>
            <a:r>
              <a:rPr lang="en-US" b="1" dirty="0" smtClean="0">
                <a:solidFill>
                  <a:srgbClr val="FF66FF"/>
                </a:solidFill>
              </a:rPr>
              <a:t>                        </a:t>
            </a:r>
            <a:r>
              <a:rPr lang="en-US" b="1" dirty="0" smtClean="0">
                <a:solidFill>
                  <a:srgbClr val="FEFFE5"/>
                </a:solidFill>
              </a:rPr>
              <a:t>A2(II)</a:t>
            </a:r>
            <a:r>
              <a:rPr lang="en-US" sz="1600" b="1" dirty="0" smtClean="0">
                <a:solidFill>
                  <a:srgbClr val="FF66FF"/>
                </a:solidFill>
              </a:rPr>
              <a:t> </a:t>
            </a:r>
            <a:endParaRPr lang="ru-RU" sz="1600" b="1" dirty="0" smtClean="0">
              <a:solidFill>
                <a:srgbClr val="FF66FF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1600" b="1" dirty="0" smtClean="0">
              <a:solidFill>
                <a:srgbClr val="FF66FF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EFFE5"/>
                </a:solidFill>
              </a:rPr>
              <a:t>    </a:t>
            </a:r>
            <a:r>
              <a:rPr lang="en-US" b="1" dirty="0" smtClean="0">
                <a:solidFill>
                  <a:srgbClr val="FEFFE5"/>
                </a:solidFill>
              </a:rPr>
              <a:t>A</a:t>
            </a:r>
            <a:r>
              <a:rPr lang="ru-RU" b="1" dirty="0" smtClean="0">
                <a:solidFill>
                  <a:srgbClr val="FEFFE5"/>
                </a:solidFill>
              </a:rPr>
              <a:t>1</a:t>
            </a:r>
            <a:r>
              <a:rPr lang="en-US" b="1" dirty="0" smtClean="0">
                <a:solidFill>
                  <a:srgbClr val="FEFFE5"/>
                </a:solidFill>
              </a:rPr>
              <a:t>B(IV)</a:t>
            </a:r>
            <a:r>
              <a:rPr lang="en-US" b="1" dirty="0" smtClean="0">
                <a:solidFill>
                  <a:srgbClr val="FF66FF"/>
                </a:solidFill>
              </a:rPr>
              <a:t>                   </a:t>
            </a:r>
            <a:r>
              <a:rPr lang="en-US" b="1" dirty="0" smtClean="0">
                <a:solidFill>
                  <a:srgbClr val="FEFFE5"/>
                </a:solidFill>
              </a:rPr>
              <a:t>A2B(IV)</a:t>
            </a:r>
            <a:endParaRPr lang="ru-RU" sz="1400" b="1" dirty="0" smtClean="0">
              <a:solidFill>
                <a:srgbClr val="FEFFE5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1400" b="1" dirty="0" smtClean="0">
              <a:solidFill>
                <a:srgbClr val="FF66FF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/>
              <a:t>       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/>
              <a:t>     </a:t>
            </a:r>
            <a:r>
              <a:rPr lang="ru-RU" b="1" dirty="0" smtClean="0"/>
              <a:t>О</a:t>
            </a:r>
            <a:r>
              <a:rPr lang="en-US" b="1" dirty="0" smtClean="0"/>
              <a:t>(I)</a:t>
            </a:r>
            <a:r>
              <a:rPr lang="ru-RU" b="1" dirty="0" smtClean="0"/>
              <a:t>, А2</a:t>
            </a:r>
            <a:r>
              <a:rPr lang="en-US" b="1" dirty="0" smtClean="0"/>
              <a:t>(II)</a:t>
            </a:r>
            <a:r>
              <a:rPr lang="ru-RU" b="1" dirty="0" smtClean="0"/>
              <a:t>               </a:t>
            </a:r>
            <a:r>
              <a:rPr lang="en-US" b="1" dirty="0" smtClean="0"/>
              <a:t>       </a:t>
            </a:r>
            <a:r>
              <a:rPr lang="ru-RU" b="1" dirty="0" smtClean="0"/>
              <a:t> А2</a:t>
            </a:r>
            <a:r>
              <a:rPr lang="en-US" b="1" dirty="0" smtClean="0"/>
              <a:t>(II)</a:t>
            </a:r>
            <a:endParaRPr lang="ru-RU" b="1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/>
              <a:t>    </a:t>
            </a:r>
            <a:r>
              <a:rPr lang="ru-RU" b="1" dirty="0" smtClean="0"/>
              <a:t>В</a:t>
            </a:r>
            <a:r>
              <a:rPr lang="en-US" b="1" dirty="0" smtClean="0"/>
              <a:t>(III)</a:t>
            </a:r>
            <a:r>
              <a:rPr lang="ru-RU" b="1" dirty="0" smtClean="0"/>
              <a:t>            </a:t>
            </a:r>
            <a:r>
              <a:rPr lang="en-US" b="1" dirty="0" smtClean="0"/>
              <a:t>      </a:t>
            </a:r>
            <a:r>
              <a:rPr lang="ru-RU" b="1" dirty="0" smtClean="0"/>
              <a:t>           А2В</a:t>
            </a:r>
            <a:r>
              <a:rPr lang="en-US" b="1" dirty="0" smtClean="0"/>
              <a:t>(IV)</a:t>
            </a:r>
            <a:endParaRPr lang="ru-RU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3643306" y="3714752"/>
            <a:ext cx="100013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643306" y="4214818"/>
            <a:ext cx="1000132" cy="7143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4071934" y="5000636"/>
            <a:ext cx="1071570" cy="71438"/>
          </a:xfrm>
          <a:prstGeom prst="righ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357554" y="5500702"/>
            <a:ext cx="1571636" cy="71438"/>
          </a:xfrm>
          <a:prstGeom prst="righ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3607587" y="3607595"/>
            <a:ext cx="1143008" cy="928694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3607587" y="3607595"/>
            <a:ext cx="1071570" cy="857256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40003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800" b="1" dirty="0" err="1" smtClean="0">
                <a:solidFill>
                  <a:srgbClr val="FFFF00"/>
                </a:solidFill>
              </a:rPr>
              <a:t>C</a:t>
            </a:r>
            <a:r>
              <a:rPr lang="en-US" sz="3200" b="1" dirty="0" err="1" smtClean="0">
                <a:solidFill>
                  <a:srgbClr val="FFFF00"/>
                </a:solidFill>
              </a:rPr>
              <a:t>w</a:t>
            </a:r>
            <a:r>
              <a:rPr lang="en-US" sz="3200" b="1" dirty="0" smtClean="0">
                <a:solidFill>
                  <a:srgbClr val="FFFF00"/>
                </a:solidFill>
              </a:rPr>
              <a:t>   </a:t>
            </a:r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r>
              <a:rPr lang="en-US" sz="3200" b="1" dirty="0" smtClean="0">
                <a:solidFill>
                  <a:srgbClr val="FFFF00"/>
                </a:solidFill>
              </a:rPr>
              <a:t>  </a:t>
            </a:r>
            <a:r>
              <a:rPr lang="ru-RU" sz="3200" b="1" dirty="0" smtClean="0">
                <a:solidFill>
                  <a:srgbClr val="FFFF00"/>
                </a:solidFill>
              </a:rPr>
              <a:t> к (</a:t>
            </a:r>
            <a:r>
              <a:rPr lang="ru-RU" sz="3200" b="1" dirty="0" err="1" smtClean="0">
                <a:solidFill>
                  <a:srgbClr val="FFFF00"/>
                </a:solidFill>
              </a:rPr>
              <a:t>челлано</a:t>
            </a:r>
            <a:r>
              <a:rPr lang="ru-RU" sz="3200" b="1" dirty="0" smtClean="0">
                <a:solidFill>
                  <a:srgbClr val="FFFF00"/>
                </a:solidFill>
              </a:rPr>
              <a:t>)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31747" name="Содержимое 5"/>
          <p:cNvSpPr>
            <a:spLocks noGrp="1"/>
          </p:cNvSpPr>
          <p:nvPr>
            <p:ph idx="1"/>
          </p:nvPr>
        </p:nvSpPr>
        <p:spPr>
          <a:xfrm>
            <a:off x="357158" y="1000108"/>
            <a:ext cx="8686800" cy="4525962"/>
          </a:xfrm>
        </p:spPr>
        <p:txBody>
          <a:bodyPr/>
          <a:lstStyle/>
          <a:p>
            <a:pPr eaLnBrk="1" hangingPunct="1"/>
            <a:r>
              <a:rPr lang="ru-RU" sz="2000" dirty="0" smtClean="0">
                <a:solidFill>
                  <a:schemeClr val="tx1"/>
                </a:solidFill>
              </a:rPr>
              <a:t>С</a:t>
            </a:r>
            <a:r>
              <a:rPr lang="en-US" sz="2000" dirty="0" smtClean="0">
                <a:solidFill>
                  <a:schemeClr val="tx1"/>
                </a:solidFill>
              </a:rPr>
              <a:t>w – </a:t>
            </a:r>
            <a:r>
              <a:rPr lang="ru-RU" sz="2000" dirty="0" smtClean="0">
                <a:solidFill>
                  <a:schemeClr val="tx1"/>
                </a:solidFill>
              </a:rPr>
              <a:t>частота встречаемости  1-5%</a:t>
            </a:r>
            <a:r>
              <a:rPr lang="en-US" sz="2000" dirty="0" smtClean="0">
                <a:solidFill>
                  <a:schemeClr val="tx1"/>
                </a:solidFill>
              </a:rPr>
              <a:t> (2%)</a:t>
            </a:r>
            <a:endParaRPr lang="ru-RU" sz="2000" dirty="0" smtClean="0">
              <a:solidFill>
                <a:schemeClr val="tx1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                 </a:t>
            </a:r>
            <a:r>
              <a:rPr lang="ru-RU" sz="2000" dirty="0" err="1" smtClean="0">
                <a:solidFill>
                  <a:schemeClr val="tx1"/>
                </a:solidFill>
              </a:rPr>
              <a:t>Сс</a:t>
            </a:r>
            <a:r>
              <a:rPr lang="en-US" sz="2000" dirty="0" smtClean="0">
                <a:solidFill>
                  <a:schemeClr val="tx1"/>
                </a:solidFill>
              </a:rPr>
              <a:t>Dee – 3,6%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                 </a:t>
            </a:r>
            <a:r>
              <a:rPr lang="en-US" sz="2000" dirty="0" err="1" smtClean="0">
                <a:solidFill>
                  <a:schemeClr val="tx1"/>
                </a:solidFill>
              </a:rPr>
              <a:t>CCDee</a:t>
            </a:r>
            <a:r>
              <a:rPr lang="en-US" sz="2000" dirty="0" smtClean="0">
                <a:solidFill>
                  <a:schemeClr val="tx1"/>
                </a:solidFill>
              </a:rPr>
              <a:t> – 2,16%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                 </a:t>
            </a:r>
            <a:r>
              <a:rPr lang="en-US" sz="2000" dirty="0" err="1" smtClean="0">
                <a:solidFill>
                  <a:schemeClr val="tx1"/>
                </a:solidFill>
              </a:rPr>
              <a:t>ccDEe</a:t>
            </a:r>
            <a:r>
              <a:rPr lang="en-US" sz="2000" dirty="0" smtClean="0">
                <a:solidFill>
                  <a:schemeClr val="tx1"/>
                </a:solidFill>
              </a:rPr>
              <a:t> – 0,04%</a:t>
            </a:r>
          </a:p>
          <a:p>
            <a:pPr eaLnBrk="1" hangingPunct="1"/>
            <a:r>
              <a:rPr lang="ru-RU" sz="2000" dirty="0" smtClean="0">
                <a:solidFill>
                  <a:schemeClr val="tx1"/>
                </a:solidFill>
              </a:rPr>
              <a:t>Антитела анти-</a:t>
            </a:r>
            <a:r>
              <a:rPr lang="en-US" sz="2000" dirty="0" err="1" smtClean="0">
                <a:solidFill>
                  <a:schemeClr val="tx1"/>
                </a:solidFill>
              </a:rPr>
              <a:t>Cw</a:t>
            </a:r>
            <a:r>
              <a:rPr lang="ru-RU" sz="2000" dirty="0" smtClean="0">
                <a:solidFill>
                  <a:schemeClr val="tx1"/>
                </a:solidFill>
              </a:rPr>
              <a:t> – не имеют клинического значения, встречаются крайне редко</a:t>
            </a:r>
          </a:p>
          <a:p>
            <a:pPr eaLnBrk="1" hangingPunct="1"/>
            <a:r>
              <a:rPr lang="en-US" sz="2000" dirty="0" smtClean="0">
                <a:solidFill>
                  <a:schemeClr val="tx1"/>
                </a:solidFill>
              </a:rPr>
              <a:t>k – </a:t>
            </a:r>
            <a:r>
              <a:rPr lang="ru-RU" sz="2000" dirty="0" smtClean="0">
                <a:solidFill>
                  <a:schemeClr val="tx1"/>
                </a:solidFill>
              </a:rPr>
              <a:t>частота встречаемости 99,8%</a:t>
            </a:r>
          </a:p>
          <a:p>
            <a:pPr eaLnBrk="1" hangingPunct="1"/>
            <a:r>
              <a:rPr lang="ru-RU" sz="2000" dirty="0" smtClean="0">
                <a:solidFill>
                  <a:schemeClr val="tx1"/>
                </a:solidFill>
              </a:rPr>
              <a:t>К+ - фенотип КК или </a:t>
            </a:r>
            <a:r>
              <a:rPr lang="ru-RU" sz="2000" dirty="0" err="1" smtClean="0">
                <a:solidFill>
                  <a:schemeClr val="tx1"/>
                </a:solidFill>
              </a:rPr>
              <a:t>Кк</a:t>
            </a:r>
            <a:endParaRPr lang="ru-RU" sz="20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sz="2000" dirty="0" err="1" smtClean="0">
                <a:solidFill>
                  <a:schemeClr val="tx1"/>
                </a:solidFill>
              </a:rPr>
              <a:t>Котр</a:t>
            </a:r>
            <a:r>
              <a:rPr lang="ru-RU" sz="2000" dirty="0" smtClean="0">
                <a:solidFill>
                  <a:schemeClr val="tx1"/>
                </a:solidFill>
              </a:rPr>
              <a:t> – </a:t>
            </a:r>
            <a:r>
              <a:rPr lang="ru-RU" sz="2000" u="sng" dirty="0" smtClean="0">
                <a:solidFill>
                  <a:schemeClr val="tx1"/>
                </a:solidFill>
              </a:rPr>
              <a:t>всегда</a:t>
            </a:r>
            <a:r>
              <a:rPr lang="ru-RU" sz="2000" dirty="0" smtClean="0">
                <a:solidFill>
                  <a:schemeClr val="tx1"/>
                </a:solidFill>
              </a:rPr>
              <a:t> фенотип </a:t>
            </a:r>
            <a:r>
              <a:rPr lang="ru-RU" sz="2000" dirty="0" err="1" smtClean="0">
                <a:solidFill>
                  <a:schemeClr val="tx1"/>
                </a:solidFill>
              </a:rPr>
              <a:t>кк</a:t>
            </a:r>
            <a:endParaRPr lang="ru-RU" sz="20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sz="2000" dirty="0" smtClean="0">
                <a:solidFill>
                  <a:schemeClr val="tx1"/>
                </a:solidFill>
              </a:rPr>
              <a:t>Антитела  </a:t>
            </a:r>
            <a:r>
              <a:rPr lang="ru-RU" sz="2000" dirty="0" err="1" smtClean="0">
                <a:solidFill>
                  <a:schemeClr val="tx1"/>
                </a:solidFill>
              </a:rPr>
              <a:t>анти-к</a:t>
            </a:r>
            <a:r>
              <a:rPr lang="ru-RU" sz="2000" dirty="0" smtClean="0">
                <a:solidFill>
                  <a:schemeClr val="tx1"/>
                </a:solidFill>
              </a:rPr>
              <a:t> – 0,04 – 0,15%, крайне редко вырабатываются, 1 случай за 20 лет практики</a:t>
            </a:r>
          </a:p>
          <a:p>
            <a:pPr eaLnBrk="1" hangingPunct="1"/>
            <a:r>
              <a:rPr lang="ru-RU" sz="2000" dirty="0" smtClean="0">
                <a:solidFill>
                  <a:schemeClr val="tx1"/>
                </a:solidFill>
              </a:rPr>
              <a:t>Поэтому в список </a:t>
            </a:r>
            <a:r>
              <a:rPr lang="ru-RU" sz="2000" dirty="0" err="1" smtClean="0">
                <a:solidFill>
                  <a:schemeClr val="tx1"/>
                </a:solidFill>
              </a:rPr>
              <a:t>трансфузионно-опасных</a:t>
            </a:r>
            <a:r>
              <a:rPr lang="ru-RU" sz="2000" dirty="0" smtClean="0">
                <a:solidFill>
                  <a:schemeClr val="tx1"/>
                </a:solidFill>
              </a:rPr>
              <a:t> антигенов эритроцитов, подлежащих обязательному </a:t>
            </a:r>
            <a:r>
              <a:rPr lang="ru-RU" sz="2000" dirty="0" err="1" smtClean="0">
                <a:solidFill>
                  <a:schemeClr val="tx1"/>
                </a:solidFill>
              </a:rPr>
              <a:t>типированию</a:t>
            </a:r>
            <a:r>
              <a:rPr lang="ru-RU" sz="2000" dirty="0" smtClean="0">
                <a:solidFill>
                  <a:schemeClr val="tx1"/>
                </a:solidFill>
              </a:rPr>
              <a:t> у доноров и реципиентов по данным </a:t>
            </a:r>
            <a:r>
              <a:rPr lang="en-US" sz="2000" dirty="0" smtClean="0">
                <a:solidFill>
                  <a:schemeClr val="tx1"/>
                </a:solidFill>
              </a:rPr>
              <a:t>ISBT</a:t>
            </a:r>
            <a:r>
              <a:rPr lang="ru-RU" sz="2000" dirty="0" smtClean="0">
                <a:solidFill>
                  <a:schemeClr val="tx1"/>
                </a:solidFill>
              </a:rPr>
              <a:t>, антигены </a:t>
            </a:r>
            <a:r>
              <a:rPr lang="en-US" sz="2000" dirty="0" err="1" smtClean="0">
                <a:solidFill>
                  <a:schemeClr val="tx1"/>
                </a:solidFill>
              </a:rPr>
              <a:t>Cw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и  </a:t>
            </a:r>
            <a:r>
              <a:rPr lang="en-US" sz="2000" dirty="0" smtClean="0">
                <a:solidFill>
                  <a:schemeClr val="tx1"/>
                </a:solidFill>
              </a:rPr>
              <a:t>k</a:t>
            </a:r>
            <a:r>
              <a:rPr lang="ru-RU" sz="2000" dirty="0" smtClean="0">
                <a:solidFill>
                  <a:schemeClr val="tx1"/>
                </a:solidFill>
              </a:rPr>
              <a:t>  не входят.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/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400" b="1" dirty="0" err="1" smtClean="0">
                <a:solidFill>
                  <a:srgbClr val="FFFF00"/>
                </a:solidFill>
              </a:rPr>
              <a:t>C</a:t>
            </a:r>
            <a:r>
              <a:rPr lang="en-US" b="1" dirty="0" err="1" smtClean="0">
                <a:solidFill>
                  <a:srgbClr val="FFFF00"/>
                </a:solidFill>
              </a:rPr>
              <a:t>w</a:t>
            </a:r>
            <a:r>
              <a:rPr lang="en-US" b="1" dirty="0" smtClean="0">
                <a:solidFill>
                  <a:srgbClr val="FFFF00"/>
                </a:solidFill>
              </a:rPr>
              <a:t>   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en-US" b="1" dirty="0" smtClean="0">
                <a:solidFill>
                  <a:srgbClr val="FFFF00"/>
                </a:solidFill>
              </a:rPr>
              <a:t>  </a:t>
            </a:r>
            <a:r>
              <a:rPr lang="ru-RU" b="1" dirty="0" smtClean="0">
                <a:solidFill>
                  <a:srgbClr val="FFFF00"/>
                </a:solidFill>
              </a:rPr>
              <a:t> к (</a:t>
            </a:r>
            <a:r>
              <a:rPr lang="ru-RU" b="1" dirty="0" err="1" smtClean="0">
                <a:solidFill>
                  <a:srgbClr val="FFFF00"/>
                </a:solidFill>
              </a:rPr>
              <a:t>челлано</a:t>
            </a:r>
            <a:r>
              <a:rPr lang="ru-RU" b="1" dirty="0" smtClean="0">
                <a:solidFill>
                  <a:srgbClr val="FFFF00"/>
                </a:solidFill>
              </a:rPr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Данные международных требований к обязательному </a:t>
            </a:r>
            <a:r>
              <a:rPr lang="ru-RU" sz="2000" dirty="0" err="1" smtClean="0">
                <a:solidFill>
                  <a:schemeClr val="tx1"/>
                </a:solidFill>
              </a:rPr>
              <a:t>типированию</a:t>
            </a:r>
            <a:r>
              <a:rPr lang="ru-RU" sz="2000" dirty="0" smtClean="0">
                <a:solidFill>
                  <a:schemeClr val="tx1"/>
                </a:solidFill>
              </a:rPr>
              <a:t> крови доноров и реципиентов </a:t>
            </a:r>
            <a:r>
              <a:rPr lang="ru-RU" sz="2000" dirty="0" err="1" smtClean="0">
                <a:solidFill>
                  <a:schemeClr val="tx1"/>
                </a:solidFill>
              </a:rPr>
              <a:t>гемокомпонентов</a:t>
            </a:r>
            <a:r>
              <a:rPr lang="ru-RU" sz="2000" dirty="0" smtClean="0">
                <a:solidFill>
                  <a:schemeClr val="tx1"/>
                </a:solidFill>
              </a:rPr>
              <a:t> по антигенам эритроцитов  свидетельствуют о необходимости учитывать самые </a:t>
            </a:r>
            <a:r>
              <a:rPr lang="ru-RU" sz="2000" dirty="0" err="1" smtClean="0">
                <a:solidFill>
                  <a:schemeClr val="tx1"/>
                </a:solidFill>
              </a:rPr>
              <a:t>иммуногенные</a:t>
            </a:r>
            <a:r>
              <a:rPr lang="ru-RU" sz="2000" dirty="0" smtClean="0">
                <a:solidFill>
                  <a:schemeClr val="tx1"/>
                </a:solidFill>
              </a:rPr>
              <a:t> составляющие ряда </a:t>
            </a:r>
            <a:r>
              <a:rPr lang="ru-RU" sz="2000" dirty="0" err="1" smtClean="0">
                <a:solidFill>
                  <a:schemeClr val="tx1"/>
                </a:solidFill>
              </a:rPr>
              <a:t>трансфузионно-опасных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эритроцитарных</a:t>
            </a:r>
            <a:r>
              <a:rPr lang="ru-RU" sz="2000" dirty="0" smtClean="0">
                <a:solidFill>
                  <a:schemeClr val="tx1"/>
                </a:solidFill>
              </a:rPr>
              <a:t> антигенов: </a:t>
            </a:r>
            <a:endParaRPr lang="en-US" sz="2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                </a:t>
            </a:r>
            <a:r>
              <a:rPr lang="en-US" sz="2400" b="1" dirty="0" smtClean="0">
                <a:solidFill>
                  <a:srgbClr val="FFFF00"/>
                </a:solidFill>
              </a:rPr>
              <a:t>A, B </a:t>
            </a:r>
            <a:r>
              <a:rPr lang="en-US" sz="2800" b="1" dirty="0" smtClean="0">
                <a:solidFill>
                  <a:srgbClr val="FFFF00"/>
                </a:solidFill>
                <a:latin typeface="Calibri"/>
              </a:rPr>
              <a:t>&gt; D &gt; K &gt; c &gt; E &gt; C &gt; e</a:t>
            </a:r>
          </a:p>
          <a:p>
            <a:pPr>
              <a:buNone/>
            </a:pPr>
            <a:endParaRPr lang="en-US" sz="2000" b="1" dirty="0" smtClean="0">
              <a:solidFill>
                <a:schemeClr val="tx1"/>
              </a:solidFill>
              <a:latin typeface="Calibri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+mj-lt"/>
              </a:rPr>
              <a:t>Именно эти антигены, благодаря их распространенности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j-lt"/>
              </a:rPr>
              <a:t>  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(</a:t>
            </a:r>
            <a:r>
              <a:rPr lang="en-US" sz="2400" dirty="0" smtClean="0">
                <a:solidFill>
                  <a:srgbClr val="FFFF00"/>
                </a:solidFill>
                <a:latin typeface="+mj-lt"/>
              </a:rPr>
              <a:t>D 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– 85%,</a:t>
            </a:r>
            <a:r>
              <a:rPr lang="en-US" sz="2400" dirty="0" smtClean="0">
                <a:solidFill>
                  <a:srgbClr val="FFFF00"/>
                </a:solidFill>
                <a:latin typeface="+mj-lt"/>
              </a:rPr>
              <a:t> K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 – 9%,</a:t>
            </a:r>
            <a:r>
              <a:rPr lang="en-US" sz="2400" dirty="0" smtClean="0">
                <a:solidFill>
                  <a:srgbClr val="FFFF00"/>
                </a:solidFill>
                <a:latin typeface="+mj-lt"/>
              </a:rPr>
              <a:t>  c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 – 80%,</a:t>
            </a:r>
            <a:r>
              <a:rPr lang="en-US" sz="2400" dirty="0" smtClean="0">
                <a:solidFill>
                  <a:srgbClr val="FFFF00"/>
                </a:solidFill>
                <a:latin typeface="+mj-lt"/>
              </a:rPr>
              <a:t>  E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 – 30%,</a:t>
            </a:r>
            <a:r>
              <a:rPr lang="en-US" sz="2400" dirty="0" smtClean="0">
                <a:solidFill>
                  <a:srgbClr val="FFFF00"/>
                </a:solidFill>
                <a:latin typeface="+mj-lt"/>
              </a:rPr>
              <a:t>  C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 – 70%,</a:t>
            </a:r>
            <a:r>
              <a:rPr lang="en-US" sz="2400" dirty="0" smtClean="0">
                <a:solidFill>
                  <a:srgbClr val="FFFF00"/>
                </a:solidFill>
                <a:latin typeface="+mj-lt"/>
              </a:rPr>
              <a:t>  e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 – 97,5%)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j-lt"/>
              </a:rPr>
              <a:t>     </a:t>
            </a:r>
            <a:r>
              <a:rPr lang="ru-RU" sz="2000" dirty="0" smtClean="0">
                <a:solidFill>
                  <a:schemeClr val="tx1"/>
                </a:solidFill>
                <a:latin typeface="+mj-lt"/>
              </a:rPr>
              <a:t>и </a:t>
            </a:r>
            <a:r>
              <a:rPr lang="ru-RU" sz="2000" dirty="0" err="1" smtClean="0">
                <a:solidFill>
                  <a:schemeClr val="tx1"/>
                </a:solidFill>
                <a:latin typeface="+mj-lt"/>
              </a:rPr>
              <a:t>иммуногенным</a:t>
            </a:r>
            <a:r>
              <a:rPr lang="ru-RU" sz="2000" dirty="0" smtClean="0">
                <a:solidFill>
                  <a:schemeClr val="tx1"/>
                </a:solidFill>
                <a:latin typeface="+mj-lt"/>
              </a:rPr>
              <a:t> свойствам являются одними из основных иммунологических характеристик </a:t>
            </a:r>
            <a:r>
              <a:rPr lang="ru-RU" sz="2000" dirty="0" err="1" smtClean="0">
                <a:solidFill>
                  <a:schemeClr val="tx1"/>
                </a:solidFill>
                <a:latin typeface="+mj-lt"/>
              </a:rPr>
              <a:t>эритроцитсодержащих</a:t>
            </a:r>
            <a:r>
              <a:rPr lang="ru-RU" sz="2000" dirty="0" smtClean="0">
                <a:solidFill>
                  <a:schemeClr val="tx1"/>
                </a:solidFill>
                <a:latin typeface="+mj-lt"/>
              </a:rPr>
              <a:t> компонентов.</a:t>
            </a:r>
            <a:endParaRPr lang="en-US" sz="2000" dirty="0" smtClean="0">
              <a:solidFill>
                <a:schemeClr val="tx1"/>
              </a:solidFill>
              <a:latin typeface="+mj-lt"/>
            </a:endParaRPr>
          </a:p>
          <a:p>
            <a:pPr>
              <a:buNone/>
            </a:pPr>
            <a:endParaRPr lang="en-US" sz="2800" b="1" dirty="0" smtClean="0">
              <a:latin typeface="Calibri"/>
            </a:endParaRPr>
          </a:p>
          <a:p>
            <a:pPr>
              <a:buNone/>
            </a:pPr>
            <a:endParaRPr lang="en-US" sz="2800" b="1" dirty="0" smtClean="0">
              <a:latin typeface="Calibri"/>
            </a:endParaRPr>
          </a:p>
          <a:p>
            <a:pPr>
              <a:buNone/>
            </a:pPr>
            <a:endParaRPr lang="en-US" sz="2800" b="1" dirty="0" smtClean="0">
              <a:latin typeface="Calibri"/>
            </a:endParaRPr>
          </a:p>
          <a:p>
            <a:pPr>
              <a:buNone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6425" y="309563"/>
            <a:ext cx="7850188" cy="6477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>
                <a:solidFill>
                  <a:srgbClr val="FFFF00"/>
                </a:solidFill>
              </a:rPr>
              <a:t>Антиэритроцитарные аллоантитела: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341438"/>
            <a:ext cx="8147050" cy="51831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</a:pPr>
            <a:r>
              <a:rPr lang="ru-RU" sz="2400" smtClean="0">
                <a:solidFill>
                  <a:schemeClr val="tx1"/>
                </a:solidFill>
              </a:rPr>
              <a:t>Появляются в результате трансфузий эритроцитов доноров, содержащих антигены, отсутствующие у реципиентов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</a:pPr>
            <a:r>
              <a:rPr lang="ru-RU" sz="2400" smtClean="0">
                <a:solidFill>
                  <a:schemeClr val="tx1"/>
                </a:solidFill>
              </a:rPr>
              <a:t>При иммунизации матери эритроцитами плода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chemeClr val="tx1"/>
                </a:solidFill>
              </a:rPr>
              <a:t>При проведении прерывистого афереза (при возврате донору клеточных компонентов)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chemeClr val="tx1"/>
                </a:solidFill>
              </a:rPr>
              <a:t>Лекарственные, бактериальные, аллергические, после проведения профилактических прививок, в/в введение наркотиков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chemeClr val="tx1"/>
                </a:solidFill>
              </a:rPr>
              <a:t>Выявляются методами: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chemeClr val="tx1"/>
                </a:solidFill>
              </a:rPr>
              <a:t>    непрямой пробой Кумбса в классической постановке, а также методами гелевой технологии, магнитизации эритроцитов, колоночной агглютинацией на микросферах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>
                <a:solidFill>
                  <a:srgbClr val="FFFF00"/>
                </a:solidFill>
              </a:rPr>
              <a:t>Скрининг антиэритроцитарных антител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kumimoji="1" lang="ru-RU" sz="2400" smtClean="0">
                <a:solidFill>
                  <a:schemeClr val="tx1"/>
                </a:solidFill>
              </a:rPr>
              <a:t>Скрининг антиэритроцитарных антител показан </a:t>
            </a:r>
            <a:r>
              <a:rPr kumimoji="1" lang="ru-RU" b="1" smtClean="0">
                <a:solidFill>
                  <a:schemeClr val="tx1"/>
                </a:solidFill>
              </a:rPr>
              <a:t>всем </a:t>
            </a:r>
            <a:r>
              <a:rPr kumimoji="1" lang="ru-RU" sz="2400" smtClean="0">
                <a:solidFill>
                  <a:schemeClr val="tx1"/>
                </a:solidFill>
              </a:rPr>
              <a:t>реципиентам гемокомпонентов перед плановыми трансфузиями (вне зависимости от АВО/</a:t>
            </a:r>
            <a:r>
              <a:rPr kumimoji="1" lang="en-US" sz="2400" smtClean="0">
                <a:solidFill>
                  <a:schemeClr val="tx1"/>
                </a:solidFill>
              </a:rPr>
              <a:t>Rh</a:t>
            </a:r>
            <a:r>
              <a:rPr kumimoji="1" lang="ru-RU" sz="2400" smtClean="0">
                <a:solidFill>
                  <a:schemeClr val="tx1"/>
                </a:solidFill>
              </a:rPr>
              <a:t>, пола)</a:t>
            </a:r>
          </a:p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ru-RU" sz="24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SzTx/>
              <a:buFontTx/>
              <a:buChar char="•"/>
            </a:pPr>
            <a:r>
              <a:rPr lang="ru-RU" sz="2400" smtClean="0">
                <a:solidFill>
                  <a:schemeClr val="tx1"/>
                </a:solidFill>
              </a:rPr>
              <a:t>Независимо от выбранного метода, панель стандартных эритроцитов, применяемая для скрининга антител, должна состоять не менее чем из 3 видов клеток, типированных по всем клинически значимым антигенам. Применение пула случайных образцов эритроцитов для скрининга  антител не допускается</a:t>
            </a:r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65187"/>
          </a:xfrm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>
                <a:solidFill>
                  <a:srgbClr val="FFFF00"/>
                </a:solidFill>
              </a:rPr>
              <a:t>Скрининг антител к антигенам</a:t>
            </a:r>
            <a:br>
              <a:rPr lang="ru-RU">
                <a:solidFill>
                  <a:srgbClr val="FFFF00"/>
                </a:solidFill>
              </a:rPr>
            </a:br>
            <a:r>
              <a:rPr lang="ru-RU">
                <a:solidFill>
                  <a:srgbClr val="FFFF00"/>
                </a:solidFill>
              </a:rPr>
              <a:t>эритроцитов</a:t>
            </a:r>
            <a:endParaRPr lang="en-US">
              <a:solidFill>
                <a:srgbClr val="FFFF00"/>
              </a:solidFill>
            </a:endParaRPr>
          </a:p>
        </p:txBody>
      </p:sp>
      <p:pic>
        <p:nvPicPr>
          <p:cNvPr id="37891" name="Picture 3" descr="Coombs_Neutr (Base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1295400"/>
            <a:ext cx="335280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352800" y="3124200"/>
            <a:ext cx="30321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FF6600"/>
                </a:solidFill>
                <a:latin typeface="Times New Roman" pitchFamily="18" charset="0"/>
              </a:rPr>
              <a:t>I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953000" y="3124200"/>
            <a:ext cx="30321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FF6600"/>
                </a:solidFill>
                <a:latin typeface="Times New Roman" pitchFamily="18" charset="0"/>
              </a:rPr>
              <a:t>I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3810000" y="3124200"/>
            <a:ext cx="4222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FF6600"/>
                </a:solidFill>
                <a:latin typeface="Times New Roman" pitchFamily="18" charset="0"/>
              </a:rPr>
              <a:t>II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5334000" y="3124200"/>
            <a:ext cx="4222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FF6600"/>
                </a:solidFill>
                <a:latin typeface="Times New Roman" pitchFamily="18" charset="0"/>
              </a:rPr>
              <a:t>II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267200" y="3124200"/>
            <a:ext cx="541338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FF6600"/>
                </a:solidFill>
                <a:latin typeface="Times New Roman" pitchFamily="18" charset="0"/>
              </a:rPr>
              <a:t>III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5791200" y="3124200"/>
            <a:ext cx="541338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FF6600"/>
                </a:solidFill>
                <a:latin typeface="Times New Roman" pitchFamily="18" charset="0"/>
              </a:rPr>
              <a:t>III</a:t>
            </a:r>
          </a:p>
        </p:txBody>
      </p:sp>
      <p:pic>
        <p:nvPicPr>
          <p:cNvPr id="37898" name="Picture 10" descr="PRO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1295400"/>
            <a:ext cx="1295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1" name="Text Box 11"/>
          <p:cNvSpPr txBox="1">
            <a:spLocks noChangeArrowheads="1"/>
          </p:cNvSpPr>
          <p:nvPr/>
        </p:nvSpPr>
        <p:spPr bwMode="auto">
          <a:xfrm>
            <a:off x="6934200" y="3352800"/>
            <a:ext cx="187325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Исследуемая</a:t>
            </a:r>
            <a:b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сыворотка</a:t>
            </a:r>
            <a:endParaRPr lang="en-US" sz="20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7900" name="Picture 12" descr="ScanCell cop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1143000"/>
            <a:ext cx="2765425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795338" y="4956175"/>
            <a:ext cx="17145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33CC"/>
                </a:solidFill>
              </a:rPr>
              <a:t>ScanCell ®</a:t>
            </a:r>
          </a:p>
        </p:txBody>
      </p:sp>
      <p:sp>
        <p:nvSpPr>
          <p:cNvPr id="133134" name="Text Box 14"/>
          <p:cNvSpPr txBox="1">
            <a:spLocks noChangeArrowheads="1"/>
          </p:cNvSpPr>
          <p:nvPr/>
        </p:nvSpPr>
        <p:spPr bwMode="auto">
          <a:xfrm>
            <a:off x="3276600" y="4038600"/>
            <a:ext cx="6867525" cy="33210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kumimoji="1" lang="ru-RU" sz="2000" b="1"/>
              <a:t>Скрининг антител проводится </a:t>
            </a:r>
          </a:p>
          <a:p>
            <a:pPr>
              <a:defRPr/>
            </a:pPr>
            <a:r>
              <a:rPr kumimoji="1" lang="ru-RU" sz="2000" b="1"/>
              <a:t>в непрямой пробе Кумбса</a:t>
            </a:r>
          </a:p>
          <a:p>
            <a:pPr eaLnBrk="0" hangingPunct="0">
              <a:buFontTx/>
              <a:buChar char="•"/>
              <a:defRPr/>
            </a:pPr>
            <a:r>
              <a:rPr kumimoji="1" lang="ru-RU" sz="2000" b="1"/>
              <a:t>Панель должна состоять не менее чем из </a:t>
            </a:r>
          </a:p>
          <a:p>
            <a:pPr eaLnBrk="0" hangingPunct="0">
              <a:defRPr/>
            </a:pPr>
            <a:r>
              <a:rPr kumimoji="1" lang="ru-RU" sz="2000" b="1"/>
              <a:t>3х видов клеток, типированных по всем </a:t>
            </a:r>
          </a:p>
          <a:p>
            <a:pPr eaLnBrk="0" hangingPunct="0">
              <a:defRPr/>
            </a:pPr>
            <a:r>
              <a:rPr kumimoji="1" lang="ru-RU" sz="2000" b="1"/>
              <a:t>клинически значимым антигенам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Применение пула случайных образцов эритроцитов  для скрининга  антител не допускается</a:t>
            </a:r>
            <a:endParaRPr kumimoji="1" lang="ru-RU" sz="2000" b="1">
              <a:solidFill>
                <a:srgbClr val="FFFF00"/>
              </a:solidFill>
            </a:endParaRPr>
          </a:p>
          <a:p>
            <a:pPr eaLnBrk="0" hangingPunct="0">
              <a:buFontTx/>
              <a:buChar char="•"/>
              <a:defRPr/>
            </a:pPr>
            <a:endParaRPr kumimoji="1" lang="ru-RU" sz="2400" b="1">
              <a:solidFill>
                <a:srgbClr val="FFFF00"/>
              </a:solidFill>
              <a:latin typeface="Times New Roman" pitchFamily="18" charset="0"/>
            </a:endParaRPr>
          </a:p>
          <a:p>
            <a:pPr eaLnBrk="0" hangingPunct="0">
              <a:buFontTx/>
              <a:buChar char="•"/>
              <a:defRPr/>
            </a:pPr>
            <a:endParaRPr kumimoji="1" lang="ru-RU" sz="240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>
                <a:solidFill>
                  <a:srgbClr val="FFFF00"/>
                </a:solidFill>
              </a:rPr>
              <a:t>Антител к эритроцитарным антигенам -</a:t>
            </a:r>
            <a:r>
              <a:rPr lang="en-US"/>
              <a:t> </a:t>
            </a:r>
            <a:r>
              <a:rPr lang="en-US">
                <a:solidFill>
                  <a:srgbClr val="FF33CC"/>
                </a:solidFill>
              </a:rPr>
              <a:t>нет</a:t>
            </a:r>
            <a:r>
              <a:rPr lang="en-US" sz="5400"/>
              <a:t> </a:t>
            </a:r>
            <a:endParaRPr lang="en-US"/>
          </a:p>
        </p:txBody>
      </p:sp>
      <p:pic>
        <p:nvPicPr>
          <p:cNvPr id="38915" name="Picture 3" descr="Coombs_Neutr (No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981200"/>
            <a:ext cx="5300663" cy="39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>
                <a:solidFill>
                  <a:srgbClr val="FFFF00"/>
                </a:solidFill>
              </a:rPr>
              <a:t>Антитела к эритроцитарным антигенам -</a:t>
            </a:r>
            <a:r>
              <a:rPr lang="en-US"/>
              <a:t> </a:t>
            </a:r>
            <a:r>
              <a:rPr lang="en-US" sz="5400">
                <a:solidFill>
                  <a:srgbClr val="FF33CC"/>
                </a:solidFill>
              </a:rPr>
              <a:t>есть</a:t>
            </a:r>
            <a:endParaRPr lang="en-US"/>
          </a:p>
        </p:txBody>
      </p:sp>
      <p:pic>
        <p:nvPicPr>
          <p:cNvPr id="39939" name="Picture 3" descr="Coombs_Neutr (Yes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057400"/>
            <a:ext cx="5529263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159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Определение группы крови проводят: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285875"/>
            <a:ext cx="8229600" cy="50736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chemeClr val="tx1"/>
                </a:solidFill>
              </a:rPr>
              <a:t>По антигенам исследуемых эритроцитов (с помощью моноклональных антител)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chemeClr val="tx1"/>
                </a:solidFill>
              </a:rPr>
              <a:t>По антигенам исследуемых эритроцитов и антителам исследуемой сыворотки (перекрестный метод) с помощью моноклональных антител и стандартных эритроцитов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chemeClr val="tx1"/>
                </a:solidFill>
              </a:rPr>
              <a:t>Гелевая технология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chemeClr val="tx1"/>
                </a:solidFill>
              </a:rPr>
              <a:t>Микропланшетная технология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chemeClr val="tx1"/>
                </a:solidFill>
              </a:rPr>
              <a:t>Метод магнитизации эритроцитов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chemeClr val="tx1"/>
                </a:solidFill>
              </a:rPr>
              <a:t>Колоночная агглютинация на микросферах</a:t>
            </a:r>
            <a:endParaRPr lang="en-US" sz="2800" b="1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800" b="1" smtClean="0"/>
          </a:p>
          <a:p>
            <a:pPr eaLnBrk="1" hangingPunct="1">
              <a:lnSpc>
                <a:spcPct val="80000"/>
              </a:lnSpc>
            </a:pP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Voznik2308201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4454" t="34725" r="38220" b="28972"/>
          <a:stretch>
            <a:fillRect/>
          </a:stretch>
        </p:blipFill>
        <p:spPr bwMode="auto">
          <a:xfrm>
            <a:off x="571472" y="1500174"/>
            <a:ext cx="2428892" cy="20717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solidFill>
                  <a:srgbClr val="FFFF00"/>
                </a:solidFill>
              </a:rPr>
              <a:t>Антитела</a:t>
            </a:r>
            <a:r>
              <a:rPr lang="en-US" dirty="0" smtClean="0">
                <a:solidFill>
                  <a:srgbClr val="FFFF00"/>
                </a:solidFill>
              </a:rPr>
              <a:t> к </a:t>
            </a:r>
            <a:r>
              <a:rPr lang="en-US" dirty="0" err="1" smtClean="0">
                <a:solidFill>
                  <a:srgbClr val="FFFF00"/>
                </a:solidFill>
              </a:rPr>
              <a:t>эритроцитарным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антигенам</a:t>
            </a:r>
            <a:r>
              <a:rPr lang="en-US" dirty="0" smtClean="0">
                <a:solidFill>
                  <a:srgbClr val="FFFF00"/>
                </a:solidFill>
              </a:rPr>
              <a:t> -</a:t>
            </a:r>
            <a:r>
              <a:rPr lang="en-US" dirty="0" smtClean="0"/>
              <a:t> </a:t>
            </a:r>
            <a:r>
              <a:rPr lang="en-US" sz="5400" dirty="0" err="1" smtClean="0">
                <a:solidFill>
                  <a:srgbClr val="FF33CC"/>
                </a:solidFill>
              </a:rPr>
              <a:t>есть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6867" name="Picture 3" descr="F:\untitled05.bmp"/>
          <p:cNvPicPr>
            <a:picLocks noChangeAspect="1" noChangeArrowheads="1"/>
          </p:cNvPicPr>
          <p:nvPr/>
        </p:nvPicPr>
        <p:blipFill>
          <a:blip r:embed="rId4"/>
          <a:srcRect l="30833" t="25000" b="8333"/>
          <a:stretch>
            <a:fillRect/>
          </a:stretch>
        </p:blipFill>
        <p:spPr bwMode="auto">
          <a:xfrm>
            <a:off x="3214676" y="1571612"/>
            <a:ext cx="592932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b="1" u="sng">
                <a:solidFill>
                  <a:srgbClr val="FFFF00"/>
                </a:solidFill>
              </a:rPr>
              <a:t>Предупреждение несовместимости при переливании крови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14525"/>
            <a:ext cx="8229600" cy="4211638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Основным принципом предупреждения гемотрансфузионных осложнений является обеспечение совместимости крови донора и реципиента</a:t>
            </a:r>
          </a:p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В первую очередь совместимость при переливании крови должна быть обеспечена правильным выбором донора по группам крови системы АВО и антигену </a:t>
            </a:r>
            <a:r>
              <a:rPr lang="en-US" sz="2800" b="1" smtClean="0">
                <a:solidFill>
                  <a:schemeClr val="tx1"/>
                </a:solidFill>
              </a:rPr>
              <a:t>D</a:t>
            </a:r>
            <a:r>
              <a:rPr lang="ru-RU" sz="2800" b="1" smtClean="0">
                <a:solidFill>
                  <a:schemeClr val="tx1"/>
                </a:solidFill>
              </a:rPr>
              <a:t> системы Резус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859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Для того, чтобы не допустить переливания несовместимой крови и следующих за этим </a:t>
            </a:r>
            <a:r>
              <a:rPr lang="ru-RU" sz="2800" b="1" dirty="0" err="1">
                <a:solidFill>
                  <a:srgbClr val="FFFF00"/>
                </a:solidFill>
              </a:rPr>
              <a:t>трансфузионных</a:t>
            </a:r>
            <a:r>
              <a:rPr lang="ru-RU" sz="2800" b="1" dirty="0">
                <a:solidFill>
                  <a:srgbClr val="FFFF00"/>
                </a:solidFill>
              </a:rPr>
              <a:t> осложнений, специалист переливающий кровь обязан: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0938"/>
            <a:ext cx="8229600" cy="4176712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Тщательно собрать </a:t>
            </a:r>
            <a:r>
              <a:rPr lang="ru-RU" sz="2400" b="1" dirty="0" err="1" smtClean="0">
                <a:solidFill>
                  <a:schemeClr val="tx1"/>
                </a:solidFill>
              </a:rPr>
              <a:t>трансфузионный</a:t>
            </a:r>
            <a:r>
              <a:rPr lang="ru-RU" sz="2400" b="1" dirty="0" smtClean="0">
                <a:solidFill>
                  <a:schemeClr val="tx1"/>
                </a:solidFill>
              </a:rPr>
              <a:t> и акушерский анамнез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Правильно выбрать кровь в отношении группы и </a:t>
            </a:r>
            <a:r>
              <a:rPr lang="ru-RU" sz="2400" b="1" dirty="0" err="1" smtClean="0">
                <a:solidFill>
                  <a:schemeClr val="tx1"/>
                </a:solidFill>
              </a:rPr>
              <a:t>резус-принадлежности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Удостовериться, что фенотипы  </a:t>
            </a:r>
            <a:r>
              <a:rPr lang="en-US" sz="2400" b="1" dirty="0" err="1" smtClean="0">
                <a:solidFill>
                  <a:schemeClr val="tx1"/>
                </a:solidFill>
              </a:rPr>
              <a:t>Rh</a:t>
            </a:r>
            <a:r>
              <a:rPr lang="en-US" sz="2400" b="1" dirty="0" smtClean="0">
                <a:solidFill>
                  <a:schemeClr val="tx1"/>
                </a:solidFill>
              </a:rPr>
              <a:t>/K</a:t>
            </a:r>
            <a:r>
              <a:rPr lang="ru-RU" sz="2400" b="1" dirty="0" smtClean="0">
                <a:solidFill>
                  <a:schemeClr val="tx1"/>
                </a:solidFill>
              </a:rPr>
              <a:t> донора и реципиента совместимы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Проверить всю относящуюся к этому документацию</a:t>
            </a:r>
          </a:p>
          <a:p>
            <a:pPr eaLnBrk="1" hangingPunct="1"/>
            <a:r>
              <a:rPr lang="ru-RU" sz="2400" b="1" dirty="0" smtClean="0">
                <a:solidFill>
                  <a:schemeClr val="tx1"/>
                </a:solidFill>
              </a:rPr>
              <a:t>Произвести контрольные исследования, включающие пробу на совместимость</a:t>
            </a:r>
          </a:p>
          <a:p>
            <a:pPr eaLnBrk="1" hangingPunct="1"/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Совместимость фенотипов донора и реципиента по системам Резус и </a:t>
            </a:r>
            <a:r>
              <a:rPr lang="ru-RU" sz="2800" dirty="0" err="1" smtClean="0">
                <a:solidFill>
                  <a:schemeClr val="tx1"/>
                </a:solidFill>
              </a:rPr>
              <a:t>Келл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428868"/>
          <a:ext cx="8186766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296"/>
                <a:gridCol w="46434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Реципиент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Совместимый донор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Сс</a:t>
                      </a:r>
                      <a:r>
                        <a:rPr lang="ru-RU" sz="2400" dirty="0" smtClean="0"/>
                        <a:t>, Ее, </a:t>
                      </a:r>
                      <a:r>
                        <a:rPr lang="ru-RU" sz="2400" dirty="0" err="1" smtClean="0"/>
                        <a:t>Кк</a:t>
                      </a:r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(</a:t>
                      </a:r>
                      <a:r>
                        <a:rPr lang="ru-RU" sz="2400" dirty="0" err="1" smtClean="0"/>
                        <a:t>С+с+</a:t>
                      </a:r>
                      <a:r>
                        <a:rPr lang="ru-RU" sz="2400" dirty="0" smtClean="0"/>
                        <a:t>,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Е+е+,К+к+</a:t>
                      </a:r>
                      <a:r>
                        <a:rPr lang="ru-RU" sz="2400" baseline="0" dirty="0" smtClean="0"/>
                        <a:t>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 smtClean="0"/>
                        <a:t>Сс</a:t>
                      </a:r>
                      <a:r>
                        <a:rPr lang="ru-RU" sz="2400" dirty="0" smtClean="0"/>
                        <a:t>, СС, </a:t>
                      </a:r>
                      <a:r>
                        <a:rPr lang="ru-RU" sz="2400" dirty="0" err="1" smtClean="0"/>
                        <a:t>сс</a:t>
                      </a:r>
                      <a:r>
                        <a:rPr lang="ru-RU" sz="2400" dirty="0" smtClean="0"/>
                        <a:t> (</a:t>
                      </a:r>
                      <a:r>
                        <a:rPr lang="ru-RU" sz="2400" dirty="0" err="1" smtClean="0"/>
                        <a:t>С+с+,С+с</a:t>
                      </a:r>
                      <a:r>
                        <a:rPr lang="ru-RU" sz="2400" dirty="0" smtClean="0"/>
                        <a:t>-,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С-с+</a:t>
                      </a:r>
                      <a:r>
                        <a:rPr lang="ru-RU" sz="2400" baseline="0" dirty="0" smtClean="0"/>
                        <a:t>)</a:t>
                      </a:r>
                      <a:endParaRPr lang="ru-RU" sz="2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Ее, ЕЕ, ее (</a:t>
                      </a:r>
                      <a:r>
                        <a:rPr lang="ru-RU" sz="2400" dirty="0" err="1" smtClean="0"/>
                        <a:t>Е+е+</a:t>
                      </a:r>
                      <a:r>
                        <a:rPr lang="ru-RU" sz="2400" dirty="0" smtClean="0"/>
                        <a:t>, </a:t>
                      </a:r>
                      <a:r>
                        <a:rPr lang="ru-RU" sz="2400" dirty="0" err="1" smtClean="0"/>
                        <a:t>Е+е</a:t>
                      </a:r>
                      <a:r>
                        <a:rPr lang="ru-RU" sz="2400" dirty="0" smtClean="0"/>
                        <a:t>-, </a:t>
                      </a:r>
                      <a:r>
                        <a:rPr lang="ru-RU" sz="2400" dirty="0" err="1" smtClean="0"/>
                        <a:t>Е-е+</a:t>
                      </a:r>
                      <a:r>
                        <a:rPr lang="ru-RU" sz="2400" dirty="0" smtClean="0"/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 smtClean="0"/>
                        <a:t>Кк</a:t>
                      </a:r>
                      <a:r>
                        <a:rPr lang="ru-RU" sz="2400" dirty="0" smtClean="0"/>
                        <a:t>, КК, </a:t>
                      </a:r>
                      <a:r>
                        <a:rPr lang="ru-RU" sz="2400" dirty="0" err="1" smtClean="0"/>
                        <a:t>кк</a:t>
                      </a:r>
                      <a:r>
                        <a:rPr lang="ru-RU" sz="2400" dirty="0" smtClean="0"/>
                        <a:t> (</a:t>
                      </a:r>
                      <a:r>
                        <a:rPr lang="ru-RU" sz="2400" dirty="0" err="1" smtClean="0"/>
                        <a:t>К+к+</a:t>
                      </a:r>
                      <a:r>
                        <a:rPr lang="ru-RU" sz="2400" dirty="0" smtClean="0"/>
                        <a:t>,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К+к</a:t>
                      </a:r>
                      <a:r>
                        <a:rPr lang="ru-RU" sz="2400" baseline="0" dirty="0" smtClean="0"/>
                        <a:t>-, </a:t>
                      </a:r>
                      <a:r>
                        <a:rPr lang="ru-RU" sz="2400" baseline="0" dirty="0" err="1" smtClean="0"/>
                        <a:t>К-к+</a:t>
                      </a:r>
                      <a:r>
                        <a:rPr lang="ru-RU" sz="2400" baseline="0" dirty="0" smtClean="0"/>
                        <a:t>)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СС, ЕЕ, КК</a:t>
                      </a:r>
                    </a:p>
                    <a:p>
                      <a:pPr algn="ctr"/>
                      <a:r>
                        <a:rPr lang="ru-RU" sz="2400" dirty="0" smtClean="0"/>
                        <a:t>(</a:t>
                      </a:r>
                      <a:r>
                        <a:rPr lang="ru-RU" sz="2400" dirty="0" err="1" smtClean="0"/>
                        <a:t>С+с</a:t>
                      </a:r>
                      <a:r>
                        <a:rPr lang="ru-RU" sz="2400" dirty="0" smtClean="0"/>
                        <a:t>-, </a:t>
                      </a:r>
                      <a:r>
                        <a:rPr lang="ru-RU" sz="2400" dirty="0" err="1" smtClean="0"/>
                        <a:t>Е+е</a:t>
                      </a:r>
                      <a:r>
                        <a:rPr lang="ru-RU" sz="2400" dirty="0" smtClean="0"/>
                        <a:t>-, </a:t>
                      </a:r>
                      <a:r>
                        <a:rPr lang="ru-RU" sz="2400" dirty="0" err="1" smtClean="0"/>
                        <a:t>К+к</a:t>
                      </a:r>
                      <a:r>
                        <a:rPr lang="ru-RU" sz="2400" dirty="0" smtClean="0"/>
                        <a:t>-)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СС, ЕЕ, КК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(</a:t>
                      </a:r>
                      <a:r>
                        <a:rPr lang="ru-RU" sz="2400" dirty="0" err="1" smtClean="0"/>
                        <a:t>С+с</a:t>
                      </a:r>
                      <a:r>
                        <a:rPr lang="ru-RU" sz="2400" dirty="0" smtClean="0"/>
                        <a:t>-, </a:t>
                      </a:r>
                      <a:r>
                        <a:rPr lang="ru-RU" sz="2400" dirty="0" err="1" smtClean="0"/>
                        <a:t>Е+е</a:t>
                      </a:r>
                      <a:r>
                        <a:rPr lang="ru-RU" sz="2400" dirty="0" smtClean="0"/>
                        <a:t>-, </a:t>
                      </a:r>
                      <a:r>
                        <a:rPr lang="ru-RU" sz="2400" dirty="0" err="1" smtClean="0"/>
                        <a:t>К+к</a:t>
                      </a:r>
                      <a:r>
                        <a:rPr lang="ru-RU" sz="2400" dirty="0" smtClean="0"/>
                        <a:t>-)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сс</a:t>
                      </a:r>
                      <a:r>
                        <a:rPr lang="ru-RU" sz="2400" dirty="0" smtClean="0"/>
                        <a:t>, ее, </a:t>
                      </a:r>
                      <a:r>
                        <a:rPr lang="ru-RU" sz="2400" dirty="0" err="1" smtClean="0"/>
                        <a:t>кк</a:t>
                      </a:r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(</a:t>
                      </a:r>
                      <a:r>
                        <a:rPr lang="ru-RU" sz="2400" baseline="0" dirty="0" err="1" smtClean="0"/>
                        <a:t>С-с+</a:t>
                      </a:r>
                      <a:r>
                        <a:rPr lang="ru-RU" sz="2400" baseline="0" dirty="0" smtClean="0"/>
                        <a:t>,</a:t>
                      </a:r>
                      <a:r>
                        <a:rPr lang="ru-RU" sz="2400" dirty="0" smtClean="0"/>
                        <a:t> </a:t>
                      </a:r>
                      <a:r>
                        <a:rPr lang="ru-RU" sz="2400" dirty="0" err="1" smtClean="0"/>
                        <a:t>Е-е+</a:t>
                      </a:r>
                      <a:r>
                        <a:rPr lang="ru-RU" sz="2400" dirty="0" smtClean="0"/>
                        <a:t>,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К-к+</a:t>
                      </a:r>
                      <a:r>
                        <a:rPr lang="ru-RU" sz="2400" baseline="0" dirty="0" smtClean="0"/>
                        <a:t>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сс</a:t>
                      </a:r>
                      <a:r>
                        <a:rPr lang="ru-RU" sz="2400" dirty="0" smtClean="0"/>
                        <a:t>, ее, </a:t>
                      </a:r>
                      <a:r>
                        <a:rPr lang="ru-RU" sz="2400" dirty="0" err="1" smtClean="0"/>
                        <a:t>кк</a:t>
                      </a:r>
                      <a:endParaRPr lang="ru-RU" sz="2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(</a:t>
                      </a:r>
                      <a:r>
                        <a:rPr lang="ru-RU" sz="2400" baseline="0" dirty="0" err="1" smtClean="0"/>
                        <a:t>С-с+</a:t>
                      </a:r>
                      <a:r>
                        <a:rPr lang="ru-RU" sz="2400" baseline="0" dirty="0" smtClean="0"/>
                        <a:t>,</a:t>
                      </a:r>
                      <a:r>
                        <a:rPr lang="ru-RU" sz="2400" dirty="0" smtClean="0"/>
                        <a:t> </a:t>
                      </a:r>
                      <a:r>
                        <a:rPr lang="ru-RU" sz="2400" dirty="0" err="1" smtClean="0"/>
                        <a:t>Е-е+</a:t>
                      </a:r>
                      <a:r>
                        <a:rPr lang="ru-RU" sz="2400" dirty="0" smtClean="0"/>
                        <a:t>,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К-к+</a:t>
                      </a:r>
                      <a:r>
                        <a:rPr lang="ru-RU" sz="2400" baseline="0" dirty="0" smtClean="0"/>
                        <a:t>)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8"/>
          <a:ext cx="8686800" cy="6357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42852"/>
            <a:ext cx="8229600" cy="6119814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FFFF00"/>
                </a:solidFill>
              </a:rPr>
              <a:t>По жизненным показаниям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</a:rPr>
              <a:t>в экстренных случаях, при отсутствии </a:t>
            </a:r>
            <a:r>
              <a:rPr lang="ru-RU" sz="2800" b="1" dirty="0" err="1" smtClean="0">
                <a:solidFill>
                  <a:srgbClr val="FFFF00"/>
                </a:solidFill>
              </a:rPr>
              <a:t>одногруппной</a:t>
            </a:r>
            <a:r>
              <a:rPr lang="ru-RU" sz="2800" b="1" dirty="0" smtClean="0">
                <a:solidFill>
                  <a:srgbClr val="FFFF00"/>
                </a:solidFill>
              </a:rPr>
              <a:t> крови: </a:t>
            </a:r>
          </a:p>
          <a:p>
            <a:pPr eaLnBrk="1" hangingPunct="1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    </a:t>
            </a:r>
            <a:r>
              <a:rPr lang="ru-RU" sz="2400" b="1" dirty="0" smtClean="0">
                <a:solidFill>
                  <a:schemeClr val="tx1"/>
                </a:solidFill>
              </a:rPr>
              <a:t>реципиентам А</a:t>
            </a:r>
            <a:r>
              <a:rPr lang="en-US" sz="2400" b="1" dirty="0" smtClean="0">
                <a:solidFill>
                  <a:schemeClr val="tx1"/>
                </a:solidFill>
              </a:rPr>
              <a:t>(II)</a:t>
            </a:r>
            <a:r>
              <a:rPr lang="ru-RU" sz="2400" b="1" dirty="0" smtClean="0">
                <a:solidFill>
                  <a:schemeClr val="tx1"/>
                </a:solidFill>
              </a:rPr>
              <a:t> и В</a:t>
            </a:r>
            <a:r>
              <a:rPr lang="en-US" sz="2400" b="1" dirty="0" smtClean="0">
                <a:solidFill>
                  <a:schemeClr val="tx1"/>
                </a:solidFill>
              </a:rPr>
              <a:t>(III)</a:t>
            </a:r>
            <a:r>
              <a:rPr lang="ru-RU" sz="2400" b="1" dirty="0" smtClean="0">
                <a:solidFill>
                  <a:schemeClr val="tx1"/>
                </a:solidFill>
              </a:rPr>
              <a:t>                 О</a:t>
            </a:r>
            <a:r>
              <a:rPr lang="en-US" sz="2400" b="1" dirty="0" smtClean="0">
                <a:solidFill>
                  <a:schemeClr val="tx1"/>
                </a:solidFill>
              </a:rPr>
              <a:t>(I) </a:t>
            </a:r>
            <a:r>
              <a:rPr lang="en-US" sz="2400" b="1" dirty="0" err="1" smtClean="0">
                <a:solidFill>
                  <a:schemeClr val="tx1"/>
                </a:solidFill>
              </a:rPr>
              <a:t>Rh</a:t>
            </a:r>
            <a:r>
              <a:rPr lang="en-US" sz="2400" b="1" dirty="0" smtClean="0">
                <a:solidFill>
                  <a:schemeClr val="tx1"/>
                </a:solidFill>
              </a:rPr>
              <a:t>-</a:t>
            </a:r>
            <a:r>
              <a:rPr lang="ru-RU" sz="2400" b="1" dirty="0" err="1" smtClean="0">
                <a:solidFill>
                  <a:schemeClr val="tx1"/>
                </a:solidFill>
              </a:rPr>
              <a:t>отр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eaLnBrk="1" hangingPunct="1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    </a:t>
            </a:r>
            <a:r>
              <a:rPr lang="ru-RU" sz="2400" b="1" dirty="0" smtClean="0">
                <a:solidFill>
                  <a:schemeClr val="tx1"/>
                </a:solidFill>
              </a:rPr>
              <a:t>реципиентам АВ </a:t>
            </a:r>
            <a:r>
              <a:rPr lang="en-US" sz="2400" b="1" dirty="0" smtClean="0">
                <a:solidFill>
                  <a:schemeClr val="tx1"/>
                </a:solidFill>
              </a:rPr>
              <a:t>(IV)</a:t>
            </a:r>
            <a:r>
              <a:rPr lang="ru-RU" sz="2400" b="1" dirty="0" smtClean="0">
                <a:solidFill>
                  <a:schemeClr val="tx1"/>
                </a:solidFill>
              </a:rPr>
              <a:t>                         </a:t>
            </a:r>
            <a:r>
              <a:rPr lang="en-US" sz="2400" b="1" dirty="0" smtClean="0">
                <a:solidFill>
                  <a:schemeClr val="tx1"/>
                </a:solidFill>
              </a:rPr>
              <a:t>B(III)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Rh</a:t>
            </a:r>
            <a:r>
              <a:rPr lang="en-US" sz="2400" b="1" dirty="0" smtClean="0">
                <a:solidFill>
                  <a:schemeClr val="tx1"/>
                </a:solidFill>
              </a:rPr>
              <a:t>-</a:t>
            </a:r>
            <a:r>
              <a:rPr lang="ru-RU" sz="2400" b="1" dirty="0" err="1" smtClean="0">
                <a:solidFill>
                  <a:schemeClr val="tx1"/>
                </a:solidFill>
              </a:rPr>
              <a:t>отр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sz="2800" b="1" dirty="0" smtClean="0">
                <a:solidFill>
                  <a:srgbClr val="FFFF00"/>
                </a:solidFill>
              </a:rPr>
              <a:t>В экстренных случаях при невозможности определения группы крови реципиента:</a:t>
            </a:r>
          </a:p>
          <a:p>
            <a:pPr eaLnBrk="1" hangingPunct="1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    </a:t>
            </a:r>
            <a:r>
              <a:rPr lang="ru-RU" sz="2400" b="1" dirty="0" smtClean="0">
                <a:solidFill>
                  <a:schemeClr val="tx1"/>
                </a:solidFill>
              </a:rPr>
              <a:t>переливают эритроциты О(</a:t>
            </a:r>
            <a:r>
              <a:rPr lang="en-US" sz="2400" b="1" dirty="0" smtClean="0">
                <a:solidFill>
                  <a:schemeClr val="tx1"/>
                </a:solidFill>
              </a:rPr>
              <a:t>I</a:t>
            </a:r>
            <a:r>
              <a:rPr lang="ru-RU" sz="2400" b="1" dirty="0" smtClean="0">
                <a:solidFill>
                  <a:schemeClr val="tx1"/>
                </a:solidFill>
              </a:rPr>
              <a:t>) группы </a:t>
            </a:r>
            <a:r>
              <a:rPr lang="en-US" sz="2400" b="1" dirty="0" err="1" smtClean="0">
                <a:solidFill>
                  <a:schemeClr val="tx1"/>
                </a:solidFill>
              </a:rPr>
              <a:t>Rh</a:t>
            </a:r>
            <a:r>
              <a:rPr lang="en-US" sz="2400" b="1" dirty="0" smtClean="0">
                <a:solidFill>
                  <a:schemeClr val="tx1"/>
                </a:solidFill>
              </a:rPr>
              <a:t>-</a:t>
            </a:r>
            <a:r>
              <a:rPr lang="ru-RU" sz="2400" b="1" dirty="0" err="1" smtClean="0">
                <a:solidFill>
                  <a:schemeClr val="tx1"/>
                </a:solidFill>
              </a:rPr>
              <a:t>отр</a:t>
            </a:r>
            <a:r>
              <a:rPr lang="ru-RU" sz="2400" b="1" dirty="0" smtClean="0">
                <a:solidFill>
                  <a:schemeClr val="tx1"/>
                </a:solidFill>
              </a:rPr>
              <a:t>. в количестве не более 500мл</a:t>
            </a:r>
          </a:p>
          <a:p>
            <a:pPr eaLnBrk="1" hangingPunct="1"/>
            <a:r>
              <a:rPr lang="ru-RU" sz="2800" b="1" dirty="0" smtClean="0">
                <a:solidFill>
                  <a:srgbClr val="FFFF00"/>
                </a:solidFill>
              </a:rPr>
              <a:t>При невозможности определения антигенов С, с, Е, е, С</a:t>
            </a:r>
            <a:r>
              <a:rPr lang="en-US" sz="2800" b="1" dirty="0" smtClean="0">
                <a:solidFill>
                  <a:srgbClr val="FFFF00"/>
                </a:solidFill>
              </a:rPr>
              <a:t>w</a:t>
            </a:r>
            <a:r>
              <a:rPr lang="ru-RU" sz="2800" b="1" dirty="0" smtClean="0">
                <a:solidFill>
                  <a:srgbClr val="FFFF00"/>
                </a:solidFill>
              </a:rPr>
              <a:t>, K и </a:t>
            </a:r>
            <a:r>
              <a:rPr lang="ru-RU" sz="2800" b="1" dirty="0" err="1" smtClean="0">
                <a:solidFill>
                  <a:srgbClr val="FFFF00"/>
                </a:solidFill>
              </a:rPr>
              <a:t>k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реципиенту переливают </a:t>
            </a:r>
            <a:r>
              <a:rPr lang="ru-RU" sz="2800" b="1" dirty="0" err="1" smtClean="0">
                <a:solidFill>
                  <a:schemeClr val="tx1"/>
                </a:solidFill>
              </a:rPr>
              <a:t>эритроцитсодержащие</a:t>
            </a:r>
            <a:r>
              <a:rPr lang="ru-RU" sz="2800" b="1" dirty="0" smtClean="0">
                <a:solidFill>
                  <a:schemeClr val="tx1"/>
                </a:solidFill>
              </a:rPr>
              <a:t> компоненты, совместимые по группе крови системы АВО и </a:t>
            </a:r>
            <a:r>
              <a:rPr lang="ru-RU" sz="2800" b="1" dirty="0" err="1" smtClean="0">
                <a:solidFill>
                  <a:schemeClr val="tx1"/>
                </a:solidFill>
              </a:rPr>
              <a:t>резус-антигену</a:t>
            </a:r>
            <a:r>
              <a:rPr lang="ru-RU" sz="2800" b="1" dirty="0" smtClean="0">
                <a:solidFill>
                  <a:schemeClr val="tx1"/>
                </a:solidFill>
              </a:rPr>
              <a:t> D.</a:t>
            </a:r>
          </a:p>
          <a:p>
            <a:pPr eaLnBrk="1" hangingPunct="1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5" name="Стрелка влево 4"/>
          <p:cNvSpPr/>
          <p:nvPr/>
        </p:nvSpPr>
        <p:spPr>
          <a:xfrm>
            <a:off x="4714876" y="1714488"/>
            <a:ext cx="1214446" cy="214314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4500562" y="2143116"/>
            <a:ext cx="1071570" cy="214314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301625"/>
            <a:ext cx="8064500" cy="10207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>
                <a:solidFill>
                  <a:srgbClr val="FFFF00"/>
                </a:solidFill>
              </a:rPr>
              <a:t>Независимо от проведенных исследований и имеющихся записей, непосредственно перед тем, как приступить к переливанию крови, специалист обязан: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844675"/>
            <a:ext cx="8280400" cy="46799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dirty="0" smtClean="0"/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Определить группу крови больного и сверить результат с записью на истории болезни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Определить группу крови в донорском контейнере и сопоставить результат с данными на этикетке контейнера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Сравнить группу крови и резус-принадлежность, обозначенные на контейнере, с результатами исследований в истории болезни и с непосредственно проведенными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Произвести пробы на совместимость по системам АВО, Резус и другим </a:t>
            </a:r>
            <a:r>
              <a:rPr lang="ru-RU" sz="2400" b="1" dirty="0" err="1" smtClean="0">
                <a:solidFill>
                  <a:schemeClr val="tx1"/>
                </a:solidFill>
              </a:rPr>
              <a:t>антигенным</a:t>
            </a:r>
            <a:r>
              <a:rPr lang="ru-RU" sz="2400" b="1" dirty="0" smtClean="0">
                <a:solidFill>
                  <a:schemeClr val="tx1"/>
                </a:solidFill>
              </a:rPr>
              <a:t> системам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Произвести биологическую пробу</a:t>
            </a:r>
          </a:p>
          <a:p>
            <a:pPr eaLnBrk="1" hangingPunct="1">
              <a:lnSpc>
                <a:spcPct val="90000"/>
              </a:lnSpc>
            </a:pPr>
            <a:endParaRPr lang="ru-RU" sz="2400" b="1" dirty="0" smtClean="0"/>
          </a:p>
          <a:p>
            <a:pPr eaLnBrk="1" hangingPunct="1">
              <a:lnSpc>
                <a:spcPct val="90000"/>
              </a:lnSpc>
            </a:pP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819400" y="304800"/>
            <a:ext cx="4800600" cy="1371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000" b="1">
              <a:solidFill>
                <a:srgbClr val="FFFF00"/>
              </a:solidFill>
            </a:endParaRPr>
          </a:p>
          <a:p>
            <a:pPr algn="ctr"/>
            <a:r>
              <a:rPr lang="ru-RU" sz="2000" b="1">
                <a:solidFill>
                  <a:srgbClr val="0000FF"/>
                </a:solidFill>
              </a:rPr>
              <a:t>Б-ной Ш. О</a:t>
            </a:r>
            <a:r>
              <a:rPr lang="en-US" sz="2000" b="1">
                <a:solidFill>
                  <a:srgbClr val="0000FF"/>
                </a:solidFill>
              </a:rPr>
              <a:t>(I)Rh+</a:t>
            </a:r>
            <a:r>
              <a:rPr lang="ru-RU" sz="2000" b="1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ru-RU" sz="2000" b="1">
                <a:solidFill>
                  <a:srgbClr val="0000FF"/>
                </a:solidFill>
              </a:rPr>
              <a:t>ишемич. инсульт, анемия н/э</a:t>
            </a:r>
          </a:p>
          <a:p>
            <a:pPr algn="ctr"/>
            <a:r>
              <a:rPr lang="ru-RU" sz="2000" b="1">
                <a:solidFill>
                  <a:srgbClr val="0000FF"/>
                </a:solidFill>
              </a:rPr>
              <a:t>2 гемотрансфузии без</a:t>
            </a:r>
          </a:p>
          <a:p>
            <a:pPr algn="ctr"/>
            <a:r>
              <a:rPr lang="ru-RU" sz="2000" b="1">
                <a:solidFill>
                  <a:srgbClr val="0000FF"/>
                </a:solidFill>
              </a:rPr>
              <a:t>осложнений</a:t>
            </a:r>
          </a:p>
          <a:p>
            <a:pPr algn="ctr"/>
            <a:endParaRPr lang="ru-RU" sz="2000" b="1">
              <a:solidFill>
                <a:srgbClr val="0000FF"/>
              </a:solidFill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276600" y="2057400"/>
            <a:ext cx="3962400" cy="1295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>
              <a:solidFill>
                <a:srgbClr val="FFFF00"/>
              </a:solidFill>
            </a:endParaRPr>
          </a:p>
          <a:p>
            <a:pPr algn="ctr"/>
            <a:r>
              <a:rPr lang="ru-RU" sz="2000" b="1">
                <a:solidFill>
                  <a:srgbClr val="0000FF"/>
                </a:solidFill>
              </a:rPr>
              <a:t>21.09.08 – </a:t>
            </a:r>
          </a:p>
          <a:p>
            <a:pPr algn="ctr"/>
            <a:r>
              <a:rPr lang="ru-RU" sz="2000" b="1">
                <a:solidFill>
                  <a:srgbClr val="0000FF"/>
                </a:solidFill>
              </a:rPr>
              <a:t>3-я гемотрансфузия</a:t>
            </a:r>
          </a:p>
          <a:p>
            <a:pPr algn="ctr"/>
            <a:r>
              <a:rPr lang="ru-RU" sz="2000" b="1">
                <a:solidFill>
                  <a:srgbClr val="0000FF"/>
                </a:solidFill>
              </a:rPr>
              <a:t>эр.взвеси без ЛТС</a:t>
            </a:r>
          </a:p>
          <a:p>
            <a:pPr algn="ctr"/>
            <a:r>
              <a:rPr lang="ru-RU" sz="2000" b="1">
                <a:solidFill>
                  <a:srgbClr val="0000FF"/>
                </a:solidFill>
              </a:rPr>
              <a:t> О</a:t>
            </a:r>
            <a:r>
              <a:rPr lang="en-US" sz="2000" b="1">
                <a:solidFill>
                  <a:srgbClr val="0000FF"/>
                </a:solidFill>
              </a:rPr>
              <a:t>(I)Rh+</a:t>
            </a:r>
            <a:endParaRPr lang="ru-RU" sz="2000" b="1">
              <a:solidFill>
                <a:srgbClr val="0000FF"/>
              </a:solidFill>
            </a:endParaRPr>
          </a:p>
          <a:p>
            <a:pPr algn="ctr"/>
            <a:endParaRPr lang="ru-RU" sz="2000">
              <a:solidFill>
                <a:srgbClr val="0000FF"/>
              </a:solidFill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048000" y="3810000"/>
            <a:ext cx="4191000" cy="1066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00FF"/>
                </a:solidFill>
              </a:rPr>
              <a:t>Через 30 мин.</a:t>
            </a:r>
            <a:r>
              <a:rPr lang="ru-RU" b="1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симптомы 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посттрансфузионного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осложнения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524000" y="5257800"/>
            <a:ext cx="6934200" cy="1143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0000FF"/>
                </a:solidFill>
              </a:rPr>
              <a:t>После проведенных исследований</a:t>
            </a:r>
          </a:p>
          <a:p>
            <a:pPr algn="ctr"/>
            <a:r>
              <a:rPr lang="ru-RU" b="1">
                <a:solidFill>
                  <a:srgbClr val="0000FF"/>
                </a:solidFill>
              </a:rPr>
              <a:t>остатков эр.взвеси и </a:t>
            </a:r>
          </a:p>
          <a:p>
            <a:pPr algn="ctr"/>
            <a:r>
              <a:rPr lang="ru-RU" b="1">
                <a:solidFill>
                  <a:srgbClr val="0000FF"/>
                </a:solidFill>
              </a:rPr>
              <a:t>образца крови больного в клинической</a:t>
            </a:r>
          </a:p>
          <a:p>
            <a:pPr algn="ctr"/>
            <a:r>
              <a:rPr lang="ru-RU" b="1">
                <a:solidFill>
                  <a:srgbClr val="0000FF"/>
                </a:solidFill>
              </a:rPr>
              <a:t>лаборатории ЦК установлено:</a:t>
            </a:r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5181600" y="1676400"/>
            <a:ext cx="0" cy="381000"/>
          </a:xfrm>
          <a:prstGeom prst="line">
            <a:avLst/>
          </a:prstGeom>
          <a:noFill/>
          <a:ln w="6032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5181600" y="3352800"/>
            <a:ext cx="0" cy="457200"/>
          </a:xfrm>
          <a:prstGeom prst="line">
            <a:avLst/>
          </a:prstGeom>
          <a:noFill/>
          <a:ln w="6032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5181600" y="4876800"/>
            <a:ext cx="0" cy="381000"/>
          </a:xfrm>
          <a:prstGeom prst="line">
            <a:avLst/>
          </a:prstGeom>
          <a:noFill/>
          <a:ln w="6032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2438400" y="1828800"/>
            <a:ext cx="2743200" cy="0"/>
          </a:xfrm>
          <a:prstGeom prst="line">
            <a:avLst/>
          </a:prstGeom>
          <a:noFill/>
          <a:ln w="6032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152400" y="1371600"/>
            <a:ext cx="2590800" cy="1752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FF0000"/>
                </a:solidFill>
              </a:rPr>
              <a:t>Предварительно</a:t>
            </a:r>
          </a:p>
          <a:p>
            <a:pPr algn="ctr"/>
            <a:r>
              <a:rPr lang="ru-RU" sz="2000" b="1">
                <a:solidFill>
                  <a:srgbClr val="FF0000"/>
                </a:solidFill>
              </a:rPr>
              <a:t>проведена</a:t>
            </a:r>
          </a:p>
          <a:p>
            <a:pPr algn="ctr"/>
            <a:r>
              <a:rPr lang="ru-RU" sz="2000" b="1">
                <a:solidFill>
                  <a:srgbClr val="FF0000"/>
                </a:solidFill>
              </a:rPr>
              <a:t>только проба </a:t>
            </a:r>
          </a:p>
          <a:p>
            <a:pPr algn="ctr"/>
            <a:r>
              <a:rPr lang="ru-RU" sz="2000" b="1">
                <a:solidFill>
                  <a:srgbClr val="FF0000"/>
                </a:solidFill>
              </a:rPr>
              <a:t>на совместимость</a:t>
            </a:r>
          </a:p>
          <a:p>
            <a:pPr algn="ctr"/>
            <a:r>
              <a:rPr lang="ru-RU" sz="2000" b="1">
                <a:solidFill>
                  <a:srgbClr val="FF0000"/>
                </a:solidFill>
              </a:rPr>
              <a:t>по системе АВО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071546"/>
            <a:ext cx="8686800" cy="4525962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Контейнер - группа </a:t>
            </a:r>
            <a:r>
              <a:rPr lang="ru-RU" sz="2400" dirty="0">
                <a:solidFill>
                  <a:schemeClr val="tx1"/>
                </a:solidFill>
              </a:rPr>
              <a:t>крови </a:t>
            </a:r>
            <a:r>
              <a:rPr lang="en-US" sz="2400" dirty="0">
                <a:solidFill>
                  <a:srgbClr val="FFFF00"/>
                </a:solidFill>
              </a:rPr>
              <a:t>O</a:t>
            </a:r>
            <a:r>
              <a:rPr lang="ru-RU" sz="2400" dirty="0">
                <a:solidFill>
                  <a:srgbClr val="FFFF00"/>
                </a:solidFill>
              </a:rPr>
              <a:t>(</a:t>
            </a:r>
            <a:r>
              <a:rPr lang="en-US" sz="2400" dirty="0">
                <a:solidFill>
                  <a:srgbClr val="FFFF00"/>
                </a:solidFill>
              </a:rPr>
              <a:t>I</a:t>
            </a:r>
            <a:r>
              <a:rPr lang="ru-RU" sz="2400" dirty="0">
                <a:solidFill>
                  <a:srgbClr val="FFFF00"/>
                </a:solidFill>
              </a:rPr>
              <a:t>)</a:t>
            </a:r>
            <a:r>
              <a:rPr lang="ru-RU" sz="2400" dirty="0">
                <a:solidFill>
                  <a:schemeClr val="tx1"/>
                </a:solidFill>
              </a:rPr>
              <a:t>, резус-принадлежность положительная, фенотип </a:t>
            </a:r>
            <a:r>
              <a:rPr lang="en-US" sz="2400" dirty="0">
                <a:solidFill>
                  <a:srgbClr val="FFFF00"/>
                </a:solidFill>
              </a:rPr>
              <a:t>D</a:t>
            </a:r>
            <a:r>
              <a:rPr lang="ru-RU" sz="2400" dirty="0">
                <a:solidFill>
                  <a:srgbClr val="FFFF00"/>
                </a:solidFill>
              </a:rPr>
              <a:t>+</a:t>
            </a:r>
            <a:r>
              <a:rPr lang="ru-RU" sz="2400" dirty="0" err="1">
                <a:solidFill>
                  <a:srgbClr val="FFFF00"/>
                </a:solidFill>
              </a:rPr>
              <a:t>С+Е-</a:t>
            </a:r>
            <a:r>
              <a:rPr lang="ru-RU" sz="2400" b="1" dirty="0" err="1">
                <a:solidFill>
                  <a:srgbClr val="FF0000"/>
                </a:solidFill>
              </a:rPr>
              <a:t>с+</a:t>
            </a:r>
            <a:r>
              <a:rPr lang="ru-RU" sz="2400" dirty="0" err="1">
                <a:solidFill>
                  <a:srgbClr val="FFFF00"/>
                </a:solidFill>
              </a:rPr>
              <a:t>е+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Келл-отриц</a:t>
            </a:r>
            <a:r>
              <a:rPr lang="ru-RU" sz="2400" dirty="0">
                <a:solidFill>
                  <a:schemeClr val="tx1"/>
                </a:solidFill>
              </a:rPr>
              <a:t>., что соответствует данным на этикетке.</a:t>
            </a:r>
          </a:p>
          <a:p>
            <a:r>
              <a:rPr lang="ru-RU" sz="2400" dirty="0">
                <a:solidFill>
                  <a:schemeClr val="tx1"/>
                </a:solidFill>
              </a:rPr>
              <a:t>В присланном образце крови больного </a:t>
            </a:r>
            <a:r>
              <a:rPr lang="ru-RU" sz="2400" dirty="0" smtClean="0">
                <a:solidFill>
                  <a:schemeClr val="tx1"/>
                </a:solidFill>
              </a:rPr>
              <a:t>Ш. </a:t>
            </a:r>
            <a:r>
              <a:rPr lang="ru-RU" sz="2400" dirty="0">
                <a:solidFill>
                  <a:schemeClr val="tx1"/>
                </a:solidFill>
              </a:rPr>
              <a:t>– группа крови </a:t>
            </a:r>
            <a:r>
              <a:rPr lang="en-US" sz="2400" dirty="0">
                <a:solidFill>
                  <a:srgbClr val="FFFF00"/>
                </a:solidFill>
              </a:rPr>
              <a:t>O</a:t>
            </a:r>
            <a:r>
              <a:rPr lang="ru-RU" sz="2400" dirty="0">
                <a:solidFill>
                  <a:srgbClr val="FFFF00"/>
                </a:solidFill>
              </a:rPr>
              <a:t>(</a:t>
            </a:r>
            <a:r>
              <a:rPr lang="en-US" sz="2400" dirty="0">
                <a:solidFill>
                  <a:srgbClr val="FFFF00"/>
                </a:solidFill>
              </a:rPr>
              <a:t>I</a:t>
            </a:r>
            <a:r>
              <a:rPr lang="ru-RU" sz="2400" dirty="0">
                <a:solidFill>
                  <a:srgbClr val="FFFF00"/>
                </a:solidFill>
              </a:rPr>
              <a:t>), </a:t>
            </a:r>
            <a:r>
              <a:rPr lang="ru-RU" sz="2400" dirty="0">
                <a:solidFill>
                  <a:schemeClr val="tx1"/>
                </a:solidFill>
              </a:rPr>
              <a:t>резус-принадлежность положительная, фенотип </a:t>
            </a:r>
            <a:r>
              <a:rPr lang="en-US" sz="2400" dirty="0">
                <a:solidFill>
                  <a:srgbClr val="FFFF00"/>
                </a:solidFill>
              </a:rPr>
              <a:t>D</a:t>
            </a:r>
            <a:r>
              <a:rPr lang="ru-RU" sz="2400" dirty="0">
                <a:solidFill>
                  <a:srgbClr val="FFFF00"/>
                </a:solidFill>
              </a:rPr>
              <a:t>+</a:t>
            </a:r>
            <a:r>
              <a:rPr lang="ru-RU" sz="2400" dirty="0" err="1">
                <a:solidFill>
                  <a:srgbClr val="FFFF00"/>
                </a:solidFill>
              </a:rPr>
              <a:t>С+Е-</a:t>
            </a:r>
            <a:r>
              <a:rPr lang="ru-RU" sz="2400" b="1" dirty="0" err="1">
                <a:solidFill>
                  <a:srgbClr val="FF0000"/>
                </a:solidFill>
              </a:rPr>
              <a:t>с-</a:t>
            </a:r>
            <a:r>
              <a:rPr lang="ru-RU" sz="2400" dirty="0" err="1">
                <a:solidFill>
                  <a:srgbClr val="FFFF00"/>
                </a:solidFill>
              </a:rPr>
              <a:t>е+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Келл-отриц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  <a:r>
              <a:rPr lang="ru-RU" sz="3600" dirty="0">
                <a:solidFill>
                  <a:schemeClr val="tx1"/>
                </a:solidFill>
              </a:rPr>
              <a:t>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В сыворотке больного обнаружены антиэритроцитарные </a:t>
            </a:r>
            <a:r>
              <a:rPr lang="ru-RU" sz="2400" dirty="0" err="1">
                <a:solidFill>
                  <a:schemeClr val="tx1"/>
                </a:solidFill>
              </a:rPr>
              <a:t>аллоантитела</a:t>
            </a:r>
            <a:r>
              <a:rPr lang="ru-RU" sz="2400" dirty="0">
                <a:solidFill>
                  <a:schemeClr val="tx1"/>
                </a:solidFill>
              </a:rPr>
              <a:t> к </a:t>
            </a:r>
            <a:r>
              <a:rPr lang="ru-RU" sz="2400" dirty="0" smtClean="0">
                <a:solidFill>
                  <a:schemeClr val="tx1"/>
                </a:solidFill>
              </a:rPr>
              <a:t>отсутствующему </a:t>
            </a:r>
            <a:r>
              <a:rPr lang="ru-RU" sz="2400" dirty="0">
                <a:solidFill>
                  <a:schemeClr val="tx1"/>
                </a:solidFill>
              </a:rPr>
              <a:t>у </a:t>
            </a:r>
            <a:r>
              <a:rPr lang="ru-RU" sz="2400" dirty="0" smtClean="0">
                <a:solidFill>
                  <a:schemeClr val="tx1"/>
                </a:solidFill>
              </a:rPr>
              <a:t>него антигену </a:t>
            </a:r>
            <a:r>
              <a:rPr lang="ru-RU" sz="2400" dirty="0">
                <a:solidFill>
                  <a:schemeClr val="tx1"/>
                </a:solidFill>
              </a:rPr>
              <a:t>«с» 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(методом </a:t>
            </a:r>
            <a:r>
              <a:rPr lang="ru-RU" sz="2400" dirty="0" err="1">
                <a:solidFill>
                  <a:schemeClr val="tx1"/>
                </a:solidFill>
              </a:rPr>
              <a:t>гелевой</a:t>
            </a:r>
            <a:r>
              <a:rPr lang="ru-RU" sz="2400" dirty="0">
                <a:solidFill>
                  <a:schemeClr val="tx1"/>
                </a:solidFill>
              </a:rPr>
              <a:t> технологии </a:t>
            </a:r>
            <a:r>
              <a:rPr lang="en-US" sz="2400" dirty="0" err="1">
                <a:solidFill>
                  <a:schemeClr val="tx1"/>
                </a:solidFill>
              </a:rPr>
              <a:t>ScanGel</a:t>
            </a:r>
            <a:r>
              <a:rPr lang="en-US" sz="2400" dirty="0">
                <a:solidFill>
                  <a:schemeClr val="tx1"/>
                </a:solidFill>
              </a:rPr>
              <a:t> BIORAD</a:t>
            </a:r>
            <a:r>
              <a:rPr lang="ru-RU" sz="2400" dirty="0">
                <a:solidFill>
                  <a:schemeClr val="tx1"/>
                </a:solidFill>
              </a:rPr>
              <a:t>), что подтвердилось при идентификации антител.</a:t>
            </a:r>
          </a:p>
          <a:p>
            <a:r>
              <a:rPr lang="ru-RU" sz="2400" dirty="0">
                <a:solidFill>
                  <a:schemeClr val="tx1"/>
                </a:solidFill>
              </a:rPr>
              <a:t>Проба на совместимость в непрямой пробе </a:t>
            </a:r>
            <a:r>
              <a:rPr lang="ru-RU" sz="2400" dirty="0" err="1">
                <a:solidFill>
                  <a:schemeClr val="tx1"/>
                </a:solidFill>
              </a:rPr>
              <a:t>Кумбса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гелевой</a:t>
            </a:r>
            <a:r>
              <a:rPr lang="ru-RU" sz="2400" dirty="0">
                <a:solidFill>
                  <a:schemeClr val="tx1"/>
                </a:solidFill>
              </a:rPr>
              <a:t> технологией – положительная (агглютинация 4+).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Выводы: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dirty="0">
                <a:solidFill>
                  <a:schemeClr val="tx1"/>
                </a:solidFill>
              </a:rPr>
              <a:t>В данном случае – не был произведен скрининг антиэритроцитарных антител перед трансфузией, не была произведена проба на совместимость по антигенам системы Резус (непрямая проба </a:t>
            </a:r>
            <a:r>
              <a:rPr lang="ru-RU" dirty="0" err="1">
                <a:solidFill>
                  <a:schemeClr val="tx1"/>
                </a:solidFill>
              </a:rPr>
              <a:t>Кумбса</a:t>
            </a:r>
            <a:r>
              <a:rPr lang="ru-RU" dirty="0">
                <a:solidFill>
                  <a:schemeClr val="tx1"/>
                </a:solidFill>
              </a:rPr>
              <a:t> в </a:t>
            </a:r>
            <a:r>
              <a:rPr lang="ru-RU" dirty="0" err="1">
                <a:solidFill>
                  <a:schemeClr val="tx1"/>
                </a:solidFill>
              </a:rPr>
              <a:t>гелевой</a:t>
            </a:r>
            <a:r>
              <a:rPr lang="ru-RU" dirty="0">
                <a:solidFill>
                  <a:schemeClr val="tx1"/>
                </a:solidFill>
              </a:rPr>
              <a:t> технологии), что могло бы предотвратить посттрансфузионное осложнение.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756" name="Group 60"/>
          <p:cNvGraphicFramePr>
            <a:graphicFrameLocks noGrp="1"/>
          </p:cNvGraphicFramePr>
          <p:nvPr>
            <p:ph/>
          </p:nvPr>
        </p:nvGraphicFramePr>
        <p:xfrm>
          <a:off x="457200" y="381000"/>
          <a:ext cx="8229600" cy="6072189"/>
        </p:xfrm>
        <a:graphic>
          <a:graphicData uri="http://schemas.openxmlformats.org/drawingml/2006/table">
            <a:tbl>
              <a:tblPr/>
              <a:tblGrid>
                <a:gridCol w="1646238"/>
                <a:gridCol w="1646237"/>
                <a:gridCol w="1644650"/>
                <a:gridCol w="1646238"/>
                <a:gridCol w="1646237"/>
              </a:tblGrid>
              <a:tr h="60007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Результат реакции агглютинации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Группа крови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Анти-А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Анти-В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Станд. эр. 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Станд. эр. 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6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 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(I)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4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 (II)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4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 (III)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6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AB (IV)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02" name="Oval 61"/>
          <p:cNvSpPr>
            <a:spLocks noChangeArrowheads="1"/>
          </p:cNvSpPr>
          <p:nvPr/>
        </p:nvSpPr>
        <p:spPr bwMode="auto">
          <a:xfrm>
            <a:off x="827088" y="1916113"/>
            <a:ext cx="1058862" cy="1008062"/>
          </a:xfrm>
          <a:prstGeom prst="ellipse">
            <a:avLst/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03" name="Oval 62"/>
          <p:cNvSpPr>
            <a:spLocks noChangeArrowheads="1"/>
          </p:cNvSpPr>
          <p:nvPr/>
        </p:nvSpPr>
        <p:spPr bwMode="auto">
          <a:xfrm>
            <a:off x="2411413" y="1916113"/>
            <a:ext cx="1058862" cy="1008062"/>
          </a:xfrm>
          <a:prstGeom prst="ellipse">
            <a:avLst/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04" name="Oval 63"/>
          <p:cNvSpPr>
            <a:spLocks noChangeArrowheads="1"/>
          </p:cNvSpPr>
          <p:nvPr/>
        </p:nvSpPr>
        <p:spPr bwMode="auto">
          <a:xfrm>
            <a:off x="2411413" y="3068638"/>
            <a:ext cx="1058862" cy="1008062"/>
          </a:xfrm>
          <a:prstGeom prst="ellipse">
            <a:avLst/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05" name="Oval 64"/>
          <p:cNvSpPr>
            <a:spLocks noChangeArrowheads="1"/>
          </p:cNvSpPr>
          <p:nvPr/>
        </p:nvSpPr>
        <p:spPr bwMode="auto">
          <a:xfrm>
            <a:off x="827088" y="4149725"/>
            <a:ext cx="1058862" cy="1008063"/>
          </a:xfrm>
          <a:prstGeom prst="ellipse">
            <a:avLst/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06" name="Oval 65"/>
          <p:cNvSpPr>
            <a:spLocks noChangeArrowheads="1"/>
          </p:cNvSpPr>
          <p:nvPr/>
        </p:nvSpPr>
        <p:spPr bwMode="auto">
          <a:xfrm>
            <a:off x="3995738" y="3068638"/>
            <a:ext cx="1058862" cy="1008062"/>
          </a:xfrm>
          <a:prstGeom prst="ellipse">
            <a:avLst/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07" name="Oval 66"/>
          <p:cNvSpPr>
            <a:spLocks noChangeArrowheads="1"/>
          </p:cNvSpPr>
          <p:nvPr/>
        </p:nvSpPr>
        <p:spPr bwMode="auto">
          <a:xfrm>
            <a:off x="5651500" y="4149725"/>
            <a:ext cx="1058863" cy="1008063"/>
          </a:xfrm>
          <a:prstGeom prst="ellipse">
            <a:avLst/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08" name="Oval 67"/>
          <p:cNvSpPr>
            <a:spLocks noChangeArrowheads="1"/>
          </p:cNvSpPr>
          <p:nvPr/>
        </p:nvSpPr>
        <p:spPr bwMode="auto">
          <a:xfrm>
            <a:off x="4067175" y="5300663"/>
            <a:ext cx="1058863" cy="1008062"/>
          </a:xfrm>
          <a:prstGeom prst="ellipse">
            <a:avLst/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09" name="Oval 68"/>
          <p:cNvSpPr>
            <a:spLocks noChangeArrowheads="1"/>
          </p:cNvSpPr>
          <p:nvPr/>
        </p:nvSpPr>
        <p:spPr bwMode="auto">
          <a:xfrm>
            <a:off x="5651500" y="5300663"/>
            <a:ext cx="1058863" cy="1008062"/>
          </a:xfrm>
          <a:prstGeom prst="ellipse">
            <a:avLst/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10" name="Oval 69" descr="Крупное конфетти"/>
          <p:cNvSpPr>
            <a:spLocks noChangeArrowheads="1"/>
          </p:cNvSpPr>
          <p:nvPr/>
        </p:nvSpPr>
        <p:spPr bwMode="auto">
          <a:xfrm>
            <a:off x="4067175" y="1916113"/>
            <a:ext cx="1009650" cy="1008062"/>
          </a:xfrm>
          <a:prstGeom prst="ellipse">
            <a:avLst/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11" name="Oval 70" descr="Крупное конфетти"/>
          <p:cNvSpPr>
            <a:spLocks noChangeArrowheads="1"/>
          </p:cNvSpPr>
          <p:nvPr/>
        </p:nvSpPr>
        <p:spPr bwMode="auto">
          <a:xfrm>
            <a:off x="5724525" y="1916113"/>
            <a:ext cx="1009650" cy="1008062"/>
          </a:xfrm>
          <a:prstGeom prst="ellipse">
            <a:avLst/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12" name="Oval 71" descr="Крупное конфетти"/>
          <p:cNvSpPr>
            <a:spLocks noChangeArrowheads="1"/>
          </p:cNvSpPr>
          <p:nvPr/>
        </p:nvSpPr>
        <p:spPr bwMode="auto">
          <a:xfrm>
            <a:off x="827088" y="3068638"/>
            <a:ext cx="1009650" cy="1008062"/>
          </a:xfrm>
          <a:prstGeom prst="ellipse">
            <a:avLst/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13" name="Oval 72" descr="Крупное конфетти"/>
          <p:cNvSpPr>
            <a:spLocks noChangeArrowheads="1"/>
          </p:cNvSpPr>
          <p:nvPr/>
        </p:nvSpPr>
        <p:spPr bwMode="auto">
          <a:xfrm>
            <a:off x="5724525" y="3068638"/>
            <a:ext cx="1009650" cy="1008062"/>
          </a:xfrm>
          <a:prstGeom prst="ellipse">
            <a:avLst/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14" name="Oval 73" descr="Крупное конфетти"/>
          <p:cNvSpPr>
            <a:spLocks noChangeArrowheads="1"/>
          </p:cNvSpPr>
          <p:nvPr/>
        </p:nvSpPr>
        <p:spPr bwMode="auto">
          <a:xfrm>
            <a:off x="2411413" y="4149725"/>
            <a:ext cx="1009650" cy="1008063"/>
          </a:xfrm>
          <a:prstGeom prst="ellipse">
            <a:avLst/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15" name="Oval 74" descr="Крупное конфетти"/>
          <p:cNvSpPr>
            <a:spLocks noChangeArrowheads="1"/>
          </p:cNvSpPr>
          <p:nvPr/>
        </p:nvSpPr>
        <p:spPr bwMode="auto">
          <a:xfrm>
            <a:off x="3995738" y="4149725"/>
            <a:ext cx="1009650" cy="1008063"/>
          </a:xfrm>
          <a:prstGeom prst="ellipse">
            <a:avLst/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16" name="Oval 75" descr="Крупное конфетти"/>
          <p:cNvSpPr>
            <a:spLocks noChangeArrowheads="1"/>
          </p:cNvSpPr>
          <p:nvPr/>
        </p:nvSpPr>
        <p:spPr bwMode="auto">
          <a:xfrm>
            <a:off x="900113" y="5300663"/>
            <a:ext cx="1009650" cy="1008062"/>
          </a:xfrm>
          <a:prstGeom prst="ellipse">
            <a:avLst/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17" name="Oval 76" descr="Крупное конфетти"/>
          <p:cNvSpPr>
            <a:spLocks noChangeArrowheads="1"/>
          </p:cNvSpPr>
          <p:nvPr/>
        </p:nvSpPr>
        <p:spPr bwMode="auto">
          <a:xfrm>
            <a:off x="2411413" y="5300663"/>
            <a:ext cx="1009650" cy="1008062"/>
          </a:xfrm>
          <a:prstGeom prst="ellipse">
            <a:avLst/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65105"/>
          </a:xfrm>
        </p:spPr>
        <p:txBody>
          <a:bodyPr>
            <a:noAutofit/>
          </a:bodyPr>
          <a:lstStyle/>
          <a:p>
            <a:pPr algn="ctr"/>
            <a:r>
              <a:rPr lang="ru-RU" sz="2400" b="1">
                <a:solidFill>
                  <a:srgbClr val="FFFF00"/>
                </a:solidFill>
              </a:rPr>
              <a:t>Выводы: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714356"/>
            <a:ext cx="8229600" cy="5943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dirty="0">
                <a:solidFill>
                  <a:schemeClr val="tx1"/>
                </a:solidFill>
              </a:rPr>
              <a:t>Реципиенту были проведены гемотрансфузии без учета фенотипа</a:t>
            </a:r>
          </a:p>
          <a:p>
            <a:pPr>
              <a:lnSpc>
                <a:spcPct val="80000"/>
              </a:lnSpc>
            </a:pPr>
            <a:r>
              <a:rPr lang="ru-RU" sz="2400" b="1" dirty="0">
                <a:solidFill>
                  <a:schemeClr val="tx1"/>
                </a:solidFill>
              </a:rPr>
              <a:t>Необходимо все трансфузии проводить с учетом фенотипа, не смотря на отсутствие антиэритроцитарных антител, чтобы предотвратить иммунизацию отсутствующим антигеном в дальнейшем</a:t>
            </a:r>
          </a:p>
          <a:p>
            <a:pPr>
              <a:lnSpc>
                <a:spcPct val="80000"/>
              </a:lnSpc>
            </a:pPr>
            <a:r>
              <a:rPr lang="ru-RU" sz="2400" b="1" dirty="0">
                <a:solidFill>
                  <a:schemeClr val="tx1"/>
                </a:solidFill>
              </a:rPr>
              <a:t>Скрининг антиэритроцитарных антител </a:t>
            </a:r>
            <a:r>
              <a:rPr lang="ru-RU" sz="2400" b="1" dirty="0" smtClean="0">
                <a:solidFill>
                  <a:schemeClr val="tx1"/>
                </a:solidFill>
              </a:rPr>
              <a:t>перед </a:t>
            </a:r>
            <a:r>
              <a:rPr lang="ru-RU" sz="2400" b="1" dirty="0">
                <a:solidFill>
                  <a:schemeClr val="tx1"/>
                </a:solidFill>
              </a:rPr>
              <a:t>каждой гемотрансфузией является обязательным </a:t>
            </a:r>
          </a:p>
          <a:p>
            <a:pPr>
              <a:lnSpc>
                <a:spcPct val="80000"/>
              </a:lnSpc>
            </a:pPr>
            <a:r>
              <a:rPr lang="ru-RU" sz="2400" b="1" dirty="0">
                <a:solidFill>
                  <a:schemeClr val="tx1"/>
                </a:solidFill>
              </a:rPr>
              <a:t>Обязательной является постановка пробы на совместимость по системам АВО, Резус и антигенам других систем, проба должна выявлять клинически значимые антитела. Самая чувствительная -  непрямая проба </a:t>
            </a:r>
            <a:r>
              <a:rPr lang="ru-RU" sz="2400" b="1" dirty="0" err="1">
                <a:solidFill>
                  <a:schemeClr val="tx1"/>
                </a:solidFill>
              </a:rPr>
              <a:t>Кумбса</a:t>
            </a:r>
            <a:r>
              <a:rPr lang="ru-RU" sz="2400" b="1" dirty="0">
                <a:solidFill>
                  <a:schemeClr val="tx1"/>
                </a:solidFill>
              </a:rPr>
              <a:t> в </a:t>
            </a:r>
            <a:r>
              <a:rPr lang="ru-RU" sz="2400" b="1" dirty="0" err="1">
                <a:solidFill>
                  <a:schemeClr val="tx1"/>
                </a:solidFill>
              </a:rPr>
              <a:t>гелевой</a:t>
            </a:r>
            <a:r>
              <a:rPr lang="ru-RU" sz="2400" b="1" dirty="0">
                <a:solidFill>
                  <a:schemeClr val="tx1"/>
                </a:solidFill>
              </a:rPr>
              <a:t> технологии</a:t>
            </a:r>
          </a:p>
          <a:p>
            <a:pPr>
              <a:lnSpc>
                <a:spcPct val="80000"/>
              </a:lnSpc>
            </a:pPr>
            <a:r>
              <a:rPr lang="ru-RU" sz="2400" b="1" dirty="0">
                <a:solidFill>
                  <a:schemeClr val="tx1"/>
                </a:solidFill>
              </a:rPr>
              <a:t>В случае предстоящих многократных гемотрансфузий, наличия антител необходим индивидуальный подбор доноров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>
                <a:solidFill>
                  <a:srgbClr val="FFFF00"/>
                </a:solidFill>
              </a:rPr>
              <a:t>Для проб на совместимость используются сыворотка больного и эритроциты донора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Проба на совместимость по группам крови системы АВО («</a:t>
            </a:r>
            <a:r>
              <a:rPr lang="ru-RU" sz="2800" b="1" dirty="0" err="1" smtClean="0">
                <a:solidFill>
                  <a:schemeClr val="tx1"/>
                </a:solidFill>
              </a:rPr>
              <a:t>холодовая</a:t>
            </a:r>
            <a:r>
              <a:rPr lang="ru-RU" sz="2800" b="1" dirty="0" smtClean="0">
                <a:solidFill>
                  <a:schemeClr val="tx1"/>
                </a:solidFill>
              </a:rPr>
              <a:t> проба»):</a:t>
            </a:r>
          </a:p>
          <a:p>
            <a:pPr eaLnBrk="1" hangingPunct="1">
              <a:lnSpc>
                <a:spcPct val="90000"/>
              </a:lnSpc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кровь донора                                  кровь донора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с сывороткой реципиента              с сывороткой реципиента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совместима                                      </a:t>
            </a:r>
            <a:r>
              <a:rPr lang="ru-RU" sz="2400" b="1" u="sng" dirty="0" smtClean="0">
                <a:solidFill>
                  <a:schemeClr val="tx1"/>
                </a:solidFill>
              </a:rPr>
              <a:t>несовместима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45060" name="Oval 4"/>
          <p:cNvSpPr>
            <a:spLocks noChangeArrowheads="1"/>
          </p:cNvSpPr>
          <p:nvPr/>
        </p:nvSpPr>
        <p:spPr bwMode="auto">
          <a:xfrm>
            <a:off x="1835150" y="2924175"/>
            <a:ext cx="914400" cy="914400"/>
          </a:xfrm>
          <a:prstGeom prst="ellipse">
            <a:avLst/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1" name="Oval 5" descr="Крупное конфетти"/>
          <p:cNvSpPr>
            <a:spLocks noChangeArrowheads="1"/>
          </p:cNvSpPr>
          <p:nvPr/>
        </p:nvSpPr>
        <p:spPr bwMode="auto">
          <a:xfrm>
            <a:off x="6227763" y="2924175"/>
            <a:ext cx="914400" cy="914400"/>
          </a:xfrm>
          <a:prstGeom prst="ellipse">
            <a:avLst/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77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Проба на совместимость по системе Резус и другим </a:t>
            </a:r>
            <a:r>
              <a:rPr lang="ru-RU" sz="2800" b="1" dirty="0" err="1">
                <a:solidFill>
                  <a:srgbClr val="FFFF00"/>
                </a:solidFill>
              </a:rPr>
              <a:t>антигенным</a:t>
            </a:r>
            <a:r>
              <a:rPr lang="ru-RU" sz="2800" b="1" dirty="0">
                <a:solidFill>
                  <a:srgbClr val="FFFF00"/>
                </a:solidFill>
              </a:rPr>
              <a:t> системам </a:t>
            </a:r>
            <a:r>
              <a:rPr lang="ru-RU" sz="2800" b="1" dirty="0" smtClean="0">
                <a:solidFill>
                  <a:srgbClr val="FFFF00"/>
                </a:solidFill>
              </a:rPr>
              <a:t>(«тепловая проба»)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1438"/>
            <a:ext cx="8229600" cy="5516562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tx1"/>
                </a:solidFill>
              </a:rPr>
              <a:t>С 33% раствором </a:t>
            </a:r>
            <a:r>
              <a:rPr lang="ru-RU" sz="2000" b="1" dirty="0" err="1" smtClean="0">
                <a:solidFill>
                  <a:schemeClr val="tx1"/>
                </a:solidFill>
              </a:rPr>
              <a:t>полиглюкина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sz="2000" b="1" dirty="0" smtClean="0">
                <a:solidFill>
                  <a:schemeClr val="tx1"/>
                </a:solidFill>
              </a:rPr>
              <a:t>С 10% раствором желатина</a:t>
            </a:r>
          </a:p>
          <a:p>
            <a:pPr eaLnBrk="1" hangingPunct="1"/>
            <a:endParaRPr lang="ru-RU" sz="2000" b="1" dirty="0" smtClean="0">
              <a:solidFill>
                <a:schemeClr val="tx1"/>
              </a:solidFill>
            </a:endParaRPr>
          </a:p>
          <a:p>
            <a:pPr eaLnBrk="1" hangingPunct="1"/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/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/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кровь донора                                               кровь донора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совместима                                              </a:t>
            </a:r>
            <a:r>
              <a:rPr lang="ru-RU" sz="2400" b="1" u="sng" dirty="0" smtClean="0">
                <a:solidFill>
                  <a:schemeClr val="tx1"/>
                </a:solidFill>
              </a:rPr>
              <a:t>несовместима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с сывороткой реципиента        с сывороткой реципиента</a:t>
            </a: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1619250" y="2133600"/>
            <a:ext cx="647700" cy="2376488"/>
          </a:xfrm>
          <a:prstGeom prst="can">
            <a:avLst>
              <a:gd name="adj" fmla="val 61763"/>
            </a:avLst>
          </a:prstGeom>
          <a:solidFill>
            <a:srgbClr val="FC470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5" name="AutoShape 5" descr="Крупное конфетти"/>
          <p:cNvSpPr>
            <a:spLocks noChangeArrowheads="1"/>
          </p:cNvSpPr>
          <p:nvPr/>
        </p:nvSpPr>
        <p:spPr bwMode="auto">
          <a:xfrm>
            <a:off x="6929454" y="2143116"/>
            <a:ext cx="647700" cy="2303463"/>
          </a:xfrm>
          <a:prstGeom prst="can">
            <a:avLst>
              <a:gd name="adj" fmla="val 59306"/>
            </a:avLst>
          </a:prstGeom>
          <a:pattFill prst="lgConfetti">
            <a:fgClr>
              <a:srgbClr val="FC470E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02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>
                <a:solidFill>
                  <a:srgbClr val="FFFF00"/>
                </a:solidFill>
              </a:rPr>
              <a:t>Проба на совместимость: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0" y="476250"/>
            <a:ext cx="8229600" cy="28082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/>
            <a:r>
              <a:rPr lang="ru-RU" sz="2400" b="1" smtClean="0">
                <a:solidFill>
                  <a:schemeClr val="tx1"/>
                </a:solidFill>
              </a:rPr>
              <a:t>Комбинация из двух проб: проба на совместимость на плоскости + непрямая проба Кумбса (гелевая технология, метод магнитизации эритроцитов, колоночная агглютинация на микросферах)</a:t>
            </a:r>
          </a:p>
        </p:txBody>
      </p:sp>
      <p:pic>
        <p:nvPicPr>
          <p:cNvPr id="47108" name="Picture 4" descr="Coombs_Neutr (Yes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2708275"/>
            <a:ext cx="4518025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381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>
                <a:solidFill>
                  <a:srgbClr val="FFFF00"/>
                </a:solidFill>
              </a:rPr>
              <a:t>Биологическая проба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marL="609600" indent="-609600" eaLnBrk="1" hangingPunct="1"/>
            <a:r>
              <a:rPr lang="ru-RU" sz="2800" b="1" dirty="0" err="1" smtClean="0">
                <a:solidFill>
                  <a:schemeClr val="tx1"/>
                </a:solidFill>
              </a:rPr>
              <a:t>Внутpивенно</a:t>
            </a:r>
            <a:r>
              <a:rPr lang="ru-RU" sz="2800" b="1" dirty="0" smtClean="0">
                <a:solidFill>
                  <a:schemeClr val="tx1"/>
                </a:solidFill>
              </a:rPr>
              <a:t> введением по 10 мл </a:t>
            </a:r>
            <a:r>
              <a:rPr lang="ru-RU" sz="2800" b="1" dirty="0" err="1" smtClean="0">
                <a:solidFill>
                  <a:schemeClr val="tx1"/>
                </a:solidFill>
              </a:rPr>
              <a:t>кpови</a:t>
            </a:r>
            <a:r>
              <a:rPr lang="ru-RU" sz="2800" b="1" dirty="0" smtClean="0">
                <a:solidFill>
                  <a:schemeClr val="tx1"/>
                </a:solidFill>
              </a:rPr>
              <a:t> со скоростью 2-3 мл (40-60 капель) в минуту в течение 3-3,5 минут , </a:t>
            </a:r>
            <a:r>
              <a:rPr lang="ru-RU" sz="2800" b="1" dirty="0" err="1" smtClean="0">
                <a:solidFill>
                  <a:schemeClr val="tx1"/>
                </a:solidFill>
              </a:rPr>
              <a:t>тpоекpатно</a:t>
            </a:r>
            <a:r>
              <a:rPr lang="ru-RU" sz="2800" b="1" dirty="0" smtClean="0">
                <a:solidFill>
                  <a:schemeClr val="tx1"/>
                </a:solidFill>
              </a:rPr>
              <a:t>, с </a:t>
            </a:r>
            <a:r>
              <a:rPr lang="ru-RU" sz="2800" b="1" dirty="0" err="1" smtClean="0">
                <a:solidFill>
                  <a:schemeClr val="tx1"/>
                </a:solidFill>
              </a:rPr>
              <a:t>интеpвалами</a:t>
            </a:r>
            <a:r>
              <a:rPr lang="ru-RU" sz="2800" b="1" dirty="0" smtClean="0">
                <a:solidFill>
                  <a:schemeClr val="tx1"/>
                </a:solidFill>
              </a:rPr>
              <a:t> 3 минуты</a:t>
            </a:r>
          </a:p>
          <a:p>
            <a:pPr marL="609600" indent="-609600" eaLnBrk="1" hangingPunct="1"/>
            <a:r>
              <a:rPr lang="ru-RU" sz="2800" b="1" dirty="0" smtClean="0">
                <a:solidFill>
                  <a:schemeClr val="tx1"/>
                </a:solidFill>
              </a:rPr>
              <a:t>Опрос больного (озноб, боли в пояснице, чувство жара, головная боль, тошнота, рвота)</a:t>
            </a:r>
          </a:p>
          <a:p>
            <a:pPr marL="609600" indent="-609600" eaLnBrk="1" hangingPunct="1"/>
            <a:r>
              <a:rPr lang="ru-RU" sz="2800" b="1" dirty="0" smtClean="0">
                <a:solidFill>
                  <a:schemeClr val="tx1"/>
                </a:solidFill>
              </a:rPr>
              <a:t>Контроль общего состояния, АД, пульса, дыхания, температуры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FF00"/>
                </a:solidFill>
              </a:rPr>
              <a:t>Аутогемотрансфузия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Согласие пациента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Уровень гемоглобина не ниже 110г/л, гематокрита не ниже 33%</a:t>
            </a:r>
          </a:p>
          <a:p>
            <a:r>
              <a:rPr lang="ru-RU" sz="2400" dirty="0" err="1" smtClean="0">
                <a:solidFill>
                  <a:schemeClr val="tx1"/>
                </a:solidFill>
              </a:rPr>
              <a:t>Аутодонация</a:t>
            </a:r>
            <a:r>
              <a:rPr lang="ru-RU" sz="2400" dirty="0" smtClean="0">
                <a:solidFill>
                  <a:schemeClr val="tx1"/>
                </a:solidFill>
              </a:rPr>
              <a:t> не менее чем за 3 суток до начала операции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Интервал между </a:t>
            </a:r>
            <a:r>
              <a:rPr lang="ru-RU" sz="2400" dirty="0" err="1" smtClean="0">
                <a:solidFill>
                  <a:schemeClr val="tx1"/>
                </a:solidFill>
              </a:rPr>
              <a:t>эксфузией</a:t>
            </a:r>
            <a:r>
              <a:rPr lang="ru-RU" sz="2400" dirty="0" smtClean="0">
                <a:solidFill>
                  <a:schemeClr val="tx1"/>
                </a:solidFill>
              </a:rPr>
              <a:t> и </a:t>
            </a:r>
            <a:r>
              <a:rPr lang="ru-RU" sz="2400" dirty="0" err="1" smtClean="0">
                <a:solidFill>
                  <a:schemeClr val="tx1"/>
                </a:solidFill>
              </a:rPr>
              <a:t>реинфузией</a:t>
            </a:r>
            <a:r>
              <a:rPr lang="ru-RU" sz="2400" dirty="0" smtClean="0">
                <a:solidFill>
                  <a:schemeClr val="tx1"/>
                </a:solidFill>
              </a:rPr>
              <a:t> – не более 6 часов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Перед трансфузией врач  обязан выполнить пробу на совместимость </a:t>
            </a:r>
            <a:r>
              <a:rPr lang="ru-RU" sz="2400" dirty="0" err="1" smtClean="0">
                <a:solidFill>
                  <a:schemeClr val="tx1"/>
                </a:solidFill>
              </a:rPr>
              <a:t>аутокомпонентов</a:t>
            </a:r>
            <a:r>
              <a:rPr lang="ru-RU" sz="2400" dirty="0" smtClean="0">
                <a:solidFill>
                  <a:schemeClr val="tx1"/>
                </a:solidFill>
              </a:rPr>
              <a:t> с образцом крови реципиента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Перед трансфузией врач  обязан выполнить биологическую пробу </a:t>
            </a:r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 smtClean="0"/>
          </a:p>
          <a:p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После трансфузии</a:t>
            </a:r>
            <a:r>
              <a:rPr lang="ru-RU" sz="2800" dirty="0" smtClean="0"/>
              <a:t>  </a:t>
            </a:r>
            <a:r>
              <a:rPr lang="ru-RU" sz="2800" dirty="0" smtClean="0">
                <a:solidFill>
                  <a:srgbClr val="FFFF00"/>
                </a:solidFill>
              </a:rPr>
              <a:t>донорской крови и (или) ее компонентов 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686800" cy="452596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Постельный режим в течение 2 часов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Контроль температуры тела, АД, пульса, диуреза, цвета мочи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На следующий день после трансфузии  - клинический анализ крови и мочи.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При проведении трансфузии в амбулаторных условиях реципиент после окончания трансфузии должен находиться под наблюдением врача, проводящего трансфузию не менее трех часов. Только при отсутствии каких-либо реакций, наличии стабильных показателей АД и пульса, нормальном диурезе реципиент может быть отпущен из организации.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После окончания трансфузии донорский контейнер с оставшейся кровью, а также пробирка с кровью реципиента, использованная для проведения проб на совместимость, подлежат обязательному хранению в течение 48 часов при температуре 2 - 6°С.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Трансфузия </a:t>
            </a:r>
            <a:r>
              <a:rPr lang="ru-RU" sz="2800" dirty="0" err="1" smtClean="0">
                <a:solidFill>
                  <a:srgbClr val="FFFF00"/>
                </a:solidFill>
              </a:rPr>
              <a:t>свежезамороженой</a:t>
            </a:r>
            <a:r>
              <a:rPr lang="ru-RU" sz="2800" dirty="0" smtClean="0">
                <a:solidFill>
                  <a:srgbClr val="FFFF00"/>
                </a:solidFill>
              </a:rPr>
              <a:t> плазмы и </a:t>
            </a:r>
            <a:r>
              <a:rPr lang="ru-RU" sz="2800" dirty="0" err="1" smtClean="0">
                <a:solidFill>
                  <a:srgbClr val="FFFF00"/>
                </a:solidFill>
              </a:rPr>
              <a:t>тромбоцитного</a:t>
            </a:r>
            <a:r>
              <a:rPr lang="ru-RU" sz="2800" dirty="0" smtClean="0">
                <a:solidFill>
                  <a:srgbClr val="FFFF00"/>
                </a:solidFill>
              </a:rPr>
              <a:t> концентрата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686800" cy="5018109"/>
          </a:xfrm>
        </p:spPr>
        <p:txBody>
          <a:bodyPr/>
          <a:lstStyle/>
          <a:p>
            <a:pPr>
              <a:buNone/>
            </a:pPr>
            <a:r>
              <a:rPr lang="ru-RU" sz="2400" u="sng" dirty="0" smtClean="0">
                <a:solidFill>
                  <a:schemeClr val="tx1"/>
                </a:solidFill>
              </a:rPr>
              <a:t>При трансфузии СЗП: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Определить группу крови реципиента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При переливании СЗП более 1 л учитывается   резус-принадлежность донора.</a:t>
            </a:r>
          </a:p>
          <a:p>
            <a:pPr>
              <a:buNone/>
            </a:pPr>
            <a:r>
              <a:rPr lang="ru-RU" sz="2400" u="sng" dirty="0" smtClean="0">
                <a:solidFill>
                  <a:schemeClr val="tx1"/>
                </a:solidFill>
              </a:rPr>
              <a:t>При трансфузии тромбоцитов: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Определить группу крови и резус-принадлежность реципиента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Группу крови и резус-принадлежность донора врач устанавливает по маркировке на контейнере </a:t>
            </a:r>
          </a:p>
          <a:p>
            <a:pPr>
              <a:buNone/>
            </a:pPr>
            <a:r>
              <a:rPr lang="ru-RU" sz="2400" u="sng" dirty="0" smtClean="0">
                <a:solidFill>
                  <a:schemeClr val="tx1"/>
                </a:solidFill>
              </a:rPr>
              <a:t>При трансфузии СЗП и тромбоцитов: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Проводится только биологическая проба на совместимость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Антигены эритроцитов </a:t>
            </a:r>
            <a:r>
              <a:rPr lang="ru-RU" sz="2400" dirty="0" err="1" smtClean="0">
                <a:solidFill>
                  <a:schemeClr val="tx1"/>
                </a:solidFill>
              </a:rPr>
              <a:t>С,с,С</a:t>
            </a:r>
            <a:r>
              <a:rPr lang="en-US" sz="2400" dirty="0" smtClean="0">
                <a:solidFill>
                  <a:schemeClr val="tx1"/>
                </a:solidFill>
              </a:rPr>
              <a:t>w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</a:rPr>
              <a:t>Е,е,К,к</a:t>
            </a:r>
            <a:r>
              <a:rPr lang="ru-RU" sz="2400" dirty="0" smtClean="0">
                <a:solidFill>
                  <a:schemeClr val="tx1"/>
                </a:solidFill>
              </a:rPr>
              <a:t> не учитываются</a:t>
            </a:r>
          </a:p>
          <a:p>
            <a:pPr>
              <a:buNone/>
            </a:pPr>
            <a:endParaRPr lang="ru-RU" sz="2800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686800" cy="5715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Трансфузии детям и новорожденным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71480"/>
            <a:ext cx="8686800" cy="5508645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У детей старше 4 месяцев группа крови определяется, в том числе перекрестным методом, с использованием реагентов </a:t>
            </a:r>
            <a:r>
              <a:rPr lang="ru-RU" sz="2000" dirty="0" err="1" smtClean="0">
                <a:solidFill>
                  <a:schemeClr val="tx1"/>
                </a:solidFill>
              </a:rPr>
              <a:t>анти-А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</a:rPr>
              <a:t>анти-В</a:t>
            </a:r>
            <a:r>
              <a:rPr lang="ru-RU" sz="2000" dirty="0" smtClean="0">
                <a:solidFill>
                  <a:schemeClr val="tx1"/>
                </a:solidFill>
              </a:rPr>
              <a:t> и стандартных эритроцитов O(I), А(II) и В(III);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При выявлении </a:t>
            </a:r>
            <a:r>
              <a:rPr lang="ru-RU" sz="2000" dirty="0" err="1" smtClean="0">
                <a:solidFill>
                  <a:schemeClr val="tx1"/>
                </a:solidFill>
              </a:rPr>
              <a:t>экстраагглютинина</a:t>
            </a:r>
            <a:r>
              <a:rPr lang="ru-RU" sz="2000" dirty="0" smtClean="0">
                <a:solidFill>
                  <a:schemeClr val="tx1"/>
                </a:solidFill>
              </a:rPr>
              <a:t> анти-А1: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r>
              <a:rPr lang="ru-RU" sz="2000" dirty="0" smtClean="0">
                <a:solidFill>
                  <a:schemeClr val="tx1"/>
                </a:solidFill>
              </a:rPr>
              <a:t>При ГБН или подозрении на нее (используют отмытые или размороженные эритроциты с учетом фенотипа):</a:t>
            </a:r>
          </a:p>
          <a:p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1571612"/>
            <a:ext cx="6929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1400" b="1" dirty="0" smtClean="0">
              <a:solidFill>
                <a:srgbClr val="FF66FF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1600" b="1" dirty="0" smtClean="0"/>
              <a:t>       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/>
              <a:t>     </a:t>
            </a:r>
            <a:r>
              <a:rPr lang="ru-RU" b="1" dirty="0" smtClean="0"/>
              <a:t>отмытые эритроциты О</a:t>
            </a:r>
            <a:r>
              <a:rPr lang="en-US" b="1" dirty="0" smtClean="0"/>
              <a:t>(I)</a:t>
            </a:r>
            <a:r>
              <a:rPr lang="ru-RU" b="1" dirty="0" smtClean="0"/>
              <a:t>               </a:t>
            </a:r>
            <a:r>
              <a:rPr lang="en-US" b="1" dirty="0" smtClean="0"/>
              <a:t>       </a:t>
            </a:r>
            <a:r>
              <a:rPr lang="ru-RU" b="1" dirty="0" smtClean="0"/>
              <a:t>             А2</a:t>
            </a:r>
            <a:r>
              <a:rPr lang="en-US" b="1" dirty="0" smtClean="0"/>
              <a:t>(II)</a:t>
            </a:r>
            <a:endParaRPr lang="ru-RU" b="1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/>
              <a:t> </a:t>
            </a:r>
            <a:r>
              <a:rPr lang="ru-RU" b="1" dirty="0" smtClean="0"/>
              <a:t>отмытые эритроциты О</a:t>
            </a:r>
            <a:r>
              <a:rPr lang="en-US" b="1" dirty="0" smtClean="0"/>
              <a:t>(I)</a:t>
            </a:r>
            <a:r>
              <a:rPr lang="ru-RU" b="1" dirty="0" smtClean="0"/>
              <a:t>, В</a:t>
            </a:r>
            <a:r>
              <a:rPr lang="en-US" b="1" dirty="0" smtClean="0"/>
              <a:t>(III)</a:t>
            </a:r>
            <a:r>
              <a:rPr lang="ru-RU" b="1" dirty="0" smtClean="0"/>
              <a:t>            </a:t>
            </a:r>
            <a:r>
              <a:rPr lang="en-US" b="1" dirty="0" smtClean="0"/>
              <a:t>      </a:t>
            </a:r>
            <a:r>
              <a:rPr lang="ru-RU" b="1" dirty="0" smtClean="0"/>
              <a:t>           А2В</a:t>
            </a:r>
            <a:r>
              <a:rPr lang="en-US" b="1" dirty="0" smtClean="0"/>
              <a:t>(IV)</a:t>
            </a:r>
            <a:endParaRPr lang="ru-RU" b="1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4857752" y="2143116"/>
            <a:ext cx="1857388" cy="142876"/>
          </a:xfrm>
          <a:prstGeom prst="righ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5143504" y="2714620"/>
            <a:ext cx="1643074" cy="142876"/>
          </a:xfrm>
          <a:prstGeom prst="righ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357290" y="3857628"/>
          <a:ext cx="6429420" cy="2715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2339"/>
                <a:gridCol w="1482339"/>
                <a:gridCol w="1964544"/>
                <a:gridCol w="1500198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мать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ребенок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"/>
                          <a:ea typeface="Times New Roman"/>
                        </a:rPr>
                        <a:t>Компоненты для переливания</a:t>
                      </a:r>
                      <a:endParaRPr lang="ru-RU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Arial"/>
                          <a:ea typeface="Times New Roman"/>
                        </a:rPr>
                        <a:t>эритроцитная</a:t>
                      </a:r>
                      <a:r>
                        <a:rPr lang="ru-RU" sz="1400" dirty="0">
                          <a:latin typeface="Arial"/>
                          <a:ea typeface="Times New Roman"/>
                        </a:rPr>
                        <a:t> масса или взвесь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"/>
                          <a:ea typeface="Times New Roman"/>
                        </a:rPr>
                        <a:t>СЗП</a:t>
                      </a:r>
                      <a:endParaRPr lang="ru-RU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O(I)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А(II)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O(I)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А(II), AB(IV)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O(I)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В(III)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O(I)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В(III), AB(IV)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А(II)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В(III)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O(I)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В(III), AB(IV)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В(III)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А(II)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O(I)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А(II), AB(IV)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А(II)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AB(IV)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А(II), O(I)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AB(IV)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42852"/>
            <a:ext cx="8686800" cy="571504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FFFF00"/>
                </a:solidFill>
              </a:rPr>
              <a:t>Посттрансфузионные осложнения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642918"/>
          <a:ext cx="8215370" cy="61023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3272"/>
                <a:gridCol w="5072098"/>
              </a:tblGrid>
              <a:tr h="4353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40"/>
                        </a:spcBef>
                        <a:spcAft>
                          <a:spcPts val="540"/>
                        </a:spcAft>
                      </a:pPr>
                      <a:r>
                        <a:rPr lang="ru-RU" sz="1600" b="1" kern="0" dirty="0">
                          <a:solidFill>
                            <a:srgbClr val="26282F"/>
                          </a:solidFill>
                          <a:latin typeface="Calibri"/>
                        </a:rPr>
                        <a:t>1. Непосредственные реакции и осложнения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53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40"/>
                        </a:spcBef>
                        <a:spcAft>
                          <a:spcPts val="540"/>
                        </a:spcAft>
                      </a:pPr>
                      <a:r>
                        <a:rPr lang="ru-RU" sz="1600" b="1" kern="0" dirty="0">
                          <a:solidFill>
                            <a:srgbClr val="26282F"/>
                          </a:solidFill>
                          <a:latin typeface="Calibri"/>
                        </a:rPr>
                        <a:t>Иммунные реакции и осложнения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2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Острый гемолиз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Групповая (АВО) и резус-несовместимость эритроцитов донора и реципиента</a:t>
                      </a:r>
                    </a:p>
                  </a:txBody>
                  <a:tcPr marL="68580" marR="68580" marT="0" marB="0"/>
                </a:tc>
              </a:tr>
              <a:tr h="472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Arial"/>
                          <a:ea typeface="Times New Roman"/>
                        </a:rPr>
                        <a:t>Гипертермическая</a:t>
                      </a:r>
                      <a:r>
                        <a:rPr lang="ru-RU" sz="1400" dirty="0">
                          <a:latin typeface="Arial"/>
                          <a:ea typeface="Times New Roman"/>
                        </a:rPr>
                        <a:t> (</a:t>
                      </a:r>
                      <a:r>
                        <a:rPr lang="ru-RU" sz="1400" dirty="0" err="1">
                          <a:latin typeface="Arial"/>
                          <a:ea typeface="Times New Roman"/>
                        </a:rPr>
                        <a:t>фебрильная</a:t>
                      </a:r>
                      <a:r>
                        <a:rPr lang="ru-RU" sz="1400" dirty="0">
                          <a:latin typeface="Arial"/>
                          <a:ea typeface="Times New Roman"/>
                        </a:rPr>
                        <a:t>) </a:t>
                      </a:r>
                      <a:r>
                        <a:rPr lang="ru-RU" sz="1400" dirty="0" err="1">
                          <a:latin typeface="Arial"/>
                          <a:ea typeface="Times New Roman"/>
                        </a:rPr>
                        <a:t>негемолитическая</a:t>
                      </a:r>
                      <a:r>
                        <a:rPr lang="ru-RU" sz="1400" dirty="0">
                          <a:latin typeface="Arial"/>
                          <a:ea typeface="Times New Roman"/>
                        </a:rPr>
                        <a:t> реакция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Наличие гранулоцитов донора в переливаемой среде</a:t>
                      </a:r>
                    </a:p>
                  </a:txBody>
                  <a:tcPr marL="68580" marR="68580" marT="0" marB="0"/>
                </a:tc>
              </a:tr>
              <a:tr h="4353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Анафилактический шок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Наличие антител класса A (</a:t>
                      </a:r>
                      <a:r>
                        <a:rPr lang="ru-RU" sz="1400" dirty="0" err="1">
                          <a:latin typeface="Arial"/>
                          <a:ea typeface="Times New Roman"/>
                        </a:rPr>
                        <a:t>IgA</a:t>
                      </a:r>
                      <a:r>
                        <a:rPr lang="ru-RU" sz="1400" dirty="0">
                          <a:latin typeface="Arial"/>
                          <a:ea typeface="Times New Roman"/>
                        </a:rPr>
                        <a:t>) и др.</a:t>
                      </a:r>
                    </a:p>
                  </a:txBody>
                  <a:tcPr marL="68580" marR="68580" marT="0" marB="0"/>
                </a:tc>
              </a:tr>
              <a:tr h="4353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Крапивница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Наличие антител к белкам плазмы</a:t>
                      </a:r>
                    </a:p>
                  </a:txBody>
                  <a:tcPr marL="68580" marR="68580" marT="0" marB="0"/>
                </a:tc>
              </a:tr>
              <a:tr h="472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Острое </a:t>
                      </a:r>
                      <a:r>
                        <a:rPr lang="ru-RU" sz="1400" dirty="0" err="1">
                          <a:latin typeface="Arial"/>
                          <a:ea typeface="Times New Roman"/>
                        </a:rPr>
                        <a:t>трансфузионно-обусловленное</a:t>
                      </a:r>
                      <a:r>
                        <a:rPr lang="ru-RU" sz="1400" dirty="0">
                          <a:latin typeface="Arial"/>
                          <a:ea typeface="Times New Roman"/>
                        </a:rPr>
                        <a:t> повреждение легких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Наличие или образование лейкоцитарных антител у донора или реципиента</a:t>
                      </a:r>
                    </a:p>
                  </a:txBody>
                  <a:tcPr marL="68580" marR="68580" marT="0" marB="0"/>
                </a:tc>
              </a:tr>
              <a:tr h="4353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40"/>
                        </a:spcBef>
                        <a:spcAft>
                          <a:spcPts val="540"/>
                        </a:spcAft>
                      </a:pPr>
                      <a:r>
                        <a:rPr lang="ru-RU" sz="1600" b="1" kern="0" dirty="0" err="1">
                          <a:solidFill>
                            <a:srgbClr val="26282F"/>
                          </a:solidFill>
                          <a:latin typeface="Calibri"/>
                        </a:rPr>
                        <a:t>Неиммунные</a:t>
                      </a:r>
                      <a:r>
                        <a:rPr lang="ru-RU" sz="1600" b="1" kern="0" dirty="0">
                          <a:solidFill>
                            <a:srgbClr val="26282F"/>
                          </a:solidFill>
                          <a:latin typeface="Calibri"/>
                        </a:rPr>
                        <a:t> реакции и осложнения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134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Острый гемолиз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Разрушение эритроцитов донора вследствие нарушения температурного режима хранения или сроков хранения, несоблюдение правил подготовки к переливанию, смешивание с гипотоническим или гипертоническим растворами</a:t>
                      </a:r>
                    </a:p>
                  </a:txBody>
                  <a:tcPr marL="68580" marR="68580" marT="0" marB="0"/>
                </a:tc>
              </a:tr>
              <a:tr h="7196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Септический шок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Трансфузия (переливание) инфицированной крови или ее компонентов, а также инфицированных солевых или коллоидных растворов</a:t>
                      </a:r>
                    </a:p>
                  </a:txBody>
                  <a:tcPr marL="68580" marR="68580" marT="0" marB="0"/>
                </a:tc>
              </a:tr>
              <a:tr h="472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Острая </a:t>
                      </a:r>
                      <a:r>
                        <a:rPr lang="ru-RU" sz="1400" dirty="0" err="1">
                          <a:latin typeface="Arial"/>
                          <a:ea typeface="Times New Roman"/>
                        </a:rPr>
                        <a:t>сердечно-сосудистая</a:t>
                      </a:r>
                      <a:r>
                        <a:rPr lang="ru-RU" sz="1400" dirty="0">
                          <a:latin typeface="Arial"/>
                          <a:ea typeface="Times New Roman"/>
                        </a:rPr>
                        <a:t> недостаточность, отек легких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Arial"/>
                          <a:ea typeface="Times New Roman"/>
                        </a:rPr>
                        <a:t>Волемическая</a:t>
                      </a:r>
                      <a:r>
                        <a:rPr lang="ru-RU" sz="1400" dirty="0">
                          <a:latin typeface="Arial"/>
                          <a:ea typeface="Times New Roman"/>
                        </a:rPr>
                        <a:t> (объемная) перегрузка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Определение группы крови методами </a:t>
            </a:r>
            <a:r>
              <a:rPr lang="ru-RU" sz="2400" dirty="0" err="1" smtClean="0">
                <a:solidFill>
                  <a:srgbClr val="FFFF00"/>
                </a:solidFill>
              </a:rPr>
              <a:t>гелевой</a:t>
            </a:r>
            <a:r>
              <a:rPr lang="ru-RU" sz="2400" dirty="0" smtClean="0">
                <a:solidFill>
                  <a:srgbClr val="FFFF00"/>
                </a:solidFill>
              </a:rPr>
              <a:t> технологии, </a:t>
            </a:r>
            <a:r>
              <a:rPr lang="ru-RU" sz="2400" dirty="0" err="1" smtClean="0">
                <a:solidFill>
                  <a:srgbClr val="FFFF00"/>
                </a:solidFill>
              </a:rPr>
              <a:t>магнитизации</a:t>
            </a:r>
            <a:r>
              <a:rPr lang="ru-RU" sz="2400" dirty="0" smtClean="0">
                <a:solidFill>
                  <a:srgbClr val="FFFF00"/>
                </a:solidFill>
              </a:rPr>
              <a:t> эритроцитов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хемос.bmp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1428736"/>
            <a:ext cx="4191000" cy="3143250"/>
          </a:xfrm>
        </p:spPr>
      </p:pic>
      <p:pic>
        <p:nvPicPr>
          <p:cNvPr id="6" name="Содержимое 5" descr="untitled04.bmp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000496" y="2214554"/>
            <a:ext cx="4914904" cy="40719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47147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Посттрансфузионные осложнения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142987"/>
          <a:ext cx="8686800" cy="5209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40261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40"/>
                        </a:spcBef>
                        <a:spcAft>
                          <a:spcPts val="540"/>
                        </a:spcAft>
                      </a:pPr>
                      <a:r>
                        <a:rPr lang="ru-RU" sz="1600" b="1" kern="0" dirty="0">
                          <a:solidFill>
                            <a:srgbClr val="26282F"/>
                          </a:solidFill>
                          <a:latin typeface="Calibri"/>
                        </a:rPr>
                        <a:t>2. Отдаленные реакции и осложнения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61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40"/>
                        </a:spcBef>
                        <a:spcAft>
                          <a:spcPts val="540"/>
                        </a:spcAft>
                      </a:pPr>
                      <a:r>
                        <a:rPr lang="ru-RU" sz="1600" b="1" kern="0" dirty="0">
                          <a:solidFill>
                            <a:srgbClr val="26282F"/>
                          </a:solidFill>
                          <a:latin typeface="Calibri"/>
                        </a:rPr>
                        <a:t>Иммунные реакции и осложнения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Гемолиз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Повторная трансфузия (переливание) с образованием антител к антигенам эритроцитов</a:t>
                      </a:r>
                    </a:p>
                  </a:txBody>
                  <a:tcPr marL="68580" marR="68580" marT="0" marB="0"/>
                </a:tc>
              </a:tr>
              <a:tr h="1065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Реакция "трансплантат против хозяина"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Иммунологический конфликт, обусловленный активацией Т-лимфоцитов трансплантата (компонента крови) с образованием у реципиента цитокинов, стимулирующих антигенный ответ</a:t>
                      </a:r>
                    </a:p>
                  </a:txBody>
                  <a:tcPr marL="68580" marR="68580" marT="0" marB="0"/>
                </a:tc>
              </a:tr>
              <a:tr h="402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Посттрансфузионная пурпура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Образование антитромбоцитарных антител</a:t>
                      </a:r>
                    </a:p>
                  </a:txBody>
                  <a:tcPr marL="68580" marR="68580" marT="0" marB="0"/>
                </a:tc>
              </a:tr>
              <a:tr h="799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Аллоиммунизация антигенами эритроцитов, лейкоцитов, тромбоцитов или плазменными белками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Действие антигенов донорского происхождения</a:t>
                      </a:r>
                    </a:p>
                  </a:txBody>
                  <a:tcPr marL="68580" marR="68580" marT="0" marB="0"/>
                </a:tc>
              </a:tr>
              <a:tr h="40261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40"/>
                        </a:spcBef>
                        <a:spcAft>
                          <a:spcPts val="540"/>
                        </a:spcAft>
                      </a:pPr>
                      <a:r>
                        <a:rPr lang="ru-RU" sz="1600" b="1" kern="0" dirty="0" err="1">
                          <a:solidFill>
                            <a:srgbClr val="26282F"/>
                          </a:solidFill>
                          <a:latin typeface="Calibri"/>
                        </a:rPr>
                        <a:t>Неиммунные</a:t>
                      </a:r>
                      <a:r>
                        <a:rPr lang="ru-RU" sz="1600" b="1" kern="0" dirty="0">
                          <a:solidFill>
                            <a:srgbClr val="26282F"/>
                          </a:solidFill>
                          <a:latin typeface="Calibri"/>
                        </a:rPr>
                        <a:t> реакции и осложнения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Перегрузка железом - гемосидероз органов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Многочисленные переливания эритроцитов</a:t>
                      </a:r>
                    </a:p>
                  </a:txBody>
                  <a:tcPr marL="68580" marR="68580" marT="0" marB="0"/>
                </a:tc>
              </a:tr>
              <a:tr h="799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/>
                          <a:ea typeface="Times New Roman"/>
                        </a:rPr>
                        <a:t>Инфицирование (трансмиссия вирусных инфекций)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/>
                          <a:ea typeface="Times New Roman"/>
                        </a:rPr>
                        <a:t>Передача инфекционного агента (преимущественно вирусов) с донорской кровью или ее компонентами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При выявлении Посттрансфузионного осложнения: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08"/>
            <a:ext cx="8686800" cy="5080017"/>
          </a:xfrm>
        </p:spPr>
        <p:txBody>
          <a:bodyPr/>
          <a:lstStyle/>
          <a:p>
            <a:pPr>
              <a:buNone/>
            </a:pPr>
            <a:r>
              <a:rPr lang="ru-RU" sz="1600" dirty="0" smtClean="0"/>
              <a:t>      </a:t>
            </a:r>
            <a:r>
              <a:rPr lang="ru-RU" sz="1800" dirty="0" err="1" smtClean="0">
                <a:solidFill>
                  <a:schemeClr val="tx1"/>
                </a:solidFill>
              </a:rPr>
              <a:t>Зав.трансфузиологическим</a:t>
            </a:r>
            <a:r>
              <a:rPr lang="ru-RU" sz="1800" dirty="0" smtClean="0">
                <a:solidFill>
                  <a:schemeClr val="tx1"/>
                </a:solidFill>
              </a:rPr>
              <a:t> отделением или </a:t>
            </a:r>
            <a:r>
              <a:rPr lang="ru-RU" sz="1800" dirty="0" err="1" smtClean="0">
                <a:solidFill>
                  <a:schemeClr val="tx1"/>
                </a:solidFill>
              </a:rPr>
              <a:t>трансфузиологическим</a:t>
            </a:r>
            <a:r>
              <a:rPr lang="ru-RU" sz="1800" dirty="0" smtClean="0">
                <a:solidFill>
                  <a:schemeClr val="tx1"/>
                </a:solidFill>
              </a:rPr>
              <a:t> кабинетом организации, либо </a:t>
            </a:r>
            <a:r>
              <a:rPr lang="ru-RU" sz="1800" dirty="0" err="1" smtClean="0">
                <a:solidFill>
                  <a:schemeClr val="tx1"/>
                </a:solidFill>
              </a:rPr>
              <a:t>врач-трансфузиолог</a:t>
            </a:r>
            <a:r>
              <a:rPr lang="ru-RU" sz="1800" dirty="0" smtClean="0">
                <a:solidFill>
                  <a:schemeClr val="tx1"/>
                </a:solidFill>
              </a:rPr>
              <a:t>, назначенный приказом руководителя организации: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организует и обеспечивает оказание реципиенту экстренной медицинской помощи;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незамедлительно направляет руководителю организации, которая заготовила и поставила донорскую кровь и (или) ее компоненты, уведомление о реакциях и осложнениях, возникших у реципиентов в связи с трансфузией донорской крови;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передает оставшуюся часть перелитой донорской крови, а также образцы крови реципиента, взятые до и после трансфузии донорской крови, в организацию, которая заготовила и поставила донорскую кровь для проведения исследований по определению группы крови, </a:t>
            </a:r>
            <a:r>
              <a:rPr lang="ru-RU" sz="1800" dirty="0" err="1" smtClean="0">
                <a:solidFill>
                  <a:schemeClr val="tx1"/>
                </a:solidFill>
              </a:rPr>
              <a:t>резус-принадлежности</a:t>
            </a:r>
            <a:r>
              <a:rPr lang="ru-RU" sz="1800" dirty="0" smtClean="0">
                <a:solidFill>
                  <a:schemeClr val="tx1"/>
                </a:solidFill>
              </a:rPr>
              <a:t> и фенотипа донорской крови, а также для исследования на наличие антиэритроцитарных антител и маркеров </a:t>
            </a:r>
            <a:r>
              <a:rPr lang="ru-RU" sz="1800" dirty="0" err="1" smtClean="0">
                <a:solidFill>
                  <a:schemeClr val="tx1"/>
                </a:solidFill>
              </a:rPr>
              <a:t>гемотрансмиссивных</a:t>
            </a:r>
            <a:r>
              <a:rPr lang="ru-RU" sz="1800" dirty="0" smtClean="0">
                <a:solidFill>
                  <a:schemeClr val="tx1"/>
                </a:solidFill>
              </a:rPr>
              <a:t> инфекций;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проводит анализ действий медицинских работников организации, в которой осуществлялась трансфузия донорской крови, в результате которой возникла реакция или осложнение.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 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Спасибо за внимание!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00"/>
                </a:solidFill>
              </a:rPr>
              <a:t>Группа крови А2 и А2В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52513"/>
            <a:ext cx="8229600" cy="54721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smtClean="0"/>
              <a:t>    </a:t>
            </a:r>
          </a:p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При наличии слабого А2 в А</a:t>
            </a:r>
            <a:r>
              <a:rPr lang="en-US" sz="2800" b="1" smtClean="0">
                <a:solidFill>
                  <a:schemeClr val="tx1"/>
                </a:solidFill>
              </a:rPr>
              <a:t>(II)</a:t>
            </a:r>
            <a:r>
              <a:rPr lang="ru-RU" sz="2800" b="1" smtClean="0">
                <a:solidFill>
                  <a:schemeClr val="tx1"/>
                </a:solidFill>
              </a:rPr>
              <a:t> – ее можно ошибочно расценить как </a:t>
            </a:r>
            <a:r>
              <a:rPr lang="en-US" sz="2800" b="1" smtClean="0">
                <a:solidFill>
                  <a:srgbClr val="FF0000"/>
                </a:solidFill>
              </a:rPr>
              <a:t>O(I)</a:t>
            </a:r>
            <a:r>
              <a:rPr lang="ru-RU" sz="2800" b="1" smtClean="0">
                <a:solidFill>
                  <a:schemeClr val="tx1"/>
                </a:solidFill>
              </a:rPr>
              <a:t> группу</a:t>
            </a:r>
          </a:p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При наличии слабого А2 в АВ(</a:t>
            </a:r>
            <a:r>
              <a:rPr lang="en-US" sz="2800" b="1" smtClean="0">
                <a:solidFill>
                  <a:schemeClr val="tx1"/>
                </a:solidFill>
              </a:rPr>
              <a:t>IV)</a:t>
            </a:r>
            <a:r>
              <a:rPr lang="ru-RU" sz="2800" b="1" smtClean="0">
                <a:solidFill>
                  <a:schemeClr val="tx1"/>
                </a:solidFill>
              </a:rPr>
              <a:t> – ее можно ошибочно расценить как </a:t>
            </a:r>
            <a:r>
              <a:rPr lang="ru-RU" sz="2800" b="1" smtClean="0">
                <a:solidFill>
                  <a:srgbClr val="FF0000"/>
                </a:solidFill>
              </a:rPr>
              <a:t>В</a:t>
            </a:r>
            <a:r>
              <a:rPr lang="en-US" sz="2800" b="1" smtClean="0">
                <a:solidFill>
                  <a:srgbClr val="FF0000"/>
                </a:solidFill>
              </a:rPr>
              <a:t>(III)</a:t>
            </a:r>
            <a:r>
              <a:rPr lang="ru-RU" sz="2800" b="1" smtClean="0">
                <a:solidFill>
                  <a:srgbClr val="FF0000"/>
                </a:solidFill>
              </a:rPr>
              <a:t> </a:t>
            </a:r>
            <a:r>
              <a:rPr lang="ru-RU" sz="2800" b="1" smtClean="0">
                <a:solidFill>
                  <a:schemeClr val="tx1"/>
                </a:solidFill>
              </a:rPr>
              <a:t>группу</a:t>
            </a:r>
          </a:p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Необходимо наблюдать за реакцией не менее 5 минут</a:t>
            </a:r>
          </a:p>
          <a:p>
            <a:pPr eaLnBrk="1" hangingPunct="1"/>
            <a:r>
              <a:rPr lang="ru-RU" sz="2800" b="1" smtClean="0">
                <a:solidFill>
                  <a:schemeClr val="tx1"/>
                </a:solidFill>
              </a:rPr>
              <a:t>Необходимо обязательно использовать перекрестный метод со стандартными эритроцитами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64294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Слабый антиген       а – а2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iivanova\AppData\Local\Temp\IMG_2166.JPG"/>
          <p:cNvPicPr>
            <a:picLocks noChangeAspect="1" noChangeArrowheads="1"/>
          </p:cNvPicPr>
          <p:nvPr/>
        </p:nvPicPr>
        <p:blipFill>
          <a:blip r:embed="rId4" cstate="print"/>
          <a:srcRect l="5155" t="4167" r="12371" b="6944"/>
          <a:stretch>
            <a:fillRect/>
          </a:stretch>
        </p:blipFill>
        <p:spPr bwMode="auto">
          <a:xfrm>
            <a:off x="357158" y="1000108"/>
            <a:ext cx="4714908" cy="3714776"/>
          </a:xfrm>
          <a:prstGeom prst="rect">
            <a:avLst/>
          </a:prstGeom>
          <a:noFill/>
        </p:spPr>
      </p:pic>
      <p:pic>
        <p:nvPicPr>
          <p:cNvPr id="5" name="Содержимое 3" descr="лушин.bmp"/>
          <p:cNvPicPr>
            <a:picLocks noGrp="1" noChangeAspect="1"/>
          </p:cNvPicPr>
          <p:nvPr>
            <p:ph idx="1"/>
          </p:nvPr>
        </p:nvPicPr>
        <p:blipFill>
          <a:blip r:embed="rId5"/>
          <a:srcRect t="21177" r="46960" b="12802"/>
          <a:stretch>
            <a:fillRect/>
          </a:stretch>
        </p:blipFill>
        <p:spPr>
          <a:xfrm>
            <a:off x="5072066" y="3286124"/>
            <a:ext cx="3826113" cy="35718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458200" cy="5207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Определение группы крови</a:t>
            </a:r>
          </a:p>
        </p:txBody>
      </p:sp>
      <p:sp>
        <p:nvSpPr>
          <p:cNvPr id="19" name="Текст 18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4329114" cy="589123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Обязательно определение групповой принадлежности ДВАЖДЫ (из разных образцов, разными специалистами, различными реагентами)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Обязательно перекрестным методом (с использованием </a:t>
            </a:r>
            <a:r>
              <a:rPr lang="ru-RU" sz="1800" b="1" dirty="0" err="1" smtClean="0">
                <a:solidFill>
                  <a:schemeClr val="tx1"/>
                </a:solidFill>
              </a:rPr>
              <a:t>моноклональных</a:t>
            </a:r>
            <a:r>
              <a:rPr lang="ru-RU" sz="1800" b="1" dirty="0" smtClean="0">
                <a:solidFill>
                  <a:schemeClr val="tx1"/>
                </a:solidFill>
              </a:rPr>
              <a:t> антител и стандартных эритроцитов А и В)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В случае наличия антигена </a:t>
            </a:r>
            <a:r>
              <a:rPr lang="ru-RU" sz="1800" b="1" dirty="0" err="1" smtClean="0">
                <a:solidFill>
                  <a:schemeClr val="tx1"/>
                </a:solidFill>
              </a:rPr>
              <a:t>А-слабого</a:t>
            </a:r>
            <a:r>
              <a:rPr lang="ru-RU" sz="1800" b="1" dirty="0" smtClean="0">
                <a:solidFill>
                  <a:schemeClr val="tx1"/>
                </a:solidFill>
              </a:rPr>
              <a:t> – дополнительная верификация подгруппы антигена А и наличия </a:t>
            </a:r>
            <a:r>
              <a:rPr lang="ru-RU" sz="1800" b="1" dirty="0" err="1" smtClean="0">
                <a:solidFill>
                  <a:schemeClr val="tx1"/>
                </a:solidFill>
              </a:rPr>
              <a:t>экстраагглютинина</a:t>
            </a:r>
            <a:r>
              <a:rPr lang="ru-RU" sz="1800" b="1" dirty="0" smtClean="0">
                <a:solidFill>
                  <a:schemeClr val="tx1"/>
                </a:solidFill>
              </a:rPr>
              <a:t> анти-А1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Продукция от </a:t>
            </a:r>
            <a:r>
              <a:rPr lang="ru-RU" sz="1800" b="1" dirty="0" err="1" smtClean="0">
                <a:solidFill>
                  <a:srgbClr val="FFFF00"/>
                </a:solidFill>
              </a:rPr>
              <a:t>донации</a:t>
            </a:r>
            <a:r>
              <a:rPr lang="ru-RU" sz="1800" b="1" dirty="0" smtClean="0">
                <a:solidFill>
                  <a:srgbClr val="FFFF00"/>
                </a:solidFill>
              </a:rPr>
              <a:t> с наличием </a:t>
            </a:r>
            <a:r>
              <a:rPr lang="ru-RU" sz="1800" b="1" dirty="0" err="1" smtClean="0">
                <a:solidFill>
                  <a:srgbClr val="FFFF00"/>
                </a:solidFill>
              </a:rPr>
              <a:t>экстраагглютинина</a:t>
            </a:r>
            <a:r>
              <a:rPr lang="ru-RU" sz="1800" b="1" dirty="0" smtClean="0">
                <a:solidFill>
                  <a:srgbClr val="FFFF00"/>
                </a:solidFill>
              </a:rPr>
              <a:t> анти-А1 должна быть забракована</a:t>
            </a:r>
          </a:p>
          <a:p>
            <a:endParaRPr lang="ru-RU" dirty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575050" y="1214422"/>
            <a:ext cx="5340350" cy="514353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000" b="1" dirty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000" b="1" dirty="0">
              <a:solidFill>
                <a:srgbClr val="FEFFE5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000" b="1" dirty="0">
              <a:solidFill>
                <a:srgbClr val="FF66FF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/>
              <a:t>       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/>
              <a:t>   </a:t>
            </a:r>
            <a:endParaRPr lang="ru-RU" sz="2600" b="1" dirty="0">
              <a:solidFill>
                <a:schemeClr val="tx1"/>
              </a:solidFill>
            </a:endParaRPr>
          </a:p>
        </p:txBody>
      </p:sp>
      <p:pic>
        <p:nvPicPr>
          <p:cNvPr id="16388" name="Picture 4" descr="ABORH (Base) cop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9475" y="1214422"/>
            <a:ext cx="4454525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5" descr="resu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285860"/>
            <a:ext cx="4214842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857884" y="3143248"/>
            <a:ext cx="2249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b="1" dirty="0">
                <a:solidFill>
                  <a:schemeClr val="bg2"/>
                </a:solidFill>
                <a:latin typeface="Garamond" pitchFamily="18" charset="0"/>
              </a:rPr>
              <a:t>А2? (II) </a:t>
            </a:r>
            <a:r>
              <a:rPr lang="en-US" b="1" dirty="0">
                <a:solidFill>
                  <a:schemeClr val="bg2"/>
                </a:solidFill>
                <a:latin typeface="Garamond" pitchFamily="18" charset="0"/>
                <a:sym typeface="Symbol" pitchFamily="18" charset="2"/>
              </a:rPr>
              <a:t>1  </a:t>
            </a:r>
            <a:r>
              <a:rPr lang="en-US" b="1" dirty="0" err="1">
                <a:solidFill>
                  <a:schemeClr val="bg2"/>
                </a:solidFill>
                <a:latin typeface="Garamond" pitchFamily="18" charset="0"/>
                <a:sym typeface="Symbol" pitchFamily="18" charset="2"/>
              </a:rPr>
              <a:t>Rh</a:t>
            </a:r>
            <a:r>
              <a:rPr lang="en-US" b="1" dirty="0">
                <a:solidFill>
                  <a:schemeClr val="bg2"/>
                </a:solidFill>
                <a:latin typeface="Garamond" pitchFamily="18" charset="0"/>
                <a:sym typeface="Symbol" pitchFamily="18" charset="2"/>
              </a:rPr>
              <a:t>(D)+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5000628" y="3571876"/>
            <a:ext cx="44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b="1" dirty="0">
                <a:solidFill>
                  <a:srgbClr val="FF3300"/>
                </a:solidFill>
                <a:latin typeface="Garamond" pitchFamily="18" charset="0"/>
              </a:rPr>
              <a:t>2+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5786446" y="3571876"/>
            <a:ext cx="260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FF3300"/>
                </a:solidFill>
                <a:latin typeface="Garamond" pitchFamily="18" charset="0"/>
              </a:rPr>
              <a:t>-</a:t>
            </a:r>
            <a:endParaRPr lang="ru-RU" b="1" dirty="0">
              <a:solidFill>
                <a:srgbClr val="FF3300"/>
              </a:solidFill>
              <a:latin typeface="Garamond" pitchFamily="18" charset="0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6357950" y="3643314"/>
            <a:ext cx="44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FF3300"/>
                </a:solidFill>
                <a:latin typeface="Garamond" pitchFamily="18" charset="0"/>
              </a:rPr>
              <a:t>3+</a:t>
            </a:r>
            <a:endParaRPr lang="ru-RU" b="1" dirty="0">
              <a:solidFill>
                <a:srgbClr val="FF3300"/>
              </a:solidFill>
              <a:latin typeface="Garamond" pitchFamily="18" charset="0"/>
            </a:endParaRP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7072330" y="3643314"/>
            <a:ext cx="427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FF3300"/>
                </a:solidFill>
                <a:latin typeface="Garamond" pitchFamily="18" charset="0"/>
              </a:rPr>
              <a:t>1+</a:t>
            </a:r>
            <a:endParaRPr lang="ru-RU" b="1" dirty="0">
              <a:solidFill>
                <a:srgbClr val="FF3300"/>
              </a:solidFill>
              <a:latin typeface="Garamond" pitchFamily="18" charset="0"/>
            </a:endParaRP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7858148" y="3643314"/>
            <a:ext cx="44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b="1" dirty="0">
                <a:solidFill>
                  <a:srgbClr val="FF3300"/>
                </a:solidFill>
                <a:latin typeface="Garamond" pitchFamily="18" charset="0"/>
              </a:rPr>
              <a:t>4+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8572528" y="3571876"/>
            <a:ext cx="260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b="1" dirty="0">
                <a:solidFill>
                  <a:srgbClr val="FF3300"/>
                </a:solidFill>
                <a:latin typeface="Garamond" pitchFamily="18" charset="0"/>
              </a:rPr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6441</TotalTime>
  <Words>3472</Words>
  <Application>Microsoft PowerPoint</Application>
  <PresentationFormat>Экран (4:3)</PresentationFormat>
  <Paragraphs>515</Paragraphs>
  <Slides>62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Трек</vt:lpstr>
      <vt:lpstr>ИММУНОГЕМАТОЛОГИЯ   Иванова и.в.  Центр крови фмба россии</vt:lpstr>
      <vt:lpstr>АНТИГЕНЫ ЭРИТРОЦИТОВ</vt:lpstr>
      <vt:lpstr>Слайд 3</vt:lpstr>
      <vt:lpstr>Определение группы крови проводят:</vt:lpstr>
      <vt:lpstr>Слайд 5</vt:lpstr>
      <vt:lpstr>Определение группы крови методами гелевой технологии, магнитизации эритроцитов</vt:lpstr>
      <vt:lpstr>Группа крови А2 и А2В</vt:lpstr>
      <vt:lpstr>Слабый антиген       а – а2</vt:lpstr>
      <vt:lpstr>Определение группы крови</vt:lpstr>
      <vt:lpstr>Подтверждение слабого антигена    а</vt:lpstr>
      <vt:lpstr>Антигены эритроцитов системы Резус</vt:lpstr>
      <vt:lpstr> Резус-принадлежность определяют:</vt:lpstr>
      <vt:lpstr>Варианты антигена D</vt:lpstr>
      <vt:lpstr>Варианты антигена D</vt:lpstr>
      <vt:lpstr>Антиген     Келл </vt:lpstr>
      <vt:lpstr>Фенотип антигенов эритроцитов  по системам Резус и келл </vt:lpstr>
      <vt:lpstr>Определение фенотипа  по системам Резус и келл методами гелевой технологии,  магнитизации эритроцитов</vt:lpstr>
      <vt:lpstr>Определение фенотипа  по системам Резус и келл цоликлонами на плоскости </vt:lpstr>
      <vt:lpstr>Иммуногематологическая апробация крови донора</vt:lpstr>
      <vt:lpstr>Слайд 20</vt:lpstr>
      <vt:lpstr>Постановление Правительства РФ от 26 января 2010 года № 29 «Об утверждении технического регламента о требованиях безопасности крови, ее продуктов, кровезамещающих растворов и технических средств, используемых в трансфузионно-инфузионной терапии»</vt:lpstr>
      <vt:lpstr>Постановление Правительства РФ от 31 декабря 2010 г. №1230 "Об утверждении правил и методов исследований и правил отбора образцов донорской крови, необходимых для применения и исполнения технического регламента о требованиях безопасности крови, ее продуктов, кровезамещающих растворов и технических средств, используемых в трансфузионно-инфузионной терапии" </vt:lpstr>
      <vt:lpstr>Доноры резус-отрицательные:</vt:lpstr>
      <vt:lpstr>Скрининг и идентификация антиэритроцитарных аллоантител у всех категорий доноров в 2012 - 2014гг.</vt:lpstr>
      <vt:lpstr>Причины ошибок при определении группы крови, резус-принадлежности, антигена Келл</vt:lpstr>
      <vt:lpstr>Двойная популяция эритроцитов – «химера»</vt:lpstr>
      <vt:lpstr>Двойная популяция эритроцитов – «химера»</vt:lpstr>
      <vt:lpstr>Нормативные документы</vt:lpstr>
      <vt:lpstr>Иммуногематологическая апробация крови реципиента</vt:lpstr>
      <vt:lpstr>Алгоритмы исследований</vt:lpstr>
      <vt:lpstr>Алгоритмы исследований</vt:lpstr>
      <vt:lpstr>экстраагглютинин анти-А1 у реципиента</vt:lpstr>
      <vt:lpstr>Cw   и   к (челлано)</vt:lpstr>
      <vt:lpstr>Cw   и   к (челлано)</vt:lpstr>
      <vt:lpstr>Антиэритроцитарные аллоантитела:</vt:lpstr>
      <vt:lpstr>Скрининг антиэритроцитарных антител</vt:lpstr>
      <vt:lpstr>Скрининг антител к антигенам эритроцитов</vt:lpstr>
      <vt:lpstr>Антител к эритроцитарным антигенам - нет </vt:lpstr>
      <vt:lpstr>Антитела к эритроцитарным антигенам - есть</vt:lpstr>
      <vt:lpstr>Антитела к эритроцитарным антигенам - есть</vt:lpstr>
      <vt:lpstr>Предупреждение несовместимости при переливании крови</vt:lpstr>
      <vt:lpstr>Для того, чтобы не допустить переливания несовместимой крови и следующих за этим трансфузионных осложнений, специалист переливающий кровь обязан:</vt:lpstr>
      <vt:lpstr>Совместимость фенотипов донора и реципиента по системам Резус и Келл</vt:lpstr>
      <vt:lpstr>Слайд 44</vt:lpstr>
      <vt:lpstr>Слайд 45</vt:lpstr>
      <vt:lpstr>Независимо от проведенных исследований и имеющихся записей, непосредственно перед тем, как приступить к переливанию крови, специалист обязан:</vt:lpstr>
      <vt:lpstr>Слайд 47</vt:lpstr>
      <vt:lpstr>Слайд 48</vt:lpstr>
      <vt:lpstr>Выводы:</vt:lpstr>
      <vt:lpstr>Выводы:</vt:lpstr>
      <vt:lpstr>Для проб на совместимость используются сыворотка больного и эритроциты донора</vt:lpstr>
      <vt:lpstr>Проба на совместимость по системе Резус и другим антигенным системам («тепловая проба»)</vt:lpstr>
      <vt:lpstr>Проба на совместимость:</vt:lpstr>
      <vt:lpstr>Биологическая проба</vt:lpstr>
      <vt:lpstr>Аутогемотрансфузия</vt:lpstr>
      <vt:lpstr>После трансфузии  донорской крови и (или) ее компонентов </vt:lpstr>
      <vt:lpstr>Трансфузия свежезамороженой плазмы и тромбоцитного концентрата</vt:lpstr>
      <vt:lpstr>Трансфузии детям и новорожденным</vt:lpstr>
      <vt:lpstr>Посттрансфузионные осложнения</vt:lpstr>
      <vt:lpstr>Посттрансфузионные осложнения</vt:lpstr>
      <vt:lpstr>При выявлении Посттрансфузионного осложнения:</vt:lpstr>
      <vt:lpstr>Спасибо за внимание!</vt:lpstr>
    </vt:vector>
  </TitlesOfParts>
  <Company>ckmzrf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server</dc:creator>
  <cp:lastModifiedBy>eklyueva</cp:lastModifiedBy>
  <cp:revision>286</cp:revision>
  <dcterms:created xsi:type="dcterms:W3CDTF">2006-02-28T05:56:38Z</dcterms:created>
  <dcterms:modified xsi:type="dcterms:W3CDTF">2017-05-11T09:53:05Z</dcterms:modified>
</cp:coreProperties>
</file>